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B11FB-2C14-4001-A876-9DAD3A9ECF1E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8CF1F-F344-4CC2-9032-1E58909D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5CFB-0C5D-44FF-BECE-C0A8CE7C5F70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FC9C-A485-4E3F-B576-16CDBDC81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5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6980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4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8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1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5CFB-0C5D-44FF-BECE-C0A8CE7C5F70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FC9C-A485-4E3F-B576-16CDBDC8100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1867" smtClean="0"/>
              <a:pPr/>
              <a:t>‹nº›</a:t>
            </a:fld>
            <a:endParaRPr lang="pt-BR" sz="1867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16050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554973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67" b="3357"/>
          <a:stretch/>
        </p:blipFill>
        <p:spPr>
          <a:xfrm>
            <a:off x="-1422873" y="-2244139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147" t="2372" r="8248"/>
          <a:stretch/>
        </p:blipFill>
        <p:spPr>
          <a:xfrm>
            <a:off x="7003097" y="5584371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325947" y="1736059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7809" y="1892830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1004" t="5653" r="10261"/>
          <a:stretch/>
        </p:blipFill>
        <p:spPr>
          <a:xfrm>
            <a:off x="5460046" y="557898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2510373" y="6738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074198" y="35239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502593" y="603663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699614" y="561866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39235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063555" y="1489999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1262604" y="805361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1315214" y="1128027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605418" y="594327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29856" b="27693"/>
          <a:stretch/>
        </p:blipFill>
        <p:spPr>
          <a:xfrm>
            <a:off x="3192229" y="5997700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5766" y="5712861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438851" y="-369635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044709" y="24507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066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7597" y="6049916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7446"/>
          <a:stretch/>
        </p:blipFill>
        <p:spPr>
          <a:xfrm>
            <a:off x="5846812" y="356659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51038" y="5953703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76531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7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5860788" y="55163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7597" y="5969056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6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088D19B-CDF4-B720-BEC6-8AD22C8DA1B1}"/>
              </a:ext>
            </a:extLst>
          </p:cNvPr>
          <p:cNvSpPr txBox="1"/>
          <p:nvPr/>
        </p:nvSpPr>
        <p:spPr>
          <a:xfrm>
            <a:off x="1937658" y="3075057"/>
            <a:ext cx="8734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TTGO T-Beam V1.0 Lora32</a:t>
            </a:r>
          </a:p>
        </p:txBody>
      </p:sp>
    </p:spTree>
    <p:extLst>
      <p:ext uri="{BB962C8B-B14F-4D97-AF65-F5344CB8AC3E}">
        <p14:creationId xmlns:p14="http://schemas.microsoft.com/office/powerpoint/2010/main" val="31957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416944" y="1256132"/>
            <a:ext cx="9358114" cy="574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3645" b="1" spc="-10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Vantagens e Desvantagens da Conexão SPI</a:t>
            </a:r>
            <a:endParaRPr lang="en-US" sz="3645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4333" y="2106192"/>
            <a:ext cx="10803334" cy="293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Shape 4"/>
          <p:cNvSpPr/>
          <p:nvPr/>
        </p:nvSpPr>
        <p:spPr>
          <a:xfrm>
            <a:off x="694333" y="2606911"/>
            <a:ext cx="10803334" cy="1221857"/>
          </a:xfrm>
          <a:prstGeom prst="roundRect">
            <a:avLst>
              <a:gd name="adj" fmla="val 3742"/>
            </a:avLst>
          </a:prstGeom>
          <a:solidFill>
            <a:srgbClr val="B5FCB8"/>
          </a:solidFill>
          <a:ln/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2883765"/>
            <a:ext cx="231378" cy="18378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5995" y="2818170"/>
            <a:ext cx="10016530" cy="293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b="1" spc="-2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Vantagens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 6"/>
          <p:cNvSpPr/>
          <p:nvPr/>
        </p:nvSpPr>
        <p:spPr>
          <a:xfrm>
            <a:off x="1295995" y="3277523"/>
            <a:ext cx="10016530" cy="293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spc="-2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Alta velocidade, baixo consumo de energia, fácil implementação e protocolo simples.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94333" y="4035497"/>
            <a:ext cx="10803334" cy="1515848"/>
          </a:xfrm>
          <a:prstGeom prst="roundRect">
            <a:avLst>
              <a:gd name="adj" fmla="val 3016"/>
            </a:avLst>
          </a:prstGeom>
          <a:solidFill>
            <a:srgbClr val="FFB3B3"/>
          </a:solidFill>
          <a:ln/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5" y="4312350"/>
            <a:ext cx="231378" cy="18378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295995" y="4246756"/>
            <a:ext cx="10016530" cy="293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b="1" spc="-2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Desvantagens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295995" y="4706110"/>
            <a:ext cx="10016530" cy="587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spc="-2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Requer muitas linhas de conexão, é mais adequado para curtas distâncias e tem limitações com relação à quantidade de dispositivos conectados.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0393" y="977900"/>
            <a:ext cx="10531016" cy="574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3645" b="1" spc="-10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Conexão I2C: Definição e Características</a:t>
            </a:r>
            <a:endParaRPr lang="en-US" sz="3645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Shape 3"/>
          <p:cNvSpPr/>
          <p:nvPr/>
        </p:nvSpPr>
        <p:spPr>
          <a:xfrm>
            <a:off x="694333" y="3874762"/>
            <a:ext cx="10803334" cy="3673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Shape 4"/>
          <p:cNvSpPr/>
          <p:nvPr/>
        </p:nvSpPr>
        <p:spPr>
          <a:xfrm>
            <a:off x="3330327" y="3874763"/>
            <a:ext cx="37008" cy="64323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Shape 5"/>
          <p:cNvSpPr/>
          <p:nvPr/>
        </p:nvSpPr>
        <p:spPr>
          <a:xfrm>
            <a:off x="3140571" y="3668034"/>
            <a:ext cx="416619" cy="413556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 6"/>
          <p:cNvSpPr/>
          <p:nvPr/>
        </p:nvSpPr>
        <p:spPr>
          <a:xfrm>
            <a:off x="3280867" y="3702504"/>
            <a:ext cx="136029" cy="344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1</a:t>
            </a:r>
            <a:endParaRPr lang="en-US" sz="2187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 7"/>
          <p:cNvSpPr/>
          <p:nvPr/>
        </p:nvSpPr>
        <p:spPr>
          <a:xfrm>
            <a:off x="2129830" y="4701875"/>
            <a:ext cx="2438103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O que é a conexão I2C?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79475" y="5172850"/>
            <a:ext cx="4938812" cy="587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I2C é um barramento serido síncrono, que utiliza apenas dois fios: SDA (Serial Data) e SCL (Serial Clock).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6077397" y="3231529"/>
            <a:ext cx="37008" cy="64323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887641" y="3668034"/>
            <a:ext cx="416619" cy="413556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012061" y="3702504"/>
            <a:ext cx="167779" cy="344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2</a:t>
            </a:r>
            <a:endParaRPr lang="en-US" sz="2187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170091" y="1988695"/>
            <a:ext cx="1851620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Características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626544" y="2459670"/>
            <a:ext cx="4938812" cy="587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Comunicação half-duplex, suporta dispositivos mestre-escravo e é capaz de endereçar múltiplos dispositivos.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824565" y="3874763"/>
            <a:ext cx="37008" cy="64323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8634810" y="3668034"/>
            <a:ext cx="416619" cy="413556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8756056" y="3702504"/>
            <a:ext cx="174129" cy="344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3</a:t>
            </a:r>
            <a:endParaRPr lang="en-US" sz="2187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917259" y="4701875"/>
            <a:ext cx="1851620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Exemplos de uso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6373713" y="5172850"/>
            <a:ext cx="4938812" cy="587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Sensores de pressão, sensores de luz, sensores de movimento, display LCD e muitos outros.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461393" y="966888"/>
            <a:ext cx="9269214" cy="574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3645" b="1" spc="-10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Protocolo de Comunicação da Conexão I2C</a:t>
            </a:r>
            <a:endParaRPr lang="en-US" sz="3645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4333" y="3132843"/>
            <a:ext cx="2221905" cy="344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spc="-66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Cabeçalho</a:t>
            </a:r>
            <a:endParaRPr lang="en-US" sz="2187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Text 4"/>
          <p:cNvSpPr/>
          <p:nvPr/>
        </p:nvSpPr>
        <p:spPr>
          <a:xfrm>
            <a:off x="694333" y="3661140"/>
            <a:ext cx="3299619" cy="9805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O cabeçalho contém as informações de endereço e a direção da transmissão.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Text 5"/>
          <p:cNvSpPr/>
          <p:nvPr/>
        </p:nvSpPr>
        <p:spPr>
          <a:xfrm>
            <a:off x="4451945" y="3132843"/>
            <a:ext cx="2221905" cy="344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spc="-66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Dados</a:t>
            </a:r>
            <a:endParaRPr lang="en-US" sz="2187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 6"/>
          <p:cNvSpPr/>
          <p:nvPr/>
        </p:nvSpPr>
        <p:spPr>
          <a:xfrm>
            <a:off x="4451946" y="3661140"/>
            <a:ext cx="3299619" cy="147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Os dados são transmitidos em blocos de 8 bits, acompanhados do sinal ACK (acknowledge).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 7"/>
          <p:cNvSpPr/>
          <p:nvPr/>
        </p:nvSpPr>
        <p:spPr>
          <a:xfrm>
            <a:off x="8209558" y="3132843"/>
            <a:ext cx="2221905" cy="344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spc="-66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Stop Condition</a:t>
            </a:r>
            <a:endParaRPr lang="en-US" sz="2187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209558" y="3661140"/>
            <a:ext cx="3299619" cy="9805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A Stop Condition finaliza uma transmissão, e é emitida pelo mestre.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94333" y="659484"/>
            <a:ext cx="10803334" cy="11487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4556"/>
              </a:lnSpc>
            </a:pPr>
            <a:r>
              <a:rPr lang="en-US" sz="3645" b="1" spc="-10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Exemplos de Dispositivos que Utilizam Conexão I2C</a:t>
            </a:r>
            <a:endParaRPr lang="en-US" sz="3645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3" y="2175824"/>
            <a:ext cx="3415903" cy="209565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94333" y="4501154"/>
            <a:ext cx="3415902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Sensores de Pressão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Text 4"/>
          <p:cNvSpPr/>
          <p:nvPr/>
        </p:nvSpPr>
        <p:spPr>
          <a:xfrm>
            <a:off x="694333" y="4972130"/>
            <a:ext cx="3415903" cy="881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Os sensores de pressão utilizam a conexão I2C para transmitir dados de pressão.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49" y="2175824"/>
            <a:ext cx="3416003" cy="209565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387949" y="4501154"/>
            <a:ext cx="3415902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Display LCD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387949" y="4972130"/>
            <a:ext cx="3416003" cy="587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A conexão I2C é utilizada para controlar o display LCD, que exibe informações.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65" y="2175824"/>
            <a:ext cx="3416003" cy="209565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081665" y="4501154"/>
            <a:ext cx="2860302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Placas Arduino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 8"/>
          <p:cNvSpPr/>
          <p:nvPr/>
        </p:nvSpPr>
        <p:spPr>
          <a:xfrm>
            <a:off x="8081665" y="4972130"/>
            <a:ext cx="3416003" cy="1175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O barramento I2C é utilizado na placa Arduino, para conectar sensores, comunicar com outros Arduinos, entre outros.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2BA7-073A-1A5E-748F-5A83EDB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4" y="1133872"/>
            <a:ext cx="374895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ED5C5-1848-58CE-7846-39E2B233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1" y="2311787"/>
            <a:ext cx="4969164" cy="3434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</a:pPr>
            <a:r>
              <a:rPr lang="en-US" sz="1800" dirty="0">
                <a:latin typeface="+mn-lt"/>
                <a:ea typeface="+mn-ea"/>
                <a:cs typeface="+mn-cs"/>
              </a:rPr>
              <a:t>A TTGO T-Beam V1.0 Lora32 é </a:t>
            </a:r>
            <a:r>
              <a:rPr lang="en-US" sz="1800" dirty="0" err="1">
                <a:latin typeface="+mn-lt"/>
                <a:ea typeface="+mn-ea"/>
                <a:cs typeface="+mn-cs"/>
              </a:rPr>
              <a:t>uma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placa</a:t>
            </a:r>
            <a:r>
              <a:rPr lang="en-US" sz="1800" dirty="0"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desenvolvimento</a:t>
            </a:r>
            <a:r>
              <a:rPr lang="en-US" sz="1800" dirty="0">
                <a:latin typeface="+mn-lt"/>
                <a:ea typeface="+mn-ea"/>
                <a:cs typeface="+mn-cs"/>
              </a:rPr>
              <a:t> compacta 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versátil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projetada</a:t>
            </a:r>
            <a:r>
              <a:rPr lang="en-US" sz="1800" dirty="0">
                <a:latin typeface="+mn-lt"/>
                <a:ea typeface="+mn-ea"/>
                <a:cs typeface="+mn-cs"/>
              </a:rPr>
              <a:t> para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aplicações</a:t>
            </a:r>
            <a:r>
              <a:rPr lang="en-US" sz="1800" dirty="0">
                <a:latin typeface="+mn-lt"/>
                <a:ea typeface="+mn-ea"/>
                <a:cs typeface="+mn-cs"/>
              </a:rPr>
              <a:t> de IoT e M2M. Ela é </a:t>
            </a:r>
            <a:r>
              <a:rPr lang="en-US" sz="1800" dirty="0" err="1">
                <a:latin typeface="+mn-lt"/>
                <a:ea typeface="+mn-ea"/>
                <a:cs typeface="+mn-cs"/>
              </a:rPr>
              <a:t>equipada</a:t>
            </a:r>
            <a:r>
              <a:rPr lang="en-US" sz="1800" dirty="0">
                <a:latin typeface="+mn-lt"/>
                <a:ea typeface="+mn-ea"/>
                <a:cs typeface="+mn-cs"/>
              </a:rPr>
              <a:t> com um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processador</a:t>
            </a:r>
            <a:r>
              <a:rPr lang="en-US" sz="1800" dirty="0">
                <a:latin typeface="+mn-lt"/>
                <a:ea typeface="+mn-ea"/>
                <a:cs typeface="+mn-cs"/>
              </a:rPr>
              <a:t> 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microcontrolador</a:t>
            </a:r>
            <a:r>
              <a:rPr lang="en-US" sz="1800" dirty="0">
                <a:latin typeface="+mn-lt"/>
                <a:ea typeface="+mn-ea"/>
                <a:cs typeface="+mn-cs"/>
              </a:rPr>
              <a:t> de alto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desempenho</a:t>
            </a:r>
            <a:r>
              <a:rPr lang="en-US" sz="1800" dirty="0"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além</a:t>
            </a:r>
            <a:r>
              <a:rPr lang="en-US" sz="1800" dirty="0"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recursos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adicionais</a:t>
            </a:r>
            <a:r>
              <a:rPr lang="en-US" sz="1800" dirty="0">
                <a:latin typeface="+mn-lt"/>
                <a:ea typeface="+mn-ea"/>
                <a:cs typeface="+mn-cs"/>
              </a:rPr>
              <a:t> que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facilitam</a:t>
            </a:r>
            <a:r>
              <a:rPr lang="en-US" sz="1800" dirty="0">
                <a:latin typeface="+mn-lt"/>
                <a:ea typeface="+mn-ea"/>
                <a:cs typeface="+mn-cs"/>
              </a:rPr>
              <a:t> 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comunicação</a:t>
            </a:r>
            <a:r>
              <a:rPr lang="en-US" sz="1800" dirty="0">
                <a:latin typeface="+mn-lt"/>
                <a:ea typeface="+mn-ea"/>
                <a:cs typeface="+mn-cs"/>
              </a:rPr>
              <a:t> LoRa e 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localização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por</a:t>
            </a:r>
            <a:r>
              <a:rPr lang="en-US" sz="1800" dirty="0">
                <a:latin typeface="+mn-lt"/>
                <a:ea typeface="+mn-ea"/>
                <a:cs typeface="+mn-cs"/>
              </a:rPr>
              <a:t> GPS.</a:t>
            </a:r>
          </a:p>
        </p:txBody>
      </p:sp>
      <p:pic>
        <p:nvPicPr>
          <p:cNvPr id="4" name="Imagem 3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3E9B3C21-9828-AEC7-0392-D52DE707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6204059" y="557361"/>
            <a:ext cx="5987941" cy="5965361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8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2BA7-073A-1A5E-748F-5A83EDB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4" y="1133872"/>
            <a:ext cx="374895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ED5C5-1848-58CE-7846-39E2B233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1" y="2311787"/>
            <a:ext cx="4969164" cy="3434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b="1" dirty="0">
                <a:latin typeface="+mn-lt"/>
                <a:ea typeface="+mn-ea"/>
                <a:cs typeface="+mn-cs"/>
              </a:rPr>
              <a:t>Microcontrolador</a:t>
            </a:r>
            <a:r>
              <a:rPr lang="pt-BR" sz="1800" dirty="0">
                <a:latin typeface="+mn-lt"/>
                <a:ea typeface="+mn-ea"/>
                <a:cs typeface="+mn-cs"/>
              </a:rPr>
              <a:t>: ESP32 (dual-core, 240 MHz)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b="1" dirty="0">
                <a:latin typeface="+mn-lt"/>
                <a:ea typeface="+mn-ea"/>
                <a:cs typeface="+mn-cs"/>
              </a:rPr>
              <a:t>Processador</a:t>
            </a:r>
            <a:r>
              <a:rPr lang="pt-BR" sz="1800" dirty="0">
                <a:latin typeface="+mn-lt"/>
                <a:ea typeface="+mn-ea"/>
                <a:cs typeface="+mn-cs"/>
              </a:rPr>
              <a:t>: SX1276 (LoRa)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b="1" dirty="0">
                <a:latin typeface="+mn-lt"/>
                <a:ea typeface="+mn-ea"/>
                <a:cs typeface="+mn-cs"/>
              </a:rPr>
              <a:t>Memória</a:t>
            </a:r>
            <a:r>
              <a:rPr lang="pt-BR" sz="1800" dirty="0">
                <a:latin typeface="+mn-lt"/>
                <a:ea typeface="+mn-ea"/>
                <a:cs typeface="+mn-cs"/>
              </a:rPr>
              <a:t> Flash: 4 MB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b="1" dirty="0">
                <a:latin typeface="+mn-lt"/>
                <a:ea typeface="+mn-ea"/>
                <a:cs typeface="+mn-cs"/>
              </a:rPr>
              <a:t>SRAM</a:t>
            </a:r>
            <a:r>
              <a:rPr lang="pt-BR" sz="1800" dirty="0">
                <a:latin typeface="+mn-lt"/>
                <a:ea typeface="+mn-ea"/>
                <a:cs typeface="+mn-cs"/>
              </a:rPr>
              <a:t>: 520 KB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b="1" dirty="0">
                <a:latin typeface="+mn-lt"/>
                <a:ea typeface="+mn-ea"/>
                <a:cs typeface="+mn-cs"/>
              </a:rPr>
              <a:t>GPS</a:t>
            </a:r>
            <a:r>
              <a:rPr lang="pt-BR" sz="1800" dirty="0">
                <a:latin typeface="+mn-lt"/>
                <a:ea typeface="+mn-ea"/>
                <a:cs typeface="+mn-cs"/>
              </a:rPr>
              <a:t>: Módulo NEO-M8N integrado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Imagem 3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3E9B3C21-9828-AEC7-0392-D52DE707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6204059" y="557361"/>
            <a:ext cx="5987941" cy="5965361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6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2BA7-073A-1A5E-748F-5A83EDB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4" y="1133872"/>
            <a:ext cx="374895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ED5C5-1848-58CE-7846-39E2B233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2311787"/>
            <a:ext cx="5140959" cy="3434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dirty="0">
                <a:latin typeface="+mn-lt"/>
                <a:ea typeface="+mn-ea"/>
                <a:cs typeface="+mn-cs"/>
              </a:rPr>
              <a:t>GPS integrado para localização precisa.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endParaRPr lang="pt-BR" sz="1800" dirty="0">
              <a:latin typeface="+mn-lt"/>
              <a:ea typeface="+mn-ea"/>
              <a:cs typeface="+mn-cs"/>
            </a:endParaRP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dirty="0">
                <a:latin typeface="+mn-lt"/>
                <a:ea typeface="+mn-ea"/>
                <a:cs typeface="+mn-cs"/>
              </a:rPr>
              <a:t>Sensores integrados (opcional) para monitoramento ambiental.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endParaRPr lang="pt-BR" sz="1800" dirty="0">
              <a:latin typeface="+mn-lt"/>
              <a:ea typeface="+mn-ea"/>
              <a:cs typeface="+mn-cs"/>
            </a:endParaRP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dirty="0">
                <a:latin typeface="+mn-lt"/>
                <a:ea typeface="+mn-ea"/>
                <a:cs typeface="+mn-cs"/>
              </a:rPr>
              <a:t>Conectividade WiFi e Bluetooth para comunicação com outros dispositivos.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Imagem 3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3E9B3C21-9828-AEC7-0392-D52DE707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6204059" y="557361"/>
            <a:ext cx="5987941" cy="5965361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8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2BA7-073A-1A5E-748F-5A83EDB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74" y="1133872"/>
            <a:ext cx="374895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ED5C5-1848-58CE-7846-39E2B233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2311787"/>
            <a:ext cx="5140959" cy="3434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dirty="0">
                <a:latin typeface="+mn-lt"/>
                <a:ea typeface="+mn-ea"/>
                <a:cs typeface="+mn-cs"/>
              </a:rPr>
              <a:t>Comunicação LoRa de longo alcance.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endParaRPr lang="pt-BR" sz="1800" dirty="0">
              <a:latin typeface="+mn-lt"/>
              <a:ea typeface="+mn-ea"/>
              <a:cs typeface="+mn-cs"/>
            </a:endParaRP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dirty="0">
                <a:latin typeface="+mn-lt"/>
                <a:ea typeface="+mn-ea"/>
                <a:cs typeface="+mn-cs"/>
              </a:rPr>
              <a:t>Monitoramento ambiental em tempo real.</a:t>
            </a:r>
          </a:p>
          <a:p>
            <a:pPr marL="0" indent="0" algn="just" defTabSz="914400">
              <a:lnSpc>
                <a:spcPct val="100000"/>
              </a:lnSpc>
              <a:buNone/>
            </a:pPr>
            <a:endParaRPr lang="pt-BR" sz="1800" dirty="0">
              <a:latin typeface="+mn-lt"/>
              <a:ea typeface="+mn-ea"/>
              <a:cs typeface="+mn-cs"/>
            </a:endParaRPr>
          </a:p>
          <a:p>
            <a:pPr marL="0" indent="0" algn="just" defTabSz="914400">
              <a:lnSpc>
                <a:spcPct val="100000"/>
              </a:lnSpc>
              <a:buNone/>
            </a:pPr>
            <a:r>
              <a:rPr lang="pt-BR" sz="1800" dirty="0">
                <a:latin typeface="+mn-lt"/>
                <a:ea typeface="+mn-ea"/>
                <a:cs typeface="+mn-cs"/>
              </a:rPr>
              <a:t>Rastreamento e localização de objetos.</a:t>
            </a:r>
          </a:p>
        </p:txBody>
      </p:sp>
      <p:pic>
        <p:nvPicPr>
          <p:cNvPr id="4" name="Imagem 3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3E9B3C21-9828-AEC7-0392-D52DE707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6204059" y="557361"/>
            <a:ext cx="5987941" cy="5965361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01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GO T-Beam V1.0 Lora32 X1276 Lora Con GPS Y Soporte De Batería ...">
            <a:extLst>
              <a:ext uri="{FF2B5EF4-FFF2-40B4-BE49-F238E27FC236}">
                <a16:creationId xmlns:a16="http://schemas.microsoft.com/office/drawing/2014/main" id="{608EBA1C-794B-59BA-D617-05CEAB86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1913"/>
            <a:ext cx="95250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9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984068" y="1522348"/>
            <a:ext cx="9901645" cy="2067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5467"/>
              </a:lnSpc>
            </a:pPr>
            <a:r>
              <a:rPr lang="en-US" sz="4374" b="1" spc="-131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Conexões SPI e I2C: O que são e como são utilizadas?</a:t>
            </a:r>
            <a:endParaRPr lang="en-US" sz="4374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94332" y="1238891"/>
            <a:ext cx="10611942" cy="574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4000" b="1" spc="-10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Conexão SPI: Definição e Características</a:t>
            </a:r>
            <a:endParaRPr lang="en-US" sz="4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Shape 3"/>
          <p:cNvSpPr/>
          <p:nvPr/>
        </p:nvSpPr>
        <p:spPr>
          <a:xfrm>
            <a:off x="694332" y="3008155"/>
            <a:ext cx="3477717" cy="2164735"/>
          </a:xfrm>
          <a:prstGeom prst="roundRect">
            <a:avLst>
              <a:gd name="adj" fmla="val 2638"/>
            </a:avLst>
          </a:prstGeom>
          <a:solidFill>
            <a:srgbClr val="0A5AC9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sz="16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Text 4"/>
          <p:cNvSpPr/>
          <p:nvPr/>
        </p:nvSpPr>
        <p:spPr>
          <a:xfrm>
            <a:off x="885825" y="3198241"/>
            <a:ext cx="2406353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000" b="1" spc="-5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O que é a conexão SPI?</a:t>
            </a:r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Text 5"/>
          <p:cNvSpPr/>
          <p:nvPr/>
        </p:nvSpPr>
        <p:spPr>
          <a:xfrm>
            <a:off x="885824" y="3782427"/>
            <a:ext cx="3094732" cy="130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600" spc="-29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SPI é um barramento seriado síncrono com três sinais </a:t>
            </a:r>
            <a:r>
              <a:rPr lang="en-US" sz="1600" spc="-29" dirty="0" err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principais</a:t>
            </a:r>
            <a:r>
              <a:rPr lang="en-US" sz="1600" spc="-29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: MOSI, MISO e SCLK.</a:t>
            </a:r>
            <a:endParaRPr lang="en-US" sz="16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Shape 6"/>
          <p:cNvSpPr/>
          <p:nvPr/>
        </p:nvSpPr>
        <p:spPr>
          <a:xfrm>
            <a:off x="4357192" y="3008155"/>
            <a:ext cx="3477717" cy="2164735"/>
          </a:xfrm>
          <a:prstGeom prst="roundRect">
            <a:avLst>
              <a:gd name="adj" fmla="val 2638"/>
            </a:avLst>
          </a:prstGeom>
          <a:solidFill>
            <a:srgbClr val="0A5AC9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sz="16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 7"/>
          <p:cNvSpPr/>
          <p:nvPr/>
        </p:nvSpPr>
        <p:spPr>
          <a:xfrm>
            <a:off x="4548683" y="3198241"/>
            <a:ext cx="1851620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000" b="1" spc="-5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Características</a:t>
            </a:r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452887" y="3860802"/>
            <a:ext cx="3286226" cy="130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600" spc="-29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Comunicação full-duplex, alta velocidade, baixo consumo de energia e fácil implementação.</a:t>
            </a:r>
            <a:endParaRPr lang="en-US" sz="16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8020050" y="3008155"/>
            <a:ext cx="3477717" cy="2164735"/>
          </a:xfrm>
          <a:prstGeom prst="roundRect">
            <a:avLst>
              <a:gd name="adj" fmla="val 2638"/>
            </a:avLst>
          </a:prstGeom>
          <a:solidFill>
            <a:srgbClr val="0A5AC9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sz="16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211543" y="3198241"/>
            <a:ext cx="1851620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000" b="1" spc="-55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Exemplos de uso</a:t>
            </a:r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15845" y="3893433"/>
            <a:ext cx="3286126" cy="871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600" spc="-29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Cartões SD, EEPROMs, sensores de temperatura e chips de rede.</a:t>
            </a:r>
            <a:endParaRPr lang="en-US" sz="16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739362" y="803790"/>
            <a:ext cx="9237464" cy="574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3645" b="1" spc="-109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Protocolo de Comunicação da Conexão SPI</a:t>
            </a:r>
            <a:endParaRPr lang="en-US" sz="3645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3" y="1888629"/>
            <a:ext cx="3415903" cy="209565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94333" y="4213960"/>
            <a:ext cx="3128730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Formato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Text 4"/>
          <p:cNvSpPr/>
          <p:nvPr/>
        </p:nvSpPr>
        <p:spPr>
          <a:xfrm>
            <a:off x="694333" y="4684935"/>
            <a:ext cx="3415903" cy="1175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A comunicação SPI consiste na transmissão de dados de maneira síncrona, utilizando um sinal de relógio gerado pelo mestre.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49" y="1888629"/>
            <a:ext cx="3416003" cy="209565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387950" y="4213960"/>
            <a:ext cx="3577536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Modos de Operação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387949" y="4684935"/>
            <a:ext cx="3416003" cy="881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SPI apresenta diferentes modos de operação, baseados na fase e polaridade do sinal de relógio.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66" y="1888630"/>
            <a:ext cx="3416002" cy="209565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081665" y="4213960"/>
            <a:ext cx="3128730" cy="2871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78"/>
              </a:lnSpc>
            </a:pPr>
            <a:r>
              <a:rPr lang="en-US" sz="1822" b="1" spc="-55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Sinais</a:t>
            </a:r>
            <a:endParaRPr lang="en-US" sz="1822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 8"/>
          <p:cNvSpPr/>
          <p:nvPr/>
        </p:nvSpPr>
        <p:spPr>
          <a:xfrm>
            <a:off x="8081665" y="4684935"/>
            <a:ext cx="3416003" cy="881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332"/>
              </a:lnSpc>
            </a:pPr>
            <a:r>
              <a:rPr lang="en-US" sz="1458" spc="-29" dirty="0">
                <a:solidFill>
                  <a:srgbClr val="272525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São três sinais principais: MOSI (Master Out Slave In), MISO (Master In Slave Out) e SCLK (Serial Clock).</a:t>
            </a:r>
            <a:endParaRPr lang="en-US" sz="1458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24</TotalTime>
  <Words>521</Words>
  <Application>Microsoft Office PowerPoint</Application>
  <PresentationFormat>Widescreen</PresentationFormat>
  <Paragraphs>72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Verdana</vt:lpstr>
      <vt:lpstr>Tema1</vt:lpstr>
      <vt:lpstr>2_Personalizar design</vt:lpstr>
      <vt:lpstr>Personalizar design</vt:lpstr>
      <vt:lpstr>Apresentação do PowerPoint</vt:lpstr>
      <vt:lpstr>Descrição </vt:lpstr>
      <vt:lpstr>Descrição </vt:lpstr>
      <vt:lpstr>Descrição </vt:lpstr>
      <vt:lpstr>Descrição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Andrey Ruben Ribeiro Bessa</dc:creator>
  <cp:lastModifiedBy>Andrey Ruben Ribeiro Bessa</cp:lastModifiedBy>
  <cp:revision>1</cp:revision>
  <dcterms:created xsi:type="dcterms:W3CDTF">2023-07-28T21:01:02Z</dcterms:created>
  <dcterms:modified xsi:type="dcterms:W3CDTF">2023-07-28T21:25:26Z</dcterms:modified>
</cp:coreProperties>
</file>