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8"/>
  </p:notesMasterIdLst>
  <p:sldIdLst>
    <p:sldId id="256" r:id="rId2"/>
    <p:sldId id="266" r:id="rId3"/>
    <p:sldId id="267" r:id="rId4"/>
    <p:sldId id="268" r:id="rId5"/>
    <p:sldId id="269" r:id="rId6"/>
    <p:sldId id="257" r:id="rId7"/>
    <p:sldId id="262" r:id="rId8"/>
    <p:sldId id="270" r:id="rId9"/>
    <p:sldId id="271" r:id="rId10"/>
    <p:sldId id="272" r:id="rId11"/>
    <p:sldId id="265" r:id="rId12"/>
    <p:sldId id="273" r:id="rId13"/>
    <p:sldId id="274" r:id="rId14"/>
    <p:sldId id="263" r:id="rId15"/>
    <p:sldId id="278" r:id="rId16"/>
    <p:sldId id="30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0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utkina" initials="ou" lastIdx="2" clrIdx="0">
    <p:extLst>
      <p:ext uri="{19B8F6BF-5375-455C-9EA6-DF929625EA0E}">
        <p15:presenceInfo xmlns:p15="http://schemas.microsoft.com/office/powerpoint/2012/main" userId="039f1844a2f6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2C"/>
    <a:srgbClr val="009CDE"/>
    <a:srgbClr val="10A4E4"/>
    <a:srgbClr val="B3EFEF"/>
    <a:srgbClr val="B4EEF0"/>
    <a:srgbClr val="68DD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18A6-92CB-4E67-BFE8-69BC0694A2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7851FC-5CD3-4D88-B638-D0785C9E5593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gm:t>
    </dgm:pt>
    <dgm:pt modelId="{AFDA714F-B8FD-42DF-8718-336B84D97655}" type="parTrans" cxnId="{B0B61FE4-2CBF-4149-88C5-3BCED100C405}">
      <dgm:prSet/>
      <dgm:spPr/>
      <dgm:t>
        <a:bodyPr/>
        <a:lstStyle/>
        <a:p>
          <a:endParaRPr lang="ru-RU"/>
        </a:p>
      </dgm:t>
    </dgm:pt>
    <dgm:pt modelId="{A0F2B276-A927-41C9-94BA-3C39201A0238}" type="sibTrans" cxnId="{B0B61FE4-2CBF-4149-88C5-3BCED100C405}">
      <dgm:prSet/>
      <dgm:spPr/>
      <dgm:t>
        <a:bodyPr/>
        <a:lstStyle/>
        <a:p>
          <a:endParaRPr lang="ru-RU"/>
        </a:p>
      </dgm:t>
    </dgm:pt>
    <dgm:pt modelId="{D1E2D1F0-9241-4343-95EC-CB59CD9FA683}">
      <dgm:prSet phldrT="[Текст]" custT="1"/>
      <dgm:spPr/>
      <dgm:t>
        <a:bodyPr/>
        <a:lstStyle/>
        <a:p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gm:t>
    </dgm:pt>
    <dgm:pt modelId="{9B415C1E-219C-460C-818C-38E8996F2FE6}" type="parTrans" cxnId="{C1A07AB9-5B4C-4E3C-8300-21237ABFDA0D}">
      <dgm:prSet/>
      <dgm:spPr/>
      <dgm:t>
        <a:bodyPr/>
        <a:lstStyle/>
        <a:p>
          <a:endParaRPr lang="ru-RU"/>
        </a:p>
      </dgm:t>
    </dgm:pt>
    <dgm:pt modelId="{61FE82D1-A9B4-4662-BBEB-F3ADED6B8958}" type="sibTrans" cxnId="{C1A07AB9-5B4C-4E3C-8300-21237ABFDA0D}">
      <dgm:prSet/>
      <dgm:spPr/>
      <dgm:t>
        <a:bodyPr/>
        <a:lstStyle/>
        <a:p>
          <a:endParaRPr lang="ru-RU"/>
        </a:p>
      </dgm:t>
    </dgm:pt>
    <dgm:pt modelId="{5AD6D771-20F1-43D0-B895-948BF4066A7D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gm:t>
    </dgm:pt>
    <dgm:pt modelId="{72AB04EA-355D-474E-B058-476BCDE3E860}" type="parTrans" cxnId="{FD571A12-28E3-45C4-A58B-E1A3B78BBE56}">
      <dgm:prSet/>
      <dgm:spPr/>
      <dgm:t>
        <a:bodyPr/>
        <a:lstStyle/>
        <a:p>
          <a:endParaRPr lang="ru-RU"/>
        </a:p>
      </dgm:t>
    </dgm:pt>
    <dgm:pt modelId="{F6327933-6E7A-4D4E-B737-C66FC96560A5}" type="sibTrans" cxnId="{FD571A12-28E3-45C4-A58B-E1A3B78BBE56}">
      <dgm:prSet/>
      <dgm:spPr/>
      <dgm:t>
        <a:bodyPr/>
        <a:lstStyle/>
        <a:p>
          <a:endParaRPr lang="ru-RU"/>
        </a:p>
      </dgm:t>
    </dgm:pt>
    <dgm:pt modelId="{607DC6F2-4CBD-4315-A096-9A80D57D32C1}">
      <dgm:prSet phldrT="[Текст]"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gm:t>
    </dgm:pt>
    <dgm:pt modelId="{BB77CDFA-4D1E-4CF4-AB3E-850B2E399CB1}" type="parTrans" cxnId="{B25C1D6A-947F-4E09-BEA8-847C2FB46121}">
      <dgm:prSet/>
      <dgm:spPr/>
      <dgm:t>
        <a:bodyPr/>
        <a:lstStyle/>
        <a:p>
          <a:endParaRPr lang="ru-RU"/>
        </a:p>
      </dgm:t>
    </dgm:pt>
    <dgm:pt modelId="{36A7E3CA-2138-4B57-B2D6-F191F4DE9CFF}" type="sibTrans" cxnId="{B25C1D6A-947F-4E09-BEA8-847C2FB46121}">
      <dgm:prSet/>
      <dgm:spPr/>
      <dgm:t>
        <a:bodyPr/>
        <a:lstStyle/>
        <a:p>
          <a:endParaRPr lang="ru-RU"/>
        </a:p>
      </dgm:t>
    </dgm:pt>
    <dgm:pt modelId="{E6034D2D-AD62-46D8-A852-459999A28C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gm:t>
    </dgm:pt>
    <dgm:pt modelId="{C79F5A1A-3B75-4103-85B4-F7C64663A934}" type="parTrans" cxnId="{B9761EB2-CAC1-46E9-A5E1-173FA0D9441D}">
      <dgm:prSet/>
      <dgm:spPr/>
      <dgm:t>
        <a:bodyPr/>
        <a:lstStyle/>
        <a:p>
          <a:endParaRPr lang="ru-RU"/>
        </a:p>
      </dgm:t>
    </dgm:pt>
    <dgm:pt modelId="{FE1FD5AA-1322-4CD2-A4A4-4D5B9431CC38}" type="sibTrans" cxnId="{B9761EB2-CAC1-46E9-A5E1-173FA0D9441D}">
      <dgm:prSet/>
      <dgm:spPr/>
      <dgm:t>
        <a:bodyPr/>
        <a:lstStyle/>
        <a:p>
          <a:endParaRPr lang="ru-RU"/>
        </a:p>
      </dgm:t>
    </dgm:pt>
    <dgm:pt modelId="{2DE4E4A2-A29F-4101-A6D3-B5D616FCD9F2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gm:t>
    </dgm:pt>
    <dgm:pt modelId="{8AB580B8-41A9-4DBE-9C5C-DD8ADD0D80A1}" type="parTrans" cxnId="{0E74046C-0D0B-4644-B19B-43E8D8D3AE8F}">
      <dgm:prSet/>
      <dgm:spPr/>
      <dgm:t>
        <a:bodyPr/>
        <a:lstStyle/>
        <a:p>
          <a:endParaRPr lang="ru-RU"/>
        </a:p>
      </dgm:t>
    </dgm:pt>
    <dgm:pt modelId="{0F60B172-7FC1-42F2-9717-CF0D9E928E64}" type="sibTrans" cxnId="{0E74046C-0D0B-4644-B19B-43E8D8D3AE8F}">
      <dgm:prSet/>
      <dgm:spPr/>
      <dgm:t>
        <a:bodyPr/>
        <a:lstStyle/>
        <a:p>
          <a:endParaRPr lang="ru-RU"/>
        </a:p>
      </dgm:t>
    </dgm:pt>
    <dgm:pt modelId="{5EBB9D72-FD90-4419-96CA-D64C4A37C2A2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gm:t>
    </dgm:pt>
    <dgm:pt modelId="{F0C3A2C0-E1FD-44C4-B573-55DBAA9FFBDC}" type="parTrans" cxnId="{AA527E75-79FE-41EE-8A0F-779628528B63}">
      <dgm:prSet/>
      <dgm:spPr/>
      <dgm:t>
        <a:bodyPr/>
        <a:lstStyle/>
        <a:p>
          <a:endParaRPr lang="ru-RU"/>
        </a:p>
      </dgm:t>
    </dgm:pt>
    <dgm:pt modelId="{375A2094-BBF9-43DF-B83D-9C6141C48065}" type="sibTrans" cxnId="{AA527E75-79FE-41EE-8A0F-779628528B63}">
      <dgm:prSet/>
      <dgm:spPr/>
      <dgm:t>
        <a:bodyPr/>
        <a:lstStyle/>
        <a:p>
          <a:endParaRPr lang="ru-RU"/>
        </a:p>
      </dgm:t>
    </dgm:pt>
    <dgm:pt modelId="{204453E8-F09B-4A3F-8246-25A77DA9D5C5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61A816F-8837-4582-96D0-44D812B375D2}" type="parTrans" cxnId="{B2038347-30CC-427E-8AD0-75EBC37DE241}">
      <dgm:prSet/>
      <dgm:spPr/>
      <dgm:t>
        <a:bodyPr/>
        <a:lstStyle/>
        <a:p>
          <a:endParaRPr lang="ru-RU"/>
        </a:p>
      </dgm:t>
    </dgm:pt>
    <dgm:pt modelId="{5694235E-D4C5-40C9-9772-FBF62718338C}" type="sibTrans" cxnId="{B2038347-30CC-427E-8AD0-75EBC37DE241}">
      <dgm:prSet/>
      <dgm:spPr/>
      <dgm:t>
        <a:bodyPr/>
        <a:lstStyle/>
        <a:p>
          <a:endParaRPr lang="ru-RU"/>
        </a:p>
      </dgm:t>
    </dgm:pt>
    <dgm:pt modelId="{E126A25B-22C1-461F-A171-CC9829E975DA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gm:t>
    </dgm:pt>
    <dgm:pt modelId="{3C15C2E9-CEAB-45C1-9727-5F67590A6D45}" type="parTrans" cxnId="{507A241A-427D-46E9-AD9C-18CD0CC2A86B}">
      <dgm:prSet/>
      <dgm:spPr/>
      <dgm:t>
        <a:bodyPr/>
        <a:lstStyle/>
        <a:p>
          <a:endParaRPr lang="ru-RU"/>
        </a:p>
      </dgm:t>
    </dgm:pt>
    <dgm:pt modelId="{6D4937CA-A6F7-4034-9085-28A04E3EBB6C}" type="sibTrans" cxnId="{507A241A-427D-46E9-AD9C-18CD0CC2A86B}">
      <dgm:prSet/>
      <dgm:spPr/>
      <dgm:t>
        <a:bodyPr/>
        <a:lstStyle/>
        <a:p>
          <a:endParaRPr lang="ru-RU"/>
        </a:p>
      </dgm:t>
    </dgm:pt>
    <dgm:pt modelId="{A73E2D74-6968-470E-8997-F862F90614C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gm:t>
    </dgm:pt>
    <dgm:pt modelId="{C33B92DE-9450-47F1-91E7-8B6ABC570369}" type="parTrans" cxnId="{EBFD5FFC-4242-48AA-BA0A-47A9245A9C5F}">
      <dgm:prSet/>
      <dgm:spPr/>
      <dgm:t>
        <a:bodyPr/>
        <a:lstStyle/>
        <a:p>
          <a:endParaRPr lang="ru-RU"/>
        </a:p>
      </dgm:t>
    </dgm:pt>
    <dgm:pt modelId="{B27CD5AD-575D-4EE2-9A1F-AB8328CE6D07}" type="sibTrans" cxnId="{EBFD5FFC-4242-48AA-BA0A-47A9245A9C5F}">
      <dgm:prSet/>
      <dgm:spPr/>
      <dgm:t>
        <a:bodyPr/>
        <a:lstStyle/>
        <a:p>
          <a:endParaRPr lang="ru-RU"/>
        </a:p>
      </dgm:t>
    </dgm:pt>
    <dgm:pt modelId="{0B6CAED2-6C36-4A9A-B417-EC4B25472616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gm:t>
    </dgm:pt>
    <dgm:pt modelId="{212930EF-596E-4A74-8AFD-6D33E6008CB8}" type="parTrans" cxnId="{5D8A1D14-852B-40B4-B419-CE9786E4E766}">
      <dgm:prSet/>
      <dgm:spPr/>
      <dgm:t>
        <a:bodyPr/>
        <a:lstStyle/>
        <a:p>
          <a:endParaRPr lang="ru-RU"/>
        </a:p>
      </dgm:t>
    </dgm:pt>
    <dgm:pt modelId="{105F2061-DFC5-4BC6-AA1C-3FC3ADED238D}" type="sibTrans" cxnId="{5D8A1D14-852B-40B4-B419-CE9786E4E766}">
      <dgm:prSet/>
      <dgm:spPr/>
      <dgm:t>
        <a:bodyPr/>
        <a:lstStyle/>
        <a:p>
          <a:endParaRPr lang="ru-RU"/>
        </a:p>
      </dgm:t>
    </dgm:pt>
    <dgm:pt modelId="{DE601CD7-3C3C-44D4-9C02-00B2E6BD69D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gm:t>
    </dgm:pt>
    <dgm:pt modelId="{F13720F9-BC2A-4232-801A-B712D15F6940}" type="parTrans" cxnId="{CB172599-9518-4907-A56C-E236F0CE1043}">
      <dgm:prSet/>
      <dgm:spPr/>
      <dgm:t>
        <a:bodyPr/>
        <a:lstStyle/>
        <a:p>
          <a:endParaRPr lang="ru-RU"/>
        </a:p>
      </dgm:t>
    </dgm:pt>
    <dgm:pt modelId="{33CB5B8A-35C1-46D2-BA30-9956C57A1059}" type="sibTrans" cxnId="{CB172599-9518-4907-A56C-E236F0CE1043}">
      <dgm:prSet/>
      <dgm:spPr/>
      <dgm:t>
        <a:bodyPr/>
        <a:lstStyle/>
        <a:p>
          <a:endParaRPr lang="ru-RU"/>
        </a:p>
      </dgm:t>
    </dgm:pt>
    <dgm:pt modelId="{FB384D45-9CE1-49D1-8A39-296EE9B720A3}">
      <dgm:prSet custT="1"/>
      <dgm:spPr/>
      <dgm:t>
        <a:bodyPr/>
        <a:lstStyle/>
        <a:p>
          <a:r>
            <a:rPr lang="ru-RU" sz="15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</dgm:t>
    </dgm:pt>
    <dgm:pt modelId="{E5652D2B-7C2C-4A42-B849-27604458DDBA}" type="parTrans" cxnId="{FCE26E58-7785-4743-9484-2832B6286D2F}">
      <dgm:prSet/>
      <dgm:spPr/>
      <dgm:t>
        <a:bodyPr/>
        <a:lstStyle/>
        <a:p>
          <a:endParaRPr lang="ru-RU"/>
        </a:p>
      </dgm:t>
    </dgm:pt>
    <dgm:pt modelId="{FE2E1011-BFF7-4A4B-B110-2FD6CB3BD92B}" type="sibTrans" cxnId="{FCE26E58-7785-4743-9484-2832B6286D2F}">
      <dgm:prSet/>
      <dgm:spPr/>
      <dgm:t>
        <a:bodyPr/>
        <a:lstStyle/>
        <a:p>
          <a:endParaRPr lang="ru-RU"/>
        </a:p>
      </dgm:t>
    </dgm:pt>
    <dgm:pt modelId="{1B6ABAEB-4726-46CF-8D57-DE1DCCE50A8A}">
      <dgm:prSet custT="1"/>
      <dgm:spPr/>
      <dgm:t>
        <a:bodyPr/>
        <a:lstStyle/>
        <a:p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43ED4-363A-413B-9D68-0334BB9907DD}" type="parTrans" cxnId="{06C73D73-A572-4216-A09B-4E864128BB4D}">
      <dgm:prSet/>
      <dgm:spPr/>
      <dgm:t>
        <a:bodyPr/>
        <a:lstStyle/>
        <a:p>
          <a:endParaRPr lang="ru-RU"/>
        </a:p>
      </dgm:t>
    </dgm:pt>
    <dgm:pt modelId="{40CC7ACF-D45C-4AA2-879B-5FB82C19C71A}" type="sibTrans" cxnId="{06C73D73-A572-4216-A09B-4E864128BB4D}">
      <dgm:prSet/>
      <dgm:spPr/>
      <dgm:t>
        <a:bodyPr/>
        <a:lstStyle/>
        <a:p>
          <a:endParaRPr lang="ru-RU"/>
        </a:p>
      </dgm:t>
    </dgm:pt>
    <dgm:pt modelId="{521B1BBE-F493-4775-9B58-9D08923154A8}" type="pres">
      <dgm:prSet presAssocID="{B60E18A6-92CB-4E67-BFE8-69BC0694A2DE}" presName="linear" presStyleCnt="0">
        <dgm:presLayoutVars>
          <dgm:animLvl val="lvl"/>
          <dgm:resizeHandles val="exact"/>
        </dgm:presLayoutVars>
      </dgm:prSet>
      <dgm:spPr/>
    </dgm:pt>
    <dgm:pt modelId="{C2F86D23-D48E-49D5-841E-DBC21C9FF1C2}" type="pres">
      <dgm:prSet presAssocID="{7D7851FC-5CD3-4D88-B638-D0785C9E5593}" presName="parentText" presStyleLbl="node1" presStyleIdx="0" presStyleCnt="6" custLinFactNeighborX="9216" custLinFactNeighborY="-96128">
        <dgm:presLayoutVars>
          <dgm:chMax val="0"/>
          <dgm:bulletEnabled val="1"/>
        </dgm:presLayoutVars>
      </dgm:prSet>
      <dgm:spPr/>
    </dgm:pt>
    <dgm:pt modelId="{09E00C5E-04C5-4F7C-BB62-9607880CDBCB}" type="pres">
      <dgm:prSet presAssocID="{7D7851FC-5CD3-4D88-B638-D0785C9E5593}" presName="childText" presStyleLbl="revTx" presStyleIdx="0" presStyleCnt="6">
        <dgm:presLayoutVars>
          <dgm:bulletEnabled val="1"/>
        </dgm:presLayoutVars>
      </dgm:prSet>
      <dgm:spPr/>
    </dgm:pt>
    <dgm:pt modelId="{E0D924C9-ACD9-4605-AA19-ADB1B633FCA2}" type="pres">
      <dgm:prSet presAssocID="{5AD6D771-20F1-43D0-B895-948BF4066A7D}" presName="parentText" presStyleLbl="node1" presStyleIdx="1" presStyleCnt="6" custLinFactNeighborX="392" custLinFactNeighborY="-15676">
        <dgm:presLayoutVars>
          <dgm:chMax val="0"/>
          <dgm:bulletEnabled val="1"/>
        </dgm:presLayoutVars>
      </dgm:prSet>
      <dgm:spPr/>
    </dgm:pt>
    <dgm:pt modelId="{26BADA59-21C7-49A6-BCE6-E5BB695E80B7}" type="pres">
      <dgm:prSet presAssocID="{5AD6D771-20F1-43D0-B895-948BF4066A7D}" presName="childText" presStyleLbl="revTx" presStyleIdx="1" presStyleCnt="6" custLinFactNeighborY="-12719">
        <dgm:presLayoutVars>
          <dgm:bulletEnabled val="1"/>
        </dgm:presLayoutVars>
      </dgm:prSet>
      <dgm:spPr/>
    </dgm:pt>
    <dgm:pt modelId="{8BDFE873-CF77-48AF-AB7C-05747B41648B}" type="pres">
      <dgm:prSet presAssocID="{E6034D2D-AD62-46D8-A852-459999A28CD5}" presName="parentText" presStyleLbl="node1" presStyleIdx="2" presStyleCnt="6" custLinFactNeighborX="-196" custLinFactNeighborY="-25825">
        <dgm:presLayoutVars>
          <dgm:chMax val="0"/>
          <dgm:bulletEnabled val="1"/>
        </dgm:presLayoutVars>
      </dgm:prSet>
      <dgm:spPr/>
    </dgm:pt>
    <dgm:pt modelId="{C64C4B4D-464F-44E4-B1B8-0AC19A940C82}" type="pres">
      <dgm:prSet presAssocID="{E6034D2D-AD62-46D8-A852-459999A28CD5}" presName="childText" presStyleLbl="revTx" presStyleIdx="2" presStyleCnt="6" custScaleY="54375" custLinFactNeighborX="0" custLinFactNeighborY="-17830">
        <dgm:presLayoutVars>
          <dgm:bulletEnabled val="1"/>
        </dgm:presLayoutVars>
      </dgm:prSet>
      <dgm:spPr/>
    </dgm:pt>
    <dgm:pt modelId="{6577701A-BB32-4117-8731-B5AF44D20D51}" type="pres">
      <dgm:prSet presAssocID="{2DE4E4A2-A29F-4101-A6D3-B5D616FCD9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7F576A-75E9-48A3-9C5F-CA8C81BD32F4}" type="pres">
      <dgm:prSet presAssocID="{2DE4E4A2-A29F-4101-A6D3-B5D616FCD9F2}" presName="childText" presStyleLbl="revTx" presStyleIdx="3" presStyleCnt="6">
        <dgm:presLayoutVars>
          <dgm:bulletEnabled val="1"/>
        </dgm:presLayoutVars>
      </dgm:prSet>
      <dgm:spPr/>
    </dgm:pt>
    <dgm:pt modelId="{12E8FE72-2CBA-470C-AE07-0D112BDE2BC8}" type="pres">
      <dgm:prSet presAssocID="{A73E2D74-6968-470E-8997-F862F90614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BF06C4-442C-4494-A009-7D25C1C43326}" type="pres">
      <dgm:prSet presAssocID="{A73E2D74-6968-470E-8997-F862F90614C5}" presName="childText" presStyleLbl="revTx" presStyleIdx="4" presStyleCnt="6">
        <dgm:presLayoutVars>
          <dgm:bulletEnabled val="1"/>
        </dgm:presLayoutVars>
      </dgm:prSet>
      <dgm:spPr/>
    </dgm:pt>
    <dgm:pt modelId="{4B0BBEF2-33B9-42BE-9AC1-654DE994B2E9}" type="pres">
      <dgm:prSet presAssocID="{DE601CD7-3C3C-44D4-9C02-00B2E6BD69D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569F21-5EB8-4A99-9449-2F55ABF39D66}" type="pres">
      <dgm:prSet presAssocID="{DE601CD7-3C3C-44D4-9C02-00B2E6BD69D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C6D4103-D249-4885-B8E9-658F01CA838F}" type="presOf" srcId="{2DE4E4A2-A29F-4101-A6D3-B5D616FCD9F2}" destId="{6577701A-BB32-4117-8731-B5AF44D20D51}" srcOrd="0" destOrd="0" presId="urn:microsoft.com/office/officeart/2005/8/layout/vList2"/>
    <dgm:cxn modelId="{222A8C06-A876-440B-9958-B84DFA268D6A}" type="presOf" srcId="{5AD6D771-20F1-43D0-B895-948BF4066A7D}" destId="{E0D924C9-ACD9-4605-AA19-ADB1B633FCA2}" srcOrd="0" destOrd="0" presId="urn:microsoft.com/office/officeart/2005/8/layout/vList2"/>
    <dgm:cxn modelId="{8BB7700A-2A4F-4161-B4CA-C126097F172C}" type="presOf" srcId="{7D7851FC-5CD3-4D88-B638-D0785C9E5593}" destId="{C2F86D23-D48E-49D5-841E-DBC21C9FF1C2}" srcOrd="0" destOrd="0" presId="urn:microsoft.com/office/officeart/2005/8/layout/vList2"/>
    <dgm:cxn modelId="{21B7C30D-5B3C-4D55-87CF-404B900A4526}" type="presOf" srcId="{E126A25B-22C1-461F-A171-CC9829E975DA}" destId="{537F576A-75E9-48A3-9C5F-CA8C81BD32F4}" srcOrd="0" destOrd="1" presId="urn:microsoft.com/office/officeart/2005/8/layout/vList2"/>
    <dgm:cxn modelId="{B6A4270F-E869-4017-AD4C-96A9A58137E4}" type="presOf" srcId="{607DC6F2-4CBD-4315-A096-9A80D57D32C1}" destId="{26BADA59-21C7-49A6-BCE6-E5BB695E80B7}" srcOrd="0" destOrd="0" presId="urn:microsoft.com/office/officeart/2005/8/layout/vList2"/>
    <dgm:cxn modelId="{FD571A12-28E3-45C4-A58B-E1A3B78BBE56}" srcId="{B60E18A6-92CB-4E67-BFE8-69BC0694A2DE}" destId="{5AD6D771-20F1-43D0-B895-948BF4066A7D}" srcOrd="1" destOrd="0" parTransId="{72AB04EA-355D-474E-B058-476BCDE3E860}" sibTransId="{F6327933-6E7A-4D4E-B737-C66FC96560A5}"/>
    <dgm:cxn modelId="{5D8A1D14-852B-40B4-B419-CE9786E4E766}" srcId="{A73E2D74-6968-470E-8997-F862F90614C5}" destId="{0B6CAED2-6C36-4A9A-B417-EC4B25472616}" srcOrd="0" destOrd="0" parTransId="{212930EF-596E-4A74-8AFD-6D33E6008CB8}" sibTransId="{105F2061-DFC5-4BC6-AA1C-3FC3ADED238D}"/>
    <dgm:cxn modelId="{507A241A-427D-46E9-AD9C-18CD0CC2A86B}" srcId="{2DE4E4A2-A29F-4101-A6D3-B5D616FCD9F2}" destId="{E126A25B-22C1-461F-A171-CC9829E975DA}" srcOrd="1" destOrd="0" parTransId="{3C15C2E9-CEAB-45C1-9727-5F67590A6D45}" sibTransId="{6D4937CA-A6F7-4034-9085-28A04E3EBB6C}"/>
    <dgm:cxn modelId="{15885D33-2220-4B0F-93A2-92A71879F87D}" type="presOf" srcId="{5EBB9D72-FD90-4419-96CA-D64C4A37C2A2}" destId="{C64C4B4D-464F-44E4-B1B8-0AC19A940C82}" srcOrd="0" destOrd="0" presId="urn:microsoft.com/office/officeart/2005/8/layout/vList2"/>
    <dgm:cxn modelId="{B2038347-30CC-427E-8AD0-75EBC37DE241}" srcId="{2DE4E4A2-A29F-4101-A6D3-B5D616FCD9F2}" destId="{204453E8-F09B-4A3F-8246-25A77DA9D5C5}" srcOrd="0" destOrd="0" parTransId="{161A816F-8837-4582-96D0-44D812B375D2}" sibTransId="{5694235E-D4C5-40C9-9772-FBF62718338C}"/>
    <dgm:cxn modelId="{24539968-1AFE-4684-84DE-DD01B5929501}" type="presOf" srcId="{D1E2D1F0-9241-4343-95EC-CB59CD9FA683}" destId="{09E00C5E-04C5-4F7C-BB62-9607880CDBCB}" srcOrd="0" destOrd="0" presId="urn:microsoft.com/office/officeart/2005/8/layout/vList2"/>
    <dgm:cxn modelId="{B25C1D6A-947F-4E09-BEA8-847C2FB46121}" srcId="{5AD6D771-20F1-43D0-B895-948BF4066A7D}" destId="{607DC6F2-4CBD-4315-A096-9A80D57D32C1}" srcOrd="0" destOrd="0" parTransId="{BB77CDFA-4D1E-4CF4-AB3E-850B2E399CB1}" sibTransId="{36A7E3CA-2138-4B57-B2D6-F191F4DE9CFF}"/>
    <dgm:cxn modelId="{0E74046C-0D0B-4644-B19B-43E8D8D3AE8F}" srcId="{B60E18A6-92CB-4E67-BFE8-69BC0694A2DE}" destId="{2DE4E4A2-A29F-4101-A6D3-B5D616FCD9F2}" srcOrd="3" destOrd="0" parTransId="{8AB580B8-41A9-4DBE-9C5C-DD8ADD0D80A1}" sibTransId="{0F60B172-7FC1-42F2-9717-CF0D9E928E64}"/>
    <dgm:cxn modelId="{06C73D73-A572-4216-A09B-4E864128BB4D}" srcId="{DE601CD7-3C3C-44D4-9C02-00B2E6BD69D0}" destId="{1B6ABAEB-4726-46CF-8D57-DE1DCCE50A8A}" srcOrd="1" destOrd="0" parTransId="{FA543ED4-363A-413B-9D68-0334BB9907DD}" sibTransId="{40CC7ACF-D45C-4AA2-879B-5FB82C19C71A}"/>
    <dgm:cxn modelId="{AA527E75-79FE-41EE-8A0F-779628528B63}" srcId="{E6034D2D-AD62-46D8-A852-459999A28CD5}" destId="{5EBB9D72-FD90-4419-96CA-D64C4A37C2A2}" srcOrd="0" destOrd="0" parTransId="{F0C3A2C0-E1FD-44C4-B573-55DBAA9FFBDC}" sibTransId="{375A2094-BBF9-43DF-B83D-9C6141C48065}"/>
    <dgm:cxn modelId="{FCE26E58-7785-4743-9484-2832B6286D2F}" srcId="{DE601CD7-3C3C-44D4-9C02-00B2E6BD69D0}" destId="{FB384D45-9CE1-49D1-8A39-296EE9B720A3}" srcOrd="0" destOrd="0" parTransId="{E5652D2B-7C2C-4A42-B849-27604458DDBA}" sibTransId="{FE2E1011-BFF7-4A4B-B110-2FD6CB3BD92B}"/>
    <dgm:cxn modelId="{CB172599-9518-4907-A56C-E236F0CE1043}" srcId="{B60E18A6-92CB-4E67-BFE8-69BC0694A2DE}" destId="{DE601CD7-3C3C-44D4-9C02-00B2E6BD69D0}" srcOrd="5" destOrd="0" parTransId="{F13720F9-BC2A-4232-801A-B712D15F6940}" sibTransId="{33CB5B8A-35C1-46D2-BA30-9956C57A1059}"/>
    <dgm:cxn modelId="{3BCBF6A4-3AA7-417A-B170-E3FD33C0CA10}" type="presOf" srcId="{E6034D2D-AD62-46D8-A852-459999A28CD5}" destId="{8BDFE873-CF77-48AF-AB7C-05747B41648B}" srcOrd="0" destOrd="0" presId="urn:microsoft.com/office/officeart/2005/8/layout/vList2"/>
    <dgm:cxn modelId="{B9761EB2-CAC1-46E9-A5E1-173FA0D9441D}" srcId="{B60E18A6-92CB-4E67-BFE8-69BC0694A2DE}" destId="{E6034D2D-AD62-46D8-A852-459999A28CD5}" srcOrd="2" destOrd="0" parTransId="{C79F5A1A-3B75-4103-85B4-F7C64663A934}" sibTransId="{FE1FD5AA-1322-4CD2-A4A4-4D5B9431CC38}"/>
    <dgm:cxn modelId="{C1A07AB9-5B4C-4E3C-8300-21237ABFDA0D}" srcId="{7D7851FC-5CD3-4D88-B638-D0785C9E5593}" destId="{D1E2D1F0-9241-4343-95EC-CB59CD9FA683}" srcOrd="0" destOrd="0" parTransId="{9B415C1E-219C-460C-818C-38E8996F2FE6}" sibTransId="{61FE82D1-A9B4-4662-BBEB-F3ADED6B8958}"/>
    <dgm:cxn modelId="{C03809D1-01FD-4380-92BD-FFEDF62B3A40}" type="presOf" srcId="{FB384D45-9CE1-49D1-8A39-296EE9B720A3}" destId="{91569F21-5EB8-4A99-9449-2F55ABF39D66}" srcOrd="0" destOrd="0" presId="urn:microsoft.com/office/officeart/2005/8/layout/vList2"/>
    <dgm:cxn modelId="{479ECCD1-A0B3-437C-9A41-D65F145F0B80}" type="presOf" srcId="{0B6CAED2-6C36-4A9A-B417-EC4B25472616}" destId="{A8BF06C4-442C-4494-A009-7D25C1C43326}" srcOrd="0" destOrd="0" presId="urn:microsoft.com/office/officeart/2005/8/layout/vList2"/>
    <dgm:cxn modelId="{6C2E4ED5-2861-4B41-94AF-AB007BD3ADBC}" type="presOf" srcId="{204453E8-F09B-4A3F-8246-25A77DA9D5C5}" destId="{537F576A-75E9-48A3-9C5F-CA8C81BD32F4}" srcOrd="0" destOrd="0" presId="urn:microsoft.com/office/officeart/2005/8/layout/vList2"/>
    <dgm:cxn modelId="{B0B61FE4-2CBF-4149-88C5-3BCED100C405}" srcId="{B60E18A6-92CB-4E67-BFE8-69BC0694A2DE}" destId="{7D7851FC-5CD3-4D88-B638-D0785C9E5593}" srcOrd="0" destOrd="0" parTransId="{AFDA714F-B8FD-42DF-8718-336B84D97655}" sibTransId="{A0F2B276-A927-41C9-94BA-3C39201A0238}"/>
    <dgm:cxn modelId="{67759BE9-3777-44B0-B135-1704E30DEA45}" type="presOf" srcId="{1B6ABAEB-4726-46CF-8D57-DE1DCCE50A8A}" destId="{91569F21-5EB8-4A99-9449-2F55ABF39D66}" srcOrd="0" destOrd="1" presId="urn:microsoft.com/office/officeart/2005/8/layout/vList2"/>
    <dgm:cxn modelId="{96F79BF9-B18B-43A9-AB56-18BCC9B07CDE}" type="presOf" srcId="{DE601CD7-3C3C-44D4-9C02-00B2E6BD69D0}" destId="{4B0BBEF2-33B9-42BE-9AC1-654DE994B2E9}" srcOrd="0" destOrd="0" presId="urn:microsoft.com/office/officeart/2005/8/layout/vList2"/>
    <dgm:cxn modelId="{F02D72FA-8004-47B4-B1E1-D7F667D52502}" type="presOf" srcId="{B60E18A6-92CB-4E67-BFE8-69BC0694A2DE}" destId="{521B1BBE-F493-4775-9B58-9D08923154A8}" srcOrd="0" destOrd="0" presId="urn:microsoft.com/office/officeart/2005/8/layout/vList2"/>
    <dgm:cxn modelId="{D25433FB-EA9E-4A43-8F3A-EB94CF8BFD63}" type="presOf" srcId="{A73E2D74-6968-470E-8997-F862F90614C5}" destId="{12E8FE72-2CBA-470C-AE07-0D112BDE2BC8}" srcOrd="0" destOrd="0" presId="urn:microsoft.com/office/officeart/2005/8/layout/vList2"/>
    <dgm:cxn modelId="{EBFD5FFC-4242-48AA-BA0A-47A9245A9C5F}" srcId="{B60E18A6-92CB-4E67-BFE8-69BC0694A2DE}" destId="{A73E2D74-6968-470E-8997-F862F90614C5}" srcOrd="4" destOrd="0" parTransId="{C33B92DE-9450-47F1-91E7-8B6ABC570369}" sibTransId="{B27CD5AD-575D-4EE2-9A1F-AB8328CE6D07}"/>
    <dgm:cxn modelId="{0FF32EBD-5228-4192-862A-AADECD69F8F7}" type="presParOf" srcId="{521B1BBE-F493-4775-9B58-9D08923154A8}" destId="{C2F86D23-D48E-49D5-841E-DBC21C9FF1C2}" srcOrd="0" destOrd="0" presId="urn:microsoft.com/office/officeart/2005/8/layout/vList2"/>
    <dgm:cxn modelId="{A794A9C5-7376-41D5-9000-5B025B6D4B9E}" type="presParOf" srcId="{521B1BBE-F493-4775-9B58-9D08923154A8}" destId="{09E00C5E-04C5-4F7C-BB62-9607880CDBCB}" srcOrd="1" destOrd="0" presId="urn:microsoft.com/office/officeart/2005/8/layout/vList2"/>
    <dgm:cxn modelId="{A6C6BF92-DB37-4D30-B8FE-CD5F5ED04093}" type="presParOf" srcId="{521B1BBE-F493-4775-9B58-9D08923154A8}" destId="{E0D924C9-ACD9-4605-AA19-ADB1B633FCA2}" srcOrd="2" destOrd="0" presId="urn:microsoft.com/office/officeart/2005/8/layout/vList2"/>
    <dgm:cxn modelId="{C29F8772-03C2-4E8E-8D90-AA324D7C5308}" type="presParOf" srcId="{521B1BBE-F493-4775-9B58-9D08923154A8}" destId="{26BADA59-21C7-49A6-BCE6-E5BB695E80B7}" srcOrd="3" destOrd="0" presId="urn:microsoft.com/office/officeart/2005/8/layout/vList2"/>
    <dgm:cxn modelId="{1AD9BAFB-8EBF-4898-B549-5291C1005E0B}" type="presParOf" srcId="{521B1BBE-F493-4775-9B58-9D08923154A8}" destId="{8BDFE873-CF77-48AF-AB7C-05747B41648B}" srcOrd="4" destOrd="0" presId="urn:microsoft.com/office/officeart/2005/8/layout/vList2"/>
    <dgm:cxn modelId="{19DADFCD-B6C0-43F9-8D15-89F4E0F8C1CC}" type="presParOf" srcId="{521B1BBE-F493-4775-9B58-9D08923154A8}" destId="{C64C4B4D-464F-44E4-B1B8-0AC19A940C82}" srcOrd="5" destOrd="0" presId="urn:microsoft.com/office/officeart/2005/8/layout/vList2"/>
    <dgm:cxn modelId="{3030EC67-918A-454E-9653-7A0161FE02F8}" type="presParOf" srcId="{521B1BBE-F493-4775-9B58-9D08923154A8}" destId="{6577701A-BB32-4117-8731-B5AF44D20D51}" srcOrd="6" destOrd="0" presId="urn:microsoft.com/office/officeart/2005/8/layout/vList2"/>
    <dgm:cxn modelId="{CFFD5D18-E80E-4EC3-83D9-4CAE5810AF26}" type="presParOf" srcId="{521B1BBE-F493-4775-9B58-9D08923154A8}" destId="{537F576A-75E9-48A3-9C5F-CA8C81BD32F4}" srcOrd="7" destOrd="0" presId="urn:microsoft.com/office/officeart/2005/8/layout/vList2"/>
    <dgm:cxn modelId="{8546519C-54F4-4FCD-9AE9-018911C111B3}" type="presParOf" srcId="{521B1BBE-F493-4775-9B58-9D08923154A8}" destId="{12E8FE72-2CBA-470C-AE07-0D112BDE2BC8}" srcOrd="8" destOrd="0" presId="urn:microsoft.com/office/officeart/2005/8/layout/vList2"/>
    <dgm:cxn modelId="{D0D9F6CE-46DC-4D87-9002-4BF466D3631A}" type="presParOf" srcId="{521B1BBE-F493-4775-9B58-9D08923154A8}" destId="{A8BF06C4-442C-4494-A009-7D25C1C43326}" srcOrd="9" destOrd="0" presId="urn:microsoft.com/office/officeart/2005/8/layout/vList2"/>
    <dgm:cxn modelId="{732A484C-DB92-4F86-8C5E-7B8ADC8FB832}" type="presParOf" srcId="{521B1BBE-F493-4775-9B58-9D08923154A8}" destId="{4B0BBEF2-33B9-42BE-9AC1-654DE994B2E9}" srcOrd="10" destOrd="0" presId="urn:microsoft.com/office/officeart/2005/8/layout/vList2"/>
    <dgm:cxn modelId="{74EBA93D-3AF9-4007-AE46-74A65615B112}" type="presParOf" srcId="{521B1BBE-F493-4775-9B58-9D08923154A8}" destId="{91569F21-5EB8-4A99-9449-2F55ABF39D6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dirty="0"/>
            <a:t>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/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/>
            <a:t>Ассистент клиентского менеджера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/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dirty="0"/>
            <a:t>IBSO, CRM, Excel</a:t>
          </a:r>
          <a:endParaRPr lang="ru-RU" dirty="0"/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/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юридическими лицами: открытие счётов, внесение изменений в </a:t>
          </a:r>
          <a:r>
            <a:rPr lang="ru-RU" b="0" i="0" dirty="0" err="1"/>
            <a:t>юр.дело</a:t>
          </a:r>
          <a:endParaRPr lang="ru-RU" dirty="0"/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CRM</a:t>
          </a:r>
          <a:endParaRPr lang="ru-RU" dirty="0"/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архивом</a:t>
          </a:r>
          <a:endParaRPr lang="ru-RU" dirty="0"/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Консультирование клиентов по продуктам, помощь, звонки клиентам</a:t>
          </a:r>
          <a:endParaRPr lang="ru-RU" dirty="0"/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Активные продажи транзакционных продуктов, деловая переписка с клиентами и общение</a:t>
          </a:r>
          <a:endParaRPr lang="ru-RU" dirty="0"/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dirty="0"/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/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b="0" i="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79E67-FD8E-4EF5-A609-8C643C8A32E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58A8-2541-4FC7-AFDD-FE7FBC42EE18}" type="par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AAED1-B445-4525-96C9-C2B51E3116B3}" type="sib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77122-BF3A-46E5-8120-A92CE20EE5F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</dgm:t>
    </dgm:pt>
    <dgm:pt modelId="{6AE6ED27-59B6-4AE5-A1D2-35EBA911D1EA}" type="par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0908B-DD69-4314-95AB-26817C424078}" type="sib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36BA1-1B61-4FDF-90C3-C209C94D0D8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</dgm:t>
    </dgm:pt>
    <dgm:pt modelId="{7F991ECB-EFA7-4F58-A01D-4FD604692A4C}" type="par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6814-1713-4672-AF6A-93FE4BFE0A00}" type="sib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BFF1-A15D-4443-A270-A62DFD41A51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</dgm:t>
    </dgm:pt>
    <dgm:pt modelId="{7E913CDB-98D7-4B09-96A1-7BDA40EE10DD}" type="par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51D5-4919-40EC-B11B-4210EC87F544}" type="sib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017B59-8980-4A23-95BB-70D47DB62BB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</dgm:t>
    </dgm:pt>
    <dgm:pt modelId="{009CAE4F-408E-4BAF-961A-A7DDF9B5D618}" type="par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5F5B2-1252-44EF-9C2E-E3E5B3E8DCAF}" type="sib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6E369-BA1B-485A-A6E7-029A90E7D5EF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</dgm:t>
    </dgm:pt>
    <dgm:pt modelId="{ADFF14C4-9D81-4082-AF8F-404549C3A6AF}" type="par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716C-A533-4954-9CA8-246116B13648}" type="sib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80D2DF08-E389-4F14-9961-4C13C40C5F5F}" type="presOf" srcId="{FF079E67-FD8E-4EF5-A609-8C643C8A32EB}" destId="{115D3961-B733-49E0-B1EF-E7A4F9590432}" srcOrd="0" destOrd="6" presId="urn:microsoft.com/office/officeart/2005/8/layout/vList2"/>
    <dgm:cxn modelId="{CF51D00A-3CC2-40D3-8607-273E8DBB6A1C}" type="presOf" srcId="{4F66E369-BA1B-485A-A6E7-029A90E7D5EF}" destId="{115D3961-B733-49E0-B1EF-E7A4F9590432}" srcOrd="0" destOrd="5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C7A1F817-A3A2-4886-8180-151C0850A57F}" type="presOf" srcId="{3B277122-BF3A-46E5-8120-A92CE20EE5FB}" destId="{115D3961-B733-49E0-B1EF-E7A4F9590432}" srcOrd="0" destOrd="1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C7BD4D1C-6B8F-4D5B-B78B-91AFE6CFBC12}" srcId="{B99D341D-2DFF-4E28-8DCF-50E43D3FF6FC}" destId="{1B017B59-8980-4A23-95BB-70D47DB62BB1}" srcOrd="4" destOrd="0" parTransId="{009CAE4F-408E-4BAF-961A-A7DDF9B5D618}" sibTransId="{5695F5B2-1252-44EF-9C2E-E3E5B3E8DCAF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A80FF43A-A8CA-496C-810F-F56A8C5C9677}" srcId="{B99D341D-2DFF-4E28-8DCF-50E43D3FF6FC}" destId="{AD67BFF1-A15D-4443-A270-A62DFD41A51C}" srcOrd="3" destOrd="0" parTransId="{7E913CDB-98D7-4B09-96A1-7BDA40EE10DD}" sibTransId="{DEDD51D5-4919-40EC-B11B-4210EC87F544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0DBD2A6F-5EFD-43B6-8002-83B15A84D706}" srcId="{B99D341D-2DFF-4E28-8DCF-50E43D3FF6FC}" destId="{5F436BA1-1B61-4FDF-90C3-C209C94D0D8C}" srcOrd="2" destOrd="0" parTransId="{7F991ECB-EFA7-4F58-A01D-4FD604692A4C}" sibTransId="{C66E6814-1713-4672-AF6A-93FE4BFE0A00}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A428A974-B4D3-4AFC-997F-26F743A79810}" srcId="{B99D341D-2DFF-4E28-8DCF-50E43D3FF6FC}" destId="{4F66E369-BA1B-485A-A6E7-029A90E7D5EF}" srcOrd="5" destOrd="0" parTransId="{ADFF14C4-9D81-4082-AF8F-404549C3A6AF}" sibTransId="{B518716C-A533-4954-9CA8-246116B1364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35BD27A-3FB4-459E-82A6-3CBF1F546DEF}" srcId="{B99D341D-2DFF-4E28-8DCF-50E43D3FF6FC}" destId="{FF079E67-FD8E-4EF5-A609-8C643C8A32EB}" srcOrd="6" destOrd="0" parTransId="{07F358A8-2541-4FC7-AFDD-FE7FBC42EE18}" sibTransId="{F25AAED1-B445-4525-96C9-C2B51E3116B3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51CA283-9EE3-4C48-AB50-C3741789DB27}" srcId="{B99D341D-2DFF-4E28-8DCF-50E43D3FF6FC}" destId="{3B277122-BF3A-46E5-8120-A92CE20EE5FB}" srcOrd="1" destOrd="0" parTransId="{6AE6ED27-59B6-4AE5-A1D2-35EBA911D1EA}" sibTransId="{29F0908B-DD69-4314-95AB-26817C424078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0087C698-05B7-4E4C-B5B4-74B6669D55FB}" type="presOf" srcId="{AD67BFF1-A15D-4443-A270-A62DFD41A51C}" destId="{115D3961-B733-49E0-B1EF-E7A4F9590432}" srcOrd="0" destOrd="3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065D97F2-E47E-40F2-A823-9A39225544CA}" type="presOf" srcId="{5F436BA1-1B61-4FDF-90C3-C209C94D0D8C}" destId="{115D3961-B733-49E0-B1EF-E7A4F9590432}" srcOrd="0" destOrd="2" presId="urn:microsoft.com/office/officeart/2005/8/layout/vList2"/>
    <dgm:cxn modelId="{B7B10BF4-54AF-461D-81AA-A89D4AF984AF}" type="presOf" srcId="{1B017B59-8980-4A23-95BB-70D47DB62BB1}" destId="{115D3961-B733-49E0-B1EF-E7A4F9590432}" srcOrd="0" destOrd="4" presId="urn:microsoft.com/office/officeart/2005/8/layout/vList2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6D23-D48E-49D5-841E-DBC21C9FF1C2}">
      <dsp:nvSpPr>
        <dsp:cNvPr id="0" name=""/>
        <dsp:cNvSpPr/>
      </dsp:nvSpPr>
      <dsp:spPr>
        <a:xfrm>
          <a:off x="0" y="0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sp:txBody>
      <dsp:txXfrm>
        <a:off x="23760" y="23760"/>
        <a:ext cx="4861364" cy="439200"/>
      </dsp:txXfrm>
    </dsp:sp>
    <dsp:sp modelId="{09E00C5E-04C5-4F7C-BB62-9607880CDBCB}">
      <dsp:nvSpPr>
        <dsp:cNvPr id="0" name=""/>
        <dsp:cNvSpPr/>
      </dsp:nvSpPr>
      <dsp:spPr>
        <a:xfrm>
          <a:off x="0" y="517821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sp:txBody>
      <dsp:txXfrm>
        <a:off x="0" y="517821"/>
        <a:ext cx="4908884" cy="430560"/>
      </dsp:txXfrm>
    </dsp:sp>
    <dsp:sp modelId="{E0D924C9-ACD9-4605-AA19-ADB1B633FCA2}">
      <dsp:nvSpPr>
        <dsp:cNvPr id="0" name=""/>
        <dsp:cNvSpPr/>
      </dsp:nvSpPr>
      <dsp:spPr>
        <a:xfrm>
          <a:off x="0" y="880887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625"/>
                <a:satOff val="-1932"/>
                <a:lumOff val="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sp:txBody>
      <dsp:txXfrm>
        <a:off x="23760" y="904647"/>
        <a:ext cx="4861364" cy="439200"/>
      </dsp:txXfrm>
    </dsp:sp>
    <dsp:sp modelId="{26BADA59-21C7-49A6-BCE6-E5BB695E80B7}">
      <dsp:nvSpPr>
        <dsp:cNvPr id="0" name=""/>
        <dsp:cNvSpPr/>
      </dsp:nvSpPr>
      <dsp:spPr>
        <a:xfrm>
          <a:off x="0" y="1373196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sp:txBody>
      <dsp:txXfrm>
        <a:off x="0" y="1373196"/>
        <a:ext cx="4908884" cy="430560"/>
      </dsp:txXfrm>
    </dsp:sp>
    <dsp:sp modelId="{8BDFE873-CF77-48AF-AB7C-05747B41648B}">
      <dsp:nvSpPr>
        <dsp:cNvPr id="0" name=""/>
        <dsp:cNvSpPr/>
      </dsp:nvSpPr>
      <dsp:spPr>
        <a:xfrm>
          <a:off x="0" y="1754469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249"/>
                <a:satOff val="-3863"/>
                <a:lumOff val="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sp:txBody>
      <dsp:txXfrm>
        <a:off x="23760" y="1778229"/>
        <a:ext cx="4861364" cy="439200"/>
      </dsp:txXfrm>
    </dsp:sp>
    <dsp:sp modelId="{C64C4B4D-464F-44E4-B1B8-0AC19A940C82}">
      <dsp:nvSpPr>
        <dsp:cNvPr id="0" name=""/>
        <dsp:cNvSpPr/>
      </dsp:nvSpPr>
      <dsp:spPr>
        <a:xfrm>
          <a:off x="0" y="2265599"/>
          <a:ext cx="4908884" cy="2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sp:txBody>
      <dsp:txXfrm>
        <a:off x="0" y="2265599"/>
        <a:ext cx="4908884" cy="234117"/>
      </dsp:txXfrm>
    </dsp:sp>
    <dsp:sp modelId="{6577701A-BB32-4117-8731-B5AF44D20D51}">
      <dsp:nvSpPr>
        <dsp:cNvPr id="0" name=""/>
        <dsp:cNvSpPr/>
      </dsp:nvSpPr>
      <dsp:spPr>
        <a:xfrm>
          <a:off x="0" y="2586498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874"/>
                <a:satOff val="-5795"/>
                <a:lumOff val="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sp:txBody>
      <dsp:txXfrm>
        <a:off x="23760" y="2610258"/>
        <a:ext cx="4861364" cy="439200"/>
      </dsp:txXfrm>
    </dsp:sp>
    <dsp:sp modelId="{537F576A-75E9-48A3-9C5F-CA8C81BD32F4}">
      <dsp:nvSpPr>
        <dsp:cNvPr id="0" name=""/>
        <dsp:cNvSpPr/>
      </dsp:nvSpPr>
      <dsp:spPr>
        <a:xfrm>
          <a:off x="0" y="3073218"/>
          <a:ext cx="4908884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sp:txBody>
      <dsp:txXfrm>
        <a:off x="0" y="3073218"/>
        <a:ext cx="4908884" cy="686205"/>
      </dsp:txXfrm>
    </dsp:sp>
    <dsp:sp modelId="{12E8FE72-2CBA-470C-AE07-0D112BDE2BC8}">
      <dsp:nvSpPr>
        <dsp:cNvPr id="0" name=""/>
        <dsp:cNvSpPr/>
      </dsp:nvSpPr>
      <dsp:spPr>
        <a:xfrm>
          <a:off x="0" y="375942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0499"/>
                <a:satOff val="-7726"/>
                <a:lumOff val="1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sp:txBody>
      <dsp:txXfrm>
        <a:off x="23760" y="3783183"/>
        <a:ext cx="4861364" cy="439200"/>
      </dsp:txXfrm>
    </dsp:sp>
    <dsp:sp modelId="{A8BF06C4-442C-4494-A009-7D25C1C43326}">
      <dsp:nvSpPr>
        <dsp:cNvPr id="0" name=""/>
        <dsp:cNvSpPr/>
      </dsp:nvSpPr>
      <dsp:spPr>
        <a:xfrm>
          <a:off x="0" y="4246143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sp:txBody>
      <dsp:txXfrm>
        <a:off x="0" y="4246143"/>
        <a:ext cx="4908884" cy="430560"/>
      </dsp:txXfrm>
    </dsp:sp>
    <dsp:sp modelId="{4B0BBEF2-33B9-42BE-9AC1-654DE994B2E9}">
      <dsp:nvSpPr>
        <dsp:cNvPr id="0" name=""/>
        <dsp:cNvSpPr/>
      </dsp:nvSpPr>
      <dsp:spPr>
        <a:xfrm>
          <a:off x="0" y="467670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sp:txBody>
      <dsp:txXfrm>
        <a:off x="23760" y="4700463"/>
        <a:ext cx="4861364" cy="439200"/>
      </dsp:txXfrm>
    </dsp:sp>
    <dsp:sp modelId="{91569F21-5EB8-4A99-9449-2F55ABF39D66}">
      <dsp:nvSpPr>
        <dsp:cNvPr id="0" name=""/>
        <dsp:cNvSpPr/>
      </dsp:nvSpPr>
      <dsp:spPr>
        <a:xfrm>
          <a:off x="0" y="5163424"/>
          <a:ext cx="490888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3424"/>
        <a:ext cx="4908884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48256"/>
          <a:ext cx="9093869" cy="434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204" y="169460"/>
        <a:ext cx="9051461" cy="391954"/>
      </dsp:txXfrm>
    </dsp:sp>
    <dsp:sp modelId="{474A2693-4CA4-4571-A62B-266986F96D0F}">
      <dsp:nvSpPr>
        <dsp:cNvPr id="0" name=""/>
        <dsp:cNvSpPr/>
      </dsp:nvSpPr>
      <dsp:spPr>
        <a:xfrm>
          <a:off x="0" y="582619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sz="1400" kern="1200" dirty="0"/>
            <a:t> по работе с юридическими лицами (продажи и сопровождение)</a:t>
          </a:r>
        </a:p>
      </dsp:txBody>
      <dsp:txXfrm>
        <a:off x="0" y="582619"/>
        <a:ext cx="9093869" cy="298080"/>
      </dsp:txXfrm>
    </dsp:sp>
    <dsp:sp modelId="{CA32810B-E5B4-4E5B-8929-2BAE376A1D92}">
      <dsp:nvSpPr>
        <dsp:cNvPr id="0" name=""/>
        <dsp:cNvSpPr/>
      </dsp:nvSpPr>
      <dsp:spPr>
        <a:xfrm>
          <a:off x="0" y="880699"/>
          <a:ext cx="9093869" cy="434362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Должность</a:t>
          </a:r>
        </a:p>
      </dsp:txBody>
      <dsp:txXfrm>
        <a:off x="21204" y="901903"/>
        <a:ext cx="9051461" cy="391954"/>
      </dsp:txXfrm>
    </dsp:sp>
    <dsp:sp modelId="{DAA89E79-6D4A-4288-95FF-9978BD82292E}">
      <dsp:nvSpPr>
        <dsp:cNvPr id="0" name=""/>
        <dsp:cNvSpPr/>
      </dsp:nvSpPr>
      <dsp:spPr>
        <a:xfrm>
          <a:off x="0" y="1315061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Ассистент клиентского менеджера</a:t>
          </a:r>
        </a:p>
      </dsp:txBody>
      <dsp:txXfrm>
        <a:off x="0" y="1315061"/>
        <a:ext cx="9093869" cy="298080"/>
      </dsp:txXfrm>
    </dsp:sp>
    <dsp:sp modelId="{25CA443F-2823-4D8E-B0AE-400D5CDEFA72}">
      <dsp:nvSpPr>
        <dsp:cNvPr id="0" name=""/>
        <dsp:cNvSpPr/>
      </dsp:nvSpPr>
      <dsp:spPr>
        <a:xfrm>
          <a:off x="0" y="1613141"/>
          <a:ext cx="9093869" cy="434362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Системы/процессы</a:t>
          </a:r>
        </a:p>
      </dsp:txBody>
      <dsp:txXfrm>
        <a:off x="21204" y="1634345"/>
        <a:ext cx="9051461" cy="391954"/>
      </dsp:txXfrm>
    </dsp:sp>
    <dsp:sp modelId="{1B1547FA-C04C-474E-9FB0-0A79FBC820D4}">
      <dsp:nvSpPr>
        <dsp:cNvPr id="0" name=""/>
        <dsp:cNvSpPr/>
      </dsp:nvSpPr>
      <dsp:spPr>
        <a:xfrm>
          <a:off x="0" y="2047504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IBSO, CRM, Excel</a:t>
          </a:r>
          <a:endParaRPr lang="ru-RU" sz="1400" kern="1200" dirty="0"/>
        </a:p>
      </dsp:txBody>
      <dsp:txXfrm>
        <a:off x="0" y="2047504"/>
        <a:ext cx="9093869" cy="298080"/>
      </dsp:txXfrm>
    </dsp:sp>
    <dsp:sp modelId="{7AA92D62-62EE-4459-9789-FF333ED3B2E5}">
      <dsp:nvSpPr>
        <dsp:cNvPr id="0" name=""/>
        <dsp:cNvSpPr/>
      </dsp:nvSpPr>
      <dsp:spPr>
        <a:xfrm>
          <a:off x="0" y="2345584"/>
          <a:ext cx="9093869" cy="434362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Основной функционал</a:t>
          </a:r>
        </a:p>
      </dsp:txBody>
      <dsp:txXfrm>
        <a:off x="21204" y="2366788"/>
        <a:ext cx="9051461" cy="391954"/>
      </dsp:txXfrm>
    </dsp:sp>
    <dsp:sp modelId="{115D3961-B733-49E0-B1EF-E7A4F9590432}">
      <dsp:nvSpPr>
        <dsp:cNvPr id="0" name=""/>
        <dsp:cNvSpPr/>
      </dsp:nvSpPr>
      <dsp:spPr>
        <a:xfrm>
          <a:off x="0" y="2779946"/>
          <a:ext cx="9093869" cy="208656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юридическими лицами: открытие счётов, внесение изменений в </a:t>
          </a:r>
          <a:r>
            <a:rPr lang="ru-RU" sz="1400" b="0" i="0" kern="1200" dirty="0" err="1"/>
            <a:t>юр.дело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CRM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архивом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Консультирование клиентов по продуктам, помощь, звонки клиентам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Активные продажи транзакционных продуктов, деловая переписка с клиентами и общение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400" kern="1200" dirty="0"/>
        </a:p>
      </dsp:txBody>
      <dsp:txXfrm>
        <a:off x="0" y="2779946"/>
        <a:ext cx="909386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82636"/>
          <a:ext cx="81280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704" y="204340"/>
        <a:ext cx="8084592" cy="401192"/>
      </dsp:txXfrm>
    </dsp:sp>
    <dsp:sp modelId="{474A2693-4CA4-4571-A62B-266986F96D0F}">
      <dsp:nvSpPr>
        <dsp:cNvPr id="0" name=""/>
        <dsp:cNvSpPr/>
      </dsp:nvSpPr>
      <dsp:spPr>
        <a:xfrm>
          <a:off x="0" y="62723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sp:txBody>
      <dsp:txXfrm>
        <a:off x="0" y="627236"/>
        <a:ext cx="8128000" cy="314640"/>
      </dsp:txXfrm>
    </dsp:sp>
    <dsp:sp modelId="{CA32810B-E5B4-4E5B-8929-2BAE376A1D92}">
      <dsp:nvSpPr>
        <dsp:cNvPr id="0" name=""/>
        <dsp:cNvSpPr/>
      </dsp:nvSpPr>
      <dsp:spPr>
        <a:xfrm>
          <a:off x="0" y="941876"/>
          <a:ext cx="8128000" cy="4446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1704" y="963580"/>
        <a:ext cx="8084592" cy="401192"/>
      </dsp:txXfrm>
    </dsp:sp>
    <dsp:sp modelId="{DAA89E79-6D4A-4288-95FF-9978BD82292E}">
      <dsp:nvSpPr>
        <dsp:cNvPr id="0" name=""/>
        <dsp:cNvSpPr/>
      </dsp:nvSpPr>
      <dsp:spPr>
        <a:xfrm>
          <a:off x="0" y="138647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sp:txBody>
      <dsp:txXfrm>
        <a:off x="0" y="1386476"/>
        <a:ext cx="8128000" cy="314640"/>
      </dsp:txXfrm>
    </dsp:sp>
    <dsp:sp modelId="{25CA443F-2823-4D8E-B0AE-400D5CDEFA72}">
      <dsp:nvSpPr>
        <dsp:cNvPr id="0" name=""/>
        <dsp:cNvSpPr/>
      </dsp:nvSpPr>
      <dsp:spPr>
        <a:xfrm>
          <a:off x="0" y="1701116"/>
          <a:ext cx="8128000" cy="4446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1704" y="1722820"/>
        <a:ext cx="8084592" cy="401192"/>
      </dsp:txXfrm>
    </dsp:sp>
    <dsp:sp modelId="{1B1547FA-C04C-474E-9FB0-0A79FBC820D4}">
      <dsp:nvSpPr>
        <dsp:cNvPr id="0" name=""/>
        <dsp:cNvSpPr/>
      </dsp:nvSpPr>
      <dsp:spPr>
        <a:xfrm>
          <a:off x="0" y="214571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5716"/>
        <a:ext cx="8128000" cy="314640"/>
      </dsp:txXfrm>
    </dsp:sp>
    <dsp:sp modelId="{7AA92D62-62EE-4459-9789-FF333ED3B2E5}">
      <dsp:nvSpPr>
        <dsp:cNvPr id="0" name=""/>
        <dsp:cNvSpPr/>
      </dsp:nvSpPr>
      <dsp:spPr>
        <a:xfrm>
          <a:off x="0" y="2460356"/>
          <a:ext cx="8128000" cy="4446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1704" y="2482060"/>
        <a:ext cx="8084592" cy="401192"/>
      </dsp:txXfrm>
    </dsp:sp>
    <dsp:sp modelId="{115D3961-B733-49E0-B1EF-E7A4F9590432}">
      <dsp:nvSpPr>
        <dsp:cNvPr id="0" name=""/>
        <dsp:cNvSpPr/>
      </dsp:nvSpPr>
      <dsp:spPr>
        <a:xfrm>
          <a:off x="0" y="2904956"/>
          <a:ext cx="8128000" cy="192717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sz="1500" b="0" i="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4956"/>
        <a:ext cx="8128000" cy="1927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48472"/>
          <a:ext cx="8128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2846" y="71318"/>
        <a:ext cx="8082308" cy="422308"/>
      </dsp:txXfrm>
    </dsp:sp>
    <dsp:sp modelId="{474A2693-4CA4-4571-A62B-266986F96D0F}">
      <dsp:nvSpPr>
        <dsp:cNvPr id="0" name=""/>
        <dsp:cNvSpPr/>
      </dsp:nvSpPr>
      <dsp:spPr>
        <a:xfrm>
          <a:off x="0" y="5164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sp:txBody>
      <dsp:txXfrm>
        <a:off x="0" y="516472"/>
        <a:ext cx="8128000" cy="331200"/>
      </dsp:txXfrm>
    </dsp:sp>
    <dsp:sp modelId="{CA32810B-E5B4-4E5B-8929-2BAE376A1D92}">
      <dsp:nvSpPr>
        <dsp:cNvPr id="0" name=""/>
        <dsp:cNvSpPr/>
      </dsp:nvSpPr>
      <dsp:spPr>
        <a:xfrm>
          <a:off x="0" y="847672"/>
          <a:ext cx="8128000" cy="4680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2846" y="870518"/>
        <a:ext cx="8082308" cy="422308"/>
      </dsp:txXfrm>
    </dsp:sp>
    <dsp:sp modelId="{DAA89E79-6D4A-4288-95FF-9978BD82292E}">
      <dsp:nvSpPr>
        <dsp:cNvPr id="0" name=""/>
        <dsp:cNvSpPr/>
      </dsp:nvSpPr>
      <dsp:spPr>
        <a:xfrm>
          <a:off x="0" y="13156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sp:txBody>
      <dsp:txXfrm>
        <a:off x="0" y="1315672"/>
        <a:ext cx="8128000" cy="331200"/>
      </dsp:txXfrm>
    </dsp:sp>
    <dsp:sp modelId="{25CA443F-2823-4D8E-B0AE-400D5CDEFA72}">
      <dsp:nvSpPr>
        <dsp:cNvPr id="0" name=""/>
        <dsp:cNvSpPr/>
      </dsp:nvSpPr>
      <dsp:spPr>
        <a:xfrm>
          <a:off x="0" y="1646872"/>
          <a:ext cx="8128000" cy="4680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2846" y="1669718"/>
        <a:ext cx="8082308" cy="422308"/>
      </dsp:txXfrm>
    </dsp:sp>
    <dsp:sp modelId="{1B1547FA-C04C-474E-9FB0-0A79FBC820D4}">
      <dsp:nvSpPr>
        <dsp:cNvPr id="0" name=""/>
        <dsp:cNvSpPr/>
      </dsp:nvSpPr>
      <dsp:spPr>
        <a:xfrm>
          <a:off x="0" y="21148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sz="16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14872"/>
        <a:ext cx="8128000" cy="331200"/>
      </dsp:txXfrm>
    </dsp:sp>
    <dsp:sp modelId="{7AA92D62-62EE-4459-9789-FF333ED3B2E5}">
      <dsp:nvSpPr>
        <dsp:cNvPr id="0" name=""/>
        <dsp:cNvSpPr/>
      </dsp:nvSpPr>
      <dsp:spPr>
        <a:xfrm>
          <a:off x="0" y="2446072"/>
          <a:ext cx="8128000" cy="4680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2846" y="2468918"/>
        <a:ext cx="8082308" cy="422308"/>
      </dsp:txXfrm>
    </dsp:sp>
    <dsp:sp modelId="{115D3961-B733-49E0-B1EF-E7A4F9590432}">
      <dsp:nvSpPr>
        <dsp:cNvPr id="0" name=""/>
        <dsp:cNvSpPr/>
      </dsp:nvSpPr>
      <dsp:spPr>
        <a:xfrm>
          <a:off x="0" y="2914072"/>
          <a:ext cx="8128000" cy="18216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4072"/>
        <a:ext cx="8128000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A1AD-80B6-4EE3-8650-0CEF225771D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1EF2-B814-4BFC-B9AE-F134E286D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4B52-642C-4E40-884D-E1657208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69088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72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0AB-BF83-4BB2-A8E7-E79453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047EB-6D96-4884-97E2-58970C72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554A-A884-4551-BC08-CADDBC9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1BC0-22AD-4CB4-BE95-A870CE2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01AB-FDDF-494F-BD61-FEE6E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55B117-3063-4386-8A49-9954446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A7FE40-4144-4A35-A012-7BD051F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D1E9-A8C5-4064-9797-732090E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54855-E9F8-4DCB-AA1E-3215FBE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F0B21-022C-4497-A53A-C7C994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B7148-CAEB-4E53-9AC2-42A52F69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2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2EFE-8866-490A-9669-BC0888D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36525"/>
            <a:ext cx="9829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B8ED8-257A-45EC-B2A8-37E90D31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3ED90-D645-4CDA-AEF1-2AC7D602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08F52-66E0-483D-BD70-D9A02A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ED6AD-FC83-46EB-A62E-7D13B8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3CDC-B3BC-412D-B901-48D3EB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31132-1DEE-46EE-9AB8-B898730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001EF-7912-4705-A499-307BA91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8ABC5-A772-4CCA-8BCF-E1697AB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CA018-28AB-48A4-9E23-66CD63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8B7EC-5AF3-4818-A302-D845F4F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A1DEA-48A8-4ABC-8F74-133EB159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DE88D-692E-44B7-841C-04082141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D8C11-5E54-42D8-8020-6625A45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17648-DB02-4D6A-B59C-1FC82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C55A-D1F5-4AD2-A7DF-C08840F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FD59-8E36-46D5-8E5A-09F4EAA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17896-ECCE-43D5-8AD6-7E8E1B8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0B634-730F-41F1-AAF2-ECB3ECE4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6D3E-DC4D-4AFE-B816-CEBB52297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7FECE8-FC42-4A79-AC29-0461BE448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494D8-EB9C-4C47-8378-C92AB4C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5A441-6C48-4CA2-901B-E01E670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649AB7-10A5-43B6-B0F3-55B5147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09A91-A2CE-48BB-997B-5ACC806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C0C68-F889-49C5-9FE1-F1AD2C9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0C508-12BA-4FF7-B868-1DDA0EB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2B7CB-1223-444E-93E5-010E844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2526B-D65C-4133-A12E-370DBB5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03B2D-C54C-4CB8-A8A3-355593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6B5E-EA23-4D95-84E9-C7503C8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888D9-82C8-4A50-8A99-4F25305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5117-039D-439B-87B5-E696ED7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B02D9-6E6F-402A-AF7A-8754F72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866B4-24D4-4282-AF5E-6D8D2044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6ABD-4275-4C40-BA0F-FE845F4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28A21-EDF1-490E-9A87-50DD5C8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4AF2-51CF-4B90-A01F-A749448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EB650-D3C5-42E1-9B83-394C6D95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EA306-A49C-4D73-B9D7-8601F0B9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BDDAA-5394-4363-A7C7-A7794F5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5630D-F37B-42EC-83A4-160402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C6C6A-4F7E-421E-B4DC-A40AE1A0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CDBD-8EEC-4A59-AB21-D516ABE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48192-4139-458C-8460-D05E86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265B1-4292-4248-8D4E-76A384BD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7DA9-6BC0-4306-9541-BF4BED00429E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6D14-4B99-465F-9B83-454F40A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8F8F8-6B67-4A8C-8732-8F31667A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CAAE47A9-C257-499A-AF74-DE93230267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instagram.com/olyaprostool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tkinaos@list.ru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api.whatsapp.com/send?phone=7988250797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les.sberdisk.ru/s/eFKJQqK67HL43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bessarabovaos/bessarabova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BC909-463B-4310-B827-5A71717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732" y="897072"/>
            <a:ext cx="69088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 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тестирование»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поток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4AB32-5ACC-43C7-BDF0-C757D9201DED}"/>
              </a:ext>
            </a:extLst>
          </p:cNvPr>
          <p:cNvSpPr txBox="1"/>
          <p:nvPr/>
        </p:nvSpPr>
        <p:spPr>
          <a:xfrm>
            <a:off x="2290274" y="5776957"/>
            <a:ext cx="357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Студент: Бессарабова (Уткина) Ольга Сергеевна</a:t>
            </a:r>
          </a:p>
          <a:p>
            <a:pPr algn="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Дата:  декабрь 2021 г.</a:t>
            </a:r>
          </a:p>
        </p:txBody>
      </p:sp>
    </p:spTree>
    <p:extLst>
      <p:ext uri="{BB962C8B-B14F-4D97-AF65-F5344CB8AC3E}">
        <p14:creationId xmlns:p14="http://schemas.microsoft.com/office/powerpoint/2010/main" val="3096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1" y="136525"/>
            <a:ext cx="9829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84228"/>
              </p:ext>
            </p:extLst>
          </p:nvPr>
        </p:nvGraphicFramePr>
        <p:xfrm>
          <a:off x="768000" y="2042160"/>
          <a:ext cx="106560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35] Регистрация с пустым значением в поле «Электронная почта или телефон»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36] Регистрация с недопустимыми символами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37] Регистрация с номером телефона, ранее зарегистрированным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38] Регистрация с </a:t>
                      </a:r>
                      <a:r>
                        <a:rPr lang="ru-RU" sz="18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эл.почтой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ранее зарегистрированной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39] Контроль возможности регистрации по номеру телефона при вводе неверного кода(3 раза) из смс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и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5111"/>
              </p:ext>
            </p:extLst>
          </p:nvPr>
        </p:nvGraphicFramePr>
        <p:xfrm>
          <a:off x="212825" y="1615221"/>
          <a:ext cx="4955942" cy="52517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9">
                  <a:txBody>
                    <a:bodyPr/>
                    <a:lstStyle/>
                    <a:p>
                      <a:pPr algn="ctr"/>
                      <a:r>
                        <a:rPr lang="ru-RU" sz="18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[SECUR01] Контроль получения смс кода с паролем при авторизации по номеру телефона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наличия безопасного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наличия сертификата безопасности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сокрытия пароля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005] Проверка возможности сокрытия пароля, вставленного из буфера обмена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Проверка возможности сокрытия пароля, вставленного из буфера обмена при регистрации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сокрытия/показа пароля при нажатии на иконку «глаза»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Контроль наличия блокировки авторизации по номеру телефона при подозрительной активности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невозможности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при временной блокировке авторизации по номеру телефона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7FC403C-6224-4CB1-A917-30CC9D8D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7381"/>
              </p:ext>
            </p:extLst>
          </p:nvPr>
        </p:nvGraphicFramePr>
        <p:xfrm>
          <a:off x="5639870" y="2317115"/>
          <a:ext cx="495594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некорректным паролем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пустым паролем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авторизации по номеру телефона с некорректным кодом смс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получения уведомления о превышении количества попыток ввода кода из смс при авторизации по номеру телефона с некорректным кодом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Контроль возможности авторизации по номеру телефона при получении смс кода и вводе его при прошествии времени для ввода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081"/>
              </p:ext>
            </p:extLst>
          </p:nvPr>
        </p:nvGraphicFramePr>
        <p:xfrm>
          <a:off x="202130" y="1607127"/>
          <a:ext cx="4841508" cy="52508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468828"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[USABIL01] Контроль соответствия текстовых данных требованиям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[USABIL02] Контроль соответствия текстовых данных требованиям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[USABIL03] Контроль отображения формы авторизации/регистрации при уменьшенном разрешении экрана в 2 раза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[USABIL04]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[USABIL05]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[USABIL06] Контроль работоспособности гиперссылки «Пользовательское соглашение»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[USABIL07] Контроль работоспособности гиперссылки «Пользовательское соглашение»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[USABIL08] Контроль работоспособности гиперссылки «Политика конфиденциальности»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[USABIL09] Контроль работоспособности гиперссылки «Политика конфиденциальности»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[USABIL10] Контроль работоспособности гиперссылки «Политикой конфиденциальности» в форме для авторизации пользователя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89667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362A2-0E8E-42D9-A996-8F20C413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062"/>
              </p:ext>
            </p:extLst>
          </p:nvPr>
        </p:nvGraphicFramePr>
        <p:xfrm>
          <a:off x="5438273" y="1607127"/>
          <a:ext cx="5496025" cy="5250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6025">
                  <a:extLst>
                    <a:ext uri="{9D8B030D-6E8A-4147-A177-3AD203B41FA5}">
                      <a16:colId xmlns:a16="http://schemas.microsoft.com/office/drawing/2014/main" val="167852843"/>
                    </a:ext>
                  </a:extLst>
                </a:gridCol>
              </a:tblGrid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[USABIL11] Контроль работоспособности гиперссылки «Политикой конфиденциальности»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559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[USABIL12] Контроль работоспособности гиперссылки «Правилами рассылок»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18099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[USABIL13] Контроль работоспособности гиперссылки «Правилами рассылок»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940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[USABIL14] Возможность нажать кнопку «Продолжить»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вводе в поле для ввода дынных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эл.почты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/мобильного телефона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825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[USABIL15] Возможность нажать кнопку «Войти»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при вводе кода из смс при авторизации по номеру телефона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55887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[USABIL16] Контроль отсутствия ошибок орфографических, грамматических в форме для регистрации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80744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[USABIL17] Контроль отсутствия ошибок орфографических, грамматических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88845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[USABIL18] Контроль возможности редактировать код, полученный из смс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04800"/>
              </p:ext>
            </p:extLst>
          </p:nvPr>
        </p:nvGraphicFramePr>
        <p:xfrm>
          <a:off x="904095" y="1812708"/>
          <a:ext cx="10656000" cy="480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[LOCAL01] Контроль адаптации формата мобильного номера телефона под российский формат в поле для ввода окна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[LOCAL02] Контроль адаптации формата мобильного номера телефона под российский формат в поле для ввода окна регистрации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[LOCAL03] Проверка возможности регистрации с иностранным номером телефона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[LOCAL04] Контроль возможности перевода страницы в браузере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[LOCAL05] Контроль корректного отображения формы авторизации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[LOCAL06] Контроль корректного отображения формы регистрации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15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[LOCAL07] Контроль наличия документа «Пользовательского соглашение»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7554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[LOCAL08] Контроль наличия документа «Политика конфиденциальности»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394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[LOCAL09] Контроль наличия документа «Правила рассылок» на английском языке при переходе к документу из формы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812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442762" y="1780674"/>
            <a:ext cx="10924674" cy="230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01] Авторизация с валидными номером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4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почты/номер телефона доступно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C5CCB5B-ACD4-408E-A1EE-775DCA38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5665"/>
              </p:ext>
            </p:extLst>
          </p:nvPr>
        </p:nvGraphicFramePr>
        <p:xfrm>
          <a:off x="442762" y="3782728"/>
          <a:ext cx="10924674" cy="2905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1558">
                  <a:extLst>
                    <a:ext uri="{9D8B030D-6E8A-4147-A177-3AD203B41FA5}">
                      <a16:colId xmlns:a16="http://schemas.microsoft.com/office/drawing/2014/main" val="4161095193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603447591"/>
                    </a:ext>
                  </a:extLst>
                </a:gridCol>
                <a:gridCol w="4440163">
                  <a:extLst>
                    <a:ext uri="{9D8B030D-6E8A-4147-A177-3AD203B41FA5}">
                      <a16:colId xmlns:a16="http://schemas.microsoft.com/office/drawing/2014/main" val="1414527663"/>
                    </a:ext>
                  </a:extLst>
                </a:gridCol>
              </a:tblGrid>
              <a:tr h="1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413609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74003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«Продолжить активна, открывается форма для подтверждения кода по смс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5962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62182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71331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 Нажать на кнопку «Войти»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11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24] Регистрация нового пользователя по валидному номеру телефона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номера телефона активно для ввода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C55D77-129A-4A78-976F-FDF3AEFB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37988"/>
              </p:ext>
            </p:extLst>
          </p:nvPr>
        </p:nvGraphicFramePr>
        <p:xfrm>
          <a:off x="356135" y="3914413"/>
          <a:ext cx="11011302" cy="284046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70434">
                  <a:extLst>
                    <a:ext uri="{9D8B030D-6E8A-4147-A177-3AD203B41FA5}">
                      <a16:colId xmlns:a16="http://schemas.microsoft.com/office/drawing/2014/main" val="502041018"/>
                    </a:ext>
                  </a:extLst>
                </a:gridCol>
                <a:gridCol w="2743686">
                  <a:extLst>
                    <a:ext uri="{9D8B030D-6E8A-4147-A177-3AD203B41FA5}">
                      <a16:colId xmlns:a16="http://schemas.microsoft.com/office/drawing/2014/main" val="2536621569"/>
                    </a:ext>
                  </a:extLst>
                </a:gridCol>
                <a:gridCol w="4597182">
                  <a:extLst>
                    <a:ext uri="{9D8B030D-6E8A-4147-A177-3AD203B41FA5}">
                      <a16:colId xmlns:a16="http://schemas.microsoft.com/office/drawing/2014/main" val="80109580"/>
                    </a:ext>
                  </a:extLst>
                </a:gridCol>
              </a:tblGrid>
              <a:tr h="209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40701"/>
                  </a:ext>
                </a:extLst>
              </a:tr>
              <a:tr h="209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адрес номер телефона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89287671430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72137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активна, открывается окно для ввода смс кода из смс(смс поступило на введенный номер телефона)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5988"/>
                  </a:ext>
                </a:extLst>
              </a:tr>
              <a:tr h="64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код из смс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вводится. Кнопка «Зарегистрироваться»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812684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нажимается. 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40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23] Регистрация нового пользователя по валидному адресу электронной почты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B67864-BCCE-47BA-92F0-E5C1A9B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107"/>
              </p:ext>
            </p:extLst>
          </p:nvPr>
        </p:nvGraphicFramePr>
        <p:xfrm>
          <a:off x="356134" y="4065096"/>
          <a:ext cx="11479731" cy="22281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26577">
                  <a:extLst>
                    <a:ext uri="{9D8B030D-6E8A-4147-A177-3AD203B41FA5}">
                      <a16:colId xmlns:a16="http://schemas.microsoft.com/office/drawing/2014/main" val="338363130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4812273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959538026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63506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адрес эл.почты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duckling_kria@mail.ru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38302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меню для генерации пароля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211755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Ввод пароля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73731010</a:t>
                      </a:r>
                      <a:r>
                        <a:rPr lang="en-US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Utkina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 скрытыми символами (*)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9140"/>
                  </a:ext>
                </a:extLst>
              </a:tr>
              <a:tr h="78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главная страница ресурса. В хедере(справа) имеется надпись «Профиль»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9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462013" y="1819175"/>
            <a:ext cx="1080917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[SECUR01] Контроль получения смс кода с паролем при авторизации по номеру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CAC9D2-3F4C-4225-8DC2-A5ECA7DC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088"/>
              </p:ext>
            </p:extLst>
          </p:nvPr>
        </p:nvGraphicFramePr>
        <p:xfrm>
          <a:off x="462013" y="4160016"/>
          <a:ext cx="10809171" cy="17818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20460">
                  <a:extLst>
                    <a:ext uri="{9D8B030D-6E8A-4147-A177-3AD203B41FA5}">
                      <a16:colId xmlns:a16="http://schemas.microsoft.com/office/drawing/2014/main" val="1602983456"/>
                    </a:ext>
                  </a:extLst>
                </a:gridCol>
                <a:gridCol w="3585654">
                  <a:extLst>
                    <a:ext uri="{9D8B030D-6E8A-4147-A177-3AD203B41FA5}">
                      <a16:colId xmlns:a16="http://schemas.microsoft.com/office/drawing/2014/main" val="926398308"/>
                    </a:ext>
                  </a:extLst>
                </a:gridCol>
                <a:gridCol w="3603057">
                  <a:extLst>
                    <a:ext uri="{9D8B030D-6E8A-4147-A177-3AD203B41FA5}">
                      <a16:colId xmlns:a16="http://schemas.microsoft.com/office/drawing/2014/main" val="2873370770"/>
                    </a:ext>
                  </a:extLst>
                </a:gridCol>
              </a:tblGrid>
              <a:tr h="212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5594"/>
                  </a:ext>
                </a:extLst>
              </a:tr>
              <a:tr h="65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 для ввода номера телефона/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 (988) 250 79 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0687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форма для ввода кода смс, Смс поступает на введенный номер телефона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7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375386" y="1819175"/>
            <a:ext cx="1119418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Контроль наличия безопасного соединения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01EB1-F23D-42E5-A09F-95737C1A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19"/>
              </p:ext>
            </p:extLst>
          </p:nvPr>
        </p:nvGraphicFramePr>
        <p:xfrm>
          <a:off x="375386" y="3431345"/>
          <a:ext cx="10818795" cy="2359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95014">
                  <a:extLst>
                    <a:ext uri="{9D8B030D-6E8A-4147-A177-3AD203B41FA5}">
                      <a16:colId xmlns:a16="http://schemas.microsoft.com/office/drawing/2014/main" val="1064295729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210195460"/>
                    </a:ext>
                  </a:extLst>
                </a:gridCol>
                <a:gridCol w="4701017">
                  <a:extLst>
                    <a:ext uri="{9D8B030D-6E8A-4147-A177-3AD203B41FA5}">
                      <a16:colId xmlns:a16="http://schemas.microsoft.com/office/drawing/2014/main" val="371576889"/>
                    </a:ext>
                  </a:extLst>
                </a:gridCol>
              </a:tblGrid>
              <a:tr h="384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1919"/>
                  </a:ext>
                </a:extLst>
              </a:tr>
              <a:tr h="7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Проверить наличие значка «замок» в адресной строке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Замок имеется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6148"/>
                  </a:ext>
                </a:extLst>
              </a:tr>
              <a:tr h="1188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значок «замок»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меню браузера с информацией о безопасном подключении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001675" cy="202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Неработоспособность кнопки «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вводе кода из смс при авторизации по номеру телефона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Тривиальная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 в системе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DA823-1033-4B1E-8024-2148A51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61102"/>
              </p:ext>
            </p:extLst>
          </p:nvPr>
        </p:nvGraphicFramePr>
        <p:xfrm>
          <a:off x="317634" y="3792354"/>
          <a:ext cx="11001675" cy="29850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4765">
                  <a:extLst>
                    <a:ext uri="{9D8B030D-6E8A-4147-A177-3AD203B41FA5}">
                      <a16:colId xmlns:a16="http://schemas.microsoft.com/office/drawing/2014/main" val="199381206"/>
                    </a:ext>
                  </a:extLst>
                </a:gridCol>
                <a:gridCol w="1549300">
                  <a:extLst>
                    <a:ext uri="{9D8B030D-6E8A-4147-A177-3AD203B41FA5}">
                      <a16:colId xmlns:a16="http://schemas.microsoft.com/office/drawing/2014/main" val="1260460867"/>
                    </a:ext>
                  </a:extLst>
                </a:gridCol>
                <a:gridCol w="3155108">
                  <a:extLst>
                    <a:ext uri="{9D8B030D-6E8A-4147-A177-3AD203B41FA5}">
                      <a16:colId xmlns:a16="http://schemas.microsoft.com/office/drawing/2014/main" val="1900058181"/>
                    </a:ext>
                  </a:extLst>
                </a:gridCol>
                <a:gridCol w="3642502">
                  <a:extLst>
                    <a:ext uri="{9D8B030D-6E8A-4147-A177-3AD203B41FA5}">
                      <a16:colId xmlns:a16="http://schemas.microsoft.com/office/drawing/2014/main" val="2609400563"/>
                    </a:ext>
                  </a:extLst>
                </a:gridCol>
              </a:tblGrid>
              <a:tr h="44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700131"/>
                  </a:ext>
                </a:extLst>
              </a:tr>
              <a:tr h="906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Кнопка «Продолжить» становится активной.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согласно маске. Кнопка «Продолжить» становится активной.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503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509927"/>
                  </a:ext>
                </a:extLst>
              </a:tr>
              <a:tr h="6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Ввести код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14317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на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Действий не происходит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E46A5-5B3F-4C9A-96AA-929479CABDBD}"/>
              </a:ext>
            </a:extLst>
          </p:cNvPr>
          <p:cNvSpPr/>
          <p:nvPr/>
        </p:nvSpPr>
        <p:spPr>
          <a:xfrm>
            <a:off x="187018" y="133584"/>
            <a:ext cx="11815685" cy="64885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  <a:alpha val="94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644893" y="235818"/>
            <a:ext cx="5208532" cy="1231106"/>
          </a:xfrm>
          <a:custGeom>
            <a:avLst/>
            <a:gdLst>
              <a:gd name="connsiteX0" fmla="*/ 0 w 5208532"/>
              <a:gd name="connsiteY0" fmla="*/ 0 h 1231106"/>
              <a:gd name="connsiteX1" fmla="*/ 5208532 w 5208532"/>
              <a:gd name="connsiteY1" fmla="*/ 0 h 1231106"/>
              <a:gd name="connsiteX2" fmla="*/ 5208532 w 5208532"/>
              <a:gd name="connsiteY2" fmla="*/ 1231106 h 1231106"/>
              <a:gd name="connsiteX3" fmla="*/ 0 w 5208532"/>
              <a:gd name="connsiteY3" fmla="*/ 1231106 h 1231106"/>
              <a:gd name="connsiteX4" fmla="*/ 0 w 5208532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532" h="1231106" fill="none" extrusionOk="0">
                <a:moveTo>
                  <a:pt x="0" y="0"/>
                </a:moveTo>
                <a:cubicBezTo>
                  <a:pt x="1843579" y="-30840"/>
                  <a:pt x="4202383" y="90240"/>
                  <a:pt x="5208532" y="0"/>
                </a:cubicBezTo>
                <a:cubicBezTo>
                  <a:pt x="5314972" y="584543"/>
                  <a:pt x="5120130" y="793923"/>
                  <a:pt x="5208532" y="1231106"/>
                </a:cubicBezTo>
                <a:cubicBezTo>
                  <a:pt x="3609573" y="1370962"/>
                  <a:pt x="1638835" y="1083627"/>
                  <a:pt x="0" y="1231106"/>
                </a:cubicBezTo>
                <a:cubicBezTo>
                  <a:pt x="-64255" y="927404"/>
                  <a:pt x="-50026" y="265608"/>
                  <a:pt x="0" y="0"/>
                </a:cubicBezTo>
                <a:close/>
              </a:path>
              <a:path w="5208532" h="1231106" stroke="0" extrusionOk="0">
                <a:moveTo>
                  <a:pt x="0" y="0"/>
                </a:moveTo>
                <a:cubicBezTo>
                  <a:pt x="2363906" y="-157189"/>
                  <a:pt x="3688427" y="10045"/>
                  <a:pt x="5208532" y="0"/>
                </a:cubicBezTo>
                <a:cubicBezTo>
                  <a:pt x="5310106" y="585709"/>
                  <a:pt x="5117856" y="1009433"/>
                  <a:pt x="5208532" y="1231106"/>
                </a:cubicBezTo>
                <a:cubicBezTo>
                  <a:pt x="3745879" y="1267285"/>
                  <a:pt x="659748" y="1269378"/>
                  <a:pt x="0" y="1231106"/>
                </a:cubicBezTo>
                <a:cubicBezTo>
                  <a:pt x="1998" y="926634"/>
                  <a:pt x="-66404" y="38337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9CDE"/>
                </a:solidFill>
                <a:latin typeface="SB Sans Display Semibold"/>
              </a:rPr>
              <a:t>Бессарабова (Уткина) Ольга Сергеевна</a:t>
            </a:r>
          </a:p>
          <a:p>
            <a:endParaRPr lang="ru-RU" dirty="0">
              <a:latin typeface="SB Sans Display Semibold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46919DF-A06F-4A85-86A2-D5C057B1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09724"/>
              </p:ext>
            </p:extLst>
          </p:nvPr>
        </p:nvGraphicFramePr>
        <p:xfrm>
          <a:off x="6792663" y="664143"/>
          <a:ext cx="4908885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D979E-BB97-423B-9B04-BCB24B6C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732547" y="1697780"/>
            <a:ext cx="2646949" cy="315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0ED31EF-6778-4DD5-8478-CEC1539BDABC}"/>
              </a:ext>
            </a:extLst>
          </p:cNvPr>
          <p:cNvGrpSpPr/>
          <p:nvPr/>
        </p:nvGrpSpPr>
        <p:grpSpPr>
          <a:xfrm>
            <a:off x="574138" y="5072363"/>
            <a:ext cx="4908884" cy="486720"/>
            <a:chOff x="0" y="4676703"/>
            <a:chExt cx="4908884" cy="48672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290BF39-FB94-43C0-BC71-6478AFA436B1}"/>
                </a:ext>
              </a:extLst>
            </p:cNvPr>
            <p:cNvSpPr/>
            <p:nvPr/>
          </p:nvSpPr>
          <p:spPr>
            <a:xfrm>
              <a:off x="0" y="4676703"/>
              <a:ext cx="4908884" cy="4867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38123"/>
                <a:satOff val="-9658"/>
                <a:lumOff val="2159"/>
                <a:alphaOff val="0"/>
              </a:schemeClr>
            </a:fillRef>
            <a:effectRef idx="2">
              <a:schemeClr val="accent2">
                <a:hueOff val="-838123"/>
                <a:satOff val="-9658"/>
                <a:lumOff val="2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: скругленные углы 4">
              <a:extLst>
                <a:ext uri="{FF2B5EF4-FFF2-40B4-BE49-F238E27FC236}">
                  <a16:creationId xmlns:a16="http://schemas.microsoft.com/office/drawing/2014/main" id="{7EDA6447-FB0B-47B3-B23F-B5E6D2196795}"/>
                </a:ext>
              </a:extLst>
            </p:cNvPr>
            <p:cNvSpPr txBox="1"/>
            <p:nvPr/>
          </p:nvSpPr>
          <p:spPr>
            <a:xfrm>
              <a:off x="0" y="4700463"/>
              <a:ext cx="4861364" cy="43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Мотивация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9D8FDA0-3963-448B-95C7-478443833AC2}"/>
              </a:ext>
            </a:extLst>
          </p:cNvPr>
          <p:cNvGrpSpPr/>
          <p:nvPr/>
        </p:nvGrpSpPr>
        <p:grpSpPr>
          <a:xfrm>
            <a:off x="550378" y="5599602"/>
            <a:ext cx="4919980" cy="1176509"/>
            <a:chOff x="-11096" y="4498205"/>
            <a:chExt cx="4919980" cy="11765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BE3A422-D4BB-4CDB-86B6-933B44801B52}"/>
                </a:ext>
              </a:extLst>
            </p:cNvPr>
            <p:cNvSpPr/>
            <p:nvPr/>
          </p:nvSpPr>
          <p:spPr>
            <a:xfrm>
              <a:off x="0" y="5163424"/>
              <a:ext cx="4908884" cy="51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D835E-6EFE-4D6B-8BDE-C35ED6076F5B}"/>
                </a:ext>
              </a:extLst>
            </p:cNvPr>
            <p:cNvSpPr txBox="1"/>
            <p:nvPr/>
          </p:nvSpPr>
          <p:spPr>
            <a:xfrm>
              <a:off x="-11096" y="4498205"/>
              <a:ext cx="4908884" cy="51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857" tIns="19050" rIns="106680" bIns="1905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 в современной сфере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Интерес к сфере </a:t>
              </a:r>
              <a:r>
                <a:rPr lang="en-US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ru-RU" sz="15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Возможность удаленно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й работы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Нравится работа с различным ПО </a:t>
              </a:r>
              <a:r>
                <a:rPr lang="ru-RU" sz="1500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тестированию, автоматизированию ПО.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29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Невозможность авторизоваться но номеру телефона формата 9хх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175F9B7-3583-4BB4-A52A-FF8EAA5E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90187"/>
              </p:ext>
            </p:extLst>
          </p:nvPr>
        </p:nvGraphicFramePr>
        <p:xfrm>
          <a:off x="317634" y="3782728"/>
          <a:ext cx="11040178" cy="28683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64056">
                  <a:extLst>
                    <a:ext uri="{9D8B030D-6E8A-4147-A177-3AD203B41FA5}">
                      <a16:colId xmlns:a16="http://schemas.microsoft.com/office/drawing/2014/main" val="1084974156"/>
                    </a:ext>
                  </a:extLst>
                </a:gridCol>
                <a:gridCol w="1554722">
                  <a:extLst>
                    <a:ext uri="{9D8B030D-6E8A-4147-A177-3AD203B41FA5}">
                      <a16:colId xmlns:a16="http://schemas.microsoft.com/office/drawing/2014/main" val="1233969664"/>
                    </a:ext>
                  </a:extLst>
                </a:gridCol>
                <a:gridCol w="3166150">
                  <a:extLst>
                    <a:ext uri="{9D8B030D-6E8A-4147-A177-3AD203B41FA5}">
                      <a16:colId xmlns:a16="http://schemas.microsoft.com/office/drawing/2014/main" val="3951997647"/>
                    </a:ext>
                  </a:extLst>
                </a:gridCol>
                <a:gridCol w="3655250">
                  <a:extLst>
                    <a:ext uri="{9D8B030D-6E8A-4147-A177-3AD203B41FA5}">
                      <a16:colId xmlns:a16="http://schemas.microsoft.com/office/drawing/2014/main" val="3892551188"/>
                    </a:ext>
                  </a:extLst>
                </a:gridCol>
              </a:tblGrid>
              <a:tr h="215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87568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9882507976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+7(ххх) ххх хх хх. Кнопка «Продолжить активна.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+9882507976. Кнопка «Продолжить активна.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96854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 «Мы не нашли такой телефон. Проверьте правильность ввода или Зарегистрируйтесь»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318010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43855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21758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«Войти»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Закрывается форма авторизации. Открывается главная страница ресурса. В хедере(справа) имеется надпись «Профиль»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300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F114D-56CD-4374-B88D-941A3A445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6479" y="2141186"/>
            <a:ext cx="2965994" cy="1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03] Отсутствие блокировки для входа через «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блокировке по номеру телефона в связи с большим количеством попыток входа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CB8FA3-DE90-4FC5-9D07-F0F12C92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4091"/>
              </p:ext>
            </p:extLst>
          </p:nvPr>
        </p:nvGraphicFramePr>
        <p:xfrm>
          <a:off x="317634" y="4145981"/>
          <a:ext cx="11097927" cy="26593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7991">
                  <a:extLst>
                    <a:ext uri="{9D8B030D-6E8A-4147-A177-3AD203B41FA5}">
                      <a16:colId xmlns:a16="http://schemas.microsoft.com/office/drawing/2014/main" val="1562086309"/>
                    </a:ext>
                  </a:extLst>
                </a:gridCol>
                <a:gridCol w="1562854">
                  <a:extLst>
                    <a:ext uri="{9D8B030D-6E8A-4147-A177-3AD203B41FA5}">
                      <a16:colId xmlns:a16="http://schemas.microsoft.com/office/drawing/2014/main" val="3362291130"/>
                    </a:ext>
                  </a:extLst>
                </a:gridCol>
                <a:gridCol w="3182712">
                  <a:extLst>
                    <a:ext uri="{9D8B030D-6E8A-4147-A177-3AD203B41FA5}">
                      <a16:colId xmlns:a16="http://schemas.microsoft.com/office/drawing/2014/main" val="4264357304"/>
                    </a:ext>
                  </a:extLst>
                </a:gridCol>
                <a:gridCol w="3674370">
                  <a:extLst>
                    <a:ext uri="{9D8B030D-6E8A-4147-A177-3AD203B41FA5}">
                      <a16:colId xmlns:a16="http://schemas.microsoft.com/office/drawing/2014/main" val="1668208502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6355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Нажать на кнопку «Войти по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50689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номер телефона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1713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«Войти или зарегистрироваться»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Поступает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-уведомление для входа в банк-клиент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уведомление: «Слишком много попыток. Запросите новый код через 4 часа»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70191"/>
                  </a:ext>
                </a:extLst>
              </a:tr>
              <a:tr h="814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Осуществить действия для входа в банк-клиенте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Перенаправление на главную страницу ресурса. В хедере появляется кнопка «Профиль»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04] Невозможность удалить код из смс клавишей «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форме для авторизации по смс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для ввода номера телефона и эл. почты доступны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3C9B1A4-5FB6-47B0-AEA2-49804FEA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52928"/>
              </p:ext>
            </p:extLst>
          </p:nvPr>
        </p:nvGraphicFramePr>
        <p:xfrm>
          <a:off x="317634" y="4113971"/>
          <a:ext cx="11011301" cy="247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7088">
                  <a:extLst>
                    <a:ext uri="{9D8B030D-6E8A-4147-A177-3AD203B41FA5}">
                      <a16:colId xmlns:a16="http://schemas.microsoft.com/office/drawing/2014/main" val="3681281790"/>
                    </a:ext>
                  </a:extLst>
                </a:gridCol>
                <a:gridCol w="1550655">
                  <a:extLst>
                    <a:ext uri="{9D8B030D-6E8A-4147-A177-3AD203B41FA5}">
                      <a16:colId xmlns:a16="http://schemas.microsoft.com/office/drawing/2014/main" val="961668722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3150246021"/>
                    </a:ext>
                  </a:extLst>
                </a:gridCol>
                <a:gridCol w="3645689">
                  <a:extLst>
                    <a:ext uri="{9D8B030D-6E8A-4147-A177-3AD203B41FA5}">
                      <a16:colId xmlns:a16="http://schemas.microsoft.com/office/drawing/2014/main" val="2152726043"/>
                    </a:ext>
                  </a:extLst>
                </a:gridCol>
              </a:tblGrid>
              <a:tr h="302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193660"/>
                  </a:ext>
                </a:extLst>
              </a:tr>
              <a:tr h="93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для авторизации и нажать продолжить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6158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неверный код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275174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Выделить неверный код и нажать клавишу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Удаляется введенный ранее код.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не удаляется. Никаких действий не происходит.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05] Мигает графика при согласии/отказе об информировании о новинках и актуальных предложениях в форме для авторизации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FE1C5E-2C08-491D-A03E-E40D8EA9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58737"/>
              </p:ext>
            </p:extLst>
          </p:nvPr>
        </p:nvGraphicFramePr>
        <p:xfrm>
          <a:off x="317634" y="4218889"/>
          <a:ext cx="10866921" cy="22589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22248">
                  <a:extLst>
                    <a:ext uri="{9D8B030D-6E8A-4147-A177-3AD203B41FA5}">
                      <a16:colId xmlns:a16="http://schemas.microsoft.com/office/drawing/2014/main" val="1739284427"/>
                    </a:ext>
                  </a:extLst>
                </a:gridCol>
                <a:gridCol w="1530323">
                  <a:extLst>
                    <a:ext uri="{9D8B030D-6E8A-4147-A177-3AD203B41FA5}">
                      <a16:colId xmlns:a16="http://schemas.microsoft.com/office/drawing/2014/main" val="556858674"/>
                    </a:ext>
                  </a:extLst>
                </a:gridCol>
                <a:gridCol w="3116463">
                  <a:extLst>
                    <a:ext uri="{9D8B030D-6E8A-4147-A177-3AD203B41FA5}">
                      <a16:colId xmlns:a16="http://schemas.microsoft.com/office/drawing/2014/main" val="1031355681"/>
                    </a:ext>
                  </a:extLst>
                </a:gridCol>
                <a:gridCol w="3597887">
                  <a:extLst>
                    <a:ext uri="{9D8B030D-6E8A-4147-A177-3AD203B41FA5}">
                      <a16:colId xmlns:a16="http://schemas.microsoft.com/office/drawing/2014/main" val="1046277626"/>
                    </a:ext>
                  </a:extLst>
                </a:gridCol>
              </a:tblGrid>
              <a:tr h="3144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28063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подсвечивается фиолетовым цветом.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подсвечивается фиолетовым цветом. Мигают значки соц.сетей при нажатии кнопки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495761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Мигают значки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соц.сетей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нажатии кнопки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8425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9CFAE-B96F-4C53-8284-F1A5494C9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76" y="2247182"/>
            <a:ext cx="2366124" cy="16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96957"/>
              </p:ext>
            </p:extLst>
          </p:nvPr>
        </p:nvGraphicFramePr>
        <p:xfrm>
          <a:off x="452387" y="2063650"/>
          <a:ext cx="10656000" cy="18249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5947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Контроль возможности поиска ранее созданного заказа по 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9475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возможности поиска заказа с количеством символов в номере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35454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возможности получения карты кодов состояния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74828"/>
              </p:ext>
            </p:extLst>
          </p:nvPr>
        </p:nvGraphicFramePr>
        <p:xfrm>
          <a:off x="452387" y="4439487"/>
          <a:ext cx="10656000" cy="18249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608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возможности найти несуществующий заказ с отрицательным номером 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поиска заказа с недопустимыми символами в номере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возможности поиска заказа с количеством символов в номере 65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16488"/>
              </p:ext>
            </p:extLst>
          </p:nvPr>
        </p:nvGraphicFramePr>
        <p:xfrm>
          <a:off x="288758" y="1896744"/>
          <a:ext cx="10656000" cy="14688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598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создания заказа с валидными 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5988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создания заказа при значении </a:t>
                      </a:r>
                      <a:r>
                        <a:rPr lang="en-US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количество питомцев с количеством цифр в значении 64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Проверка создания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approved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Создание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773596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40107"/>
              </p:ext>
            </p:extLst>
          </p:nvPr>
        </p:nvGraphicFramePr>
        <p:xfrm>
          <a:off x="288758" y="3492435"/>
          <a:ext cx="10656000" cy="31023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8881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создания заказа с пустым телом 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создания заказа с отсутствующем статусом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возможности создания заказа с ошибкой синтаксиса тела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создания заказа при значении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количество питомцев с количеством цифр в значении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Проверка возможности создания заказа при указании даты в формате (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дд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месяц ГГГГ) в теле запроса параметра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849522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Проверка возможности создания заказа со статусом заказа на кириллице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96709016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Контроль возможности создать заказ с отсутствующим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95589239"/>
                  </a:ext>
                </a:extLst>
              </a:tr>
              <a:tr h="3806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Контроль возможности создать заказ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с количеством цифр 33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445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API. </a:t>
            </a:r>
            <a:r>
              <a:rPr lang="ru-RU" dirty="0"/>
              <a:t>Список тест кейсов</a:t>
            </a:r>
            <a:br>
              <a:rPr lang="ru-RU" dirty="0"/>
            </a:br>
            <a:r>
              <a:rPr lang="ru-RU" dirty="0"/>
              <a:t>Тип запроса </a:t>
            </a:r>
            <a:r>
              <a:rPr lang="en-US" dirty="0"/>
              <a:t>Delete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05285"/>
              </p:ext>
            </p:extLst>
          </p:nvPr>
        </p:nvGraphicFramePr>
        <p:xfrm>
          <a:off x="288758" y="2031498"/>
          <a:ext cx="10656000" cy="116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1164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19] Проверка удаления сформированного заказа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460465"/>
              </p:ext>
            </p:extLst>
          </p:nvPr>
        </p:nvGraphicFramePr>
        <p:xfrm>
          <a:off x="288758" y="3503596"/>
          <a:ext cx="10656000" cy="3041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7603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20] Контроль возможности удалить несуществующий заказ с отрицательным значением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64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23] Контроль возможности удалить заказ с пустым значением в номере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BAC6-792D-47E8-8A9C-3117244358F9}"/>
              </a:ext>
            </a:extLst>
          </p:cNvPr>
          <p:cNvSpPr txBox="1"/>
          <p:nvPr/>
        </p:nvSpPr>
        <p:spPr>
          <a:xfrm>
            <a:off x="195447" y="1732547"/>
            <a:ext cx="11460745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07] Проверка возможности создания заказа с валидными данными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CB6CE4-14F0-4395-B47F-E6A69533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5237"/>
              </p:ext>
            </p:extLst>
          </p:nvPr>
        </p:nvGraphicFramePr>
        <p:xfrm>
          <a:off x="195448" y="3169284"/>
          <a:ext cx="11460746" cy="34942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4130">
                  <a:extLst>
                    <a:ext uri="{9D8B030D-6E8A-4147-A177-3AD203B41FA5}">
                      <a16:colId xmlns:a16="http://schemas.microsoft.com/office/drawing/2014/main" val="1257556417"/>
                    </a:ext>
                  </a:extLst>
                </a:gridCol>
                <a:gridCol w="4453074">
                  <a:extLst>
                    <a:ext uri="{9D8B030D-6E8A-4147-A177-3AD203B41FA5}">
                      <a16:colId xmlns:a16="http://schemas.microsoft.com/office/drawing/2014/main" val="2375212886"/>
                    </a:ext>
                  </a:extLst>
                </a:gridCol>
                <a:gridCol w="4753542">
                  <a:extLst>
                    <a:ext uri="{9D8B030D-6E8A-4147-A177-3AD203B41FA5}">
                      <a16:colId xmlns:a16="http://schemas.microsoft.com/office/drawing/2014/main" val="444262226"/>
                    </a:ext>
                  </a:extLst>
                </a:gridCol>
              </a:tblGrid>
              <a:tr h="13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Тестовые данные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335778253"/>
                  </a:ext>
                </a:extLst>
              </a:tr>
              <a:tr h="1456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 Отправить Post запрос с URL, Body(</a:t>
                      </a:r>
                      <a:r>
                        <a:rPr lang="ru-RU" sz="105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ответа(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3258938525"/>
                  </a:ext>
                </a:extLst>
              </a:tr>
              <a:tr h="156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 Отправить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запросом № заказа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111,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5780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F1B7-B5ED-4173-85DA-284D7481499D}"/>
              </a:ext>
            </a:extLst>
          </p:cNvPr>
          <p:cNvSpPr txBox="1"/>
          <p:nvPr/>
        </p:nvSpPr>
        <p:spPr>
          <a:xfrm>
            <a:off x="442762" y="1799924"/>
            <a:ext cx="11419038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Контроль возможности поиска ранее созданного заказа по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394214-E158-4E27-BF3E-426CBD8A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4950"/>
              </p:ext>
            </p:extLst>
          </p:nvPr>
        </p:nvGraphicFramePr>
        <p:xfrm>
          <a:off x="442762" y="3331236"/>
          <a:ext cx="11419038" cy="3394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41206">
                  <a:extLst>
                    <a:ext uri="{9D8B030D-6E8A-4147-A177-3AD203B41FA5}">
                      <a16:colId xmlns:a16="http://schemas.microsoft.com/office/drawing/2014/main" val="3465387961"/>
                    </a:ext>
                  </a:extLst>
                </a:gridCol>
                <a:gridCol w="4301208">
                  <a:extLst>
                    <a:ext uri="{9D8B030D-6E8A-4147-A177-3AD203B41FA5}">
                      <a16:colId xmlns:a16="http://schemas.microsoft.com/office/drawing/2014/main" val="1007663496"/>
                    </a:ext>
                  </a:extLst>
                </a:gridCol>
                <a:gridCol w="4876624">
                  <a:extLst>
                    <a:ext uri="{9D8B030D-6E8A-4147-A177-3AD203B41FA5}">
                      <a16:colId xmlns:a16="http://schemas.microsoft.com/office/drawing/2014/main" val="909114008"/>
                    </a:ext>
                  </a:extLst>
                </a:gridCol>
              </a:tblGrid>
              <a:tr h="16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3944129518"/>
                  </a:ext>
                </a:extLst>
              </a:tr>
              <a:tr h="144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 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169140950"/>
                  </a:ext>
                </a:extLst>
              </a:tr>
              <a:tr h="142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Поиск заказа(отправка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https://petstore.swagger.io/v2/store/order/11090511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  "quantity": 0,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30611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330200" y="1733550"/>
            <a:ext cx="1153160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19] Проверка удаления сформированного заказа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AD030D-2B08-4AB4-8434-F2F8742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8947"/>
              </p:ext>
            </p:extLst>
          </p:nvPr>
        </p:nvGraphicFramePr>
        <p:xfrm>
          <a:off x="330200" y="3246534"/>
          <a:ext cx="11531599" cy="332837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89978506"/>
                    </a:ext>
                  </a:extLst>
                </a:gridCol>
                <a:gridCol w="4022794">
                  <a:extLst>
                    <a:ext uri="{9D8B030D-6E8A-4147-A177-3AD203B41FA5}">
                      <a16:colId xmlns:a16="http://schemas.microsoft.com/office/drawing/2014/main" val="3869623405"/>
                    </a:ext>
                  </a:extLst>
                </a:gridCol>
                <a:gridCol w="5765184">
                  <a:extLst>
                    <a:ext uri="{9D8B030D-6E8A-4147-A177-3AD203B41FA5}">
                      <a16:colId xmlns:a16="http://schemas.microsoft.com/office/drawing/2014/main" val="2641095237"/>
                    </a:ext>
                  </a:extLst>
                </a:gridCol>
              </a:tblGrid>
              <a:tr h="11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4235170775"/>
                  </a:ext>
                </a:extLst>
              </a:tr>
              <a:tr h="1831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36999,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36999,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3999469722"/>
                  </a:ext>
                </a:extLst>
              </a:tr>
              <a:tr h="97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https://petstore.swagger.io/v2/store/order/36999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"type": "unknown", "message": "36999"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18681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80600" y="133584"/>
            <a:ext cx="7383982" cy="1277273"/>
          </a:xfrm>
          <a:custGeom>
            <a:avLst/>
            <a:gdLst>
              <a:gd name="connsiteX0" fmla="*/ 0 w 7383982"/>
              <a:gd name="connsiteY0" fmla="*/ 0 h 1277273"/>
              <a:gd name="connsiteX1" fmla="*/ 7383982 w 7383982"/>
              <a:gd name="connsiteY1" fmla="*/ 0 h 1277273"/>
              <a:gd name="connsiteX2" fmla="*/ 7383982 w 7383982"/>
              <a:gd name="connsiteY2" fmla="*/ 1277273 h 1277273"/>
              <a:gd name="connsiteX3" fmla="*/ 0 w 7383982"/>
              <a:gd name="connsiteY3" fmla="*/ 1277273 h 1277273"/>
              <a:gd name="connsiteX4" fmla="*/ 0 w 7383982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3982" h="1277273" fill="none" extrusionOk="0">
                <a:moveTo>
                  <a:pt x="0" y="0"/>
                </a:moveTo>
                <a:cubicBezTo>
                  <a:pt x="1835950" y="-30840"/>
                  <a:pt x="4437229" y="90240"/>
                  <a:pt x="7383982" y="0"/>
                </a:cubicBezTo>
                <a:cubicBezTo>
                  <a:pt x="7403174" y="207296"/>
                  <a:pt x="7322996" y="1081440"/>
                  <a:pt x="7383982" y="1277273"/>
                </a:cubicBezTo>
                <a:cubicBezTo>
                  <a:pt x="6403916" y="1417129"/>
                  <a:pt x="2390651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7383982" h="1277273" stroke="0" extrusionOk="0">
                <a:moveTo>
                  <a:pt x="0" y="0"/>
                </a:moveTo>
                <a:cubicBezTo>
                  <a:pt x="2255268" y="-157189"/>
                  <a:pt x="4835845" y="10045"/>
                  <a:pt x="7383982" y="0"/>
                </a:cubicBezTo>
                <a:cubicBezTo>
                  <a:pt x="7347316" y="269319"/>
                  <a:pt x="7340471" y="693802"/>
                  <a:pt x="7383982" y="1277273"/>
                </a:cubicBezTo>
                <a:cubicBezTo>
                  <a:pt x="6514701" y="1313452"/>
                  <a:pt x="776283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Сбербанк»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11.2015-10.2018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5492218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64327"/>
              </p:ext>
            </p:extLst>
          </p:nvPr>
        </p:nvGraphicFramePr>
        <p:xfrm>
          <a:off x="1954996" y="1607419"/>
          <a:ext cx="9093869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0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180110" y="1684483"/>
            <a:ext cx="1153160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Контроль возможности создания заказа с отсутствующем статусом заказа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3DC130-46A0-4FB5-813E-A4F29E0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480"/>
              </p:ext>
            </p:extLst>
          </p:nvPr>
        </p:nvGraphicFramePr>
        <p:xfrm>
          <a:off x="274925" y="3429000"/>
          <a:ext cx="11586875" cy="28964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55004">
                  <a:extLst>
                    <a:ext uri="{9D8B030D-6E8A-4147-A177-3AD203B41FA5}">
                      <a16:colId xmlns:a16="http://schemas.microsoft.com/office/drawing/2014/main" val="1620804847"/>
                    </a:ext>
                  </a:extLst>
                </a:gridCol>
                <a:gridCol w="4394209">
                  <a:extLst>
                    <a:ext uri="{9D8B030D-6E8A-4147-A177-3AD203B41FA5}">
                      <a16:colId xmlns:a16="http://schemas.microsoft.com/office/drawing/2014/main" val="1091490962"/>
                    </a:ext>
                  </a:extLst>
                </a:gridCol>
                <a:gridCol w="4737662">
                  <a:extLst>
                    <a:ext uri="{9D8B030D-6E8A-4147-A177-3AD203B41FA5}">
                      <a16:colId xmlns:a16="http://schemas.microsoft.com/office/drawing/2014/main" val="95432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85763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статуса заказа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Ответ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67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480290" y="1684483"/>
            <a:ext cx="1123142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11] Проверка создания заказа с пустым телом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F2D4B5-1BB4-44C5-8900-00537BF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2897"/>
              </p:ext>
            </p:extLst>
          </p:nvPr>
        </p:nvGraphicFramePr>
        <p:xfrm>
          <a:off x="480290" y="3270885"/>
          <a:ext cx="11231419" cy="2263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44861">
                  <a:extLst>
                    <a:ext uri="{9D8B030D-6E8A-4147-A177-3AD203B41FA5}">
                      <a16:colId xmlns:a16="http://schemas.microsoft.com/office/drawing/2014/main" val="3055263480"/>
                    </a:ext>
                  </a:extLst>
                </a:gridCol>
                <a:gridCol w="4417394">
                  <a:extLst>
                    <a:ext uri="{9D8B030D-6E8A-4147-A177-3AD203B41FA5}">
                      <a16:colId xmlns:a16="http://schemas.microsoft.com/office/drawing/2014/main" val="414467202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125516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92675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тела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присваивается автоматически,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количество = 0б статус заказа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Пример: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9223372000001091208,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13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978A6-B00A-4B8E-919F-680203A88C5E}"/>
              </a:ext>
            </a:extLst>
          </p:cNvPr>
          <p:cNvSpPr txBox="1"/>
          <p:nvPr/>
        </p:nvSpPr>
        <p:spPr>
          <a:xfrm>
            <a:off x="325582" y="1750629"/>
            <a:ext cx="11536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[BUGAPI01]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» в ответе от сервера при поиске заказа с количеством символов в номере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27C2-A004-46A6-A002-A519E40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4441"/>
              </p:ext>
            </p:extLst>
          </p:nvPr>
        </p:nvGraphicFramePr>
        <p:xfrm>
          <a:off x="325582" y="3516498"/>
          <a:ext cx="11536219" cy="2132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4351">
                  <a:extLst>
                    <a:ext uri="{9D8B030D-6E8A-4147-A177-3AD203B41FA5}">
                      <a16:colId xmlns:a16="http://schemas.microsoft.com/office/drawing/2014/main" val="3625299674"/>
                    </a:ext>
                  </a:extLst>
                </a:gridCol>
                <a:gridCol w="2796996">
                  <a:extLst>
                    <a:ext uri="{9D8B030D-6E8A-4147-A177-3AD203B41FA5}">
                      <a16:colId xmlns:a16="http://schemas.microsoft.com/office/drawing/2014/main" val="3878462448"/>
                    </a:ext>
                  </a:extLst>
                </a:gridCol>
                <a:gridCol w="2626583">
                  <a:extLst>
                    <a:ext uri="{9D8B030D-6E8A-4147-A177-3AD203B41FA5}">
                      <a16:colId xmlns:a16="http://schemas.microsoft.com/office/drawing/2014/main" val="3100138910"/>
                    </a:ext>
                  </a:extLst>
                </a:gridCol>
                <a:gridCol w="4018289">
                  <a:extLst>
                    <a:ext uri="{9D8B030D-6E8A-4147-A177-3AD203B41FA5}">
                      <a16:colId xmlns:a16="http://schemas.microsoft.com/office/drawing/2014/main" val="26606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/v2/store/order/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CDEF-FFC0-4DA3-B969-78C300F3B269}"/>
              </a:ext>
            </a:extLst>
          </p:cNvPr>
          <p:cNvSpPr txBox="1"/>
          <p:nvPr/>
        </p:nvSpPr>
        <p:spPr>
          <a:xfrm>
            <a:off x="255155" y="1796810"/>
            <a:ext cx="11502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[BUGAPI02]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товара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3D6597-D2A0-4950-B6A9-1BE891AF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260"/>
              </p:ext>
            </p:extLst>
          </p:nvPr>
        </p:nvGraphicFramePr>
        <p:xfrm>
          <a:off x="359006" y="3429000"/>
          <a:ext cx="11398884" cy="20582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9418">
                  <a:extLst>
                    <a:ext uri="{9D8B030D-6E8A-4147-A177-3AD203B41FA5}">
                      <a16:colId xmlns:a16="http://schemas.microsoft.com/office/drawing/2014/main" val="3162929622"/>
                    </a:ext>
                  </a:extLst>
                </a:gridCol>
                <a:gridCol w="2763699">
                  <a:extLst>
                    <a:ext uri="{9D8B030D-6E8A-4147-A177-3AD203B41FA5}">
                      <a16:colId xmlns:a16="http://schemas.microsoft.com/office/drawing/2014/main" val="1515978785"/>
                    </a:ext>
                  </a:extLst>
                </a:gridCol>
                <a:gridCol w="2595314">
                  <a:extLst>
                    <a:ext uri="{9D8B030D-6E8A-4147-A177-3AD203B41FA5}">
                      <a16:colId xmlns:a16="http://schemas.microsoft.com/office/drawing/2014/main" val="2078412439"/>
                    </a:ext>
                  </a:extLst>
                </a:gridCol>
                <a:gridCol w="3970453">
                  <a:extLst>
                    <a:ext uri="{9D8B030D-6E8A-4147-A177-3AD203B41FA5}">
                      <a16:colId xmlns:a16="http://schemas.microsoft.com/office/drawing/2014/main" val="2335107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0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с неверным номером заказа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https://petstore.swagger.io/v2/store/order/-1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25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8039-DAE3-4126-9BA0-FF29BE71C96A}"/>
              </a:ext>
            </a:extLst>
          </p:cNvPr>
          <p:cNvSpPr txBox="1"/>
          <p:nvPr/>
        </p:nvSpPr>
        <p:spPr>
          <a:xfrm>
            <a:off x="255156" y="1787528"/>
            <a:ext cx="1160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[BUGAPI03] Некорректный ответ сервера при поиске товара с недопустимыми символами в номере заказа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11FA5F-2457-4192-B472-523A004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1942"/>
              </p:ext>
            </p:extLst>
          </p:nvPr>
        </p:nvGraphicFramePr>
        <p:xfrm>
          <a:off x="378115" y="3255688"/>
          <a:ext cx="11360725" cy="34892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404965482"/>
                    </a:ext>
                  </a:extLst>
                </a:gridCol>
                <a:gridCol w="2754446">
                  <a:extLst>
                    <a:ext uri="{9D8B030D-6E8A-4147-A177-3AD203B41FA5}">
                      <a16:colId xmlns:a16="http://schemas.microsoft.com/office/drawing/2014/main" val="2953995273"/>
                    </a:ext>
                  </a:extLst>
                </a:gridCol>
                <a:gridCol w="2586626">
                  <a:extLst>
                    <a:ext uri="{9D8B030D-6E8A-4147-A177-3AD203B41FA5}">
                      <a16:colId xmlns:a16="http://schemas.microsoft.com/office/drawing/2014/main" val="2040613569"/>
                    </a:ext>
                  </a:extLst>
                </a:gridCol>
                <a:gridCol w="3957161">
                  <a:extLst>
                    <a:ext uri="{9D8B030D-6E8A-4147-A177-3AD203B41FA5}">
                      <a16:colId xmlns:a16="http://schemas.microsoft.com/office/drawing/2014/main" val="3462768139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1334569408"/>
                  </a:ext>
                </a:extLst>
              </a:tr>
              <a:tr h="314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https://petstore.swagger.io/v2/store/order/!"№;%:?*()_+"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400.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 encoding="UTF-8" standalone="yes"?&gt;  &lt;apiResponse&gt;    &lt;message&gt;Invalid ID supplied&lt;/message&gt;    &lt;type&gt;unknown&lt;/type&gt;  &lt;/apiResponse&gt;</a:t>
                      </a: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&lt;title&gt;400 Bad Request&lt;/title&gt;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&lt;/head&gt;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&lt;body&gt;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&lt;center&gt;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&lt;h1&gt;400 Bad Request&lt;/h1&gt;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38122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86A-E011-4834-9F55-527FD378EE44}"/>
              </a:ext>
            </a:extLst>
          </p:cNvPr>
          <p:cNvSpPr txBox="1"/>
          <p:nvPr/>
        </p:nvSpPr>
        <p:spPr>
          <a:xfrm>
            <a:off x="255156" y="1759865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[BUGAPI04] Некорректный 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заказа с количеством символов в номере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BFFA54F-D253-4C19-A11C-A0FB864E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5550"/>
              </p:ext>
            </p:extLst>
          </p:nvPr>
        </p:nvGraphicFramePr>
        <p:xfrm>
          <a:off x="326160" y="3534970"/>
          <a:ext cx="11464636" cy="21784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1355">
                  <a:extLst>
                    <a:ext uri="{9D8B030D-6E8A-4147-A177-3AD203B41FA5}">
                      <a16:colId xmlns:a16="http://schemas.microsoft.com/office/drawing/2014/main" val="1355558904"/>
                    </a:ext>
                  </a:extLst>
                </a:gridCol>
                <a:gridCol w="2779641">
                  <a:extLst>
                    <a:ext uri="{9D8B030D-6E8A-4147-A177-3AD203B41FA5}">
                      <a16:colId xmlns:a16="http://schemas.microsoft.com/office/drawing/2014/main" val="538492903"/>
                    </a:ext>
                  </a:extLst>
                </a:gridCol>
                <a:gridCol w="2610285">
                  <a:extLst>
                    <a:ext uri="{9D8B030D-6E8A-4147-A177-3AD203B41FA5}">
                      <a16:colId xmlns:a16="http://schemas.microsoft.com/office/drawing/2014/main" val="2684815706"/>
                    </a:ext>
                  </a:extLst>
                </a:gridCol>
                <a:gridCol w="3993355">
                  <a:extLst>
                    <a:ext uri="{9D8B030D-6E8A-4147-A177-3AD203B41FA5}">
                      <a16:colId xmlns:a16="http://schemas.microsoft.com/office/drawing/2014/main" val="401640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0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{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8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208-0C16-4D1A-A79F-22C2E00C297A}"/>
              </a:ext>
            </a:extLst>
          </p:cNvPr>
          <p:cNvSpPr txBox="1"/>
          <p:nvPr/>
        </p:nvSpPr>
        <p:spPr>
          <a:xfrm>
            <a:off x="255156" y="1833756"/>
            <a:ext cx="11539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[BUGAPI05]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количество питомцев с количеством цифр в значении по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7678D-897D-4BC3-B6B0-B0E76008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9843"/>
              </p:ext>
            </p:extLst>
          </p:nvPr>
        </p:nvGraphicFramePr>
        <p:xfrm>
          <a:off x="326160" y="3424229"/>
          <a:ext cx="11397671" cy="315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4531">
                  <a:extLst>
                    <a:ext uri="{9D8B030D-6E8A-4147-A177-3AD203B41FA5}">
                      <a16:colId xmlns:a16="http://schemas.microsoft.com/office/drawing/2014/main" val="3105285267"/>
                    </a:ext>
                  </a:extLst>
                </a:gridCol>
                <a:gridCol w="2831169">
                  <a:extLst>
                    <a:ext uri="{9D8B030D-6E8A-4147-A177-3AD203B41FA5}">
                      <a16:colId xmlns:a16="http://schemas.microsoft.com/office/drawing/2014/main" val="1697075825"/>
                    </a:ext>
                  </a:extLst>
                </a:gridCol>
                <a:gridCol w="3343321">
                  <a:extLst>
                    <a:ext uri="{9D8B030D-6E8A-4147-A177-3AD203B41FA5}">
                      <a16:colId xmlns:a16="http://schemas.microsoft.com/office/drawing/2014/main" val="3775270414"/>
                    </a:ext>
                  </a:extLst>
                </a:gridCol>
                <a:gridCol w="3138650">
                  <a:extLst>
                    <a:ext uri="{9D8B030D-6E8A-4147-A177-3AD203B41FA5}">
                      <a16:colId xmlns:a16="http://schemas.microsoft.com/office/drawing/2014/main" val="879969883"/>
                    </a:ext>
                  </a:extLst>
                </a:gridCol>
              </a:tblGrid>
              <a:tr h="14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2938205143"/>
                  </a:ext>
                </a:extLst>
              </a:tr>
              <a:tr h="294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"id": 16595,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5092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12F-21AC-4C12-97F9-857E1303A65C}"/>
              </a:ext>
            </a:extLst>
          </p:cNvPr>
          <p:cNvSpPr txBox="1"/>
          <p:nvPr/>
        </p:nvSpPr>
        <p:spPr>
          <a:xfrm>
            <a:off x="187036" y="1787344"/>
            <a:ext cx="11674763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[BUGAPI06] Некорректный ответ сервера(параметр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при создании заказа с синтаксической ошибкой в теле запроса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E13FA-7242-4E60-AD4D-42D3A80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7805"/>
              </p:ext>
            </p:extLst>
          </p:nvPr>
        </p:nvGraphicFramePr>
        <p:xfrm>
          <a:off x="187036" y="3577653"/>
          <a:ext cx="11531598" cy="3143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3512">
                  <a:extLst>
                    <a:ext uri="{9D8B030D-6E8A-4147-A177-3AD203B41FA5}">
                      <a16:colId xmlns:a16="http://schemas.microsoft.com/office/drawing/2014/main" val="945265429"/>
                    </a:ext>
                  </a:extLst>
                </a:gridCol>
                <a:gridCol w="2795875">
                  <a:extLst>
                    <a:ext uri="{9D8B030D-6E8A-4147-A177-3AD203B41FA5}">
                      <a16:colId xmlns:a16="http://schemas.microsoft.com/office/drawing/2014/main" val="3684290520"/>
                    </a:ext>
                  </a:extLst>
                </a:gridCol>
                <a:gridCol w="3325426">
                  <a:extLst>
                    <a:ext uri="{9D8B030D-6E8A-4147-A177-3AD203B41FA5}">
                      <a16:colId xmlns:a16="http://schemas.microsoft.com/office/drawing/2014/main" val="4091291124"/>
                    </a:ext>
                  </a:extLst>
                </a:gridCol>
                <a:gridCol w="3316785">
                  <a:extLst>
                    <a:ext uri="{9D8B030D-6E8A-4147-A177-3AD203B41FA5}">
                      <a16:colId xmlns:a16="http://schemas.microsoft.com/office/drawing/2014/main" val="1655026273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815075"/>
                  </a:ext>
                </a:extLst>
              </a:tr>
              <a:tr h="277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с ошибкой (дополнительные запятые в теле запроса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3,,,,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 от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"bad input"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A135-617A-41D6-BA04-6D604F4ECF8C}"/>
              </a:ext>
            </a:extLst>
          </p:cNvPr>
          <p:cNvSpPr txBox="1"/>
          <p:nvPr/>
        </p:nvSpPr>
        <p:spPr>
          <a:xfrm>
            <a:off x="255156" y="1759865"/>
            <a:ext cx="1152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[BUGAPI07]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питомцев с количеством цифр в значении по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1E5A8-8A81-47C0-A303-21C6F00E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2260"/>
              </p:ext>
            </p:extLst>
          </p:nvPr>
        </p:nvGraphicFramePr>
        <p:xfrm>
          <a:off x="255156" y="3424229"/>
          <a:ext cx="11360728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1513659316"/>
                    </a:ext>
                  </a:extLst>
                </a:gridCol>
                <a:gridCol w="2754447">
                  <a:extLst>
                    <a:ext uri="{9D8B030D-6E8A-4147-A177-3AD203B41FA5}">
                      <a16:colId xmlns:a16="http://schemas.microsoft.com/office/drawing/2014/main" val="3918416298"/>
                    </a:ext>
                  </a:extLst>
                </a:gridCol>
                <a:gridCol w="3276150">
                  <a:extLst>
                    <a:ext uri="{9D8B030D-6E8A-4147-A177-3AD203B41FA5}">
                      <a16:colId xmlns:a16="http://schemas.microsoft.com/office/drawing/2014/main" val="227720423"/>
                    </a:ext>
                  </a:extLst>
                </a:gridCol>
                <a:gridCol w="3267639">
                  <a:extLst>
                    <a:ext uri="{9D8B030D-6E8A-4147-A177-3AD203B41FA5}">
                      <a16:colId xmlns:a16="http://schemas.microsoft.com/office/drawing/2014/main" val="281737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24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19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C09C-CFE6-49D9-8396-BA3C6FBB2283}"/>
              </a:ext>
            </a:extLst>
          </p:cNvPr>
          <p:cNvSpPr txBox="1"/>
          <p:nvPr/>
        </p:nvSpPr>
        <p:spPr>
          <a:xfrm>
            <a:off x="255156" y="1741392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[BUGAPI08] Некорректный ответ сервера, статус код при создании заказа с параметром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shipDate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«ДД Месяц ГГГГ» в теле запроса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0BBD565-2713-45FF-84EF-97B15116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1134"/>
              </p:ext>
            </p:extLst>
          </p:nvPr>
        </p:nvGraphicFramePr>
        <p:xfrm>
          <a:off x="255155" y="3218720"/>
          <a:ext cx="11410372" cy="33521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1504">
                  <a:extLst>
                    <a:ext uri="{9D8B030D-6E8A-4147-A177-3AD203B41FA5}">
                      <a16:colId xmlns:a16="http://schemas.microsoft.com/office/drawing/2014/main" val="1115624275"/>
                    </a:ext>
                  </a:extLst>
                </a:gridCol>
                <a:gridCol w="2766484">
                  <a:extLst>
                    <a:ext uri="{9D8B030D-6E8A-4147-A177-3AD203B41FA5}">
                      <a16:colId xmlns:a16="http://schemas.microsoft.com/office/drawing/2014/main" val="2746604315"/>
                    </a:ext>
                  </a:extLst>
                </a:gridCol>
                <a:gridCol w="3290467">
                  <a:extLst>
                    <a:ext uri="{9D8B030D-6E8A-4147-A177-3AD203B41FA5}">
                      <a16:colId xmlns:a16="http://schemas.microsoft.com/office/drawing/2014/main" val="1354473402"/>
                    </a:ext>
                  </a:extLst>
                </a:gridCol>
                <a:gridCol w="3281917">
                  <a:extLst>
                    <a:ext uri="{9D8B030D-6E8A-4147-A177-3AD203B41FA5}">
                      <a16:colId xmlns:a16="http://schemas.microsoft.com/office/drawing/2014/main" val="82951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9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"15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декабря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2021",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4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Промсвязьбанк»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11.2018-11.2019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9689"/>
              </p:ext>
            </p:extLst>
          </p:nvPr>
        </p:nvGraphicFramePr>
        <p:xfrm>
          <a:off x="1954997" y="1607419"/>
          <a:ext cx="8128000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54EB-E9AD-43F5-810A-F2D4CE5238BB}"/>
              </a:ext>
            </a:extLst>
          </p:cNvPr>
          <p:cNvSpPr txBox="1"/>
          <p:nvPr/>
        </p:nvSpPr>
        <p:spPr>
          <a:xfrm>
            <a:off x="255156" y="1787528"/>
            <a:ext cx="1128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[BUGAPI09] Некорректный параметр ответа при создании заказа со статусом заказа на кириллице 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9A2367-E5E0-4938-8DDF-EFC7D6F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07657"/>
              </p:ext>
            </p:extLst>
          </p:nvPr>
        </p:nvGraphicFramePr>
        <p:xfrm>
          <a:off x="255156" y="3267777"/>
          <a:ext cx="11148291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4184589955"/>
                    </a:ext>
                  </a:extLst>
                </a:gridCol>
                <a:gridCol w="2702941">
                  <a:extLst>
                    <a:ext uri="{9D8B030D-6E8A-4147-A177-3AD203B41FA5}">
                      <a16:colId xmlns:a16="http://schemas.microsoft.com/office/drawing/2014/main" val="75699984"/>
                    </a:ext>
                  </a:extLst>
                </a:gridCol>
                <a:gridCol w="3214890">
                  <a:extLst>
                    <a:ext uri="{9D8B030D-6E8A-4147-A177-3AD203B41FA5}">
                      <a16:colId xmlns:a16="http://schemas.microsoft.com/office/drawing/2014/main" val="2459084283"/>
                    </a:ext>
                  </a:extLst>
                </a:gridCol>
                <a:gridCol w="3206536">
                  <a:extLst>
                    <a:ext uri="{9D8B030D-6E8A-4147-A177-3AD203B41FA5}">
                      <a16:colId xmlns:a16="http://schemas.microsoft.com/office/drawing/2014/main" val="883196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E720-7914-43CB-929C-57F3A6C08FB4}"/>
              </a:ext>
            </a:extLst>
          </p:cNvPr>
          <p:cNvSpPr txBox="1"/>
          <p:nvPr/>
        </p:nvSpPr>
        <p:spPr>
          <a:xfrm>
            <a:off x="255155" y="1806001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[BUGAPI10] Некорректный ответ сервера, статус код при создании заказа с количеством цифр 33 в параметре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09A8F2-8E3C-49D3-A4F0-DEC44C7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49578"/>
              </p:ext>
            </p:extLst>
          </p:nvPr>
        </p:nvGraphicFramePr>
        <p:xfrm>
          <a:off x="340013" y="3307528"/>
          <a:ext cx="11194472" cy="34554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32308">
                  <a:extLst>
                    <a:ext uri="{9D8B030D-6E8A-4147-A177-3AD203B41FA5}">
                      <a16:colId xmlns:a16="http://schemas.microsoft.com/office/drawing/2014/main" val="2023702226"/>
                    </a:ext>
                  </a:extLst>
                </a:gridCol>
                <a:gridCol w="2714139">
                  <a:extLst>
                    <a:ext uri="{9D8B030D-6E8A-4147-A177-3AD203B41FA5}">
                      <a16:colId xmlns:a16="http://schemas.microsoft.com/office/drawing/2014/main" val="1196615106"/>
                    </a:ext>
                  </a:extLst>
                </a:gridCol>
                <a:gridCol w="3228207">
                  <a:extLst>
                    <a:ext uri="{9D8B030D-6E8A-4147-A177-3AD203B41FA5}">
                      <a16:colId xmlns:a16="http://schemas.microsoft.com/office/drawing/2014/main" val="3670084771"/>
                    </a:ext>
                  </a:extLst>
                </a:gridCol>
                <a:gridCol w="3219818">
                  <a:extLst>
                    <a:ext uri="{9D8B030D-6E8A-4147-A177-3AD203B41FA5}">
                      <a16:colId xmlns:a16="http://schemas.microsoft.com/office/drawing/2014/main" val="729587992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385625277"/>
                  </a:ext>
                </a:extLst>
              </a:tr>
              <a:tr h="324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1111111111222222222223333333333444,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"2021-12-15T15:16:40.046Z",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243203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59819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[BUGAPI11] Некорректный ответ сервера, статус код при удалении несуществующего заказа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1A8F2A-014B-4DCE-B477-49C2B03D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1187"/>
              </p:ext>
            </p:extLst>
          </p:nvPr>
        </p:nvGraphicFramePr>
        <p:xfrm>
          <a:off x="331296" y="3429000"/>
          <a:ext cx="11288046" cy="17773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636871160"/>
                    </a:ext>
                  </a:extLst>
                </a:gridCol>
                <a:gridCol w="2736826">
                  <a:extLst>
                    <a:ext uri="{9D8B030D-6E8A-4147-A177-3AD203B41FA5}">
                      <a16:colId xmlns:a16="http://schemas.microsoft.com/office/drawing/2014/main" val="1237136293"/>
                    </a:ext>
                  </a:extLst>
                </a:gridCol>
                <a:gridCol w="3255191">
                  <a:extLst>
                    <a:ext uri="{9D8B030D-6E8A-4147-A177-3AD203B41FA5}">
                      <a16:colId xmlns:a16="http://schemas.microsoft.com/office/drawing/2014/main" val="278823665"/>
                    </a:ext>
                  </a:extLst>
                </a:gridCol>
                <a:gridCol w="3246733">
                  <a:extLst>
                    <a:ext uri="{9D8B030D-6E8A-4147-A177-3AD203B41FA5}">
                      <a16:colId xmlns:a16="http://schemas.microsoft.com/office/drawing/2014/main" val="181250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69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https://petstore.swagger.io/v2/store/order/-1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 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3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сервера, статус код при удалении несуществующего заказа с количеством цифр 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E584F3-195A-4A5D-B0A6-6FD0F141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2779"/>
              </p:ext>
            </p:extLst>
          </p:nvPr>
        </p:nvGraphicFramePr>
        <p:xfrm>
          <a:off x="378690" y="3719538"/>
          <a:ext cx="11240653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991">
                  <a:extLst>
                    <a:ext uri="{9D8B030D-6E8A-4147-A177-3AD203B41FA5}">
                      <a16:colId xmlns:a16="http://schemas.microsoft.com/office/drawing/2014/main" val="3325742545"/>
                    </a:ext>
                  </a:extLst>
                </a:gridCol>
                <a:gridCol w="2716037">
                  <a:extLst>
                    <a:ext uri="{9D8B030D-6E8A-4147-A177-3AD203B41FA5}">
                      <a16:colId xmlns:a16="http://schemas.microsoft.com/office/drawing/2014/main" val="70912415"/>
                    </a:ext>
                  </a:extLst>
                </a:gridCol>
                <a:gridCol w="2899804">
                  <a:extLst>
                    <a:ext uri="{9D8B030D-6E8A-4147-A177-3AD203B41FA5}">
                      <a16:colId xmlns:a16="http://schemas.microsoft.com/office/drawing/2014/main" val="3650731653"/>
                    </a:ext>
                  </a:extLst>
                </a:gridCol>
                <a:gridCol w="3574821">
                  <a:extLst>
                    <a:ext uri="{9D8B030D-6E8A-4147-A177-3AD203B41FA5}">
                      <a16:colId xmlns:a16="http://schemas.microsoft.com/office/drawing/2014/main" val="339583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73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 при удалении несуществующего заказа с количеством цифр 64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491631-6A7B-498F-B6F4-65A4DB03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695"/>
              </p:ext>
            </p:extLst>
          </p:nvPr>
        </p:nvGraphicFramePr>
        <p:xfrm>
          <a:off x="359006" y="3714087"/>
          <a:ext cx="11260339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4266">
                  <a:extLst>
                    <a:ext uri="{9D8B030D-6E8A-4147-A177-3AD203B41FA5}">
                      <a16:colId xmlns:a16="http://schemas.microsoft.com/office/drawing/2014/main" val="900881730"/>
                    </a:ext>
                  </a:extLst>
                </a:gridCol>
                <a:gridCol w="2730108">
                  <a:extLst>
                    <a:ext uri="{9D8B030D-6E8A-4147-A177-3AD203B41FA5}">
                      <a16:colId xmlns:a16="http://schemas.microsoft.com/office/drawing/2014/main" val="1173788031"/>
                    </a:ext>
                  </a:extLst>
                </a:gridCol>
                <a:gridCol w="2904883">
                  <a:extLst>
                    <a:ext uri="{9D8B030D-6E8A-4147-A177-3AD203B41FA5}">
                      <a16:colId xmlns:a16="http://schemas.microsoft.com/office/drawing/2014/main" val="1972490960"/>
                    </a:ext>
                  </a:extLst>
                </a:gridCol>
                <a:gridCol w="3581082">
                  <a:extLst>
                    <a:ext uri="{9D8B030D-6E8A-4147-A177-3AD203B41FA5}">
                      <a16:colId xmlns:a16="http://schemas.microsoft.com/office/drawing/2014/main" val="64768009"/>
                    </a:ext>
                  </a:extLst>
                </a:gridCol>
              </a:tblGrid>
              <a:tr h="43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3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9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18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14] Неверный ответ сервера, статус код при попытке удаления заказа без указания номера заказа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CC3249-4954-40E4-9358-447B142C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0312"/>
              </p:ext>
            </p:extLst>
          </p:nvPr>
        </p:nvGraphicFramePr>
        <p:xfrm>
          <a:off x="255155" y="3429000"/>
          <a:ext cx="11277599" cy="167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7400">
                  <a:extLst>
                    <a:ext uri="{9D8B030D-6E8A-4147-A177-3AD203B41FA5}">
                      <a16:colId xmlns:a16="http://schemas.microsoft.com/office/drawing/2014/main" val="1424410530"/>
                    </a:ext>
                  </a:extLst>
                </a:gridCol>
                <a:gridCol w="2734292">
                  <a:extLst>
                    <a:ext uri="{9D8B030D-6E8A-4147-A177-3AD203B41FA5}">
                      <a16:colId xmlns:a16="http://schemas.microsoft.com/office/drawing/2014/main" val="1421523338"/>
                    </a:ext>
                  </a:extLst>
                </a:gridCol>
                <a:gridCol w="2909335">
                  <a:extLst>
                    <a:ext uri="{9D8B030D-6E8A-4147-A177-3AD203B41FA5}">
                      <a16:colId xmlns:a16="http://schemas.microsoft.com/office/drawing/2014/main" val="1860725874"/>
                    </a:ext>
                  </a:extLst>
                </a:gridCol>
                <a:gridCol w="3586572">
                  <a:extLst>
                    <a:ext uri="{9D8B030D-6E8A-4147-A177-3AD203B41FA5}">
                      <a16:colId xmlns:a16="http://schemas.microsoft.com/office/drawing/2014/main" val="382106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3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код: 400.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 в теле ответа.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&lt;?xml version="1.0" encoding="UTF-8" standalone="yes"?&gt;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&lt;type&gt;unknown&lt;/type&gt;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23CA655B-776D-4593-91F3-099111DF75BC}"/>
              </a:ext>
            </a:extLst>
          </p:cNvPr>
          <p:cNvSpPr txBox="1">
            <a:spLocks/>
          </p:cNvSpPr>
          <p:nvPr/>
        </p:nvSpPr>
        <p:spPr>
          <a:xfrm>
            <a:off x="3915882" y="1693291"/>
            <a:ext cx="4954941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BF59466-DDE5-43D2-9902-BC34614557ED}"/>
              </a:ext>
            </a:extLst>
          </p:cNvPr>
          <p:cNvSpPr txBox="1">
            <a:spLocks/>
          </p:cNvSpPr>
          <p:nvPr/>
        </p:nvSpPr>
        <p:spPr>
          <a:xfrm>
            <a:off x="1819563" y="3028119"/>
            <a:ext cx="9929091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лекторам за вклад в учеников, за интересную подачу материала и любовь к делу, которым занимаются.</a:t>
            </a: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Отдельное спасибо Мише, Андрею, наркоманам своего дела.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Колбиной</a:t>
            </a: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Ольге!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4ECA63B8-BE7A-49AD-B747-76C5B6C0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4" y="4918409"/>
            <a:ext cx="667327" cy="667327"/>
          </a:xfrm>
          <a:prstGeom prst="rect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00A7E32-9C82-4934-9101-52DC0AC89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4846402"/>
            <a:ext cx="781510" cy="811339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E0342905-C3EB-4C80-ADC1-2A8CB11ED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94" y="5018168"/>
            <a:ext cx="567568" cy="5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«ООО </a:t>
            </a:r>
            <a:r>
              <a:rPr lang="ru-RU" sz="3500" b="1" dirty="0" err="1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Малибри</a:t>
            </a:r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11.2019-11.2020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306830"/>
              </p:ext>
            </p:extLst>
          </p:nvPr>
        </p:nvGraphicFramePr>
        <p:xfrm>
          <a:off x="1954997" y="1607419"/>
          <a:ext cx="8128000" cy="47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C0DBC-B83D-45AD-BECA-EED1D6E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E28AA-2073-4818-A118-22CC35F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Функциональное тестирование. Форма авторизации. Форма регистрации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безопасности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Тестирование удобства использования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1.2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1.3 Анализ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контента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 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Post, Delete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2.1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3. Домашние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8FCB7F7D-24EF-4C8D-9700-A91A6B90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045" y="3599916"/>
            <a:ext cx="2130755" cy="1088261"/>
          </a:xfrm>
          <a:prstGeom prst="rect">
            <a:avLst/>
          </a:prstGeo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7A975574-2344-403C-B299-61485BCC1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692" y="4896318"/>
            <a:ext cx="1530706" cy="13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99964"/>
              </p:ext>
            </p:extLst>
          </p:nvPr>
        </p:nvGraphicFramePr>
        <p:xfrm>
          <a:off x="716254" y="1707515"/>
          <a:ext cx="10515163" cy="5013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Авторизация с валидными номером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Авторизация с валидными адресом электронной почты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работоспособности кнопки «Зарегистрируйтесь»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[FUNC04] Контроль доступности поля для ввода поля для ввода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закрытия формы авторизации кнопкой «Закрыть»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поведения страницы для авторизации/регистрации при обновлении страницы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работы кнопки соглашения/отказа от актуальных предложений в соответствии с правилами рассылок в форме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вставить данные из буфера обмена в поле для ввода номера телефона или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Проверка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08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67776"/>
              </p:ext>
            </p:extLst>
          </p:nvPr>
        </p:nvGraphicFramePr>
        <p:xfrm>
          <a:off x="768000" y="1803767"/>
          <a:ext cx="10656000" cy="484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авторизации при регистрации с ранее использованным номером телефона для регистрации</a:t>
                      </a:r>
                      <a:endParaRPr lang="ru-RU" sz="105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Авторизация 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некорректным адресом </a:t>
                      </a:r>
                      <a:r>
                        <a:rPr lang="ru-RU" sz="16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Авторизация с некорректным номером телефона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Авторизация с пустым значением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Авторизация по номеру телефона для несуществующей учетной записи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19] Авторизация по номеру телефона без кода страны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20] Авторизация с российским номером телефона с лишним символом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21] Авторизация с данными, включающие пробелы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22] Контроль поведения формы при авторизации при вводе большого количества символов в поле для телефона и эл. почты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040312"/>
              </p:ext>
            </p:extLst>
          </p:nvPr>
        </p:nvGraphicFramePr>
        <p:xfrm>
          <a:off x="1039528" y="1623695"/>
          <a:ext cx="10656000" cy="50977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23] Регистрация нового пользователя по валидному адресу электронной почты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24] Регистрация нового пользователя по валидному номеру телефона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[FUNC25] Контроль доступности для ввода поля для ввода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26] Проверка возможности вставить данные из буфера обмена в поле для номера телефона или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регистрации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31] Регистрация нового пользователя через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32] Контроль возможности закрытия формы регистрации кнопкой «Закрыть»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33] Проверка работы кнопки соглашения/отказа от актуальных предложений в соответствии с правилами рассылок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34] Контроль работоспособности гиперссылки отправки кода из смс(«Отправить новый») при пропуске времени для ввода кода при регистрации пользователя по номеру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7136</Words>
  <Application>Microsoft Office PowerPoint</Application>
  <PresentationFormat>Широкоэкранный</PresentationFormat>
  <Paragraphs>978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SB Sans Display Semibold</vt:lpstr>
      <vt:lpstr>Symbol</vt:lpstr>
      <vt:lpstr>Times New Roman</vt:lpstr>
      <vt:lpstr>Тема Office</vt:lpstr>
      <vt:lpstr>Курсовая работа  «UI- и API- тестирование» 2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проекта</vt:lpstr>
      <vt:lpstr>UI. Список позитивных тест кейсов Функциональное тестирование Форма авторизации</vt:lpstr>
      <vt:lpstr>UI. Список негативных тест кейсов Функциональное тестирование Форма авторизации</vt:lpstr>
      <vt:lpstr>UI. Список позитивных тест кейсов Функциональное тестирование Форма регистрации</vt:lpstr>
      <vt:lpstr>UI. Список негативных тест кейсов Функциональное тестирование Форма регистрации</vt:lpstr>
      <vt:lpstr>UI. Список позитивных и негативных тест кейсов Тестирование безопасности</vt:lpstr>
      <vt:lpstr>UI. Список позитивных тест кейсов Тестирование удобства использования</vt:lpstr>
      <vt:lpstr>UI. Список негативных тест кейсов Тестирование локализации и интернационализации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API. Список тест кейсов Тип запроса Get</vt:lpstr>
      <vt:lpstr>API. Список тест кейсов Тип запроса Post</vt:lpstr>
      <vt:lpstr>API. Список тест кейсов Тип запроса Delete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olga utkina</cp:lastModifiedBy>
  <cp:revision>13</cp:revision>
  <dcterms:created xsi:type="dcterms:W3CDTF">2021-05-01T11:33:15Z</dcterms:created>
  <dcterms:modified xsi:type="dcterms:W3CDTF">2021-12-26T11:40:44Z</dcterms:modified>
</cp:coreProperties>
</file>