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Cormorant Garamond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rmorantGaramond-bold.fntdata"/><Relationship Id="rId25" Type="http://schemas.openxmlformats.org/officeDocument/2006/relationships/font" Target="fonts/CormorantGaramond-regular.fntdata"/><Relationship Id="rId28" Type="http://schemas.openxmlformats.org/officeDocument/2006/relationships/font" Target="fonts/CormorantGaramond-boldItalic.fntdata"/><Relationship Id="rId27" Type="http://schemas.openxmlformats.org/officeDocument/2006/relationships/font" Target="fonts/CormorantGaramon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083d5d9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083d5d9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083d5d9b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083d5d9b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083d5d9b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083d5d9b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083d5d9b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083d5d9b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083d5d9b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9083d5d9b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083d5d9b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9083d5d9b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9083d5d9b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9083d5d9b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083d5d9b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083d5d9b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083d5d9b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083d5d9b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083d5d9b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083d5d9b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083d5d9b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083d5d9b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083d5d9bb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083d5d9b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083d5d9b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083d5d9b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083d5d9b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9083d5d9b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083d5d9b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083d5d9b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kaggle.com/datasets/nelgiriyewithana/credit-card-fraud-detection-dataset-2023/dat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772">
                <a:solidFill>
                  <a:srgbClr val="212121"/>
                </a:solidFill>
              </a:rPr>
              <a:t>Обнаружение мошенничества с банковскими картами</a:t>
            </a:r>
            <a:endParaRPr sz="3772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Токкожина Дильназ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990"/>
              <a:buNone/>
            </a:pPr>
            <a:r>
              <a:rPr lang="ru" sz="1775">
                <a:solidFill>
                  <a:srgbClr val="212121"/>
                </a:solidFill>
                <a:highlight>
                  <a:srgbClr val="FFFFFF"/>
                </a:highlight>
              </a:rPr>
              <a:t>Цель</a:t>
            </a:r>
            <a:endParaRPr sz="1775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40"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37415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Этот набор данных представляет собой уникальный и ценный ресурс в ряду аналитических исследований и разработок. Вот несколько причин, почему он заслуживает особого внимания:</a:t>
            </a:r>
            <a:endParaRPr sz="1500">
              <a:solidFill>
                <a:srgbClr val="37415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-32385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Cormorant Garamond"/>
              <a:buChar char="❖"/>
            </a:pPr>
            <a:r>
              <a:rPr b="1" lang="ru" sz="1500">
                <a:solidFill>
                  <a:srgbClr val="37415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Реалистичные данные:</a:t>
            </a:r>
            <a:r>
              <a:rPr lang="ru" sz="1500">
                <a:solidFill>
                  <a:srgbClr val="37415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 Набор включает в себя транзакции, совершенные реальными пользователями карт в течение текущего года. Это обеспечивает высокую степень релевантности и актуальности данных для современных финансовых условий.</a:t>
            </a:r>
            <a:endParaRPr sz="1500">
              <a:solidFill>
                <a:srgbClr val="37415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Cormorant Garamond"/>
              <a:buChar char="❖"/>
            </a:pPr>
            <a:r>
              <a:rPr b="1" lang="ru" sz="1500">
                <a:solidFill>
                  <a:srgbClr val="37415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Разнообразие атрибутов:</a:t>
            </a:r>
            <a:r>
              <a:rPr lang="ru" sz="1500">
                <a:solidFill>
                  <a:srgbClr val="37415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 В наборе данных представлены различные анонимизированные атрибуты транзакций, такие как время, местоположение, категория продавца и тип транзакции. Это позволяет исследователям анализировать широкий спектр факторов, влияющих на вероятность мошенничества.</a:t>
            </a:r>
            <a:endParaRPr sz="1500">
              <a:solidFill>
                <a:srgbClr val="37415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1212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500"/>
              </a:spcAft>
              <a:buSzPts val="1018"/>
              <a:buNone/>
            </a:pPr>
            <a:r>
              <a:t/>
            </a:r>
            <a:endParaRPr sz="2100">
              <a:solidFill>
                <a:srgbClr val="21212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990"/>
              <a:buNone/>
            </a:pPr>
            <a:r>
              <a:rPr lang="ru" sz="1775">
                <a:solidFill>
                  <a:srgbClr val="212121"/>
                </a:solidFill>
                <a:highlight>
                  <a:srgbClr val="FFFFFF"/>
                </a:highlight>
              </a:rPr>
              <a:t>Цель</a:t>
            </a:r>
            <a:endParaRPr sz="1775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40"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Cormorant Garamond"/>
              <a:buChar char="❖"/>
            </a:pPr>
            <a:r>
              <a:rPr b="1" lang="ru" sz="1500">
                <a:solidFill>
                  <a:srgbClr val="37415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Большой объем данных:</a:t>
            </a:r>
            <a:r>
              <a:rPr lang="ru" sz="1500">
                <a:solidFill>
                  <a:srgbClr val="37415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 Свыше 550 000 анонимных записей гарантируют достаточный объем данных для разработки и проверки разносторонних моделей и алгоритмов обнаружения мошенничества.</a:t>
            </a:r>
            <a:endParaRPr sz="1500">
              <a:solidFill>
                <a:srgbClr val="37415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Cormorant Garamond"/>
              <a:buChar char="❖"/>
            </a:pPr>
            <a:r>
              <a:rPr b="1" lang="ru" sz="1500">
                <a:solidFill>
                  <a:srgbClr val="37415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Явное разделение классов:</a:t>
            </a:r>
            <a:r>
              <a:rPr lang="ru" sz="1500">
                <a:solidFill>
                  <a:srgbClr val="37415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 Каждая транзакция помечена как мошенническая (1) или немошенническая (0), что обеспечивает явную разметку классов. Это делает набор данных идеальным для задач бинарной классификации и оценки эффективности моделей обнаружения мошенничества</a:t>
            </a:r>
            <a:endParaRPr sz="1500">
              <a:solidFill>
                <a:srgbClr val="37415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990"/>
              <a:buNone/>
            </a:pPr>
            <a:r>
              <a:rPr lang="ru" sz="1775">
                <a:solidFill>
                  <a:srgbClr val="212121"/>
                </a:solidFill>
                <a:highlight>
                  <a:srgbClr val="FFFFFF"/>
                </a:highlight>
              </a:rPr>
              <a:t>Цель</a:t>
            </a:r>
            <a:endParaRPr sz="1775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40"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Cormorant Garamond"/>
              <a:buChar char="❖"/>
            </a:pPr>
            <a:r>
              <a:rPr b="1" lang="ru" sz="1500">
                <a:solidFill>
                  <a:srgbClr val="37415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Социальная значимость:</a:t>
            </a:r>
            <a:r>
              <a:rPr lang="ru" sz="1500">
                <a:solidFill>
                  <a:srgbClr val="37415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 Эффективное обнаружение мошеннических транзакций имеет огромное значение для защиты финансовых интересов как отдельных лиц, так и банков и финансовых учреждений в целом. Путем использования этого набора данных исследователи вносят вклад в повышение безопасности финансовых операций.</a:t>
            </a:r>
            <a:endParaRPr sz="1500">
              <a:solidFill>
                <a:srgbClr val="37415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Cormorant Garamond"/>
              <a:buChar char="❖"/>
            </a:pPr>
            <a:r>
              <a:rPr b="1" lang="ru" sz="1500">
                <a:solidFill>
                  <a:srgbClr val="37415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Потенциал для инноваций:</a:t>
            </a:r>
            <a:r>
              <a:rPr lang="ru" sz="1500">
                <a:solidFill>
                  <a:srgbClr val="37415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 Разработка алгоритмов и моделей, способных эффективно выявлять мошеннические транзакции, открывает двери для создания более надежных и безопасных финансовых систем в будущем.</a:t>
            </a:r>
            <a:endParaRPr sz="1500">
              <a:solidFill>
                <a:srgbClr val="37415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ru" sz="1750">
                <a:solidFill>
                  <a:srgbClr val="212121"/>
                </a:solidFill>
                <a:highlight>
                  <a:srgbClr val="FFFFFF"/>
                </a:highlight>
              </a:rPr>
              <a:t>Формулировка исследовательского вопроса</a:t>
            </a:r>
            <a:endParaRPr sz="1775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40"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212121"/>
                </a:solidFill>
                <a:highlight>
                  <a:srgbClr val="FFFFFF"/>
                </a:highlight>
                <a:latin typeface="Cormorant Garamond"/>
                <a:ea typeface="Cormorant Garamond"/>
                <a:cs typeface="Cormorant Garamond"/>
                <a:sym typeface="Cormorant Garamond"/>
              </a:rPr>
              <a:t>Эти вопросы могут помочь нам глубже понять характеристики данных и разработать более эффективные модели для обнаружения мошенничества с банковскими картами.</a:t>
            </a:r>
            <a:endParaRPr sz="1500">
              <a:solidFill>
                <a:srgbClr val="212121"/>
              </a:solidFill>
              <a:highlight>
                <a:srgbClr val="FFFFFF"/>
              </a:highlight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500"/>
              <a:buFont typeface="Cormorant Garamond"/>
              <a:buChar char="❖"/>
            </a:pPr>
            <a:r>
              <a:rPr lang="ru" sz="1500">
                <a:solidFill>
                  <a:srgbClr val="212121"/>
                </a:solidFill>
                <a:highlight>
                  <a:srgbClr val="FFFFFF"/>
                </a:highlight>
                <a:latin typeface="Cormorant Garamond"/>
                <a:ea typeface="Cormorant Garamond"/>
                <a:cs typeface="Cormorant Garamond"/>
                <a:sym typeface="Cormorant Garamond"/>
              </a:rPr>
              <a:t>Какие атрибуты транзакций оказывают наибольшее влияние на вероятность мошенничества с банковскими картами в </a:t>
            </a:r>
            <a:r>
              <a:rPr lang="ru" sz="1500">
                <a:solidFill>
                  <a:srgbClr val="212121"/>
                </a:solidFill>
                <a:highlight>
                  <a:srgbClr val="FFFFFF"/>
                </a:highlight>
                <a:latin typeface="Cormorant Garamond"/>
                <a:ea typeface="Cormorant Garamond"/>
                <a:cs typeface="Cormorant Garamond"/>
                <a:sym typeface="Cormorant Garamond"/>
              </a:rPr>
              <a:t>представленном</a:t>
            </a:r>
            <a:r>
              <a:rPr lang="ru" sz="1500">
                <a:solidFill>
                  <a:srgbClr val="212121"/>
                </a:solidFill>
                <a:highlight>
                  <a:srgbClr val="FFFFFF"/>
                </a:highlight>
                <a:latin typeface="Cormorant Garamond"/>
                <a:ea typeface="Cormorant Garamond"/>
                <a:cs typeface="Cormorant Garamond"/>
                <a:sym typeface="Cormorant Garamond"/>
              </a:rPr>
              <a:t> наборе данных?</a:t>
            </a:r>
            <a:endParaRPr sz="1500">
              <a:solidFill>
                <a:srgbClr val="212121"/>
              </a:solidFill>
              <a:highlight>
                <a:srgbClr val="FFFFFF"/>
              </a:highlight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00"/>
              <a:buFont typeface="Cormorant Garamond"/>
              <a:buChar char="❖"/>
            </a:pPr>
            <a:r>
              <a:rPr lang="ru" sz="1500">
                <a:solidFill>
                  <a:srgbClr val="212121"/>
                </a:solidFill>
                <a:highlight>
                  <a:srgbClr val="FFFFFF"/>
                </a:highlight>
                <a:latin typeface="Cormorant Garamond"/>
                <a:ea typeface="Cormorant Garamond"/>
                <a:cs typeface="Cormorant Garamond"/>
                <a:sym typeface="Cormorant Garamond"/>
              </a:rPr>
              <a:t>Какова частота совершения мошеннических транзакций среди всех транзакций в наборе данных, и как она меняется в зависимости от времени и категории продавца?</a:t>
            </a:r>
            <a:endParaRPr b="1" sz="1500">
              <a:solidFill>
                <a:srgbClr val="212121"/>
              </a:solidFill>
              <a:highlight>
                <a:srgbClr val="FFFFFF"/>
              </a:highlight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ru" sz="1750">
                <a:solidFill>
                  <a:srgbClr val="212121"/>
                </a:solidFill>
                <a:highlight>
                  <a:srgbClr val="FFFFFF"/>
                </a:highlight>
              </a:rPr>
              <a:t>Формулировка исследовательского вопроса</a:t>
            </a:r>
            <a:endParaRPr sz="1775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40"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500"/>
              <a:buFont typeface="Cormorant Garamond"/>
              <a:buChar char="❖"/>
            </a:pPr>
            <a:r>
              <a:rPr lang="ru" sz="1500">
                <a:solidFill>
                  <a:srgbClr val="212121"/>
                </a:solidFill>
                <a:highlight>
                  <a:srgbClr val="FFFFFF"/>
                </a:highlight>
                <a:latin typeface="Cormorant Garamond"/>
                <a:ea typeface="Cormorant Garamond"/>
                <a:cs typeface="Cormorant Garamond"/>
                <a:sym typeface="Cormorant Garamond"/>
              </a:rPr>
              <a:t>Существует ли явные временные или местоположенные паттерны, связанные с мошенническими транзакциями с банковскими картами в течение 2023 года?</a:t>
            </a:r>
            <a:endParaRPr sz="1500">
              <a:solidFill>
                <a:srgbClr val="212121"/>
              </a:solidFill>
              <a:highlight>
                <a:srgbClr val="FFFFFF"/>
              </a:highlight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00"/>
              <a:buFont typeface="Cormorant Garamond"/>
              <a:buChar char="❖"/>
            </a:pPr>
            <a:r>
              <a:rPr lang="ru" sz="1500">
                <a:solidFill>
                  <a:srgbClr val="212121"/>
                </a:solidFill>
                <a:highlight>
                  <a:srgbClr val="FFFFFF"/>
                </a:highlight>
                <a:latin typeface="Cormorant Garamond"/>
                <a:ea typeface="Cormorant Garamond"/>
                <a:cs typeface="Cormorant Garamond"/>
                <a:sym typeface="Cormorant Garamond"/>
              </a:rPr>
              <a:t>Какие характеристики мошеннических транзакций существенно отличаются от немошеннических?</a:t>
            </a:r>
            <a:endParaRPr sz="1500">
              <a:solidFill>
                <a:srgbClr val="212121"/>
              </a:solidFill>
              <a:highlight>
                <a:srgbClr val="FFFFFF"/>
              </a:highlight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00"/>
              <a:buFont typeface="Cormorant Garamond"/>
              <a:buChar char="❖"/>
            </a:pPr>
            <a:r>
              <a:rPr lang="ru" sz="1500">
                <a:solidFill>
                  <a:srgbClr val="212121"/>
                </a:solidFill>
                <a:highlight>
                  <a:srgbClr val="FFFFFF"/>
                </a:highlight>
                <a:latin typeface="Cormorant Garamond"/>
                <a:ea typeface="Cormorant Garamond"/>
                <a:cs typeface="Cormorant Garamond"/>
                <a:sym typeface="Cormorant Garamond"/>
              </a:rPr>
              <a:t>Можно ли выделить подгруппы держателей банковских карт, у которых вероятность мошенничества выше средней?</a:t>
            </a:r>
            <a:endParaRPr sz="1500">
              <a:solidFill>
                <a:srgbClr val="212121"/>
              </a:solidFill>
              <a:highlight>
                <a:srgbClr val="FFFFFF"/>
              </a:highlight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ru" sz="1750">
                <a:solidFill>
                  <a:srgbClr val="212121"/>
                </a:solidFill>
                <a:highlight>
                  <a:srgbClr val="FFFFFF"/>
                </a:highlight>
              </a:rPr>
              <a:t>Заключение</a:t>
            </a:r>
            <a:endParaRPr sz="1775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40"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374151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В целом, данный набор данных представляет собой полезный ресурс для исследователей и специалистов в области финансовой аналитики и кибербезопасности, ориентированных на разработку высокоэффективных систем обнаружения мошенничества с банковскими картами.</a:t>
            </a:r>
            <a:endParaRPr sz="1500">
              <a:solidFill>
                <a:srgbClr val="37415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15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15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00" u="sng">
                <a:solidFill>
                  <a:schemeClr val="hlink"/>
                </a:solidFill>
                <a:latin typeface="Cormorant Garamond"/>
                <a:ea typeface="Cormorant Garamond"/>
                <a:cs typeface="Cormorant Garamond"/>
                <a:sym typeface="Cormorant Garamond"/>
                <a:hlinkClick r:id="rId3"/>
              </a:rPr>
              <a:t>Ссылка на набор данных</a:t>
            </a:r>
            <a:endParaRPr sz="1500">
              <a:solidFill>
                <a:srgbClr val="374151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Содержание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900"/>
              <a:buFont typeface="Cormorant Garamond"/>
              <a:buChar char="❖"/>
            </a:pPr>
            <a:r>
              <a:rPr lang="ru" sz="1900">
                <a:solidFill>
                  <a:srgbClr val="212121"/>
                </a:solidFill>
                <a:highlight>
                  <a:srgbClr val="FFFFFF"/>
                </a:highlight>
                <a:latin typeface="Cormorant Garamond"/>
                <a:ea typeface="Cormorant Garamond"/>
                <a:cs typeface="Cormorant Garamond"/>
                <a:sym typeface="Cormorant Garamond"/>
              </a:rPr>
              <a:t>Введение: Обнаружение мошенничества с банковскими картами</a:t>
            </a:r>
            <a:endParaRPr sz="1900">
              <a:solidFill>
                <a:srgbClr val="212121"/>
              </a:solidFill>
              <a:highlight>
                <a:srgbClr val="FFFFFF"/>
              </a:highlight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900"/>
              <a:buFont typeface="Cormorant Garamond"/>
              <a:buChar char="❖"/>
            </a:pPr>
            <a:r>
              <a:rPr lang="ru" sz="1900">
                <a:solidFill>
                  <a:srgbClr val="212121"/>
                </a:solidFill>
                <a:highlight>
                  <a:srgbClr val="FFFFFF"/>
                </a:highlight>
                <a:latin typeface="Cormorant Garamond"/>
                <a:ea typeface="Cormorant Garamond"/>
                <a:cs typeface="Cormorant Garamond"/>
                <a:sym typeface="Cormorant Garamond"/>
              </a:rPr>
              <a:t>Описание данных</a:t>
            </a:r>
            <a:endParaRPr sz="1900">
              <a:solidFill>
                <a:srgbClr val="212121"/>
              </a:solidFill>
              <a:highlight>
                <a:srgbClr val="FFFFFF"/>
              </a:highlight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900"/>
              <a:buFont typeface="Cormorant Garamond"/>
              <a:buChar char="❖"/>
            </a:pPr>
            <a:r>
              <a:rPr lang="ru" sz="1900">
                <a:solidFill>
                  <a:srgbClr val="212121"/>
                </a:solidFill>
                <a:highlight>
                  <a:srgbClr val="FFFFFF"/>
                </a:highlight>
                <a:latin typeface="Cormorant Garamond"/>
                <a:ea typeface="Cormorant Garamond"/>
                <a:cs typeface="Cormorant Garamond"/>
                <a:sym typeface="Cormorant Garamond"/>
              </a:rPr>
              <a:t>Формулировка исследовательского вопроса</a:t>
            </a:r>
            <a:endParaRPr sz="1900">
              <a:solidFill>
                <a:srgbClr val="212121"/>
              </a:solidFill>
              <a:highlight>
                <a:srgbClr val="FFFFFF"/>
              </a:highlight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900"/>
              <a:buFont typeface="Cormorant Garamond"/>
              <a:buChar char="❖"/>
            </a:pPr>
            <a:r>
              <a:rPr lang="ru" sz="1900">
                <a:solidFill>
                  <a:srgbClr val="212121"/>
                </a:solidFill>
                <a:highlight>
                  <a:srgbClr val="FFFFFF"/>
                </a:highlight>
                <a:latin typeface="Cormorant Garamond"/>
                <a:ea typeface="Cormorant Garamond"/>
                <a:cs typeface="Cormorant Garamond"/>
                <a:sym typeface="Cormorant Garamond"/>
              </a:rPr>
              <a:t>Подготовка данных: очистка и формировани</a:t>
            </a:r>
            <a:endParaRPr sz="2000"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990"/>
              <a:buNone/>
            </a:pPr>
            <a:r>
              <a:rPr lang="ru" sz="1775">
                <a:solidFill>
                  <a:srgbClr val="212121"/>
                </a:solidFill>
                <a:highlight>
                  <a:srgbClr val="FFFFFF"/>
                </a:highlight>
              </a:rPr>
              <a:t>Введение: Обнаружение мошенничества с банковскими картами</a:t>
            </a:r>
            <a:endParaRPr sz="1775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4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r>
              <a:rPr lang="ru" sz="1510">
                <a:solidFill>
                  <a:srgbClr val="212121"/>
                </a:solidFill>
                <a:highlight>
                  <a:srgbClr val="FFFFFF"/>
                </a:highlight>
                <a:latin typeface="Cormorant Garamond"/>
                <a:ea typeface="Cormorant Garamond"/>
                <a:cs typeface="Cormorant Garamond"/>
                <a:sym typeface="Cormorant Garamond"/>
              </a:rPr>
              <a:t>В эпоху цифровизации банковские карты стали неотъемлемой частью повседневной жизни миллионов людей. Однако, параллельно с этим ростом популярности, возросла и угроза мошенничества, интернет-краж со счетов. Это приводит к серьезным финансовым потерям как для отдельных лиц, так и для банков и финансовых учреждений в целом.</a:t>
            </a:r>
            <a:endParaRPr sz="1510">
              <a:solidFill>
                <a:srgbClr val="212121"/>
              </a:solidFill>
              <a:highlight>
                <a:srgbClr val="FFFFFF"/>
              </a:highlight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500"/>
              </a:spcAft>
              <a:buSzPts val="1018"/>
              <a:buNone/>
            </a:pPr>
            <a:r>
              <a:rPr lang="ru" sz="1510">
                <a:solidFill>
                  <a:srgbClr val="212121"/>
                </a:solidFill>
                <a:highlight>
                  <a:srgbClr val="FFFFFF"/>
                </a:highlight>
                <a:latin typeface="Cormorant Garamond"/>
                <a:ea typeface="Cormorant Garamond"/>
                <a:cs typeface="Cormorant Garamond"/>
                <a:sym typeface="Cormorant Garamond"/>
              </a:rPr>
              <a:t>Для эффективной борьбы с мошенничеством необходима разработка высокоточных алгоритмов и моделей, способных автоматически выявлять потенциально мошеннические транзакции. Основной целью представленного набора данных является облегчение этого процесса. </a:t>
            </a:r>
            <a:endParaRPr sz="1602"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990"/>
              <a:buNone/>
            </a:pPr>
            <a:r>
              <a:rPr lang="ru" sz="1775">
                <a:solidFill>
                  <a:srgbClr val="212121"/>
                </a:solidFill>
                <a:highlight>
                  <a:srgbClr val="FFFFFF"/>
                </a:highlight>
              </a:rPr>
              <a:t>Введение: Обнаружение мошенничества с банковскими картами</a:t>
            </a:r>
            <a:endParaRPr sz="1775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40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r>
              <a:rPr lang="ru" sz="1510">
                <a:solidFill>
                  <a:srgbClr val="212121"/>
                </a:solidFill>
                <a:highlight>
                  <a:srgbClr val="FFFFFF"/>
                </a:highlight>
                <a:latin typeface="Cormorant Garamond"/>
                <a:ea typeface="Cormorant Garamond"/>
                <a:cs typeface="Cormorant Garamond"/>
                <a:sym typeface="Cormorant Garamond"/>
              </a:rPr>
              <a:t>На основе собранных статистических данных о транзакциях, представленных в этом наборе, можно разработать и усовершенствовать алгоритмы, обученные распознавать аномалии и выделять те транзакции, которые требуют дополнительной проверки.</a:t>
            </a:r>
            <a:endParaRPr sz="1510">
              <a:solidFill>
                <a:srgbClr val="212121"/>
              </a:solidFill>
              <a:highlight>
                <a:srgbClr val="FFFFFF"/>
              </a:highlight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r>
              <a:rPr lang="ru" sz="1510">
                <a:solidFill>
                  <a:srgbClr val="212121"/>
                </a:solidFill>
                <a:highlight>
                  <a:srgbClr val="FFFFFF"/>
                </a:highlight>
                <a:latin typeface="Cormorant Garamond"/>
                <a:ea typeface="Cormorant Garamond"/>
                <a:cs typeface="Cormorant Garamond"/>
                <a:sym typeface="Cormorant Garamond"/>
              </a:rPr>
              <a:t>Этот набор данных представляет собой важный инструмент в борьбе с финансовыми мошенничествами и способствует созданию более надежной и безопасной среды для пользователей банковских карт.</a:t>
            </a:r>
            <a:endParaRPr sz="1510">
              <a:solidFill>
                <a:srgbClr val="212121"/>
              </a:solidFill>
              <a:highlight>
                <a:srgbClr val="FFFFFF"/>
              </a:highlight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602"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500"/>
              </a:spcAft>
              <a:buSzPts val="1018"/>
              <a:buNone/>
            </a:pPr>
            <a:r>
              <a:t/>
            </a:r>
            <a:endParaRPr sz="1810">
              <a:solidFill>
                <a:srgbClr val="212121"/>
              </a:solidFill>
              <a:highlight>
                <a:srgbClr val="FFFFFF"/>
              </a:highlight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676225" y="626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990"/>
              <a:buNone/>
            </a:pPr>
            <a:r>
              <a:rPr lang="ru" sz="1775">
                <a:solidFill>
                  <a:srgbClr val="212121"/>
                </a:solidFill>
                <a:highlight>
                  <a:srgbClr val="FFFFFF"/>
                </a:highlight>
              </a:rPr>
              <a:t>Введение: Обнаружение мошенничества с банковскими картами</a:t>
            </a:r>
            <a:endParaRPr sz="1775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40"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851" y="1161650"/>
            <a:ext cx="2945456" cy="398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990"/>
              <a:buNone/>
            </a:pPr>
            <a:r>
              <a:rPr lang="ru" sz="1775">
                <a:solidFill>
                  <a:srgbClr val="212121"/>
                </a:solidFill>
                <a:highlight>
                  <a:srgbClr val="FFFFFF"/>
                </a:highlight>
              </a:rPr>
              <a:t>Возможные варианты использования</a:t>
            </a:r>
            <a:endParaRPr sz="1775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40"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10">
                <a:solidFill>
                  <a:srgbClr val="212121"/>
                </a:solidFill>
                <a:highlight>
                  <a:srgbClr val="FFFFFF"/>
                </a:highlight>
                <a:latin typeface="Cormorant Garamond"/>
                <a:ea typeface="Cormorant Garamond"/>
                <a:cs typeface="Cormorant Garamond"/>
                <a:sym typeface="Cormorant Garamond"/>
              </a:rPr>
              <a:t>Обнаружение мошенничества с банковскими картами:</a:t>
            </a:r>
            <a:r>
              <a:rPr lang="ru" sz="1510">
                <a:solidFill>
                  <a:srgbClr val="212121"/>
                </a:solidFill>
                <a:highlight>
                  <a:srgbClr val="FFFFFF"/>
                </a:highlight>
                <a:latin typeface="Cormorant Garamond"/>
                <a:ea typeface="Cormorant Garamond"/>
                <a:cs typeface="Cormorant Garamond"/>
                <a:sym typeface="Cormorant Garamond"/>
              </a:rPr>
              <a:t> создать модели машинного обучения для обнаружения и предотвращения мошенничества с банковскими картами путем выявления подозрительных транзакций на основе предоставленных функций.</a:t>
            </a:r>
            <a:endParaRPr sz="1510">
              <a:solidFill>
                <a:srgbClr val="212121"/>
              </a:solidFill>
              <a:highlight>
                <a:srgbClr val="FFFFFF"/>
              </a:highlight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510">
                <a:solidFill>
                  <a:srgbClr val="212121"/>
                </a:solidFill>
                <a:highlight>
                  <a:srgbClr val="FFFFFF"/>
                </a:highlight>
                <a:latin typeface="Cormorant Garamond"/>
                <a:ea typeface="Cormorant Garamond"/>
                <a:cs typeface="Cormorant Garamond"/>
                <a:sym typeface="Cormorant Garamond"/>
              </a:rPr>
              <a:t>Анализ категорий торговцев:</a:t>
            </a:r>
            <a:r>
              <a:rPr lang="ru" sz="1510">
                <a:solidFill>
                  <a:srgbClr val="212121"/>
                </a:solidFill>
                <a:highlight>
                  <a:srgbClr val="FFFFFF"/>
                </a:highlight>
                <a:latin typeface="Cormorant Garamond"/>
                <a:ea typeface="Cormorant Garamond"/>
                <a:cs typeface="Cormorant Garamond"/>
                <a:sym typeface="Cormorant Garamond"/>
              </a:rPr>
              <a:t> изучить, как различные категории торговцев связаны с мошенничеством.</a:t>
            </a:r>
            <a:endParaRPr sz="1510">
              <a:solidFill>
                <a:srgbClr val="212121"/>
              </a:solidFill>
              <a:highlight>
                <a:srgbClr val="FFFFFF"/>
              </a:highlight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510">
                <a:solidFill>
                  <a:srgbClr val="212121"/>
                </a:solidFill>
                <a:highlight>
                  <a:srgbClr val="FFFFFF"/>
                </a:highlight>
                <a:latin typeface="Cormorant Garamond"/>
                <a:ea typeface="Cormorant Garamond"/>
                <a:cs typeface="Cormorant Garamond"/>
                <a:sym typeface="Cormorant Garamond"/>
              </a:rPr>
              <a:t>Анализ типов транзакций:</a:t>
            </a:r>
            <a:r>
              <a:rPr lang="ru" sz="1510">
                <a:solidFill>
                  <a:srgbClr val="212121"/>
                </a:solidFill>
                <a:highlight>
                  <a:srgbClr val="FFFFFF"/>
                </a:highlight>
                <a:latin typeface="Cormorant Garamond"/>
                <a:ea typeface="Cormorant Garamond"/>
                <a:cs typeface="Cormorant Garamond"/>
                <a:sym typeface="Cormorant Garamond"/>
              </a:rPr>
              <a:t> проанализировать, являются ли определенные типы транзакций более подверженными мошенничеству, чем другие.</a:t>
            </a:r>
            <a:endParaRPr sz="1510">
              <a:solidFill>
                <a:srgbClr val="212121"/>
              </a:solidFill>
              <a:highlight>
                <a:srgbClr val="FFFFFF"/>
              </a:highlight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510">
              <a:solidFill>
                <a:srgbClr val="212121"/>
              </a:solidFill>
              <a:highlight>
                <a:srgbClr val="FFFFFF"/>
              </a:highlight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500"/>
              </a:spcAft>
              <a:buSzPts val="1018"/>
              <a:buNone/>
            </a:pPr>
            <a:r>
              <a:t/>
            </a:r>
            <a:endParaRPr sz="1810">
              <a:solidFill>
                <a:srgbClr val="212121"/>
              </a:solidFill>
              <a:highlight>
                <a:srgbClr val="FFFFFF"/>
              </a:highlight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990"/>
              <a:buNone/>
            </a:pPr>
            <a:r>
              <a:rPr lang="ru" sz="1775">
                <a:solidFill>
                  <a:srgbClr val="212121"/>
                </a:solidFill>
                <a:highlight>
                  <a:srgbClr val="FFFFFF"/>
                </a:highlight>
              </a:rPr>
              <a:t>Описание данных</a:t>
            </a:r>
            <a:endParaRPr sz="1775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40"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212121"/>
                </a:solidFill>
                <a:highlight>
                  <a:srgbClr val="FFFFFF"/>
                </a:highlight>
                <a:latin typeface="Cormorant Garamond"/>
                <a:ea typeface="Cormorant Garamond"/>
                <a:cs typeface="Cormorant Garamond"/>
                <a:sym typeface="Cormorant Garamond"/>
              </a:rPr>
              <a:t>Этот набор данных включает транзакции по банковским картам, совершенные владельцами карт в течение 2023 года. Имея более 550 000 анонимных записей, он служит ценным ресурсом для разработки алгоритмов и моделей обнаружения мошенничества. Набор данных включает в себя различные анонимизированные атрибуты транзакции, такие как время, местоположение, категория продавца и тип транзакции. Каждая транзакция помечается как мошенническая (1) или немошенническая (0), что делает ее идеальным набором данных для обучения и оценки систем обнаружения мошенничества. </a:t>
            </a:r>
            <a:endParaRPr sz="1500"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500"/>
              </a:spcAft>
              <a:buSzPts val="1018"/>
              <a:buNone/>
            </a:pPr>
            <a:r>
              <a:t/>
            </a:r>
            <a:endParaRPr sz="1500">
              <a:solidFill>
                <a:srgbClr val="212121"/>
              </a:solidFill>
              <a:highlight>
                <a:srgbClr val="FFFFFF"/>
              </a:highlight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990"/>
              <a:buNone/>
            </a:pPr>
            <a:r>
              <a:rPr lang="ru" sz="1775">
                <a:solidFill>
                  <a:srgbClr val="212121"/>
                </a:solidFill>
                <a:highlight>
                  <a:srgbClr val="FFFFFF"/>
                </a:highlight>
              </a:rPr>
              <a:t>Описание данных</a:t>
            </a:r>
            <a:endParaRPr sz="1775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40"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212121"/>
                </a:solidFill>
                <a:highlight>
                  <a:srgbClr val="FFFFFF"/>
                </a:highlight>
                <a:latin typeface="Cormorant Garamond"/>
                <a:ea typeface="Cormorant Garamond"/>
                <a:cs typeface="Cormorant Garamond"/>
                <a:sym typeface="Cormorant Garamond"/>
              </a:rPr>
              <a:t>id:</a:t>
            </a:r>
            <a:r>
              <a:rPr lang="ru" sz="1500">
                <a:solidFill>
                  <a:srgbClr val="212121"/>
                </a:solidFill>
                <a:highlight>
                  <a:srgbClr val="FFFFFF"/>
                </a:highlight>
                <a:latin typeface="Cormorant Garamond"/>
                <a:ea typeface="Cormorant Garamond"/>
                <a:cs typeface="Cormorant Garamond"/>
                <a:sym typeface="Cormorant Garamond"/>
              </a:rPr>
              <a:t> уникальный идентификатор для каждой транзакции. </a:t>
            </a:r>
            <a:endParaRPr sz="1500">
              <a:solidFill>
                <a:srgbClr val="212121"/>
              </a:solidFill>
              <a:highlight>
                <a:srgbClr val="FFFFFF"/>
              </a:highlight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212121"/>
                </a:solidFill>
                <a:highlight>
                  <a:srgbClr val="FFFFFF"/>
                </a:highlight>
                <a:latin typeface="Cormorant Garamond"/>
                <a:ea typeface="Cormorant Garamond"/>
                <a:cs typeface="Cormorant Garamond"/>
                <a:sym typeface="Cormorant Garamond"/>
              </a:rPr>
              <a:t>V1–V28:</a:t>
            </a:r>
            <a:r>
              <a:rPr lang="ru" sz="1500">
                <a:solidFill>
                  <a:srgbClr val="212121"/>
                </a:solidFill>
                <a:highlight>
                  <a:srgbClr val="FFFFFF"/>
                </a:highlight>
                <a:latin typeface="Cormorant Garamond"/>
                <a:ea typeface="Cormorant Garamond"/>
                <a:cs typeface="Cormorant Garamond"/>
                <a:sym typeface="Cormorant Garamond"/>
              </a:rPr>
              <a:t> анонимизированные функции, представляющие различные атрибуты транзакции (например, время, местоположение и т. д.). </a:t>
            </a:r>
            <a:endParaRPr sz="1500">
              <a:solidFill>
                <a:srgbClr val="212121"/>
              </a:solidFill>
              <a:highlight>
                <a:srgbClr val="FFFFFF"/>
              </a:highlight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212121"/>
                </a:solidFill>
                <a:highlight>
                  <a:srgbClr val="FFFFFF"/>
                </a:highlight>
                <a:latin typeface="Cormorant Garamond"/>
                <a:ea typeface="Cormorant Garamond"/>
                <a:cs typeface="Cormorant Garamond"/>
                <a:sym typeface="Cormorant Garamond"/>
              </a:rPr>
              <a:t>Amount: </a:t>
            </a:r>
            <a:r>
              <a:rPr lang="ru" sz="1500">
                <a:solidFill>
                  <a:srgbClr val="212121"/>
                </a:solidFill>
                <a:highlight>
                  <a:srgbClr val="FFFFFF"/>
                </a:highlight>
                <a:latin typeface="Cormorant Garamond"/>
                <a:ea typeface="Cormorant Garamond"/>
                <a:cs typeface="Cormorant Garamond"/>
                <a:sym typeface="Cormorant Garamond"/>
              </a:rPr>
              <a:t>Сумма транзакции </a:t>
            </a:r>
            <a:endParaRPr sz="1500">
              <a:solidFill>
                <a:srgbClr val="212121"/>
              </a:solidFill>
              <a:highlight>
                <a:srgbClr val="FFFFFF"/>
              </a:highlight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212121"/>
                </a:solidFill>
                <a:highlight>
                  <a:srgbClr val="FFFFFF"/>
                </a:highlight>
                <a:latin typeface="Cormorant Garamond"/>
                <a:ea typeface="Cormorant Garamond"/>
                <a:cs typeface="Cormorant Garamond"/>
                <a:sym typeface="Cormorant Garamond"/>
              </a:rPr>
              <a:t>Class:</a:t>
            </a:r>
            <a:r>
              <a:rPr lang="ru" sz="1500">
                <a:solidFill>
                  <a:srgbClr val="212121"/>
                </a:solidFill>
                <a:highlight>
                  <a:srgbClr val="FFFFFF"/>
                </a:highlight>
                <a:latin typeface="Cormorant Garamond"/>
                <a:ea typeface="Cormorant Garamond"/>
                <a:cs typeface="Cormorant Garamond"/>
                <a:sym typeface="Cormorant Garamond"/>
              </a:rPr>
              <a:t> двоичная метка, указывающая, является ли транзакция мошеннической (1) или нет (0).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500"/>
              </a:spcAft>
              <a:buSzPts val="1018"/>
              <a:buNone/>
            </a:pPr>
            <a:r>
              <a:t/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990"/>
              <a:buNone/>
            </a:pPr>
            <a:r>
              <a:rPr lang="ru" sz="1775">
                <a:solidFill>
                  <a:srgbClr val="212121"/>
                </a:solidFill>
                <a:highlight>
                  <a:srgbClr val="FFFFFF"/>
                </a:highlight>
              </a:rPr>
              <a:t>Описание данных</a:t>
            </a:r>
            <a:endParaRPr sz="1775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40"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338" y="1168050"/>
            <a:ext cx="5465329" cy="397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