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
  </p:notesMasterIdLst>
  <p:handoutMasterIdLst>
    <p:handoutMasterId r:id="rId8"/>
  </p:handoutMasterIdLst>
  <p:sldIdLst>
    <p:sldId id="261" r:id="rId2"/>
    <p:sldId id="258" r:id="rId3"/>
    <p:sldId id="259" r:id="rId4"/>
    <p:sldId id="262" r:id="rId5"/>
    <p:sldId id="260" r:id="rId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8B98D1-F834-42AC-BC53-CB71B8C77AFB}" v="4" dt="2023-03-08T18:42:37.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b="0" i="0" dirty="0">
              <a:solidFill>
                <a:schemeClr val="bg1"/>
              </a:solidFill>
              <a:highlight>
                <a:srgbClr val="000080"/>
              </a:highlight>
            </a:rPr>
            <a:t>Comment fonctionne le web ?</a:t>
          </a:r>
          <a:endParaRPr lang="fr-FR" noProof="0" dirty="0">
            <a:solidFill>
              <a:schemeClr val="bg1"/>
            </a:solidFill>
            <a:highlight>
              <a:srgbClr val="000080"/>
            </a:highlight>
          </a:endParaRP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b="0" i="0" dirty="0">
              <a:solidFill>
                <a:schemeClr val="bg1"/>
              </a:solidFill>
              <a:highlight>
                <a:srgbClr val="000080"/>
              </a:highlight>
            </a:rPr>
            <a:t>De quoi avez-vous besoin pour être développeur web</a:t>
          </a:r>
          <a:endParaRPr lang="fr-FR" noProof="0" dirty="0">
            <a:solidFill>
              <a:schemeClr val="bg1"/>
            </a:solidFill>
            <a:highlight>
              <a:srgbClr val="000080"/>
            </a:highlight>
          </a:endParaRP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b="0" i="0" dirty="0">
              <a:solidFill>
                <a:schemeClr val="bg1"/>
              </a:solidFill>
              <a:highlight>
                <a:srgbClr val="000080"/>
              </a:highlight>
            </a:rPr>
            <a:t>Pourquoi avez-vous choisi d'apprendre le développement web ?</a:t>
          </a:r>
          <a:endParaRPr lang="fr-FR" noProof="0" dirty="0">
            <a:solidFill>
              <a:schemeClr val="bg1"/>
            </a:solidFill>
            <a:highlight>
              <a:srgbClr val="000080"/>
            </a:highlight>
          </a:endParaRP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ternet contour"/>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ception web avec un remplissage uni"/>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ur avec un remplissage uni"/>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90000"/>
            </a:lnSpc>
            <a:spcBef>
              <a:spcPct val="0"/>
            </a:spcBef>
            <a:spcAft>
              <a:spcPct val="35000"/>
            </a:spcAft>
            <a:buNone/>
          </a:pPr>
          <a:r>
            <a:rPr lang="fr-FR" sz="1800" b="0" i="0" kern="1200" dirty="0">
              <a:solidFill>
                <a:schemeClr val="bg1"/>
              </a:solidFill>
              <a:highlight>
                <a:srgbClr val="000080"/>
              </a:highlight>
            </a:rPr>
            <a:t>Comment fonctionne le web ?</a:t>
          </a:r>
          <a:endParaRPr lang="fr-FR" sz="1800" kern="1200" noProof="0" dirty="0">
            <a:solidFill>
              <a:schemeClr val="bg1"/>
            </a:solidFill>
            <a:highlight>
              <a:srgbClr val="000080"/>
            </a:highlight>
          </a:endParaRP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90000"/>
            </a:lnSpc>
            <a:spcBef>
              <a:spcPct val="0"/>
            </a:spcBef>
            <a:spcAft>
              <a:spcPct val="35000"/>
            </a:spcAft>
            <a:buNone/>
          </a:pPr>
          <a:r>
            <a:rPr lang="fr-FR" sz="1800" b="0" i="0" kern="1200" dirty="0">
              <a:solidFill>
                <a:schemeClr val="bg1"/>
              </a:solidFill>
              <a:highlight>
                <a:srgbClr val="000080"/>
              </a:highlight>
            </a:rPr>
            <a:t>De quoi avez-vous besoin pour être développeur web</a:t>
          </a:r>
          <a:endParaRPr lang="fr-FR" sz="1800" kern="1200" noProof="0" dirty="0">
            <a:solidFill>
              <a:schemeClr val="bg1"/>
            </a:solidFill>
            <a:highlight>
              <a:srgbClr val="000080"/>
            </a:highlight>
          </a:endParaRP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90000"/>
            </a:lnSpc>
            <a:spcBef>
              <a:spcPct val="0"/>
            </a:spcBef>
            <a:spcAft>
              <a:spcPct val="35000"/>
            </a:spcAft>
            <a:buNone/>
          </a:pPr>
          <a:r>
            <a:rPr lang="fr-FR" sz="1800" b="0" i="0" kern="1200" dirty="0">
              <a:solidFill>
                <a:schemeClr val="bg1"/>
              </a:solidFill>
              <a:highlight>
                <a:srgbClr val="000080"/>
              </a:highlight>
            </a:rPr>
            <a:t>Pourquoi avez-vous choisi d'apprendre le développement web ?</a:t>
          </a:r>
          <a:endParaRPr lang="fr-FR" sz="1800" kern="1200" noProof="0" dirty="0">
            <a:solidFill>
              <a:schemeClr val="bg1"/>
            </a:solidFill>
            <a:highlight>
              <a:srgbClr val="000080"/>
            </a:highlight>
          </a:endParaRP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08/03/2023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08/03/2023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3</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4</a:t>
            </a:fld>
            <a:endParaRPr lang="fr-FR"/>
          </a:p>
        </p:txBody>
      </p:sp>
    </p:spTree>
    <p:extLst>
      <p:ext uri="{BB962C8B-B14F-4D97-AF65-F5344CB8AC3E}">
        <p14:creationId xmlns:p14="http://schemas.microsoft.com/office/powerpoint/2010/main" val="23954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5</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08/03/2023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08/03/2023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08/03/2023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08/03/2023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08/03/2023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08/03/2023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08/03/2023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08/03/2023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08/03/2023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08/03/2023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08/03/2023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08/03/2023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3" name="Image 2" descr="Connexions numériques">
            <a:extLst>
              <a:ext uri="{FF2B5EF4-FFF2-40B4-BE49-F238E27FC236}">
                <a16:creationId xmlns:a16="http://schemas.microsoft.com/office/drawing/2014/main" id="{4F6968B0-6205-8B71-AB1D-E5466E5A17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Objectif </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94351727"/>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0334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lvl="0" rtl="0"/>
            <a:r>
              <a:rPr lang="fr-FR" b="0" i="0" dirty="0"/>
              <a:t>Comment fonctionne le web ?</a:t>
            </a:r>
            <a:endParaRPr lang="fr-FR" noProof="0" dirty="0"/>
          </a:p>
        </p:txBody>
      </p:sp>
      <p:sp>
        <p:nvSpPr>
          <p:cNvPr id="7" name="ZoneTexte 6">
            <a:extLst>
              <a:ext uri="{FF2B5EF4-FFF2-40B4-BE49-F238E27FC236}">
                <a16:creationId xmlns:a16="http://schemas.microsoft.com/office/drawing/2014/main" id="{43FB68D5-F475-A71E-8063-E7AF5DF73504}"/>
              </a:ext>
            </a:extLst>
          </p:cNvPr>
          <p:cNvSpPr txBox="1"/>
          <p:nvPr/>
        </p:nvSpPr>
        <p:spPr>
          <a:xfrm>
            <a:off x="6640497" y="2231480"/>
            <a:ext cx="4970312" cy="3693319"/>
          </a:xfrm>
          <a:prstGeom prst="rect">
            <a:avLst/>
          </a:prstGeom>
          <a:noFill/>
        </p:spPr>
        <p:txBody>
          <a:bodyPr wrap="square" rtlCol="0">
            <a:spAutoFit/>
          </a:bodyPr>
          <a:lstStyle/>
          <a:p>
            <a:pPr algn="l">
              <a:buFont typeface="Arial" panose="020B0604020202020204" pitchFamily="34" charset="0"/>
              <a:buChar char="•"/>
            </a:pPr>
            <a:r>
              <a:rPr lang="fr-FR" i="0" dirty="0">
                <a:solidFill>
                  <a:srgbClr val="1A3260"/>
                </a:solidFill>
                <a:effectLst/>
                <a:latin typeface="Söhne"/>
              </a:rPr>
              <a:t>Le web est un système d'information mondial basé sur le protocole HTTP, les adresses URL et les navigateurs web.</a:t>
            </a:r>
          </a:p>
          <a:p>
            <a:pPr algn="l"/>
            <a:endParaRPr lang="fr-FR" i="0" dirty="0">
              <a:solidFill>
                <a:srgbClr val="1A3260"/>
              </a:solidFill>
              <a:effectLst/>
              <a:latin typeface="Söhne"/>
            </a:endParaRPr>
          </a:p>
          <a:p>
            <a:pPr algn="l">
              <a:buFont typeface="Arial" panose="020B0604020202020204" pitchFamily="34" charset="0"/>
              <a:buChar char="•"/>
            </a:pPr>
            <a:r>
              <a:rPr lang="fr-FR" i="0" dirty="0">
                <a:solidFill>
                  <a:srgbClr val="1A3260"/>
                </a:solidFill>
                <a:effectLst/>
                <a:latin typeface="Söhne"/>
              </a:rPr>
              <a:t>Le protocole HTTP permet aux clients et aux serveurs de communiquer entre eux.</a:t>
            </a:r>
          </a:p>
          <a:p>
            <a:pPr algn="l"/>
            <a:endParaRPr lang="fr-FR" i="0" dirty="0">
              <a:solidFill>
                <a:srgbClr val="1A3260"/>
              </a:solidFill>
              <a:effectLst/>
              <a:latin typeface="Söhne"/>
            </a:endParaRPr>
          </a:p>
          <a:p>
            <a:pPr algn="l">
              <a:buFont typeface="Arial" panose="020B0604020202020204" pitchFamily="34" charset="0"/>
              <a:buChar char="•"/>
            </a:pPr>
            <a:r>
              <a:rPr lang="fr-FR" i="0" dirty="0">
                <a:solidFill>
                  <a:srgbClr val="1A3260"/>
                </a:solidFill>
                <a:effectLst/>
                <a:latin typeface="Söhne"/>
              </a:rPr>
              <a:t>Les adresses URL sont des identifiants uniques qui permettent d'identifier les ressources sur le web.</a:t>
            </a:r>
          </a:p>
          <a:p>
            <a:pPr algn="l"/>
            <a:endParaRPr lang="fr-FR" i="0" dirty="0">
              <a:solidFill>
                <a:srgbClr val="1A3260"/>
              </a:solidFill>
              <a:effectLst/>
              <a:latin typeface="Söhne"/>
            </a:endParaRPr>
          </a:p>
          <a:p>
            <a:pPr algn="l">
              <a:buFont typeface="Arial" panose="020B0604020202020204" pitchFamily="34" charset="0"/>
              <a:buChar char="•"/>
            </a:pPr>
            <a:r>
              <a:rPr lang="fr-FR" i="0" dirty="0">
                <a:solidFill>
                  <a:srgbClr val="1A3260"/>
                </a:solidFill>
                <a:effectLst/>
                <a:latin typeface="Söhne"/>
              </a:rPr>
              <a:t>Les navigateurs web sont des logiciels qui permettent aux utilisateurs de naviguer sur le web.</a:t>
            </a:r>
          </a:p>
          <a:p>
            <a:endParaRPr lang="fr-TN" dirty="0">
              <a:solidFill>
                <a:srgbClr val="1A3260"/>
              </a:solidFill>
            </a:endParaRPr>
          </a:p>
        </p:txBody>
      </p:sp>
      <p:pic>
        <p:nvPicPr>
          <p:cNvPr id="16" name="Espace réservé du contenu 15">
            <a:extLst>
              <a:ext uri="{FF2B5EF4-FFF2-40B4-BE49-F238E27FC236}">
                <a16:creationId xmlns:a16="http://schemas.microsoft.com/office/drawing/2014/main" id="{B5CAE22D-52EE-C7DD-9589-1BC3FE492F26}"/>
              </a:ext>
            </a:extLst>
          </p:cNvPr>
          <p:cNvPicPr>
            <a:picLocks noGrp="1" noChangeAspect="1"/>
          </p:cNvPicPr>
          <p:nvPr>
            <p:ph sz="half" idx="1"/>
          </p:nvPr>
        </p:nvPicPr>
        <p:blipFill>
          <a:blip r:embed="rId3"/>
          <a:stretch>
            <a:fillRect/>
          </a:stretch>
        </p:blipFill>
        <p:spPr>
          <a:xfrm>
            <a:off x="632864" y="2527645"/>
            <a:ext cx="5319221" cy="3033023"/>
          </a:xfrm>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8" name="Espace réservé du contenu 4" descr="Valeurs numériqu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e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fontScale="90000"/>
          </a:bodyPr>
          <a:lstStyle/>
          <a:p>
            <a:pPr algn="ctr"/>
            <a:r>
              <a:rPr lang="fr-FR" b="0" i="0" dirty="0"/>
              <a:t>De quoi avez-vous besoin pour être développeur web</a:t>
            </a:r>
            <a:br>
              <a:rPr lang="fr-FR" noProof="0" dirty="0"/>
            </a:br>
            <a:endParaRPr lang="fr-FR" dirty="0"/>
          </a:p>
        </p:txBody>
      </p:sp>
      <p:sp>
        <p:nvSpPr>
          <p:cNvPr id="5" name="ZoneTexte 4">
            <a:extLst>
              <a:ext uri="{FF2B5EF4-FFF2-40B4-BE49-F238E27FC236}">
                <a16:creationId xmlns:a16="http://schemas.microsoft.com/office/drawing/2014/main" id="{06D9F6B0-833C-EB8D-EFB7-6038DFB06EA6}"/>
              </a:ext>
            </a:extLst>
          </p:cNvPr>
          <p:cNvSpPr txBox="1"/>
          <p:nvPr/>
        </p:nvSpPr>
        <p:spPr>
          <a:xfrm>
            <a:off x="1038225" y="2128827"/>
            <a:ext cx="6543675" cy="2585323"/>
          </a:xfrm>
          <a:prstGeom prst="rect">
            <a:avLst/>
          </a:prstGeom>
          <a:noFill/>
        </p:spPr>
        <p:txBody>
          <a:bodyPr wrap="square" rtlCol="0">
            <a:spAutoFit/>
          </a:bodyPr>
          <a:lstStyle/>
          <a:p>
            <a:pPr algn="l">
              <a:buFont typeface="Arial" panose="020B0604020202020204" pitchFamily="34" charset="0"/>
              <a:buChar char="•"/>
            </a:pPr>
            <a:r>
              <a:rPr lang="fr-FR" b="0" i="0" dirty="0">
                <a:solidFill>
                  <a:srgbClr val="D1D5DB"/>
                </a:solidFill>
                <a:effectLst/>
                <a:latin typeface="Söhne"/>
              </a:rPr>
              <a:t>Les compétences de base incluent la connaissance de HTML, CSS et JavaScript, ainsi que des compétences en résolution de problèmes et en collaboration.</a:t>
            </a:r>
          </a:p>
          <a:p>
            <a:pPr algn="l"/>
            <a:endParaRPr lang="fr-FR" b="0" i="0" dirty="0">
              <a:solidFill>
                <a:srgbClr val="D1D5DB"/>
              </a:solidFill>
              <a:effectLst/>
              <a:latin typeface="Söhne"/>
            </a:endParaRPr>
          </a:p>
          <a:p>
            <a:pPr algn="l">
              <a:buFont typeface="Arial" panose="020B0604020202020204" pitchFamily="34" charset="0"/>
              <a:buChar char="•"/>
            </a:pPr>
            <a:r>
              <a:rPr lang="fr-FR" b="0" i="0" dirty="0">
                <a:solidFill>
                  <a:srgbClr val="D1D5DB"/>
                </a:solidFill>
                <a:effectLst/>
                <a:latin typeface="Söhne"/>
              </a:rPr>
              <a:t>Les outils couramment utilisés comprennent des éditeurs de texte tels que Visual Studio Code, des systèmes de contrôle de version tels que Git, et des environnements de développement tels que Node.js.</a:t>
            </a:r>
          </a:p>
          <a:p>
            <a:endParaRPr lang="fr-TN" dirty="0"/>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fontScale="90000"/>
          </a:bodyPr>
          <a:lstStyle/>
          <a:p>
            <a:r>
              <a:rPr lang="fr-FR" b="0" i="0" dirty="0"/>
              <a:t>Pourquoi avez-vous choisi d'apprendre le développement web ?</a:t>
            </a:r>
            <a:br>
              <a:rPr lang="fr-FR" noProof="0" dirty="0"/>
            </a:br>
            <a:endParaRPr lang="fr-FR" dirty="0">
              <a:solidFill>
                <a:srgbClr val="FFFEFF"/>
              </a:solidFill>
            </a:endParaRPr>
          </a:p>
        </p:txBody>
      </p:sp>
      <p:sp>
        <p:nvSpPr>
          <p:cNvPr id="6" name="ZoneTexte 5">
            <a:extLst>
              <a:ext uri="{FF2B5EF4-FFF2-40B4-BE49-F238E27FC236}">
                <a16:creationId xmlns:a16="http://schemas.microsoft.com/office/drawing/2014/main" id="{FBDF1CE8-AED2-4590-2A9B-B2C0978A1B52}"/>
              </a:ext>
            </a:extLst>
          </p:cNvPr>
          <p:cNvSpPr txBox="1"/>
          <p:nvPr/>
        </p:nvSpPr>
        <p:spPr>
          <a:xfrm>
            <a:off x="729204" y="1134319"/>
            <a:ext cx="6285053" cy="3139321"/>
          </a:xfrm>
          <a:prstGeom prst="rect">
            <a:avLst/>
          </a:prstGeom>
          <a:noFill/>
        </p:spPr>
        <p:txBody>
          <a:bodyPr wrap="square" rtlCol="0">
            <a:spAutoFit/>
          </a:bodyPr>
          <a:lstStyle/>
          <a:p>
            <a:pPr algn="l">
              <a:buFont typeface="Arial" panose="020B0604020202020204" pitchFamily="34" charset="0"/>
              <a:buChar char="•"/>
            </a:pPr>
            <a:r>
              <a:rPr lang="fr-FR" b="0" i="0" dirty="0">
                <a:solidFill>
                  <a:srgbClr val="1A3260"/>
                </a:solidFill>
                <a:effectLst/>
                <a:latin typeface="Söhne"/>
              </a:rPr>
              <a:t>Le développement web est un domaine en constante évolution qui offre de nombreuses possibilités de créativité et d'innovation.</a:t>
            </a:r>
          </a:p>
          <a:p>
            <a:pPr algn="l"/>
            <a:endParaRPr lang="fr-FR" b="0" i="0" dirty="0">
              <a:solidFill>
                <a:srgbClr val="1A3260"/>
              </a:solidFill>
              <a:effectLst/>
              <a:latin typeface="Söhne"/>
            </a:endParaRPr>
          </a:p>
          <a:p>
            <a:pPr algn="l">
              <a:buFont typeface="Arial" panose="020B0604020202020204" pitchFamily="34" charset="0"/>
              <a:buChar char="•"/>
            </a:pPr>
            <a:r>
              <a:rPr lang="fr-FR" b="0" i="0" dirty="0">
                <a:solidFill>
                  <a:srgbClr val="1A3260"/>
                </a:solidFill>
                <a:effectLst/>
                <a:latin typeface="Söhne"/>
              </a:rPr>
              <a:t>Le développement web offre également des opportunités de carrière flexibles, notamment en travaillant en tant que freelance ou en créant votre propre entreprise.</a:t>
            </a:r>
          </a:p>
          <a:p>
            <a:pPr algn="l"/>
            <a:endParaRPr lang="fr-FR" b="0" i="0" dirty="0">
              <a:solidFill>
                <a:srgbClr val="1A3260"/>
              </a:solidFill>
              <a:effectLst/>
              <a:latin typeface="Söhne"/>
            </a:endParaRPr>
          </a:p>
          <a:p>
            <a:pPr algn="l">
              <a:buFont typeface="Arial" panose="020B0604020202020204" pitchFamily="34" charset="0"/>
              <a:buChar char="•"/>
            </a:pPr>
            <a:r>
              <a:rPr lang="fr-FR" b="0" i="0" dirty="0">
                <a:solidFill>
                  <a:srgbClr val="1A3260"/>
                </a:solidFill>
                <a:effectLst/>
                <a:latin typeface="Söhne"/>
              </a:rPr>
              <a:t>De plus, la demande pour les développeurs web est en constante augmentation, ce qui en fait un domaine très attractif pour les personnes qui cherchent à entrer dans l'industrie de la technologie.</a:t>
            </a:r>
          </a:p>
        </p:txBody>
      </p:sp>
      <p:pic>
        <p:nvPicPr>
          <p:cNvPr id="10" name="Image 9">
            <a:extLst>
              <a:ext uri="{FF2B5EF4-FFF2-40B4-BE49-F238E27FC236}">
                <a16:creationId xmlns:a16="http://schemas.microsoft.com/office/drawing/2014/main" id="{8450EE9B-1D3E-ECA8-8558-4A010F03B77A}"/>
              </a:ext>
            </a:extLst>
          </p:cNvPr>
          <p:cNvPicPr>
            <a:picLocks noChangeAspect="1"/>
          </p:cNvPicPr>
          <p:nvPr/>
        </p:nvPicPr>
        <p:blipFill>
          <a:blip r:embed="rId3"/>
          <a:stretch>
            <a:fillRect/>
          </a:stretch>
        </p:blipFill>
        <p:spPr>
          <a:xfrm>
            <a:off x="7228396" y="1439867"/>
            <a:ext cx="4510281" cy="2528224"/>
          </a:xfrm>
          <a:prstGeom prst="rect">
            <a:avLst/>
          </a:prstGeom>
        </p:spPr>
      </p:pic>
    </p:spTree>
    <p:extLst>
      <p:ext uri="{BB962C8B-B14F-4D97-AF65-F5344CB8AC3E}">
        <p14:creationId xmlns:p14="http://schemas.microsoft.com/office/powerpoint/2010/main" val="144264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dirty="0">
                <a:solidFill>
                  <a:schemeClr val="bg2"/>
                </a:solidFill>
              </a:rPr>
              <a:t>bessem.zaizaa@gmail.com</a:t>
            </a:r>
          </a:p>
          <a:p>
            <a:pPr rtl="0"/>
            <a:endParaRPr lang="fr-FR" dirty="0">
              <a:solidFill>
                <a:schemeClr val="bg2"/>
              </a:solidFill>
            </a:endParaRPr>
          </a:p>
          <a:p>
            <a:pPr rtl="0"/>
            <a:endParaRPr lang="fr-FR" dirty="0">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{D6BFBE2B-8A1B-4A98-9E21-5FEB10468A79}tf56390039_win32</Template>
  <TotalTime>20</TotalTime>
  <Words>266</Words>
  <Application>Microsoft Office PowerPoint</Application>
  <PresentationFormat>Grand écran</PresentationFormat>
  <Paragraphs>29</Paragraphs>
  <Slides>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Arial</vt:lpstr>
      <vt:lpstr>Calibri</vt:lpstr>
      <vt:lpstr>Gill Sans MT</vt:lpstr>
      <vt:lpstr>Söhne</vt:lpstr>
      <vt:lpstr>Wingdings 2</vt:lpstr>
      <vt:lpstr>Dividende</vt:lpstr>
      <vt:lpstr>Objectif </vt:lpstr>
      <vt:lpstr>Comment fonctionne le web ?</vt:lpstr>
      <vt:lpstr>De quoi avez-vous besoin pour être développeur web </vt:lpstr>
      <vt:lpstr>Pourquoi avez-vous choisi d'apprendre le développement web ? </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technique</dc:title>
  <dc:creator>bessem zaizaa</dc:creator>
  <cp:lastModifiedBy>bessem zaizaa</cp:lastModifiedBy>
  <cp:revision>2</cp:revision>
  <dcterms:created xsi:type="dcterms:W3CDTF">2023-03-08T18:22:40Z</dcterms:created>
  <dcterms:modified xsi:type="dcterms:W3CDTF">2023-03-08T18:45:47Z</dcterms:modified>
</cp:coreProperties>
</file>