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760"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2C7621-B003-3B4B-8897-277B87C8379D}"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6FA2D-A0F5-384F-8531-5867A866720E}" type="slidenum">
              <a:rPr lang="en-US" smtClean="0"/>
              <a:t>‹#›</a:t>
            </a:fld>
            <a:endParaRPr lang="en-US"/>
          </a:p>
        </p:txBody>
      </p:sp>
    </p:spTree>
    <p:extLst>
      <p:ext uri="{BB962C8B-B14F-4D97-AF65-F5344CB8AC3E}">
        <p14:creationId xmlns:p14="http://schemas.microsoft.com/office/powerpoint/2010/main" val="1787121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2C7621-B003-3B4B-8897-277B87C8379D}"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6FA2D-A0F5-384F-8531-5867A866720E}" type="slidenum">
              <a:rPr lang="en-US" smtClean="0"/>
              <a:t>‹#›</a:t>
            </a:fld>
            <a:endParaRPr lang="en-US"/>
          </a:p>
        </p:txBody>
      </p:sp>
    </p:spTree>
    <p:extLst>
      <p:ext uri="{BB962C8B-B14F-4D97-AF65-F5344CB8AC3E}">
        <p14:creationId xmlns:p14="http://schemas.microsoft.com/office/powerpoint/2010/main" val="194628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2C7621-B003-3B4B-8897-277B87C8379D}"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6FA2D-A0F5-384F-8531-5867A866720E}" type="slidenum">
              <a:rPr lang="en-US" smtClean="0"/>
              <a:t>‹#›</a:t>
            </a:fld>
            <a:endParaRPr lang="en-US"/>
          </a:p>
        </p:txBody>
      </p:sp>
    </p:spTree>
    <p:extLst>
      <p:ext uri="{BB962C8B-B14F-4D97-AF65-F5344CB8AC3E}">
        <p14:creationId xmlns:p14="http://schemas.microsoft.com/office/powerpoint/2010/main" val="82209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2C7621-B003-3B4B-8897-277B87C8379D}"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6FA2D-A0F5-384F-8531-5867A866720E}" type="slidenum">
              <a:rPr lang="en-US" smtClean="0"/>
              <a:t>‹#›</a:t>
            </a:fld>
            <a:endParaRPr lang="en-US"/>
          </a:p>
        </p:txBody>
      </p:sp>
    </p:spTree>
    <p:extLst>
      <p:ext uri="{BB962C8B-B14F-4D97-AF65-F5344CB8AC3E}">
        <p14:creationId xmlns:p14="http://schemas.microsoft.com/office/powerpoint/2010/main" val="163698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2C7621-B003-3B4B-8897-277B87C8379D}" type="datetimeFigureOut">
              <a:rPr lang="en-US" smtClean="0"/>
              <a:t>2/19/14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6FA2D-A0F5-384F-8531-5867A866720E}" type="slidenum">
              <a:rPr lang="en-US" smtClean="0"/>
              <a:t>‹#›</a:t>
            </a:fld>
            <a:endParaRPr lang="en-US"/>
          </a:p>
        </p:txBody>
      </p:sp>
    </p:spTree>
    <p:extLst>
      <p:ext uri="{BB962C8B-B14F-4D97-AF65-F5344CB8AC3E}">
        <p14:creationId xmlns:p14="http://schemas.microsoft.com/office/powerpoint/2010/main" val="198008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2C7621-B003-3B4B-8897-277B87C8379D}" type="datetimeFigureOut">
              <a:rPr lang="en-US" smtClean="0"/>
              <a:t>2/19/14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16FA2D-A0F5-384F-8531-5867A866720E}" type="slidenum">
              <a:rPr lang="en-US" smtClean="0"/>
              <a:t>‹#›</a:t>
            </a:fld>
            <a:endParaRPr lang="en-US"/>
          </a:p>
        </p:txBody>
      </p:sp>
    </p:spTree>
    <p:extLst>
      <p:ext uri="{BB962C8B-B14F-4D97-AF65-F5344CB8AC3E}">
        <p14:creationId xmlns:p14="http://schemas.microsoft.com/office/powerpoint/2010/main" val="359662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2C7621-B003-3B4B-8897-277B87C8379D}" type="datetimeFigureOut">
              <a:rPr lang="en-US" smtClean="0"/>
              <a:t>2/19/14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16FA2D-A0F5-384F-8531-5867A866720E}" type="slidenum">
              <a:rPr lang="en-US" smtClean="0"/>
              <a:t>‹#›</a:t>
            </a:fld>
            <a:endParaRPr lang="en-US"/>
          </a:p>
        </p:txBody>
      </p:sp>
    </p:spTree>
    <p:extLst>
      <p:ext uri="{BB962C8B-B14F-4D97-AF65-F5344CB8AC3E}">
        <p14:creationId xmlns:p14="http://schemas.microsoft.com/office/powerpoint/2010/main" val="97107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2C7621-B003-3B4B-8897-277B87C8379D}" type="datetimeFigureOut">
              <a:rPr lang="en-US" smtClean="0"/>
              <a:t>2/19/14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16FA2D-A0F5-384F-8531-5867A866720E}" type="slidenum">
              <a:rPr lang="en-US" smtClean="0"/>
              <a:t>‹#›</a:t>
            </a:fld>
            <a:endParaRPr lang="en-US"/>
          </a:p>
        </p:txBody>
      </p:sp>
    </p:spTree>
    <p:extLst>
      <p:ext uri="{BB962C8B-B14F-4D97-AF65-F5344CB8AC3E}">
        <p14:creationId xmlns:p14="http://schemas.microsoft.com/office/powerpoint/2010/main" val="23866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C7621-B003-3B4B-8897-277B87C8379D}" type="datetimeFigureOut">
              <a:rPr lang="en-US" smtClean="0"/>
              <a:t>2/19/14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16FA2D-A0F5-384F-8531-5867A866720E}" type="slidenum">
              <a:rPr lang="en-US" smtClean="0"/>
              <a:t>‹#›</a:t>
            </a:fld>
            <a:endParaRPr lang="en-US"/>
          </a:p>
        </p:txBody>
      </p:sp>
    </p:spTree>
    <p:extLst>
      <p:ext uri="{BB962C8B-B14F-4D97-AF65-F5344CB8AC3E}">
        <p14:creationId xmlns:p14="http://schemas.microsoft.com/office/powerpoint/2010/main" val="37570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2C7621-B003-3B4B-8897-277B87C8379D}" type="datetimeFigureOut">
              <a:rPr lang="en-US" smtClean="0"/>
              <a:t>2/19/14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16FA2D-A0F5-384F-8531-5867A866720E}" type="slidenum">
              <a:rPr lang="en-US" smtClean="0"/>
              <a:t>‹#›</a:t>
            </a:fld>
            <a:endParaRPr lang="en-US"/>
          </a:p>
        </p:txBody>
      </p:sp>
    </p:spTree>
    <p:extLst>
      <p:ext uri="{BB962C8B-B14F-4D97-AF65-F5344CB8AC3E}">
        <p14:creationId xmlns:p14="http://schemas.microsoft.com/office/powerpoint/2010/main" val="220558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2C7621-B003-3B4B-8897-277B87C8379D}" type="datetimeFigureOut">
              <a:rPr lang="en-US" smtClean="0"/>
              <a:t>2/19/14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16FA2D-A0F5-384F-8531-5867A866720E}" type="slidenum">
              <a:rPr lang="en-US" smtClean="0"/>
              <a:t>‹#›</a:t>
            </a:fld>
            <a:endParaRPr lang="en-US"/>
          </a:p>
        </p:txBody>
      </p:sp>
    </p:spTree>
    <p:extLst>
      <p:ext uri="{BB962C8B-B14F-4D97-AF65-F5344CB8AC3E}">
        <p14:creationId xmlns:p14="http://schemas.microsoft.com/office/powerpoint/2010/main" val="29517928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C7621-B003-3B4B-8897-277B87C8379D}" type="datetimeFigureOut">
              <a:rPr lang="en-US" smtClean="0"/>
              <a:t>2/19/14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6FA2D-A0F5-384F-8531-5867A866720E}" type="slidenum">
              <a:rPr lang="en-US" smtClean="0"/>
              <a:t>‹#›</a:t>
            </a:fld>
            <a:endParaRPr lang="en-US"/>
          </a:p>
        </p:txBody>
      </p:sp>
    </p:spTree>
    <p:extLst>
      <p:ext uri="{BB962C8B-B14F-4D97-AF65-F5344CB8AC3E}">
        <p14:creationId xmlns:p14="http://schemas.microsoft.com/office/powerpoint/2010/main" val="1133110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ASDC Data Distribution</a:t>
            </a:r>
            <a:br>
              <a:rPr lang="en-US" dirty="0" smtClean="0"/>
            </a:br>
            <a:r>
              <a:rPr lang="en-US" dirty="0" smtClean="0"/>
              <a:t>Architecture</a:t>
            </a:r>
            <a:endParaRPr lang="en-US" dirty="0"/>
          </a:p>
        </p:txBody>
      </p:sp>
      <p:sp>
        <p:nvSpPr>
          <p:cNvPr id="3" name="Subtitle 2"/>
          <p:cNvSpPr>
            <a:spLocks noGrp="1"/>
          </p:cNvSpPr>
          <p:nvPr>
            <p:ph type="subTitle" idx="1"/>
          </p:nvPr>
        </p:nvSpPr>
        <p:spPr/>
        <p:txBody>
          <a:bodyPr>
            <a:normAutofit/>
          </a:bodyPr>
          <a:lstStyle/>
          <a:p>
            <a:r>
              <a:rPr lang="en-US" dirty="0" smtClean="0"/>
              <a:t>Michael M. Little</a:t>
            </a:r>
          </a:p>
          <a:p>
            <a:r>
              <a:rPr lang="en-US" sz="2000" dirty="0" err="1" smtClean="0"/>
              <a:t>m.m.little@nasa.gov</a:t>
            </a:r>
            <a:endParaRPr lang="en-US" sz="2000" dirty="0" smtClean="0"/>
          </a:p>
          <a:p>
            <a:r>
              <a:rPr lang="en-US" sz="2000" dirty="0" err="1" smtClean="0"/>
              <a:t>Ver</a:t>
            </a:r>
            <a:r>
              <a:rPr lang="en-US" sz="2000" dirty="0" smtClean="0"/>
              <a:t> 0.4.2</a:t>
            </a:r>
          </a:p>
          <a:p>
            <a:r>
              <a:rPr lang="en-US" sz="2000" dirty="0" smtClean="0"/>
              <a:t>01/26/14</a:t>
            </a:r>
          </a:p>
          <a:p>
            <a:endParaRPr lang="en-US" sz="2000" dirty="0"/>
          </a:p>
        </p:txBody>
      </p:sp>
    </p:spTree>
    <p:extLst>
      <p:ext uri="{BB962C8B-B14F-4D97-AF65-F5344CB8AC3E}">
        <p14:creationId xmlns:p14="http://schemas.microsoft.com/office/powerpoint/2010/main" val="135954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122"/>
            <a:ext cx="8229600" cy="1143000"/>
          </a:xfrm>
        </p:spPr>
        <p:txBody>
          <a:bodyPr>
            <a:normAutofit/>
          </a:bodyPr>
          <a:lstStyle/>
          <a:p>
            <a:r>
              <a:rPr lang="en-US" sz="3200" dirty="0" smtClean="0"/>
              <a:t>Data Distribution</a:t>
            </a:r>
            <a:br>
              <a:rPr lang="en-US" sz="3200" dirty="0" smtClean="0"/>
            </a:br>
            <a:r>
              <a:rPr lang="en-US" sz="3200" dirty="0" smtClean="0"/>
              <a:t>Principles</a:t>
            </a:r>
            <a:endParaRPr lang="en-US" sz="3200" dirty="0"/>
          </a:p>
        </p:txBody>
      </p:sp>
      <p:sp>
        <p:nvSpPr>
          <p:cNvPr id="3" name="Content Placeholder 2"/>
          <p:cNvSpPr>
            <a:spLocks noGrp="1"/>
          </p:cNvSpPr>
          <p:nvPr>
            <p:ph idx="1"/>
          </p:nvPr>
        </p:nvSpPr>
        <p:spPr>
          <a:xfrm>
            <a:off x="457200" y="1600200"/>
            <a:ext cx="8229600" cy="4927600"/>
          </a:xfrm>
        </p:spPr>
        <p:txBody>
          <a:bodyPr>
            <a:normAutofit fontScale="47500" lnSpcReduction="20000"/>
          </a:bodyPr>
          <a:lstStyle/>
          <a:p>
            <a:r>
              <a:rPr lang="en-US" dirty="0" smtClean="0"/>
              <a:t>Principles</a:t>
            </a:r>
          </a:p>
          <a:p>
            <a:pPr lvl="1"/>
            <a:r>
              <a:rPr lang="en-US" dirty="0" smtClean="0"/>
              <a:t>ASDC has 3 things: Data, Metadata and Documentation</a:t>
            </a:r>
          </a:p>
          <a:p>
            <a:pPr lvl="2"/>
            <a:r>
              <a:rPr lang="en-US" dirty="0" smtClean="0"/>
              <a:t>Metadata describes provenance, authoritative source, derivation</a:t>
            </a:r>
          </a:p>
          <a:p>
            <a:pPr lvl="2"/>
            <a:r>
              <a:rPr lang="en-US" dirty="0" smtClean="0"/>
              <a:t>Documentation includes all available descriptive narrative, broken into bite-sized chunks</a:t>
            </a:r>
          </a:p>
          <a:p>
            <a:pPr lvl="1"/>
            <a:r>
              <a:rPr lang="en-US" dirty="0" smtClean="0"/>
              <a:t>ASDC has multiple responsibilities</a:t>
            </a:r>
          </a:p>
          <a:p>
            <a:pPr lvl="2"/>
            <a:r>
              <a:rPr lang="en-US" dirty="0" smtClean="0"/>
              <a:t>Data Stewardship – to ingest and archive all the data from assigned missions</a:t>
            </a:r>
          </a:p>
          <a:p>
            <a:pPr lvl="2"/>
            <a:r>
              <a:rPr lang="en-US" dirty="0" smtClean="0"/>
              <a:t>Data Distribution- to make data available to the whole range of users</a:t>
            </a:r>
          </a:p>
          <a:p>
            <a:pPr lvl="3"/>
            <a:r>
              <a:rPr lang="en-US" dirty="0" smtClean="0"/>
              <a:t>Primary, traditional users are the instrument teams, who design the stewardship </a:t>
            </a:r>
            <a:r>
              <a:rPr lang="en-US" dirty="0" err="1" smtClean="0"/>
              <a:t>formatsto</a:t>
            </a:r>
            <a:r>
              <a:rPr lang="en-US" dirty="0" smtClean="0"/>
              <a:t> meet the requirements of their missions and must stand behind the data</a:t>
            </a:r>
          </a:p>
          <a:p>
            <a:pPr lvl="3"/>
            <a:r>
              <a:rPr lang="en-US" dirty="0" smtClean="0"/>
              <a:t>Many other users have no knowledge of the mission, the instruments and means of constructing the data</a:t>
            </a:r>
          </a:p>
          <a:p>
            <a:pPr lvl="2"/>
            <a:r>
              <a:rPr lang="en-US" dirty="0"/>
              <a:t>Data Stewardship can reduce effectiveness of data distribution</a:t>
            </a:r>
          </a:p>
          <a:p>
            <a:pPr lvl="1"/>
            <a:r>
              <a:rPr lang="en-US" dirty="0" smtClean="0"/>
              <a:t>All Data access paths rely on the same data files</a:t>
            </a:r>
          </a:p>
          <a:p>
            <a:pPr lvl="2"/>
            <a:r>
              <a:rPr lang="en-US" dirty="0" smtClean="0"/>
              <a:t>A Unified Disk Archive with all data accessible from one system</a:t>
            </a:r>
          </a:p>
          <a:p>
            <a:pPr lvl="3"/>
            <a:r>
              <a:rPr lang="en-US" dirty="0" smtClean="0"/>
              <a:t>Ensures that the correct version of a file is delivered</a:t>
            </a:r>
          </a:p>
          <a:p>
            <a:pPr lvl="3"/>
            <a:r>
              <a:rPr lang="en-US" dirty="0" smtClean="0"/>
              <a:t>Reduces the cost of disk space to make redundant copies</a:t>
            </a:r>
          </a:p>
          <a:p>
            <a:pPr lvl="3"/>
            <a:r>
              <a:rPr lang="en-US" dirty="0" smtClean="0"/>
              <a:t>Lower latency than Tape Archive with Disk Cache</a:t>
            </a:r>
          </a:p>
          <a:p>
            <a:pPr lvl="2"/>
            <a:r>
              <a:rPr lang="en-US" dirty="0" smtClean="0"/>
              <a:t>Tape Backup ensures stewardship requirements are met</a:t>
            </a:r>
          </a:p>
          <a:p>
            <a:pPr lvl="3"/>
            <a:r>
              <a:rPr lang="en-US" dirty="0" smtClean="0"/>
              <a:t>Need to verify integrity of disk files</a:t>
            </a:r>
          </a:p>
          <a:p>
            <a:pPr lvl="2"/>
            <a:r>
              <a:rPr lang="en-US" dirty="0" smtClean="0"/>
              <a:t>Minimize duplication within ASDC except for stewardship</a:t>
            </a:r>
          </a:p>
          <a:p>
            <a:pPr lvl="2"/>
            <a:r>
              <a:rPr lang="en-US" dirty="0" smtClean="0"/>
              <a:t>Follow ESDIS strategy for DOI’s to trace back to source</a:t>
            </a:r>
          </a:p>
          <a:p>
            <a:pPr lvl="3"/>
            <a:r>
              <a:rPr lang="en-US" dirty="0" smtClean="0"/>
              <a:t>Can DOI’s be overlaid on delivery from metadata instead of inserted into original file?</a:t>
            </a:r>
          </a:p>
          <a:p>
            <a:r>
              <a:rPr lang="en-US" dirty="0" smtClean="0"/>
              <a:t>Corollaries</a:t>
            </a:r>
          </a:p>
          <a:p>
            <a:pPr lvl="1"/>
            <a:r>
              <a:rPr lang="en-US" dirty="0"/>
              <a:t>T</a:t>
            </a:r>
            <a:r>
              <a:rPr lang="en-US" dirty="0" smtClean="0"/>
              <a:t>raditional datasets may require </a:t>
            </a:r>
            <a:r>
              <a:rPr lang="en-US" dirty="0"/>
              <a:t>p</a:t>
            </a:r>
            <a:r>
              <a:rPr lang="en-US" dirty="0" smtClean="0"/>
              <a:t>ost-processed representations for low-latency applications</a:t>
            </a:r>
          </a:p>
          <a:p>
            <a:pPr lvl="2"/>
            <a:r>
              <a:rPr lang="en-US" dirty="0" smtClean="0"/>
              <a:t>Must include traceability to original source data</a:t>
            </a:r>
          </a:p>
          <a:p>
            <a:pPr lvl="2"/>
            <a:r>
              <a:rPr lang="en-US" dirty="0" smtClean="0"/>
              <a:t>Need regression testing to verify authenticity</a:t>
            </a:r>
          </a:p>
          <a:p>
            <a:pPr lvl="2"/>
            <a:r>
              <a:rPr lang="en-US" dirty="0" smtClean="0"/>
              <a:t>Must be affordable while increasing data re-use</a:t>
            </a:r>
          </a:p>
          <a:p>
            <a:pPr lvl="1"/>
            <a:endParaRPr lang="en-US" dirty="0"/>
          </a:p>
        </p:txBody>
      </p:sp>
    </p:spTree>
    <p:extLst>
      <p:ext uri="{BB962C8B-B14F-4D97-AF65-F5344CB8AC3E}">
        <p14:creationId xmlns:p14="http://schemas.microsoft.com/office/powerpoint/2010/main" val="287018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an 36"/>
          <p:cNvSpPr/>
          <p:nvPr/>
        </p:nvSpPr>
        <p:spPr>
          <a:xfrm>
            <a:off x="1829856" y="5758534"/>
            <a:ext cx="1943782" cy="703059"/>
          </a:xfrm>
          <a:prstGeom prst="can">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Left Arrow 117"/>
          <p:cNvSpPr/>
          <p:nvPr/>
        </p:nvSpPr>
        <p:spPr>
          <a:xfrm flipH="1">
            <a:off x="399690" y="4205607"/>
            <a:ext cx="805957" cy="448810"/>
          </a:xfrm>
          <a:prstGeom prst="lef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Bent Arrow 107"/>
          <p:cNvSpPr/>
          <p:nvPr/>
        </p:nvSpPr>
        <p:spPr>
          <a:xfrm flipH="1">
            <a:off x="7103637" y="3670271"/>
            <a:ext cx="1054001" cy="2163604"/>
          </a:xfrm>
          <a:prstGeom prst="ben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9" name="Left Arrow 118"/>
          <p:cNvSpPr/>
          <p:nvPr/>
        </p:nvSpPr>
        <p:spPr>
          <a:xfrm flipH="1">
            <a:off x="379745" y="4738368"/>
            <a:ext cx="805957" cy="448810"/>
          </a:xfrm>
          <a:prstGeom prst="lef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Left Arrow 119"/>
          <p:cNvSpPr/>
          <p:nvPr/>
        </p:nvSpPr>
        <p:spPr>
          <a:xfrm flipH="1">
            <a:off x="406404" y="5325583"/>
            <a:ext cx="805957" cy="448810"/>
          </a:xfrm>
          <a:prstGeom prst="lef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Bent Arrow 14"/>
          <p:cNvSpPr/>
          <p:nvPr/>
        </p:nvSpPr>
        <p:spPr>
          <a:xfrm>
            <a:off x="152400" y="3522403"/>
            <a:ext cx="1054001" cy="2519436"/>
          </a:xfrm>
          <a:prstGeom prst="ben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3" name="Trapezoid 42"/>
          <p:cNvSpPr/>
          <p:nvPr/>
        </p:nvSpPr>
        <p:spPr>
          <a:xfrm>
            <a:off x="6747950" y="2746112"/>
            <a:ext cx="1015988" cy="330632"/>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REVERB</a:t>
            </a:r>
            <a:endParaRPr lang="en-US" sz="1400" dirty="0">
              <a:solidFill>
                <a:srgbClr val="000000"/>
              </a:solidFill>
            </a:endParaRPr>
          </a:p>
        </p:txBody>
      </p:sp>
      <p:sp>
        <p:nvSpPr>
          <p:cNvPr id="2" name="Title 1"/>
          <p:cNvSpPr>
            <a:spLocks noGrp="1"/>
          </p:cNvSpPr>
          <p:nvPr>
            <p:ph type="title"/>
          </p:nvPr>
        </p:nvSpPr>
        <p:spPr>
          <a:xfrm>
            <a:off x="431424" y="52481"/>
            <a:ext cx="8229600" cy="535602"/>
          </a:xfrm>
        </p:spPr>
        <p:txBody>
          <a:bodyPr>
            <a:normAutofit fontScale="90000"/>
          </a:bodyPr>
          <a:lstStyle/>
          <a:p>
            <a:r>
              <a:rPr lang="en-US" sz="3200" dirty="0" smtClean="0"/>
              <a:t>Data Distribution Architecture</a:t>
            </a:r>
            <a:endParaRPr lang="en-US" sz="3200" dirty="0"/>
          </a:p>
        </p:txBody>
      </p:sp>
      <p:sp>
        <p:nvSpPr>
          <p:cNvPr id="8" name="Trapezoid 7"/>
          <p:cNvSpPr/>
          <p:nvPr/>
        </p:nvSpPr>
        <p:spPr>
          <a:xfrm>
            <a:off x="399690" y="2746112"/>
            <a:ext cx="1015988" cy="330632"/>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Giovanni</a:t>
            </a:r>
            <a:endParaRPr lang="en-US" sz="1400" dirty="0">
              <a:solidFill>
                <a:schemeClr val="tx1"/>
              </a:solidFill>
            </a:endParaRPr>
          </a:p>
        </p:txBody>
      </p:sp>
      <p:sp>
        <p:nvSpPr>
          <p:cNvPr id="26" name="Up Arrow 25"/>
          <p:cNvSpPr/>
          <p:nvPr/>
        </p:nvSpPr>
        <p:spPr>
          <a:xfrm>
            <a:off x="2595177" y="5359108"/>
            <a:ext cx="585316" cy="62957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FS</a:t>
            </a:r>
            <a:endParaRPr lang="en-US" sz="1600" dirty="0"/>
          </a:p>
        </p:txBody>
      </p:sp>
      <p:sp>
        <p:nvSpPr>
          <p:cNvPr id="39" name="Rectangle 38"/>
          <p:cNvSpPr/>
          <p:nvPr/>
        </p:nvSpPr>
        <p:spPr>
          <a:xfrm>
            <a:off x="5248428" y="4107714"/>
            <a:ext cx="1247927" cy="287130"/>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iRODS</a:t>
            </a:r>
            <a:endParaRPr lang="en-US" dirty="0"/>
          </a:p>
        </p:txBody>
      </p:sp>
      <p:sp>
        <p:nvSpPr>
          <p:cNvPr id="45" name="Rectangle 44"/>
          <p:cNvSpPr/>
          <p:nvPr/>
        </p:nvSpPr>
        <p:spPr>
          <a:xfrm>
            <a:off x="3175858" y="4527417"/>
            <a:ext cx="1247927" cy="529870"/>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ASDC </a:t>
            </a:r>
            <a:r>
              <a:rPr lang="en-US" dirty="0" err="1" smtClean="0"/>
              <a:t>EOSWeb</a:t>
            </a:r>
            <a:endParaRPr lang="en-US" dirty="0"/>
          </a:p>
        </p:txBody>
      </p:sp>
      <p:grpSp>
        <p:nvGrpSpPr>
          <p:cNvPr id="69" name="Group 68"/>
          <p:cNvGrpSpPr/>
          <p:nvPr/>
        </p:nvGrpSpPr>
        <p:grpSpPr>
          <a:xfrm>
            <a:off x="31391" y="1308548"/>
            <a:ext cx="1015988" cy="738664"/>
            <a:chOff x="1347304" y="1336267"/>
            <a:chExt cx="1632231" cy="738664"/>
          </a:xfrm>
        </p:grpSpPr>
        <p:sp>
          <p:nvSpPr>
            <p:cNvPr id="57" name="Cloud 56"/>
            <p:cNvSpPr/>
            <p:nvPr/>
          </p:nvSpPr>
          <p:spPr>
            <a:xfrm>
              <a:off x="1347304" y="1369391"/>
              <a:ext cx="1632231" cy="69573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1717438" y="1336267"/>
              <a:ext cx="877739" cy="738664"/>
            </a:xfrm>
            <a:prstGeom prst="rect">
              <a:avLst/>
            </a:prstGeom>
            <a:noFill/>
          </p:spPr>
          <p:txBody>
            <a:bodyPr wrap="none" rtlCol="0">
              <a:spAutoFit/>
            </a:bodyPr>
            <a:lstStyle/>
            <a:p>
              <a:pPr algn="ctr"/>
              <a:r>
                <a:rPr lang="en-US" sz="1400" dirty="0" smtClean="0"/>
                <a:t>Climate</a:t>
              </a:r>
            </a:p>
            <a:p>
              <a:pPr algn="ctr"/>
              <a:r>
                <a:rPr lang="en-US" sz="1400" dirty="0" smtClean="0"/>
                <a:t>Modeling</a:t>
              </a:r>
            </a:p>
            <a:p>
              <a:pPr algn="ctr"/>
              <a:r>
                <a:rPr lang="en-US" sz="1400" dirty="0" smtClean="0"/>
                <a:t>GMAO</a:t>
              </a:r>
              <a:endParaRPr lang="en-US" sz="1400" dirty="0"/>
            </a:p>
          </p:txBody>
        </p:sp>
      </p:grpSp>
      <p:grpSp>
        <p:nvGrpSpPr>
          <p:cNvPr id="71" name="Group 70"/>
          <p:cNvGrpSpPr/>
          <p:nvPr/>
        </p:nvGrpSpPr>
        <p:grpSpPr>
          <a:xfrm>
            <a:off x="1255774" y="433293"/>
            <a:ext cx="973160" cy="739906"/>
            <a:chOff x="3336261" y="1325224"/>
            <a:chExt cx="1632231" cy="739906"/>
          </a:xfrm>
        </p:grpSpPr>
        <p:sp>
          <p:nvSpPr>
            <p:cNvPr id="58" name="Cloud 57"/>
            <p:cNvSpPr/>
            <p:nvPr/>
          </p:nvSpPr>
          <p:spPr>
            <a:xfrm>
              <a:off x="3336261" y="1369391"/>
              <a:ext cx="1632231" cy="69573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3727835" y="1325224"/>
              <a:ext cx="877739" cy="738664"/>
            </a:xfrm>
            <a:prstGeom prst="rect">
              <a:avLst/>
            </a:prstGeom>
            <a:noFill/>
          </p:spPr>
          <p:txBody>
            <a:bodyPr wrap="none" rtlCol="0">
              <a:spAutoFit/>
            </a:bodyPr>
            <a:lstStyle/>
            <a:p>
              <a:pPr algn="ctr"/>
              <a:r>
                <a:rPr lang="en-US" sz="1400" dirty="0" smtClean="0"/>
                <a:t>LIS</a:t>
              </a:r>
            </a:p>
            <a:p>
              <a:pPr algn="ctr"/>
              <a:r>
                <a:rPr lang="en-US" sz="1400" dirty="0" smtClean="0"/>
                <a:t>Modeling</a:t>
              </a:r>
            </a:p>
            <a:p>
              <a:pPr algn="ctr"/>
              <a:r>
                <a:rPr lang="en-US" sz="1400" dirty="0" smtClean="0"/>
                <a:t>GSFC</a:t>
              </a:r>
              <a:endParaRPr lang="en-US" sz="1400" dirty="0"/>
            </a:p>
          </p:txBody>
        </p:sp>
      </p:grpSp>
      <p:grpSp>
        <p:nvGrpSpPr>
          <p:cNvPr id="72" name="Group 71"/>
          <p:cNvGrpSpPr/>
          <p:nvPr/>
        </p:nvGrpSpPr>
        <p:grpSpPr>
          <a:xfrm>
            <a:off x="2252547" y="1351194"/>
            <a:ext cx="1133481" cy="750949"/>
            <a:chOff x="5325218" y="1314181"/>
            <a:chExt cx="1632231" cy="750949"/>
          </a:xfrm>
        </p:grpSpPr>
        <p:sp>
          <p:nvSpPr>
            <p:cNvPr id="59" name="Cloud 58"/>
            <p:cNvSpPr/>
            <p:nvPr/>
          </p:nvSpPr>
          <p:spPr>
            <a:xfrm>
              <a:off x="5325218" y="1369391"/>
              <a:ext cx="1632231" cy="69573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5738232" y="1314181"/>
              <a:ext cx="877739" cy="738664"/>
            </a:xfrm>
            <a:prstGeom prst="rect">
              <a:avLst/>
            </a:prstGeom>
            <a:noFill/>
          </p:spPr>
          <p:txBody>
            <a:bodyPr wrap="none" rtlCol="0">
              <a:spAutoFit/>
            </a:bodyPr>
            <a:lstStyle/>
            <a:p>
              <a:pPr algn="ctr"/>
              <a:r>
                <a:rPr lang="en-US" sz="1400" dirty="0" smtClean="0"/>
                <a:t>Climate</a:t>
              </a:r>
            </a:p>
            <a:p>
              <a:pPr algn="ctr"/>
              <a:r>
                <a:rPr lang="en-US" sz="1400" dirty="0" smtClean="0"/>
                <a:t>Modeling</a:t>
              </a:r>
            </a:p>
            <a:p>
              <a:pPr algn="ctr"/>
              <a:r>
                <a:rPr lang="en-US" sz="1400" dirty="0" smtClean="0"/>
                <a:t>NCAR</a:t>
              </a:r>
              <a:endParaRPr lang="en-US" sz="1400" dirty="0"/>
            </a:p>
          </p:txBody>
        </p:sp>
      </p:grpSp>
      <p:grpSp>
        <p:nvGrpSpPr>
          <p:cNvPr id="73" name="Group 72"/>
          <p:cNvGrpSpPr/>
          <p:nvPr/>
        </p:nvGrpSpPr>
        <p:grpSpPr>
          <a:xfrm>
            <a:off x="4952413" y="510455"/>
            <a:ext cx="1153595" cy="750949"/>
            <a:chOff x="7361655" y="1314181"/>
            <a:chExt cx="1632231" cy="750949"/>
          </a:xfrm>
        </p:grpSpPr>
        <p:sp>
          <p:nvSpPr>
            <p:cNvPr id="60" name="Cloud 59"/>
            <p:cNvSpPr/>
            <p:nvPr/>
          </p:nvSpPr>
          <p:spPr>
            <a:xfrm>
              <a:off x="7361655" y="1369391"/>
              <a:ext cx="1632231" cy="69573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7666664" y="1314181"/>
              <a:ext cx="1041671" cy="738664"/>
            </a:xfrm>
            <a:prstGeom prst="rect">
              <a:avLst/>
            </a:prstGeom>
            <a:noFill/>
          </p:spPr>
          <p:txBody>
            <a:bodyPr wrap="none" rtlCol="0">
              <a:spAutoFit/>
            </a:bodyPr>
            <a:lstStyle/>
            <a:p>
              <a:pPr algn="ctr"/>
              <a:r>
                <a:rPr lang="en-US" sz="1400" dirty="0" smtClean="0"/>
                <a:t>Weather</a:t>
              </a:r>
            </a:p>
            <a:p>
              <a:pPr algn="ctr"/>
              <a:r>
                <a:rPr lang="en-US" sz="1400" dirty="0" smtClean="0"/>
                <a:t>Modeling</a:t>
              </a:r>
            </a:p>
            <a:p>
              <a:pPr algn="ctr"/>
              <a:r>
                <a:rPr lang="en-US" sz="1400" dirty="0" err="1" smtClean="0"/>
                <a:t>UWisconsin</a:t>
              </a:r>
              <a:endParaRPr lang="en-US" sz="1400" dirty="0" smtClean="0"/>
            </a:p>
          </p:txBody>
        </p:sp>
      </p:grpSp>
      <p:grpSp>
        <p:nvGrpSpPr>
          <p:cNvPr id="74" name="Group 73"/>
          <p:cNvGrpSpPr/>
          <p:nvPr/>
        </p:nvGrpSpPr>
        <p:grpSpPr>
          <a:xfrm>
            <a:off x="2311049" y="563719"/>
            <a:ext cx="1328272" cy="750949"/>
            <a:chOff x="7202467" y="388881"/>
            <a:chExt cx="1632231" cy="750949"/>
          </a:xfrm>
        </p:grpSpPr>
        <p:sp>
          <p:nvSpPr>
            <p:cNvPr id="67" name="Cloud 66"/>
            <p:cNvSpPr/>
            <p:nvPr/>
          </p:nvSpPr>
          <p:spPr>
            <a:xfrm>
              <a:off x="7202467" y="444091"/>
              <a:ext cx="1632231" cy="69573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7560265" y="388881"/>
              <a:ext cx="1031051" cy="738664"/>
            </a:xfrm>
            <a:prstGeom prst="rect">
              <a:avLst/>
            </a:prstGeom>
            <a:noFill/>
          </p:spPr>
          <p:txBody>
            <a:bodyPr wrap="none" rtlCol="0">
              <a:spAutoFit/>
            </a:bodyPr>
            <a:lstStyle/>
            <a:p>
              <a:pPr algn="ctr"/>
              <a:r>
                <a:rPr lang="en-US" sz="1400" dirty="0" smtClean="0"/>
                <a:t>Weather</a:t>
              </a:r>
            </a:p>
            <a:p>
              <a:pPr algn="ctr"/>
              <a:r>
                <a:rPr lang="en-US" sz="1400" dirty="0" smtClean="0"/>
                <a:t>Modeling</a:t>
              </a:r>
            </a:p>
            <a:p>
              <a:pPr algn="ctr"/>
              <a:r>
                <a:rPr lang="en-US" sz="1400" dirty="0" smtClean="0"/>
                <a:t>NOAA-ESRL</a:t>
              </a:r>
            </a:p>
          </p:txBody>
        </p:sp>
      </p:grpSp>
      <p:grpSp>
        <p:nvGrpSpPr>
          <p:cNvPr id="75" name="Group 74"/>
          <p:cNvGrpSpPr/>
          <p:nvPr/>
        </p:nvGrpSpPr>
        <p:grpSpPr>
          <a:xfrm>
            <a:off x="1162832" y="1358657"/>
            <a:ext cx="1015124" cy="739906"/>
            <a:chOff x="3336261" y="1325224"/>
            <a:chExt cx="1632231" cy="739906"/>
          </a:xfrm>
        </p:grpSpPr>
        <p:sp>
          <p:nvSpPr>
            <p:cNvPr id="76" name="Cloud 75"/>
            <p:cNvSpPr/>
            <p:nvPr/>
          </p:nvSpPr>
          <p:spPr>
            <a:xfrm>
              <a:off x="3336261" y="1369391"/>
              <a:ext cx="1632231" cy="69573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p:cNvSpPr txBox="1"/>
            <p:nvPr/>
          </p:nvSpPr>
          <p:spPr>
            <a:xfrm>
              <a:off x="3727835" y="1325224"/>
              <a:ext cx="877739" cy="738664"/>
            </a:xfrm>
            <a:prstGeom prst="rect">
              <a:avLst/>
            </a:prstGeom>
            <a:noFill/>
          </p:spPr>
          <p:txBody>
            <a:bodyPr wrap="none" rtlCol="0">
              <a:spAutoFit/>
            </a:bodyPr>
            <a:lstStyle/>
            <a:p>
              <a:pPr algn="ctr"/>
              <a:r>
                <a:rPr lang="en-US" sz="1400" dirty="0" smtClean="0"/>
                <a:t>Climate</a:t>
              </a:r>
            </a:p>
            <a:p>
              <a:pPr algn="ctr"/>
              <a:r>
                <a:rPr lang="en-US" sz="1400" dirty="0" smtClean="0"/>
                <a:t>Modeling</a:t>
              </a:r>
            </a:p>
            <a:p>
              <a:pPr algn="ctr"/>
              <a:r>
                <a:rPr lang="en-US" sz="1400" dirty="0" smtClean="0"/>
                <a:t>GISS</a:t>
              </a:r>
              <a:endParaRPr lang="en-US" sz="1400" dirty="0"/>
            </a:p>
          </p:txBody>
        </p:sp>
      </p:grpSp>
      <p:grpSp>
        <p:nvGrpSpPr>
          <p:cNvPr id="35" name="Group 34"/>
          <p:cNvGrpSpPr/>
          <p:nvPr/>
        </p:nvGrpSpPr>
        <p:grpSpPr>
          <a:xfrm>
            <a:off x="6188761" y="510455"/>
            <a:ext cx="1006057" cy="695739"/>
            <a:chOff x="6865437" y="477460"/>
            <a:chExt cx="1006057" cy="695739"/>
          </a:xfrm>
        </p:grpSpPr>
        <p:sp>
          <p:nvSpPr>
            <p:cNvPr id="79" name="Cloud 78"/>
            <p:cNvSpPr/>
            <p:nvPr/>
          </p:nvSpPr>
          <p:spPr>
            <a:xfrm>
              <a:off x="6865437" y="477460"/>
              <a:ext cx="1006057" cy="69573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7204352" y="563719"/>
              <a:ext cx="372319" cy="523220"/>
            </a:xfrm>
            <a:prstGeom prst="rect">
              <a:avLst/>
            </a:prstGeom>
            <a:noFill/>
          </p:spPr>
          <p:txBody>
            <a:bodyPr wrap="none" rtlCol="0">
              <a:spAutoFit/>
            </a:bodyPr>
            <a:lstStyle/>
            <a:p>
              <a:pPr algn="ctr"/>
              <a:r>
                <a:rPr lang="en-US" sz="1400" dirty="0" smtClean="0"/>
                <a:t>CESM</a:t>
              </a:r>
            </a:p>
            <a:p>
              <a:pPr algn="ctr"/>
              <a:r>
                <a:rPr lang="en-US" sz="1400" dirty="0" smtClean="0"/>
                <a:t>NCAR</a:t>
              </a:r>
              <a:endParaRPr lang="en-US" sz="1400" dirty="0"/>
            </a:p>
          </p:txBody>
        </p:sp>
      </p:grpSp>
      <p:sp>
        <p:nvSpPr>
          <p:cNvPr id="3" name="TextBox 2"/>
          <p:cNvSpPr txBox="1"/>
          <p:nvPr/>
        </p:nvSpPr>
        <p:spPr>
          <a:xfrm rot="5400000" flipH="1">
            <a:off x="7932825" y="1217934"/>
            <a:ext cx="1547418" cy="646331"/>
          </a:xfrm>
          <a:prstGeom prst="rect">
            <a:avLst/>
          </a:prstGeom>
          <a:noFill/>
        </p:spPr>
        <p:txBody>
          <a:bodyPr wrap="square" rtlCol="0">
            <a:spAutoFit/>
          </a:bodyPr>
          <a:lstStyle/>
          <a:p>
            <a:pPr algn="ctr"/>
            <a:r>
              <a:rPr lang="en-US" dirty="0" smtClean="0"/>
              <a:t>User Communities</a:t>
            </a:r>
            <a:endParaRPr lang="en-US" dirty="0"/>
          </a:p>
        </p:txBody>
      </p:sp>
      <p:sp>
        <p:nvSpPr>
          <p:cNvPr id="81" name="TextBox 80"/>
          <p:cNvSpPr txBox="1"/>
          <p:nvPr/>
        </p:nvSpPr>
        <p:spPr>
          <a:xfrm rot="5400000" flipH="1">
            <a:off x="7932825" y="2698124"/>
            <a:ext cx="1547418" cy="646331"/>
          </a:xfrm>
          <a:prstGeom prst="rect">
            <a:avLst/>
          </a:prstGeom>
          <a:noFill/>
        </p:spPr>
        <p:txBody>
          <a:bodyPr wrap="square" rtlCol="0">
            <a:spAutoFit/>
          </a:bodyPr>
          <a:lstStyle/>
          <a:p>
            <a:pPr algn="ctr"/>
            <a:r>
              <a:rPr lang="en-US" dirty="0" smtClean="0"/>
              <a:t>Value-added</a:t>
            </a:r>
          </a:p>
          <a:p>
            <a:pPr algn="ctr"/>
            <a:r>
              <a:rPr lang="en-US" dirty="0" smtClean="0"/>
              <a:t>Services</a:t>
            </a:r>
            <a:endParaRPr lang="en-US" dirty="0"/>
          </a:p>
        </p:txBody>
      </p:sp>
      <p:sp>
        <p:nvSpPr>
          <p:cNvPr id="82" name="TextBox 81"/>
          <p:cNvSpPr txBox="1"/>
          <p:nvPr/>
        </p:nvSpPr>
        <p:spPr>
          <a:xfrm rot="5400000" flipH="1">
            <a:off x="8085258" y="4040945"/>
            <a:ext cx="1242553" cy="646331"/>
          </a:xfrm>
          <a:prstGeom prst="rect">
            <a:avLst/>
          </a:prstGeom>
          <a:noFill/>
        </p:spPr>
        <p:txBody>
          <a:bodyPr wrap="square" rtlCol="0">
            <a:spAutoFit/>
          </a:bodyPr>
          <a:lstStyle/>
          <a:p>
            <a:pPr algn="ctr"/>
            <a:r>
              <a:rPr lang="en-US" dirty="0" smtClean="0"/>
              <a:t>ASDCS</a:t>
            </a:r>
          </a:p>
          <a:p>
            <a:pPr algn="ctr"/>
            <a:r>
              <a:rPr lang="en-US" dirty="0"/>
              <a:t>S</a:t>
            </a:r>
            <a:r>
              <a:rPr lang="en-US" dirty="0" smtClean="0"/>
              <a:t>upport</a:t>
            </a:r>
            <a:endParaRPr lang="en-US" dirty="0"/>
          </a:p>
        </p:txBody>
      </p:sp>
      <p:sp>
        <p:nvSpPr>
          <p:cNvPr id="83" name="Rectangle 82"/>
          <p:cNvSpPr/>
          <p:nvPr/>
        </p:nvSpPr>
        <p:spPr>
          <a:xfrm>
            <a:off x="5804912" y="3395403"/>
            <a:ext cx="1247927" cy="541336"/>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ESRI arc-GIS Server</a:t>
            </a:r>
            <a:endParaRPr lang="en-US" dirty="0"/>
          </a:p>
        </p:txBody>
      </p:sp>
      <p:grpSp>
        <p:nvGrpSpPr>
          <p:cNvPr id="36" name="Group 35"/>
          <p:cNvGrpSpPr/>
          <p:nvPr/>
        </p:nvGrpSpPr>
        <p:grpSpPr>
          <a:xfrm>
            <a:off x="-27273" y="5860002"/>
            <a:ext cx="1893924" cy="503363"/>
            <a:chOff x="-27273" y="5402802"/>
            <a:chExt cx="1893924" cy="503363"/>
          </a:xfrm>
        </p:grpSpPr>
        <p:sp>
          <p:nvSpPr>
            <p:cNvPr id="90" name="Chord 89"/>
            <p:cNvSpPr/>
            <p:nvPr/>
          </p:nvSpPr>
          <p:spPr>
            <a:xfrm rot="5400000">
              <a:off x="668008" y="4754939"/>
              <a:ext cx="503363" cy="1799090"/>
            </a:xfrm>
            <a:prstGeom prst="chord">
              <a:avLst>
                <a:gd name="adj1" fmla="val 2700000"/>
                <a:gd name="adj2" fmla="val 18918152"/>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1" name="TextBox 90"/>
            <p:cNvSpPr txBox="1"/>
            <p:nvPr/>
          </p:nvSpPr>
          <p:spPr>
            <a:xfrm>
              <a:off x="-27273" y="5469818"/>
              <a:ext cx="1893924" cy="369332"/>
            </a:xfrm>
            <a:prstGeom prst="rect">
              <a:avLst/>
            </a:prstGeom>
            <a:noFill/>
          </p:spPr>
          <p:txBody>
            <a:bodyPr wrap="square" rtlCol="0">
              <a:spAutoFit/>
            </a:bodyPr>
            <a:lstStyle/>
            <a:p>
              <a:pPr algn="ctr"/>
              <a:r>
                <a:rPr lang="en-US" dirty="0" smtClean="0"/>
                <a:t>Documentation</a:t>
              </a:r>
              <a:endParaRPr lang="en-US" dirty="0"/>
            </a:p>
          </p:txBody>
        </p:sp>
      </p:grpSp>
      <p:sp>
        <p:nvSpPr>
          <p:cNvPr id="25" name="TextBox 24"/>
          <p:cNvSpPr txBox="1"/>
          <p:nvPr/>
        </p:nvSpPr>
        <p:spPr>
          <a:xfrm>
            <a:off x="1206401" y="5785654"/>
            <a:ext cx="2118149" cy="646331"/>
          </a:xfrm>
          <a:prstGeom prst="rect">
            <a:avLst/>
          </a:prstGeom>
          <a:noFill/>
        </p:spPr>
        <p:txBody>
          <a:bodyPr wrap="square" rtlCol="0">
            <a:spAutoFit/>
          </a:bodyPr>
          <a:lstStyle/>
          <a:p>
            <a:pPr algn="ctr"/>
            <a:r>
              <a:rPr lang="en-US" dirty="0" smtClean="0"/>
              <a:t>ECS Data</a:t>
            </a:r>
          </a:p>
          <a:p>
            <a:pPr algn="ctr"/>
            <a:r>
              <a:rPr lang="en-US" dirty="0" smtClean="0"/>
              <a:t>Pool</a:t>
            </a:r>
            <a:endParaRPr lang="en-US" dirty="0"/>
          </a:p>
        </p:txBody>
      </p:sp>
      <p:sp>
        <p:nvSpPr>
          <p:cNvPr id="50" name="TextBox 49"/>
          <p:cNvSpPr txBox="1"/>
          <p:nvPr/>
        </p:nvSpPr>
        <p:spPr>
          <a:xfrm rot="5400000">
            <a:off x="7861178" y="5763189"/>
            <a:ext cx="1690712" cy="646331"/>
          </a:xfrm>
          <a:prstGeom prst="rect">
            <a:avLst/>
          </a:prstGeom>
          <a:noFill/>
        </p:spPr>
        <p:txBody>
          <a:bodyPr wrap="none" rtlCol="0">
            <a:spAutoFit/>
          </a:bodyPr>
          <a:lstStyle/>
          <a:p>
            <a:pPr algn="ctr"/>
            <a:r>
              <a:rPr lang="en-US" dirty="0" smtClean="0"/>
              <a:t>Remote Sensing</a:t>
            </a:r>
          </a:p>
          <a:p>
            <a:pPr algn="ctr"/>
            <a:r>
              <a:rPr lang="en-US" dirty="0" smtClean="0"/>
              <a:t>Data Products</a:t>
            </a:r>
            <a:endParaRPr lang="en-US" dirty="0"/>
          </a:p>
        </p:txBody>
      </p:sp>
      <p:grpSp>
        <p:nvGrpSpPr>
          <p:cNvPr id="85" name="Group 84"/>
          <p:cNvGrpSpPr/>
          <p:nvPr/>
        </p:nvGrpSpPr>
        <p:grpSpPr>
          <a:xfrm>
            <a:off x="6230883" y="1219648"/>
            <a:ext cx="1179299" cy="750949"/>
            <a:chOff x="5325218" y="1314181"/>
            <a:chExt cx="1632231" cy="750949"/>
          </a:xfrm>
        </p:grpSpPr>
        <p:sp>
          <p:nvSpPr>
            <p:cNvPr id="86" name="Cloud 85"/>
            <p:cNvSpPr/>
            <p:nvPr/>
          </p:nvSpPr>
          <p:spPr>
            <a:xfrm>
              <a:off x="5325218" y="1369391"/>
              <a:ext cx="1632231" cy="69573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TextBox 86"/>
            <p:cNvSpPr txBox="1"/>
            <p:nvPr/>
          </p:nvSpPr>
          <p:spPr>
            <a:xfrm>
              <a:off x="5692650" y="1314181"/>
              <a:ext cx="968910" cy="738664"/>
            </a:xfrm>
            <a:prstGeom prst="rect">
              <a:avLst/>
            </a:prstGeom>
            <a:noFill/>
          </p:spPr>
          <p:txBody>
            <a:bodyPr wrap="none" rtlCol="0">
              <a:spAutoFit/>
            </a:bodyPr>
            <a:lstStyle/>
            <a:p>
              <a:pPr algn="ctr"/>
              <a:r>
                <a:rPr lang="en-US" sz="1400" dirty="0" smtClean="0"/>
                <a:t>GIS</a:t>
              </a:r>
            </a:p>
            <a:p>
              <a:pPr algn="ctr"/>
              <a:r>
                <a:rPr lang="en-US" sz="1400" dirty="0" smtClean="0"/>
                <a:t>-</a:t>
              </a:r>
              <a:r>
                <a:rPr lang="en-US" sz="1400" dirty="0" err="1" smtClean="0"/>
                <a:t>DoI</a:t>
              </a:r>
              <a:r>
                <a:rPr lang="en-US" sz="1400" dirty="0" smtClean="0"/>
                <a:t>, </a:t>
              </a:r>
              <a:r>
                <a:rPr lang="en-US" sz="1400" dirty="0" err="1" smtClean="0"/>
                <a:t>DoAg</a:t>
              </a:r>
              <a:endParaRPr lang="en-US" sz="1400" dirty="0" smtClean="0"/>
            </a:p>
            <a:p>
              <a:pPr algn="ctr"/>
              <a:r>
                <a:rPr lang="en-US" sz="1400" dirty="0" smtClean="0"/>
                <a:t>DHS-</a:t>
              </a:r>
              <a:endParaRPr lang="en-US" sz="1400" dirty="0"/>
            </a:p>
          </p:txBody>
        </p:sp>
      </p:grpSp>
      <p:grpSp>
        <p:nvGrpSpPr>
          <p:cNvPr id="16" name="Group 15"/>
          <p:cNvGrpSpPr/>
          <p:nvPr/>
        </p:nvGrpSpPr>
        <p:grpSpPr>
          <a:xfrm>
            <a:off x="1644781" y="3639420"/>
            <a:ext cx="1369364" cy="1356255"/>
            <a:chOff x="1602872" y="3303247"/>
            <a:chExt cx="1369364" cy="1356255"/>
          </a:xfrm>
        </p:grpSpPr>
        <p:sp>
          <p:nvSpPr>
            <p:cNvPr id="112" name="Rectangle 111"/>
            <p:cNvSpPr/>
            <p:nvPr/>
          </p:nvSpPr>
          <p:spPr>
            <a:xfrm>
              <a:off x="2405751" y="4083920"/>
              <a:ext cx="485938" cy="331306"/>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BES</a:t>
              </a:r>
              <a:endParaRPr lang="en-US" sz="1600" dirty="0"/>
            </a:p>
          </p:txBody>
        </p:sp>
        <p:sp>
          <p:nvSpPr>
            <p:cNvPr id="14" name="Rectangle 13"/>
            <p:cNvSpPr/>
            <p:nvPr/>
          </p:nvSpPr>
          <p:spPr>
            <a:xfrm>
              <a:off x="1650109" y="4204714"/>
              <a:ext cx="485938" cy="331306"/>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BES</a:t>
              </a:r>
              <a:endParaRPr lang="en-US" sz="1600" dirty="0"/>
            </a:p>
          </p:txBody>
        </p:sp>
        <p:sp>
          <p:nvSpPr>
            <p:cNvPr id="20" name="Rectangle 19"/>
            <p:cNvSpPr/>
            <p:nvPr/>
          </p:nvSpPr>
          <p:spPr>
            <a:xfrm>
              <a:off x="1663620" y="3676467"/>
              <a:ext cx="1247927" cy="287130"/>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OLTP</a:t>
              </a:r>
              <a:endParaRPr lang="en-US" dirty="0"/>
            </a:p>
          </p:txBody>
        </p:sp>
        <p:sp>
          <p:nvSpPr>
            <p:cNvPr id="21" name="Rectangle 20"/>
            <p:cNvSpPr/>
            <p:nvPr/>
          </p:nvSpPr>
          <p:spPr>
            <a:xfrm>
              <a:off x="1602872" y="3344603"/>
              <a:ext cx="1369364" cy="1314899"/>
            </a:xfrm>
            <a:prstGeom prst="rect">
              <a:avLst/>
            </a:prstGeom>
            <a:noFill/>
            <a:ln>
              <a:solidFill>
                <a:schemeClr val="tx1"/>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801561" y="3303247"/>
              <a:ext cx="908597" cy="307777"/>
            </a:xfrm>
            <a:prstGeom prst="rect">
              <a:avLst/>
            </a:prstGeom>
            <a:noFill/>
            <a:ln>
              <a:noFill/>
            </a:ln>
          </p:spPr>
          <p:txBody>
            <a:bodyPr wrap="none" rtlCol="0">
              <a:spAutoFit/>
            </a:bodyPr>
            <a:lstStyle/>
            <a:p>
              <a:pPr algn="ctr"/>
              <a:r>
                <a:rPr lang="en-US" sz="1400" dirty="0" err="1" smtClean="0"/>
                <a:t>OPeNDAP</a:t>
              </a:r>
              <a:endParaRPr lang="en-US" sz="1400" dirty="0"/>
            </a:p>
          </p:txBody>
        </p:sp>
        <p:sp>
          <p:nvSpPr>
            <p:cNvPr id="100" name="Rectangle 99"/>
            <p:cNvSpPr/>
            <p:nvPr/>
          </p:nvSpPr>
          <p:spPr>
            <a:xfrm>
              <a:off x="2310090" y="4204714"/>
              <a:ext cx="485938" cy="331306"/>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BES</a:t>
              </a:r>
              <a:endParaRPr lang="en-US" sz="1600" dirty="0"/>
            </a:p>
          </p:txBody>
        </p:sp>
      </p:grpSp>
      <p:grpSp>
        <p:nvGrpSpPr>
          <p:cNvPr id="33" name="Group 32"/>
          <p:cNvGrpSpPr/>
          <p:nvPr/>
        </p:nvGrpSpPr>
        <p:grpSpPr>
          <a:xfrm>
            <a:off x="7259775" y="5796503"/>
            <a:ext cx="1154869" cy="503363"/>
            <a:chOff x="6863181" y="5346761"/>
            <a:chExt cx="1154869" cy="503363"/>
          </a:xfrm>
        </p:grpSpPr>
        <p:sp>
          <p:nvSpPr>
            <p:cNvPr id="88" name="Chord 87"/>
            <p:cNvSpPr/>
            <p:nvPr/>
          </p:nvSpPr>
          <p:spPr>
            <a:xfrm rot="5400000">
              <a:off x="7190062" y="5022136"/>
              <a:ext cx="503363" cy="1152613"/>
            </a:xfrm>
            <a:prstGeom prst="chord">
              <a:avLst>
                <a:gd name="adj1" fmla="val 2700000"/>
                <a:gd name="adj2" fmla="val 18918152"/>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9" name="TextBox 88"/>
            <p:cNvSpPr txBox="1"/>
            <p:nvPr/>
          </p:nvSpPr>
          <p:spPr>
            <a:xfrm>
              <a:off x="6863181" y="5413775"/>
              <a:ext cx="1154869" cy="369332"/>
            </a:xfrm>
            <a:prstGeom prst="rect">
              <a:avLst/>
            </a:prstGeom>
            <a:noFill/>
          </p:spPr>
          <p:txBody>
            <a:bodyPr wrap="square" rtlCol="0">
              <a:spAutoFit/>
            </a:bodyPr>
            <a:lstStyle/>
            <a:p>
              <a:pPr algn="ctr"/>
              <a:r>
                <a:rPr lang="en-US" dirty="0" smtClean="0"/>
                <a:t>Ontology</a:t>
              </a:r>
              <a:endParaRPr lang="en-US" dirty="0"/>
            </a:p>
          </p:txBody>
        </p:sp>
      </p:grpSp>
      <p:sp>
        <p:nvSpPr>
          <p:cNvPr id="51" name="TextBox 50"/>
          <p:cNvSpPr txBox="1"/>
          <p:nvPr/>
        </p:nvSpPr>
        <p:spPr>
          <a:xfrm>
            <a:off x="1185702" y="6413500"/>
            <a:ext cx="2818951" cy="369332"/>
          </a:xfrm>
          <a:prstGeom prst="rect">
            <a:avLst/>
          </a:prstGeom>
          <a:noFill/>
        </p:spPr>
        <p:txBody>
          <a:bodyPr wrap="none" rtlCol="0">
            <a:spAutoFit/>
          </a:bodyPr>
          <a:lstStyle/>
          <a:p>
            <a:pPr algn="ctr"/>
            <a:r>
              <a:rPr lang="en-US" dirty="0" smtClean="0"/>
              <a:t>MISR, MOPPITT, TES, SAGE3</a:t>
            </a:r>
            <a:endParaRPr lang="en-US" dirty="0"/>
          </a:p>
        </p:txBody>
      </p:sp>
      <p:sp>
        <p:nvSpPr>
          <p:cNvPr id="102" name="TextBox 101"/>
          <p:cNvSpPr txBox="1"/>
          <p:nvPr/>
        </p:nvSpPr>
        <p:spPr>
          <a:xfrm>
            <a:off x="4172059" y="6413500"/>
            <a:ext cx="3238123" cy="369332"/>
          </a:xfrm>
          <a:prstGeom prst="rect">
            <a:avLst/>
          </a:prstGeom>
          <a:noFill/>
        </p:spPr>
        <p:txBody>
          <a:bodyPr wrap="none" rtlCol="0">
            <a:spAutoFit/>
          </a:bodyPr>
          <a:lstStyle/>
          <a:p>
            <a:r>
              <a:rPr lang="en-US" dirty="0" smtClean="0"/>
              <a:t>CERES, CALIPSO, </a:t>
            </a:r>
            <a:r>
              <a:rPr lang="en-US" dirty="0" err="1" smtClean="0"/>
              <a:t>Flashflux</a:t>
            </a:r>
            <a:r>
              <a:rPr lang="en-US" dirty="0" smtClean="0"/>
              <a:t>, ISCCP</a:t>
            </a:r>
            <a:endParaRPr lang="en-US" dirty="0"/>
          </a:p>
        </p:txBody>
      </p:sp>
      <p:sp>
        <p:nvSpPr>
          <p:cNvPr id="103" name="Trapezoid 102"/>
          <p:cNvSpPr/>
          <p:nvPr/>
        </p:nvSpPr>
        <p:spPr>
          <a:xfrm>
            <a:off x="1821742" y="2746112"/>
            <a:ext cx="1015988" cy="330632"/>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MIIC</a:t>
            </a:r>
            <a:endParaRPr lang="en-US" sz="1400" dirty="0">
              <a:solidFill>
                <a:schemeClr val="tx1"/>
              </a:solidFill>
            </a:endParaRPr>
          </a:p>
        </p:txBody>
      </p:sp>
      <p:sp>
        <p:nvSpPr>
          <p:cNvPr id="105" name="Trapezoid 104"/>
          <p:cNvSpPr/>
          <p:nvPr/>
        </p:nvSpPr>
        <p:spPr>
          <a:xfrm>
            <a:off x="2875494" y="2225412"/>
            <a:ext cx="1015988" cy="330632"/>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IDL</a:t>
            </a:r>
            <a:endParaRPr lang="en-US" sz="1400" dirty="0">
              <a:solidFill>
                <a:schemeClr val="tx1"/>
              </a:solidFill>
            </a:endParaRPr>
          </a:p>
        </p:txBody>
      </p:sp>
      <p:sp>
        <p:nvSpPr>
          <p:cNvPr id="109" name="Trapezoid 108"/>
          <p:cNvSpPr/>
          <p:nvPr/>
        </p:nvSpPr>
        <p:spPr>
          <a:xfrm>
            <a:off x="4297546" y="2225412"/>
            <a:ext cx="1015988" cy="330632"/>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MATLAB</a:t>
            </a:r>
            <a:endParaRPr lang="en-US" sz="1400" dirty="0">
              <a:solidFill>
                <a:schemeClr val="tx1"/>
              </a:solidFill>
            </a:endParaRPr>
          </a:p>
        </p:txBody>
      </p:sp>
      <p:grpSp>
        <p:nvGrpSpPr>
          <p:cNvPr id="113" name="Group 112"/>
          <p:cNvGrpSpPr/>
          <p:nvPr/>
        </p:nvGrpSpPr>
        <p:grpSpPr>
          <a:xfrm>
            <a:off x="5080346" y="1290062"/>
            <a:ext cx="1056474" cy="750949"/>
            <a:chOff x="5325218" y="1314181"/>
            <a:chExt cx="1632231" cy="750949"/>
          </a:xfrm>
        </p:grpSpPr>
        <p:sp>
          <p:nvSpPr>
            <p:cNvPr id="114" name="Cloud 113"/>
            <p:cNvSpPr/>
            <p:nvPr/>
          </p:nvSpPr>
          <p:spPr>
            <a:xfrm>
              <a:off x="5325218" y="1369391"/>
              <a:ext cx="1632231" cy="69573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TextBox 114"/>
            <p:cNvSpPr txBox="1"/>
            <p:nvPr/>
          </p:nvSpPr>
          <p:spPr>
            <a:xfrm>
              <a:off x="5597271" y="1314181"/>
              <a:ext cx="1159667" cy="738664"/>
            </a:xfrm>
            <a:prstGeom prst="rect">
              <a:avLst/>
            </a:prstGeom>
            <a:noFill/>
          </p:spPr>
          <p:txBody>
            <a:bodyPr wrap="none" rtlCol="0">
              <a:spAutoFit/>
            </a:bodyPr>
            <a:lstStyle/>
            <a:p>
              <a:pPr algn="ctr"/>
              <a:r>
                <a:rPr lang="en-US" sz="1400" dirty="0" smtClean="0"/>
                <a:t>Local File</a:t>
              </a:r>
            </a:p>
            <a:p>
              <a:pPr algn="ctr"/>
              <a:r>
                <a:rPr lang="en-US" sz="1400" dirty="0" smtClean="0"/>
                <a:t>System Users</a:t>
              </a:r>
            </a:p>
            <a:p>
              <a:pPr algn="ctr"/>
              <a:r>
                <a:rPr lang="en-US" sz="1400" dirty="0" smtClean="0"/>
                <a:t>-</a:t>
              </a:r>
              <a:r>
                <a:rPr lang="en-US" sz="1400" dirty="0" err="1" smtClean="0"/>
                <a:t>LaRC</a:t>
              </a:r>
              <a:r>
                <a:rPr lang="en-US" sz="1400" dirty="0" smtClean="0"/>
                <a:t>-</a:t>
              </a:r>
              <a:endParaRPr lang="en-US" sz="1400" dirty="0"/>
            </a:p>
          </p:txBody>
        </p:sp>
      </p:grpSp>
      <p:sp>
        <p:nvSpPr>
          <p:cNvPr id="31" name="Left Arrow 30"/>
          <p:cNvSpPr/>
          <p:nvPr/>
        </p:nvSpPr>
        <p:spPr>
          <a:xfrm>
            <a:off x="7103638" y="4205607"/>
            <a:ext cx="805957" cy="44881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Left Arrow 110"/>
          <p:cNvSpPr/>
          <p:nvPr/>
        </p:nvSpPr>
        <p:spPr>
          <a:xfrm>
            <a:off x="7103638" y="4776215"/>
            <a:ext cx="805957" cy="44881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Left Arrow 116"/>
          <p:cNvSpPr/>
          <p:nvPr/>
        </p:nvSpPr>
        <p:spPr>
          <a:xfrm>
            <a:off x="7103637" y="5298285"/>
            <a:ext cx="805957" cy="44881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Trapezoid 120"/>
          <p:cNvSpPr/>
          <p:nvPr/>
        </p:nvSpPr>
        <p:spPr>
          <a:xfrm>
            <a:off x="5325898" y="2746112"/>
            <a:ext cx="1015988" cy="330632"/>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ESG</a:t>
            </a:r>
            <a:endParaRPr lang="en-US" sz="1400" dirty="0">
              <a:solidFill>
                <a:schemeClr val="tx1"/>
              </a:solidFill>
            </a:endParaRPr>
          </a:p>
        </p:txBody>
      </p:sp>
      <p:grpSp>
        <p:nvGrpSpPr>
          <p:cNvPr id="122" name="Group 121"/>
          <p:cNvGrpSpPr/>
          <p:nvPr/>
        </p:nvGrpSpPr>
        <p:grpSpPr>
          <a:xfrm>
            <a:off x="-30087" y="460898"/>
            <a:ext cx="1215790" cy="739906"/>
            <a:chOff x="3336261" y="1325224"/>
            <a:chExt cx="1632231" cy="739906"/>
          </a:xfrm>
        </p:grpSpPr>
        <p:sp>
          <p:nvSpPr>
            <p:cNvPr id="123" name="Cloud 122"/>
            <p:cNvSpPr/>
            <p:nvPr/>
          </p:nvSpPr>
          <p:spPr>
            <a:xfrm>
              <a:off x="3336261" y="1369391"/>
              <a:ext cx="1632231" cy="69573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3631186" y="1325224"/>
              <a:ext cx="1071039" cy="738664"/>
            </a:xfrm>
            <a:prstGeom prst="rect">
              <a:avLst/>
            </a:prstGeom>
            <a:noFill/>
          </p:spPr>
          <p:txBody>
            <a:bodyPr wrap="none" rtlCol="0">
              <a:spAutoFit/>
            </a:bodyPr>
            <a:lstStyle/>
            <a:p>
              <a:pPr algn="ctr"/>
              <a:r>
                <a:rPr lang="en-US" sz="1400" dirty="0" smtClean="0"/>
                <a:t>Assimilation</a:t>
              </a:r>
            </a:p>
            <a:p>
              <a:pPr algn="ctr"/>
              <a:r>
                <a:rPr lang="en-US" sz="1400" dirty="0" smtClean="0"/>
                <a:t>Modeling</a:t>
              </a:r>
            </a:p>
            <a:p>
              <a:pPr algn="ctr"/>
              <a:r>
                <a:rPr lang="en-US" sz="1400" dirty="0" smtClean="0"/>
                <a:t>GMAO</a:t>
              </a:r>
              <a:endParaRPr lang="en-US" sz="1400" dirty="0"/>
            </a:p>
          </p:txBody>
        </p:sp>
      </p:grpSp>
      <p:grpSp>
        <p:nvGrpSpPr>
          <p:cNvPr id="125" name="Group 124"/>
          <p:cNvGrpSpPr/>
          <p:nvPr/>
        </p:nvGrpSpPr>
        <p:grpSpPr>
          <a:xfrm>
            <a:off x="3451070" y="973433"/>
            <a:ext cx="1679985" cy="750949"/>
            <a:chOff x="5325218" y="1314181"/>
            <a:chExt cx="1679985" cy="750949"/>
          </a:xfrm>
        </p:grpSpPr>
        <p:sp>
          <p:nvSpPr>
            <p:cNvPr id="126" name="Cloud 125"/>
            <p:cNvSpPr/>
            <p:nvPr/>
          </p:nvSpPr>
          <p:spPr>
            <a:xfrm>
              <a:off x="5325218" y="1369391"/>
              <a:ext cx="1632231" cy="69573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5349005" y="1314181"/>
              <a:ext cx="1656198" cy="738664"/>
            </a:xfrm>
            <a:prstGeom prst="rect">
              <a:avLst/>
            </a:prstGeom>
            <a:noFill/>
          </p:spPr>
          <p:txBody>
            <a:bodyPr wrap="none" rtlCol="0">
              <a:spAutoFit/>
            </a:bodyPr>
            <a:lstStyle/>
            <a:p>
              <a:pPr algn="ctr"/>
              <a:r>
                <a:rPr lang="en-US" sz="1400" dirty="0" err="1" smtClean="0"/>
                <a:t>Wx</a:t>
              </a:r>
              <a:endParaRPr lang="en-US" sz="1400" dirty="0" smtClean="0"/>
            </a:p>
            <a:p>
              <a:pPr algn="ctr"/>
              <a:r>
                <a:rPr lang="en-US" sz="1400" dirty="0" smtClean="0"/>
                <a:t>Modeling</a:t>
              </a:r>
            </a:p>
            <a:p>
              <a:pPr algn="ctr"/>
              <a:r>
                <a:rPr lang="en-US" sz="1400" dirty="0" smtClean="0"/>
                <a:t>Northrop-Grumman</a:t>
              </a:r>
              <a:endParaRPr lang="en-US" sz="1400" dirty="0"/>
            </a:p>
          </p:txBody>
        </p:sp>
      </p:grpSp>
      <p:sp>
        <p:nvSpPr>
          <p:cNvPr id="128" name="TextBox 127"/>
          <p:cNvSpPr txBox="1"/>
          <p:nvPr/>
        </p:nvSpPr>
        <p:spPr>
          <a:xfrm rot="16200000">
            <a:off x="-711496" y="4992979"/>
            <a:ext cx="1893924" cy="369332"/>
          </a:xfrm>
          <a:prstGeom prst="rect">
            <a:avLst/>
          </a:prstGeom>
          <a:noFill/>
        </p:spPr>
        <p:txBody>
          <a:bodyPr wrap="square" rtlCol="0">
            <a:spAutoFit/>
          </a:bodyPr>
          <a:lstStyle/>
          <a:p>
            <a:pPr algn="ctr"/>
            <a:r>
              <a:rPr lang="en-US" dirty="0" smtClean="0"/>
              <a:t>Greenstone</a:t>
            </a:r>
            <a:endParaRPr lang="en-US" dirty="0"/>
          </a:p>
        </p:txBody>
      </p:sp>
      <p:sp>
        <p:nvSpPr>
          <p:cNvPr id="129" name="TextBox 128"/>
          <p:cNvSpPr txBox="1"/>
          <p:nvPr/>
        </p:nvSpPr>
        <p:spPr>
          <a:xfrm rot="5400000" flipH="1">
            <a:off x="7109198" y="4811680"/>
            <a:ext cx="1893924" cy="369332"/>
          </a:xfrm>
          <a:prstGeom prst="rect">
            <a:avLst/>
          </a:prstGeom>
          <a:noFill/>
        </p:spPr>
        <p:txBody>
          <a:bodyPr wrap="square" rtlCol="0">
            <a:spAutoFit/>
          </a:bodyPr>
          <a:lstStyle/>
          <a:p>
            <a:pPr algn="ctr"/>
            <a:r>
              <a:rPr lang="en-US" dirty="0" err="1" smtClean="0"/>
              <a:t>Allegrograph</a:t>
            </a:r>
            <a:endParaRPr lang="en-US" dirty="0"/>
          </a:p>
        </p:txBody>
      </p:sp>
      <p:grpSp>
        <p:nvGrpSpPr>
          <p:cNvPr id="130" name="Group 129"/>
          <p:cNvGrpSpPr/>
          <p:nvPr/>
        </p:nvGrpSpPr>
        <p:grpSpPr>
          <a:xfrm>
            <a:off x="7237287" y="417563"/>
            <a:ext cx="1006057" cy="695739"/>
            <a:chOff x="6865437" y="477460"/>
            <a:chExt cx="1006057" cy="695739"/>
          </a:xfrm>
        </p:grpSpPr>
        <p:sp>
          <p:nvSpPr>
            <p:cNvPr id="131" name="Cloud 130"/>
            <p:cNvSpPr/>
            <p:nvPr/>
          </p:nvSpPr>
          <p:spPr>
            <a:xfrm>
              <a:off x="6865437" y="477460"/>
              <a:ext cx="1006057" cy="695739"/>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TextBox 131"/>
            <p:cNvSpPr txBox="1"/>
            <p:nvPr/>
          </p:nvSpPr>
          <p:spPr>
            <a:xfrm>
              <a:off x="7128943" y="563719"/>
              <a:ext cx="523138" cy="523220"/>
            </a:xfrm>
            <a:prstGeom prst="rect">
              <a:avLst/>
            </a:prstGeom>
            <a:noFill/>
          </p:spPr>
          <p:txBody>
            <a:bodyPr wrap="none" rtlCol="0">
              <a:spAutoFit/>
            </a:bodyPr>
            <a:lstStyle/>
            <a:p>
              <a:pPr algn="ctr"/>
              <a:r>
                <a:rPr lang="en-US" sz="1400" dirty="0" smtClean="0"/>
                <a:t>RSIG</a:t>
              </a:r>
            </a:p>
            <a:p>
              <a:pPr algn="ctr"/>
              <a:r>
                <a:rPr lang="en-US" sz="1400" dirty="0" smtClean="0"/>
                <a:t>EPA</a:t>
              </a:r>
              <a:endParaRPr lang="en-US" sz="1400" dirty="0"/>
            </a:p>
          </p:txBody>
        </p:sp>
      </p:grpSp>
      <p:sp>
        <p:nvSpPr>
          <p:cNvPr id="133" name="Can 132"/>
          <p:cNvSpPr/>
          <p:nvPr/>
        </p:nvSpPr>
        <p:spPr>
          <a:xfrm>
            <a:off x="4172059" y="5758534"/>
            <a:ext cx="2880780" cy="703059"/>
          </a:xfrm>
          <a:prstGeom prst="can">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a:off x="4404512" y="5200275"/>
            <a:ext cx="585316" cy="75095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FS1</a:t>
            </a:r>
            <a:endParaRPr lang="en-US" sz="1600" dirty="0"/>
          </a:p>
        </p:txBody>
      </p:sp>
      <p:sp>
        <p:nvSpPr>
          <p:cNvPr id="11" name="Up Arrow 10"/>
          <p:cNvSpPr/>
          <p:nvPr/>
        </p:nvSpPr>
        <p:spPr>
          <a:xfrm>
            <a:off x="4989828" y="5310155"/>
            <a:ext cx="585316" cy="75095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FS2</a:t>
            </a:r>
            <a:endParaRPr lang="en-US" dirty="0"/>
          </a:p>
        </p:txBody>
      </p:sp>
      <p:sp>
        <p:nvSpPr>
          <p:cNvPr id="12" name="Up Arrow 11"/>
          <p:cNvSpPr/>
          <p:nvPr/>
        </p:nvSpPr>
        <p:spPr>
          <a:xfrm>
            <a:off x="5541728" y="5243992"/>
            <a:ext cx="585316" cy="75095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FS3</a:t>
            </a:r>
            <a:endParaRPr lang="en-US" dirty="0"/>
          </a:p>
        </p:txBody>
      </p:sp>
      <p:sp>
        <p:nvSpPr>
          <p:cNvPr id="13" name="Up Arrow 12"/>
          <p:cNvSpPr/>
          <p:nvPr/>
        </p:nvSpPr>
        <p:spPr>
          <a:xfrm>
            <a:off x="6108569" y="5155092"/>
            <a:ext cx="585316" cy="75095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FS4</a:t>
            </a:r>
            <a:endParaRPr lang="en-US" dirty="0"/>
          </a:p>
        </p:txBody>
      </p:sp>
      <p:sp>
        <p:nvSpPr>
          <p:cNvPr id="18" name="TextBox 17"/>
          <p:cNvSpPr txBox="1"/>
          <p:nvPr/>
        </p:nvSpPr>
        <p:spPr>
          <a:xfrm>
            <a:off x="5884972" y="5992643"/>
            <a:ext cx="927652" cy="369332"/>
          </a:xfrm>
          <a:prstGeom prst="rect">
            <a:avLst/>
          </a:prstGeom>
          <a:noFill/>
        </p:spPr>
        <p:txBody>
          <a:bodyPr wrap="square" rtlCol="0">
            <a:spAutoFit/>
          </a:bodyPr>
          <a:lstStyle/>
          <a:p>
            <a:pPr algn="ctr"/>
            <a:r>
              <a:rPr lang="en-US" dirty="0" smtClean="0"/>
              <a:t>DPO</a:t>
            </a:r>
            <a:endParaRPr lang="en-US" dirty="0"/>
          </a:p>
        </p:txBody>
      </p:sp>
      <p:sp>
        <p:nvSpPr>
          <p:cNvPr id="92" name="Rectangle 91"/>
          <p:cNvSpPr/>
          <p:nvPr/>
        </p:nvSpPr>
        <p:spPr>
          <a:xfrm>
            <a:off x="3847803" y="4100477"/>
            <a:ext cx="1247927" cy="287130"/>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SOA</a:t>
            </a:r>
            <a:endParaRPr lang="en-US" dirty="0"/>
          </a:p>
        </p:txBody>
      </p:sp>
    </p:spTree>
    <p:extLst>
      <p:ext uri="{BB962C8B-B14F-4D97-AF65-F5344CB8AC3E}">
        <p14:creationId xmlns:p14="http://schemas.microsoft.com/office/powerpoint/2010/main" val="214654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122"/>
            <a:ext cx="8229600" cy="1143000"/>
          </a:xfrm>
        </p:spPr>
        <p:txBody>
          <a:bodyPr>
            <a:normAutofit/>
          </a:bodyPr>
          <a:lstStyle/>
          <a:p>
            <a:r>
              <a:rPr lang="en-US" sz="3200" dirty="0" smtClean="0"/>
              <a:t>ASDC Data Distribution </a:t>
            </a:r>
            <a:br>
              <a:rPr lang="en-US" sz="3200" dirty="0" smtClean="0"/>
            </a:br>
            <a:r>
              <a:rPr lang="en-US" sz="3200" dirty="0" smtClean="0"/>
              <a:t>Potential Customer Communities</a:t>
            </a:r>
            <a:endParaRPr lang="en-US" sz="3200" dirty="0"/>
          </a:p>
        </p:txBody>
      </p:sp>
      <p:sp>
        <p:nvSpPr>
          <p:cNvPr id="3" name="Content Placeholder 2"/>
          <p:cNvSpPr>
            <a:spLocks noGrp="1"/>
          </p:cNvSpPr>
          <p:nvPr>
            <p:ph idx="1"/>
          </p:nvPr>
        </p:nvSpPr>
        <p:spPr>
          <a:xfrm>
            <a:off x="63049" y="1628044"/>
            <a:ext cx="2857951" cy="5073015"/>
          </a:xfrm>
        </p:spPr>
        <p:txBody>
          <a:bodyPr>
            <a:noAutofit/>
          </a:bodyPr>
          <a:lstStyle/>
          <a:p>
            <a:r>
              <a:rPr lang="en-US" sz="1100" dirty="0" smtClean="0"/>
              <a:t>NASA GSFC GMAO</a:t>
            </a:r>
          </a:p>
          <a:p>
            <a:pPr lvl="1"/>
            <a:r>
              <a:rPr lang="en-US" sz="1050" dirty="0" smtClean="0"/>
              <a:t>Assimilation</a:t>
            </a:r>
          </a:p>
          <a:p>
            <a:pPr lvl="1"/>
            <a:r>
              <a:rPr lang="en-US" sz="1050" dirty="0" smtClean="0"/>
              <a:t>Model initialization and verification</a:t>
            </a:r>
          </a:p>
          <a:p>
            <a:pPr lvl="1"/>
            <a:r>
              <a:rPr lang="en-US" sz="1050" dirty="0" smtClean="0"/>
              <a:t>Via NCCS</a:t>
            </a:r>
          </a:p>
          <a:p>
            <a:r>
              <a:rPr lang="en-US" sz="1100" dirty="0" smtClean="0"/>
              <a:t>NASA GISS</a:t>
            </a:r>
          </a:p>
          <a:p>
            <a:pPr lvl="1"/>
            <a:r>
              <a:rPr lang="en-US" sz="1050" dirty="0" smtClean="0"/>
              <a:t>Model input and verification</a:t>
            </a:r>
          </a:p>
          <a:p>
            <a:pPr lvl="1"/>
            <a:r>
              <a:rPr lang="en-US" sz="1050" dirty="0" smtClean="0"/>
              <a:t>Via NCCS</a:t>
            </a:r>
          </a:p>
          <a:p>
            <a:r>
              <a:rPr lang="en-US" sz="1100" dirty="0" smtClean="0"/>
              <a:t>NSF NCAR</a:t>
            </a:r>
          </a:p>
          <a:p>
            <a:pPr lvl="1"/>
            <a:r>
              <a:rPr lang="en-US" sz="1050" dirty="0" smtClean="0"/>
              <a:t>Model input and verification</a:t>
            </a:r>
          </a:p>
          <a:p>
            <a:r>
              <a:rPr lang="en-US" sz="1100" dirty="0" err="1" smtClean="0"/>
              <a:t>DoD</a:t>
            </a:r>
            <a:r>
              <a:rPr lang="en-US" sz="1100" dirty="0" smtClean="0"/>
              <a:t> MIT Lincoln Labs (</a:t>
            </a:r>
            <a:r>
              <a:rPr lang="en-US" sz="1100" dirty="0" err="1" smtClean="0"/>
              <a:t>DoD</a:t>
            </a:r>
            <a:r>
              <a:rPr lang="en-US" sz="1100" dirty="0" smtClean="0"/>
              <a:t>)</a:t>
            </a:r>
          </a:p>
          <a:p>
            <a:r>
              <a:rPr lang="en-US" sz="1100" dirty="0" smtClean="0"/>
              <a:t>NASA ARC NEX</a:t>
            </a:r>
          </a:p>
          <a:p>
            <a:pPr lvl="1"/>
            <a:r>
              <a:rPr lang="en-US" sz="1050" dirty="0" smtClean="0"/>
              <a:t>Transfer data to Ames</a:t>
            </a:r>
          </a:p>
          <a:p>
            <a:r>
              <a:rPr lang="en-US" sz="1100" dirty="0" smtClean="0"/>
              <a:t>NASA GSFC Land Information System</a:t>
            </a:r>
          </a:p>
          <a:p>
            <a:pPr lvl="1"/>
            <a:r>
              <a:rPr lang="en-US" sz="1050" dirty="0" smtClean="0"/>
              <a:t>Via NCCS</a:t>
            </a:r>
          </a:p>
          <a:p>
            <a:r>
              <a:rPr lang="en-US" sz="1100" dirty="0" smtClean="0"/>
              <a:t>NOAA ESRL/GFDL</a:t>
            </a:r>
          </a:p>
          <a:p>
            <a:r>
              <a:rPr lang="en-US" sz="1100" dirty="0" smtClean="0"/>
              <a:t>NOAA EMC</a:t>
            </a:r>
          </a:p>
          <a:p>
            <a:r>
              <a:rPr lang="en-US" sz="1100" dirty="0" smtClean="0"/>
              <a:t>NOAA NCEP</a:t>
            </a:r>
          </a:p>
          <a:p>
            <a:r>
              <a:rPr lang="en-US" sz="1100" dirty="0" smtClean="0"/>
              <a:t>USN Navy Oceanographer</a:t>
            </a:r>
          </a:p>
          <a:p>
            <a:pPr lvl="1"/>
            <a:r>
              <a:rPr lang="en-US" sz="1050" dirty="0" smtClean="0"/>
              <a:t>USN FNMOC</a:t>
            </a:r>
          </a:p>
          <a:p>
            <a:pPr lvl="1"/>
            <a:r>
              <a:rPr lang="en-US" sz="1050" dirty="0" err="1" smtClean="0"/>
              <a:t>Stennis</a:t>
            </a:r>
            <a:r>
              <a:rPr lang="en-US" sz="1050" dirty="0" smtClean="0"/>
              <a:t> facility</a:t>
            </a:r>
          </a:p>
          <a:p>
            <a:r>
              <a:rPr lang="en-US" sz="1100" dirty="0" smtClean="0"/>
              <a:t>USAF Weather Agency</a:t>
            </a:r>
          </a:p>
          <a:p>
            <a:r>
              <a:rPr lang="en-US" sz="1100" dirty="0" smtClean="0"/>
              <a:t>EPA  EMVL</a:t>
            </a:r>
          </a:p>
          <a:p>
            <a:r>
              <a:rPr lang="en-US" sz="1100" dirty="0" smtClean="0"/>
              <a:t>Community Earth System Model (CESM) (NCAR, NOAA, NASA, DoE, NSF)</a:t>
            </a:r>
          </a:p>
          <a:p>
            <a:pPr marL="0" indent="0">
              <a:buNone/>
            </a:pPr>
            <a:endParaRPr lang="en-US" sz="1100" dirty="0" smtClean="0"/>
          </a:p>
        </p:txBody>
      </p:sp>
      <p:sp>
        <p:nvSpPr>
          <p:cNvPr id="4" name="Content Placeholder 2"/>
          <p:cNvSpPr txBox="1">
            <a:spLocks/>
          </p:cNvSpPr>
          <p:nvPr/>
        </p:nvSpPr>
        <p:spPr>
          <a:xfrm>
            <a:off x="5736806" y="1571007"/>
            <a:ext cx="3323755" cy="488059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dirty="0" smtClean="0"/>
              <a:t>Modeling Communities</a:t>
            </a:r>
          </a:p>
          <a:p>
            <a:pPr lvl="1"/>
            <a:r>
              <a:rPr lang="en-US" sz="1000" dirty="0" smtClean="0"/>
              <a:t>Climate</a:t>
            </a:r>
          </a:p>
          <a:p>
            <a:pPr lvl="1"/>
            <a:r>
              <a:rPr lang="en-US" sz="1000" dirty="0" smtClean="0"/>
              <a:t>Weather</a:t>
            </a:r>
          </a:p>
          <a:p>
            <a:pPr lvl="1"/>
            <a:r>
              <a:rPr lang="en-US" sz="1000" dirty="0" smtClean="0"/>
              <a:t>Land Processes</a:t>
            </a:r>
          </a:p>
          <a:p>
            <a:pPr lvl="1"/>
            <a:r>
              <a:rPr lang="en-US" sz="1000" dirty="0" smtClean="0"/>
              <a:t>Hurricanes</a:t>
            </a:r>
          </a:p>
          <a:p>
            <a:pPr lvl="1"/>
            <a:r>
              <a:rPr lang="en-US" sz="1000" dirty="0" smtClean="0"/>
              <a:t>Oceanographic processes</a:t>
            </a:r>
          </a:p>
          <a:p>
            <a:pPr lvl="1"/>
            <a:r>
              <a:rPr lang="en-US" sz="1000" dirty="0" err="1" smtClean="0"/>
              <a:t>Cryosphere</a:t>
            </a:r>
            <a:r>
              <a:rPr lang="en-US" sz="1000" dirty="0" smtClean="0"/>
              <a:t> processes</a:t>
            </a:r>
          </a:p>
          <a:p>
            <a:pPr lvl="1"/>
            <a:r>
              <a:rPr lang="en-US" sz="1000" dirty="0" err="1" smtClean="0"/>
              <a:t>Atmo</a:t>
            </a:r>
            <a:r>
              <a:rPr lang="en-US" sz="1000" dirty="0" smtClean="0"/>
              <a:t> </a:t>
            </a:r>
            <a:r>
              <a:rPr lang="en-US" sz="1000" dirty="0" err="1" smtClean="0"/>
              <a:t>Chem</a:t>
            </a:r>
            <a:r>
              <a:rPr lang="en-US" sz="1000" dirty="0" smtClean="0"/>
              <a:t> processes</a:t>
            </a:r>
          </a:p>
          <a:p>
            <a:pPr lvl="1"/>
            <a:r>
              <a:rPr lang="en-US" sz="1000" dirty="0" smtClean="0"/>
              <a:t>Air Quality and Pollution</a:t>
            </a:r>
          </a:p>
          <a:p>
            <a:r>
              <a:rPr lang="en-US" sz="1000" dirty="0" smtClean="0"/>
              <a:t>Analysis Communities</a:t>
            </a:r>
          </a:p>
          <a:p>
            <a:pPr lvl="1"/>
            <a:r>
              <a:rPr lang="en-US" sz="1000" dirty="0" smtClean="0"/>
              <a:t>Universities</a:t>
            </a:r>
          </a:p>
          <a:p>
            <a:pPr lvl="1"/>
            <a:r>
              <a:rPr lang="en-US" sz="1000" dirty="0" err="1" smtClean="0"/>
              <a:t>LaRC</a:t>
            </a:r>
            <a:r>
              <a:rPr lang="en-US" sz="1000" dirty="0" smtClean="0"/>
              <a:t> SD</a:t>
            </a:r>
          </a:p>
          <a:p>
            <a:r>
              <a:rPr lang="en-US" sz="1000" dirty="0" smtClean="0"/>
              <a:t>Instrument Communities</a:t>
            </a:r>
          </a:p>
          <a:p>
            <a:pPr lvl="1"/>
            <a:r>
              <a:rPr lang="en-US" sz="1000" dirty="0" smtClean="0"/>
              <a:t>CERES</a:t>
            </a:r>
          </a:p>
          <a:p>
            <a:pPr lvl="1"/>
            <a:r>
              <a:rPr lang="en-US" sz="1000" dirty="0" smtClean="0"/>
              <a:t>CALIPSO</a:t>
            </a:r>
          </a:p>
          <a:p>
            <a:pPr lvl="1"/>
            <a:r>
              <a:rPr lang="en-US" sz="1000" dirty="0" smtClean="0"/>
              <a:t>SAGE</a:t>
            </a:r>
          </a:p>
          <a:p>
            <a:pPr lvl="1"/>
            <a:r>
              <a:rPr lang="en-US" sz="1000" dirty="0" smtClean="0"/>
              <a:t>MISR</a:t>
            </a:r>
          </a:p>
          <a:p>
            <a:pPr lvl="1"/>
            <a:r>
              <a:rPr lang="en-US" sz="1000" dirty="0" err="1" smtClean="0"/>
              <a:t>LaRC</a:t>
            </a:r>
            <a:r>
              <a:rPr lang="en-US" sz="1000" dirty="0" smtClean="0"/>
              <a:t> LIDAR</a:t>
            </a:r>
          </a:p>
          <a:p>
            <a:pPr lvl="1"/>
            <a:r>
              <a:rPr lang="en-US" sz="1000" dirty="0" smtClean="0"/>
              <a:t>Suborbital Missions</a:t>
            </a:r>
          </a:p>
          <a:p>
            <a:r>
              <a:rPr lang="en-US" sz="1000" dirty="0" smtClean="0"/>
              <a:t>Applications</a:t>
            </a:r>
          </a:p>
          <a:p>
            <a:pPr lvl="1"/>
            <a:r>
              <a:rPr lang="en-US" sz="1000" dirty="0" smtClean="0"/>
              <a:t>FEMA</a:t>
            </a:r>
          </a:p>
          <a:p>
            <a:pPr lvl="1"/>
            <a:r>
              <a:rPr lang="en-US" sz="1000" dirty="0" smtClean="0"/>
              <a:t>US Army Corps of Engineers</a:t>
            </a:r>
          </a:p>
          <a:p>
            <a:pPr lvl="1"/>
            <a:r>
              <a:rPr lang="en-US" sz="1000" dirty="0" err="1" smtClean="0"/>
              <a:t>NavOceanO</a:t>
            </a:r>
            <a:endParaRPr lang="en-US" sz="1000" dirty="0" smtClean="0"/>
          </a:p>
          <a:p>
            <a:pPr lvl="1"/>
            <a:r>
              <a:rPr lang="en-US" sz="1000" dirty="0" err="1" smtClean="0"/>
              <a:t>hifld</a:t>
            </a:r>
            <a:endParaRPr lang="en-US" sz="1000" dirty="0" smtClean="0"/>
          </a:p>
          <a:p>
            <a:pPr lvl="1"/>
            <a:endParaRPr lang="en-US" sz="1000" dirty="0" smtClean="0"/>
          </a:p>
        </p:txBody>
      </p:sp>
      <p:sp>
        <p:nvSpPr>
          <p:cNvPr id="5" name="TextBox 4"/>
          <p:cNvSpPr txBox="1"/>
          <p:nvPr/>
        </p:nvSpPr>
        <p:spPr>
          <a:xfrm>
            <a:off x="6072901" y="1220626"/>
            <a:ext cx="2283911" cy="369332"/>
          </a:xfrm>
          <a:prstGeom prst="rect">
            <a:avLst/>
          </a:prstGeom>
          <a:noFill/>
        </p:spPr>
        <p:txBody>
          <a:bodyPr wrap="none" rtlCol="0">
            <a:spAutoFit/>
          </a:bodyPr>
          <a:lstStyle/>
          <a:p>
            <a:r>
              <a:rPr lang="en-US" dirty="0" smtClean="0"/>
              <a:t>Functional Breakdown</a:t>
            </a:r>
            <a:endParaRPr lang="en-US" dirty="0"/>
          </a:p>
        </p:txBody>
      </p:sp>
      <p:sp>
        <p:nvSpPr>
          <p:cNvPr id="6" name="TextBox 5"/>
          <p:cNvSpPr txBox="1"/>
          <p:nvPr/>
        </p:nvSpPr>
        <p:spPr>
          <a:xfrm>
            <a:off x="1480856" y="1220626"/>
            <a:ext cx="2434606" cy="369332"/>
          </a:xfrm>
          <a:prstGeom prst="rect">
            <a:avLst/>
          </a:prstGeom>
          <a:noFill/>
        </p:spPr>
        <p:txBody>
          <a:bodyPr wrap="none" rtlCol="0">
            <a:spAutoFit/>
          </a:bodyPr>
          <a:lstStyle/>
          <a:p>
            <a:r>
              <a:rPr lang="en-US" dirty="0" smtClean="0"/>
              <a:t>Institutional Breakdown</a:t>
            </a:r>
            <a:endParaRPr lang="en-US" dirty="0"/>
          </a:p>
        </p:txBody>
      </p:sp>
      <p:sp>
        <p:nvSpPr>
          <p:cNvPr id="7" name="Content Placeholder 2"/>
          <p:cNvSpPr txBox="1">
            <a:spLocks/>
          </p:cNvSpPr>
          <p:nvPr/>
        </p:nvSpPr>
        <p:spPr>
          <a:xfrm>
            <a:off x="2810415" y="1628044"/>
            <a:ext cx="2710627" cy="507301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50" dirty="0" smtClean="0"/>
              <a:t>NSF University Research</a:t>
            </a:r>
          </a:p>
          <a:p>
            <a:pPr lvl="1"/>
            <a:r>
              <a:rPr lang="en-US" sz="1050" dirty="0" err="1" smtClean="0"/>
              <a:t>EarthCube</a:t>
            </a:r>
            <a:endParaRPr lang="en-US" sz="1050" dirty="0" smtClean="0"/>
          </a:p>
          <a:p>
            <a:pPr lvl="1"/>
            <a:r>
              <a:rPr lang="en-US" sz="1050" dirty="0" err="1" smtClean="0"/>
              <a:t>xSEDE</a:t>
            </a:r>
            <a:endParaRPr lang="en-US" sz="1050" dirty="0" smtClean="0"/>
          </a:p>
          <a:p>
            <a:r>
              <a:rPr lang="en-US" sz="1050" dirty="0" smtClean="0"/>
              <a:t>University of London – </a:t>
            </a:r>
            <a:r>
              <a:rPr lang="en-US" sz="1050" dirty="0" smtClean="0"/>
              <a:t>GERB</a:t>
            </a:r>
          </a:p>
          <a:p>
            <a:r>
              <a:rPr lang="en-US" sz="1050" dirty="0" smtClean="0"/>
              <a:t>British Atmospheric Data Center</a:t>
            </a:r>
            <a:endParaRPr lang="en-US" sz="1050" dirty="0" smtClean="0"/>
          </a:p>
          <a:p>
            <a:r>
              <a:rPr lang="en-US" sz="1050" dirty="0" err="1" smtClean="0"/>
              <a:t>UKMet</a:t>
            </a:r>
            <a:endParaRPr lang="en-US" sz="1050" dirty="0" smtClean="0"/>
          </a:p>
          <a:p>
            <a:r>
              <a:rPr lang="en-US" sz="1050" dirty="0" smtClean="0"/>
              <a:t>ECMWF</a:t>
            </a:r>
          </a:p>
          <a:p>
            <a:pPr lvl="1"/>
            <a:r>
              <a:rPr lang="en-US" sz="1050" dirty="0" smtClean="0"/>
              <a:t>Assimilation</a:t>
            </a:r>
          </a:p>
          <a:p>
            <a:pPr lvl="1"/>
            <a:r>
              <a:rPr lang="en-US" sz="1050" dirty="0" smtClean="0"/>
              <a:t>Weather Modeling</a:t>
            </a:r>
          </a:p>
          <a:p>
            <a:r>
              <a:rPr lang="en-US" sz="1050" dirty="0" smtClean="0"/>
              <a:t>University of Michigan AOSS</a:t>
            </a:r>
          </a:p>
          <a:p>
            <a:r>
              <a:rPr lang="en-US" sz="1050" dirty="0" smtClean="0"/>
              <a:t>University of Wisconsin SSEC</a:t>
            </a:r>
          </a:p>
          <a:p>
            <a:r>
              <a:rPr lang="en-US" sz="1050" dirty="0" smtClean="0"/>
              <a:t>UC Berkeley Earth &amp; Planetary Science</a:t>
            </a:r>
          </a:p>
          <a:p>
            <a:pPr lvl="1"/>
            <a:r>
              <a:rPr lang="en-US" sz="1050" dirty="0" smtClean="0"/>
              <a:t>Bill Collins</a:t>
            </a:r>
          </a:p>
          <a:p>
            <a:r>
              <a:rPr lang="en-US" sz="1050" dirty="0"/>
              <a:t>Northrop Grumman Weather </a:t>
            </a:r>
            <a:r>
              <a:rPr lang="en-US" sz="1050" dirty="0" smtClean="0"/>
              <a:t>Models</a:t>
            </a:r>
          </a:p>
          <a:p>
            <a:r>
              <a:rPr lang="en-US" sz="1050" dirty="0" smtClean="0"/>
              <a:t>Harris Corporation and FAA</a:t>
            </a:r>
          </a:p>
          <a:p>
            <a:r>
              <a:rPr lang="en-US" sz="1050" dirty="0" smtClean="0"/>
              <a:t>USGS Eros Data Center (LP DAAC)</a:t>
            </a:r>
          </a:p>
          <a:p>
            <a:r>
              <a:rPr lang="en-US" sz="1050" dirty="0" smtClean="0"/>
              <a:t>UMBC – CHMPPR (NSF I/URC)</a:t>
            </a:r>
            <a:endParaRPr lang="en-US" sz="1050" dirty="0"/>
          </a:p>
          <a:p>
            <a:endParaRPr lang="en-US" sz="1400" dirty="0" smtClean="0"/>
          </a:p>
          <a:p>
            <a:endParaRPr lang="en-US" sz="1050" dirty="0" smtClean="0"/>
          </a:p>
        </p:txBody>
      </p:sp>
    </p:spTree>
    <p:extLst>
      <p:ext uri="{BB962C8B-B14F-4D97-AF65-F5344CB8AC3E}">
        <p14:creationId xmlns:p14="http://schemas.microsoft.com/office/powerpoint/2010/main" val="90185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Obstacles to Data Access</a:t>
            </a:r>
            <a:endParaRPr lang="en-US" dirty="0"/>
          </a:p>
        </p:txBody>
      </p:sp>
      <p:sp>
        <p:nvSpPr>
          <p:cNvPr id="3" name="Content Placeholder 2"/>
          <p:cNvSpPr>
            <a:spLocks noGrp="1"/>
          </p:cNvSpPr>
          <p:nvPr>
            <p:ph idx="1"/>
          </p:nvPr>
        </p:nvSpPr>
        <p:spPr>
          <a:xfrm>
            <a:off x="203200" y="1295400"/>
            <a:ext cx="8775700" cy="4525963"/>
          </a:xfrm>
        </p:spPr>
        <p:txBody>
          <a:bodyPr>
            <a:normAutofit fontScale="77500" lnSpcReduction="20000"/>
          </a:bodyPr>
          <a:lstStyle/>
          <a:p>
            <a:r>
              <a:rPr lang="en-US" dirty="0" smtClean="0"/>
              <a:t>Data is hard to find</a:t>
            </a:r>
          </a:p>
          <a:p>
            <a:pPr lvl="1"/>
            <a:r>
              <a:rPr lang="en-US" dirty="0" smtClean="0"/>
              <a:t>Must have significant prior knowledge to identify which data product contains info </a:t>
            </a:r>
            <a:r>
              <a:rPr lang="en-US" dirty="0" smtClean="0"/>
              <a:t>needed</a:t>
            </a:r>
          </a:p>
          <a:p>
            <a:pPr lvl="1"/>
            <a:r>
              <a:rPr lang="en-US" dirty="0" smtClean="0"/>
              <a:t>Non-NASA data is also parked in a private pasture</a:t>
            </a:r>
            <a:endParaRPr lang="en-US" dirty="0" smtClean="0"/>
          </a:p>
          <a:p>
            <a:r>
              <a:rPr lang="en-US" dirty="0" smtClean="0"/>
              <a:t>Data is hard to use</a:t>
            </a:r>
          </a:p>
          <a:p>
            <a:pPr lvl="1"/>
            <a:r>
              <a:rPr lang="en-US" dirty="0"/>
              <a:t>Bill Collins: Threshold of specialized knowledge makes NASA data hard to use</a:t>
            </a:r>
          </a:p>
          <a:p>
            <a:pPr lvl="1"/>
            <a:r>
              <a:rPr lang="en-US" dirty="0" smtClean="0"/>
              <a:t>File formats</a:t>
            </a:r>
          </a:p>
          <a:p>
            <a:pPr lvl="1"/>
            <a:r>
              <a:rPr lang="en-US" dirty="0" smtClean="0"/>
              <a:t>Internal file data structures</a:t>
            </a:r>
          </a:p>
          <a:p>
            <a:pPr lvl="1"/>
            <a:r>
              <a:rPr lang="en-US" dirty="0" smtClean="0"/>
              <a:t>File size</a:t>
            </a:r>
          </a:p>
          <a:p>
            <a:r>
              <a:rPr lang="en-US" dirty="0" smtClean="0"/>
              <a:t>Data is hard to understand</a:t>
            </a:r>
          </a:p>
          <a:p>
            <a:pPr lvl="1"/>
            <a:r>
              <a:rPr lang="en-US" dirty="0" smtClean="0"/>
              <a:t>Voluminous technical documentation</a:t>
            </a:r>
          </a:p>
          <a:p>
            <a:pPr lvl="1"/>
            <a:r>
              <a:rPr lang="en-US" dirty="0" smtClean="0"/>
              <a:t>Tech Doc written to a different audience</a:t>
            </a:r>
          </a:p>
          <a:p>
            <a:endParaRPr lang="en-US" dirty="0"/>
          </a:p>
        </p:txBody>
      </p:sp>
    </p:spTree>
    <p:extLst>
      <p:ext uri="{BB962C8B-B14F-4D97-AF65-F5344CB8AC3E}">
        <p14:creationId xmlns:p14="http://schemas.microsoft.com/office/powerpoint/2010/main" val="273747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805" y="-296862"/>
            <a:ext cx="8229600" cy="1143000"/>
          </a:xfrm>
        </p:spPr>
        <p:txBody>
          <a:bodyPr/>
          <a:lstStyle/>
          <a:p>
            <a:r>
              <a:rPr lang="en-US" dirty="0" smtClean="0"/>
              <a:t>iRODS for Data Access</a:t>
            </a:r>
            <a:endParaRPr lang="en-US" dirty="0"/>
          </a:p>
        </p:txBody>
      </p:sp>
      <p:sp>
        <p:nvSpPr>
          <p:cNvPr id="4" name="Alternate Process 3"/>
          <p:cNvSpPr/>
          <p:nvPr/>
        </p:nvSpPr>
        <p:spPr>
          <a:xfrm>
            <a:off x="5728469" y="3501377"/>
            <a:ext cx="291379" cy="1466787"/>
          </a:xfrm>
          <a:prstGeom prst="flowChartAlternateProcess">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 name="Magnetic Disk 4"/>
          <p:cNvSpPr/>
          <p:nvPr/>
        </p:nvSpPr>
        <p:spPr bwMode="auto">
          <a:xfrm>
            <a:off x="7626770" y="2254329"/>
            <a:ext cx="1396215" cy="471516"/>
          </a:xfrm>
          <a:prstGeom prst="flowChartMagneticDisk">
            <a:avLst/>
          </a:prstGeom>
          <a:solidFill>
            <a:schemeClr val="accent1">
              <a:lumMod val="40000"/>
              <a:lumOff val="60000"/>
            </a:schemeClr>
          </a:solidFill>
          <a:ln w="22225">
            <a:solidFill>
              <a:srgbClr val="1F497D"/>
            </a:solidFill>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smtClean="0">
                <a:solidFill>
                  <a:srgbClr val="243291"/>
                </a:solidFill>
                <a:latin typeface="Lucida Bright"/>
                <a:cs typeface="Lucida Bright"/>
              </a:rPr>
              <a:t>NCCS File System</a:t>
            </a:r>
            <a:endParaRPr lang="en-US" sz="1200" b="1" dirty="0">
              <a:solidFill>
                <a:srgbClr val="243291"/>
              </a:solidFill>
              <a:latin typeface="Lucida Bright"/>
              <a:cs typeface="Lucida Bright"/>
            </a:endParaRPr>
          </a:p>
        </p:txBody>
      </p:sp>
      <p:grpSp>
        <p:nvGrpSpPr>
          <p:cNvPr id="6" name="Group 143"/>
          <p:cNvGrpSpPr>
            <a:grpSpLocks/>
          </p:cNvGrpSpPr>
          <p:nvPr/>
        </p:nvGrpSpPr>
        <p:grpSpPr bwMode="auto">
          <a:xfrm>
            <a:off x="4005015" y="5294041"/>
            <a:ext cx="2917571" cy="1410080"/>
            <a:chOff x="14201417" y="22963203"/>
            <a:chExt cx="5557279" cy="3478197"/>
          </a:xfrm>
        </p:grpSpPr>
        <p:sp>
          <p:nvSpPr>
            <p:cNvPr id="7" name="Magnetic Disk 6"/>
            <p:cNvSpPr/>
            <p:nvPr/>
          </p:nvSpPr>
          <p:spPr>
            <a:xfrm>
              <a:off x="16177297" y="24764999"/>
              <a:ext cx="3581399" cy="1676401"/>
            </a:xfrm>
            <a:prstGeom prst="flowChartMagneticDisk">
              <a:avLst/>
            </a:prstGeom>
            <a:solidFill>
              <a:schemeClr val="accent1">
                <a:lumMod val="40000"/>
                <a:lumOff val="60000"/>
              </a:schemeClr>
            </a:solidFill>
            <a:ln w="22225">
              <a:solidFill>
                <a:srgbClr val="1F497D"/>
              </a:solidFill>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243291"/>
                  </a:solidFill>
                  <a:latin typeface="Lucida Bright"/>
                  <a:cs typeface="Lucida Bright"/>
                </a:rPr>
                <a:t>DPO (Data Products On-line)</a:t>
              </a:r>
            </a:p>
          </p:txBody>
        </p:sp>
        <p:sp>
          <p:nvSpPr>
            <p:cNvPr id="8" name="Up Arrow 7"/>
            <p:cNvSpPr/>
            <p:nvPr/>
          </p:nvSpPr>
          <p:spPr>
            <a:xfrm>
              <a:off x="15762779" y="22963203"/>
              <a:ext cx="1143000" cy="1371600"/>
            </a:xfrm>
            <a:prstGeom prst="upArrow">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pPr algn="ctr">
                <a:defRPr/>
              </a:pPr>
              <a:r>
                <a:rPr lang="en-US" sz="1200" b="1" dirty="0">
                  <a:solidFill>
                    <a:srgbClr val="000000"/>
                  </a:solidFill>
                  <a:latin typeface="Lucida Bright"/>
                  <a:cs typeface="Lucida Bright"/>
                </a:rPr>
                <a:t>F</a:t>
              </a:r>
            </a:p>
            <a:p>
              <a:pPr algn="ctr">
                <a:defRPr/>
              </a:pPr>
              <a:r>
                <a:rPr lang="en-US" sz="1200" b="1" dirty="0">
                  <a:solidFill>
                    <a:srgbClr val="000000"/>
                  </a:solidFill>
                  <a:latin typeface="Lucida Bright"/>
                  <a:cs typeface="Lucida Bright"/>
                </a:rPr>
                <a:t>S</a:t>
              </a:r>
            </a:p>
            <a:p>
              <a:pPr algn="ctr">
                <a:defRPr/>
              </a:pPr>
              <a:endParaRPr lang="en-US" sz="1200" b="1" dirty="0">
                <a:solidFill>
                  <a:srgbClr val="000000"/>
                </a:solidFill>
                <a:latin typeface="Lucida Bright"/>
                <a:cs typeface="Lucida Bright"/>
              </a:endParaRPr>
            </a:p>
          </p:txBody>
        </p:sp>
        <p:sp>
          <p:nvSpPr>
            <p:cNvPr id="9" name="Up Arrow 8"/>
            <p:cNvSpPr/>
            <p:nvPr/>
          </p:nvSpPr>
          <p:spPr>
            <a:xfrm>
              <a:off x="14201417" y="22963203"/>
              <a:ext cx="1143000" cy="1371600"/>
            </a:xfrm>
            <a:prstGeom prst="upArrow">
              <a:avLst/>
            </a:prstGeom>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pPr algn="ctr">
                <a:defRPr/>
              </a:pPr>
              <a:r>
                <a:rPr lang="en-US" sz="1200" b="1" dirty="0">
                  <a:solidFill>
                    <a:srgbClr val="000000"/>
                  </a:solidFill>
                  <a:latin typeface="Lucida Bright"/>
                  <a:cs typeface="Lucida Bright"/>
                </a:rPr>
                <a:t>F</a:t>
              </a:r>
            </a:p>
            <a:p>
              <a:pPr algn="ctr">
                <a:defRPr/>
              </a:pPr>
              <a:r>
                <a:rPr lang="en-US" sz="1200" b="1" dirty="0">
                  <a:solidFill>
                    <a:srgbClr val="000000"/>
                  </a:solidFill>
                  <a:latin typeface="Lucida Bright"/>
                  <a:cs typeface="Lucida Bright"/>
                </a:rPr>
                <a:t>S</a:t>
              </a:r>
            </a:p>
            <a:p>
              <a:pPr algn="ctr">
                <a:defRPr/>
              </a:pPr>
              <a:endParaRPr lang="en-US" sz="1200" b="1" dirty="0">
                <a:solidFill>
                  <a:srgbClr val="000000"/>
                </a:solidFill>
                <a:latin typeface="Lucida Bright"/>
                <a:cs typeface="Lucida Bright"/>
              </a:endParaRPr>
            </a:p>
          </p:txBody>
        </p:sp>
      </p:grpSp>
      <p:grpSp>
        <p:nvGrpSpPr>
          <p:cNvPr id="10" name="Group 11"/>
          <p:cNvGrpSpPr>
            <a:grpSpLocks/>
          </p:cNvGrpSpPr>
          <p:nvPr/>
        </p:nvGrpSpPr>
        <p:grpSpPr bwMode="auto">
          <a:xfrm>
            <a:off x="7016128" y="3507685"/>
            <a:ext cx="1264238" cy="1532768"/>
            <a:chOff x="17754600" y="23393400"/>
            <a:chExt cx="2000250" cy="2868118"/>
          </a:xfrm>
        </p:grpSpPr>
        <p:sp>
          <p:nvSpPr>
            <p:cNvPr id="11" name="TextBox 10"/>
            <p:cNvSpPr txBox="1"/>
            <p:nvPr/>
          </p:nvSpPr>
          <p:spPr bwMode="auto">
            <a:xfrm>
              <a:off x="17754600" y="23393400"/>
              <a:ext cx="2000250" cy="1551496"/>
            </a:xfrm>
            <a:prstGeom prst="rect">
              <a:avLst/>
            </a:prstGeom>
            <a:solidFill>
              <a:schemeClr val="bg1"/>
            </a:solidFill>
            <a:ln w="38100" cmpd="sng">
              <a:solidFill>
                <a:schemeClr val="tx2">
                  <a:lumMod val="40000"/>
                  <a:lumOff val="60000"/>
                  <a:alpha val="93000"/>
                </a:schemeClr>
              </a:solidFill>
              <a:prstDash val="sysDot"/>
            </a:ln>
          </p:spPr>
          <p:txBody>
            <a:bodyPr wrap="square">
              <a:spAutoFit/>
            </a:bodyPr>
            <a:lstStyle/>
            <a:p>
              <a:pPr algn="ctr">
                <a:defRPr/>
              </a:pPr>
              <a:endParaRPr lang="en-US" sz="1200" b="1" dirty="0" smtClean="0">
                <a:latin typeface="Lucida Bright"/>
                <a:cs typeface="Lucida Bright"/>
              </a:endParaRPr>
            </a:p>
            <a:p>
              <a:pPr algn="ctr">
                <a:defRPr/>
              </a:pPr>
              <a:endParaRPr lang="en-US" sz="1200" b="1" dirty="0">
                <a:latin typeface="Lucida Bright"/>
                <a:cs typeface="Lucida Bright"/>
              </a:endParaRPr>
            </a:p>
            <a:p>
              <a:pPr algn="ctr">
                <a:defRPr/>
              </a:pPr>
              <a:endParaRPr lang="en-US" sz="1200" b="1" dirty="0" smtClean="0">
                <a:latin typeface="Lucida Bright"/>
                <a:cs typeface="Lucida Bright"/>
              </a:endParaRPr>
            </a:p>
            <a:p>
              <a:pPr algn="ctr">
                <a:defRPr/>
              </a:pPr>
              <a:endParaRPr lang="en-US" sz="1200" b="1" dirty="0">
                <a:latin typeface="Lucida Bright"/>
                <a:cs typeface="Lucida Bright"/>
              </a:endParaRPr>
            </a:p>
            <a:p>
              <a:pPr algn="ctr">
                <a:defRPr/>
              </a:pPr>
              <a:endParaRPr lang="en-US" sz="1200" b="1" dirty="0" smtClean="0">
                <a:latin typeface="Lucida Bright"/>
                <a:cs typeface="Lucida Bright"/>
              </a:endParaRPr>
            </a:p>
            <a:p>
              <a:pPr algn="ctr">
                <a:defRPr/>
              </a:pPr>
              <a:endParaRPr lang="en-US" sz="1200" b="1" dirty="0">
                <a:latin typeface="Lucida Bright"/>
                <a:cs typeface="Lucida Bright"/>
              </a:endParaRPr>
            </a:p>
            <a:p>
              <a:pPr algn="ctr">
                <a:defRPr/>
              </a:pPr>
              <a:endParaRPr lang="en-US" sz="1200" b="1" dirty="0" smtClean="0">
                <a:latin typeface="Lucida Bright"/>
                <a:cs typeface="Lucida Bright"/>
              </a:endParaRPr>
            </a:p>
            <a:p>
              <a:pPr algn="ctr">
                <a:defRPr/>
              </a:pPr>
              <a:endParaRPr lang="en-US" sz="1200" b="1" dirty="0">
                <a:latin typeface="Lucida Bright"/>
                <a:cs typeface="Lucida Bright"/>
              </a:endParaRPr>
            </a:p>
            <a:p>
              <a:pPr algn="ctr">
                <a:defRPr/>
              </a:pPr>
              <a:endParaRPr lang="en-US" sz="1200" b="1" dirty="0" smtClean="0">
                <a:latin typeface="Lucida Bright"/>
                <a:cs typeface="Lucida Bright"/>
              </a:endParaRPr>
            </a:p>
            <a:p>
              <a:pPr algn="ctr">
                <a:defRPr/>
              </a:pPr>
              <a:endParaRPr lang="en-US" sz="1200" b="1" dirty="0">
                <a:latin typeface="Lucida Bright"/>
                <a:cs typeface="Lucida Bright"/>
              </a:endParaRPr>
            </a:p>
            <a:p>
              <a:pPr algn="ctr">
                <a:defRPr/>
              </a:pPr>
              <a:endParaRPr lang="en-US" sz="1200" b="1" dirty="0" smtClean="0">
                <a:latin typeface="Lucida Bright"/>
                <a:cs typeface="Lucida Bright"/>
              </a:endParaRPr>
            </a:p>
            <a:p>
              <a:pPr algn="ctr">
                <a:defRPr/>
              </a:pPr>
              <a:endParaRPr lang="en-US" sz="1200" b="1" dirty="0">
                <a:latin typeface="Lucida Bright"/>
                <a:cs typeface="Lucida Bright"/>
              </a:endParaRPr>
            </a:p>
          </p:txBody>
        </p:sp>
        <p:sp>
          <p:nvSpPr>
            <p:cNvPr id="12" name="Rectangle 11"/>
            <p:cNvSpPr/>
            <p:nvPr/>
          </p:nvSpPr>
          <p:spPr bwMode="auto">
            <a:xfrm rot="10800000" flipV="1">
              <a:off x="17810607" y="24396388"/>
              <a:ext cx="1906905" cy="533504"/>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b="1" dirty="0" err="1">
                  <a:solidFill>
                    <a:srgbClr val="000000"/>
                  </a:solidFill>
                  <a:latin typeface="Lucida Bright"/>
                  <a:cs typeface="Lucida Bright"/>
                </a:rPr>
                <a:t>iCAT</a:t>
              </a:r>
              <a:endParaRPr lang="en-US" sz="1200" b="1" dirty="0">
                <a:solidFill>
                  <a:srgbClr val="000000"/>
                </a:solidFill>
                <a:latin typeface="Lucida Bright"/>
                <a:cs typeface="Lucida Bright"/>
              </a:endParaRPr>
            </a:p>
          </p:txBody>
        </p:sp>
        <p:sp>
          <p:nvSpPr>
            <p:cNvPr id="13" name="Rectangle 12"/>
            <p:cNvSpPr/>
            <p:nvPr/>
          </p:nvSpPr>
          <p:spPr bwMode="auto">
            <a:xfrm rot="10800000" flipV="1">
              <a:off x="17810607" y="25112352"/>
              <a:ext cx="1906905" cy="53457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b="1" dirty="0">
                  <a:solidFill>
                    <a:srgbClr val="000000"/>
                  </a:solidFill>
                  <a:latin typeface="Lucida Bright"/>
                  <a:cs typeface="Lucida Bright"/>
                </a:rPr>
                <a:t>Rules Engine</a:t>
              </a:r>
            </a:p>
          </p:txBody>
        </p:sp>
        <p:sp>
          <p:nvSpPr>
            <p:cNvPr id="14" name="Rectangle 13"/>
            <p:cNvSpPr/>
            <p:nvPr/>
          </p:nvSpPr>
          <p:spPr bwMode="auto">
            <a:xfrm rot="10800000" flipV="1">
              <a:off x="17810607" y="25828313"/>
              <a:ext cx="1906905" cy="433205"/>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b="1" dirty="0">
                  <a:solidFill>
                    <a:srgbClr val="000000"/>
                  </a:solidFill>
                  <a:latin typeface="Lucida Bright"/>
                  <a:cs typeface="Lucida Bright"/>
                </a:rPr>
                <a:t>iRODS 3.3</a:t>
              </a:r>
            </a:p>
          </p:txBody>
        </p:sp>
        <p:pic>
          <p:nvPicPr>
            <p:cNvPr id="15"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83202" y="23469600"/>
              <a:ext cx="1606295" cy="818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214"/>
          <p:cNvGrpSpPr>
            <a:grpSpLocks/>
          </p:cNvGrpSpPr>
          <p:nvPr/>
        </p:nvGrpSpPr>
        <p:grpSpPr bwMode="auto">
          <a:xfrm>
            <a:off x="310353" y="3742625"/>
            <a:ext cx="3129280" cy="2521206"/>
            <a:chOff x="9144000" y="22098000"/>
            <a:chExt cx="7239000" cy="6808865"/>
          </a:xfrm>
        </p:grpSpPr>
        <p:sp>
          <p:nvSpPr>
            <p:cNvPr id="17" name="Rounded Rectangle 16"/>
            <p:cNvSpPr/>
            <p:nvPr/>
          </p:nvSpPr>
          <p:spPr>
            <a:xfrm>
              <a:off x="9144000" y="22098000"/>
              <a:ext cx="7239000" cy="5105400"/>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latin typeface="Lucida Bright"/>
                <a:cs typeface="Lucida Bright"/>
              </a:endParaRPr>
            </a:p>
          </p:txBody>
        </p:sp>
        <p:sp>
          <p:nvSpPr>
            <p:cNvPr id="18" name="TextBox 71"/>
            <p:cNvSpPr txBox="1">
              <a:spLocks noChangeArrowheads="1"/>
            </p:cNvSpPr>
            <p:nvPr/>
          </p:nvSpPr>
          <p:spPr bwMode="auto">
            <a:xfrm>
              <a:off x="9601201" y="22174201"/>
              <a:ext cx="6248401" cy="6732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4387850"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4387850"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4387850"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4387850" eaLnBrk="0" fontAlgn="base" hangingPunct="0">
                <a:spcBef>
                  <a:spcPct val="0"/>
                </a:spcBef>
                <a:spcAft>
                  <a:spcPct val="0"/>
                </a:spcAft>
                <a:defRPr sz="8600">
                  <a:solidFill>
                    <a:schemeClr val="tx1"/>
                  </a:solidFill>
                  <a:latin typeface="Arial" charset="0"/>
                  <a:ea typeface="ＭＳ Ｐゴシック" charset="0"/>
                </a:defRPr>
              </a:lvl9pPr>
            </a:lstStyle>
            <a:p>
              <a:pPr algn="ctr" eaLnBrk="1" hangingPunct="1"/>
              <a:r>
                <a:rPr lang="en-US" sz="1200" b="1" dirty="0">
                  <a:solidFill>
                    <a:srgbClr val="000000"/>
                  </a:solidFill>
                  <a:latin typeface="Lucida Bright"/>
                  <a:cs typeface="Lucida Bright"/>
                </a:rPr>
                <a:t>ODISEES </a:t>
              </a:r>
            </a:p>
            <a:p>
              <a:pPr algn="ctr" eaLnBrk="1" hangingPunct="1"/>
              <a:r>
                <a:rPr lang="en-US" sz="1200" b="1" dirty="0" smtClean="0">
                  <a:latin typeface="Lucida Bright"/>
                  <a:cs typeface="Lucida Bright"/>
                </a:rPr>
                <a:t>(Ontology)</a:t>
              </a:r>
              <a:endParaRPr lang="en-US" sz="1200" b="1" dirty="0">
                <a:latin typeface="Lucida Bright"/>
                <a:cs typeface="Lucida Bright"/>
              </a:endParaRPr>
            </a:p>
            <a:p>
              <a:pPr algn="ctr" eaLnBrk="1" hangingPunct="1"/>
              <a:endParaRPr lang="en-US" sz="1200" b="1" dirty="0">
                <a:latin typeface="Lucida Bright"/>
                <a:cs typeface="Lucida Bright"/>
              </a:endParaRPr>
            </a:p>
            <a:p>
              <a:pPr eaLnBrk="1" hangingPunct="1"/>
              <a:endParaRPr lang="en-US" sz="1200" b="1" dirty="0">
                <a:latin typeface="Lucida Bright"/>
                <a:cs typeface="Lucida Bright"/>
              </a:endParaRPr>
            </a:p>
            <a:p>
              <a:pPr eaLnBrk="1" hangingPunct="1"/>
              <a:endParaRPr lang="en-US" sz="1200" b="1" dirty="0">
                <a:latin typeface="Lucida Bright"/>
                <a:cs typeface="Lucida Bright"/>
              </a:endParaRPr>
            </a:p>
            <a:p>
              <a:pPr eaLnBrk="1" hangingPunct="1"/>
              <a:r>
                <a:rPr lang="en-US" sz="1200" b="1" dirty="0">
                  <a:latin typeface="Lucida Bright"/>
                  <a:cs typeface="Lucida Bright"/>
                </a:rPr>
                <a:t> </a:t>
              </a:r>
            </a:p>
            <a:p>
              <a:pPr algn="ctr" eaLnBrk="1" hangingPunct="1"/>
              <a:endParaRPr lang="en-US" sz="1200" b="1" dirty="0">
                <a:latin typeface="Lucida Bright"/>
                <a:cs typeface="Lucida Bright"/>
              </a:endParaRPr>
            </a:p>
            <a:p>
              <a:pPr algn="ctr" eaLnBrk="1" hangingPunct="1"/>
              <a:endParaRPr lang="en-US" sz="1200" b="1" dirty="0">
                <a:latin typeface="Lucida Bright"/>
                <a:cs typeface="Lucida Bright"/>
              </a:endParaRPr>
            </a:p>
            <a:p>
              <a:pPr algn="ctr" eaLnBrk="1" hangingPunct="1"/>
              <a:endParaRPr lang="en-US" sz="1200" b="1" dirty="0">
                <a:latin typeface="Lucida Bright"/>
                <a:cs typeface="Lucida Bright"/>
              </a:endParaRPr>
            </a:p>
            <a:p>
              <a:pPr algn="ctr" eaLnBrk="1" hangingPunct="1"/>
              <a:endParaRPr lang="en-US" sz="1200" b="1" dirty="0">
                <a:latin typeface="Lucida Bright"/>
                <a:cs typeface="Lucida Bright"/>
              </a:endParaRPr>
            </a:p>
            <a:p>
              <a:pPr algn="ctr" eaLnBrk="1" hangingPunct="1"/>
              <a:endParaRPr lang="en-US" sz="1200" b="1" dirty="0">
                <a:latin typeface="Lucida Bright"/>
                <a:cs typeface="Lucida Bright"/>
              </a:endParaRPr>
            </a:p>
            <a:p>
              <a:pPr algn="ctr" eaLnBrk="1" hangingPunct="1"/>
              <a:endParaRPr lang="en-US" sz="1200" b="1" dirty="0">
                <a:latin typeface="Lucida Bright"/>
                <a:cs typeface="Lucida Bright"/>
              </a:endParaRPr>
            </a:p>
            <a:p>
              <a:pPr algn="ctr" eaLnBrk="1" hangingPunct="1"/>
              <a:r>
                <a:rPr lang="en-US" sz="1200" b="1" dirty="0">
                  <a:latin typeface="Lucida Bright"/>
                  <a:cs typeface="Lucida Bright"/>
                </a:rPr>
                <a:t>Semantic Web Tool</a:t>
              </a:r>
            </a:p>
          </p:txBody>
        </p:sp>
        <p:pic>
          <p:nvPicPr>
            <p:cNvPr id="19" name="Picture 2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96400" y="23391387"/>
              <a:ext cx="6891670" cy="335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Alternate Process 19"/>
          <p:cNvSpPr/>
          <p:nvPr/>
        </p:nvSpPr>
        <p:spPr>
          <a:xfrm>
            <a:off x="6598484" y="3476107"/>
            <a:ext cx="291379" cy="1466787"/>
          </a:xfrm>
          <a:prstGeom prst="flowChartAlternateProcess">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1" name="TextBox 20"/>
          <p:cNvSpPr txBox="1"/>
          <p:nvPr/>
        </p:nvSpPr>
        <p:spPr>
          <a:xfrm>
            <a:off x="4759557" y="5018964"/>
            <a:ext cx="3124199" cy="276999"/>
          </a:xfrm>
          <a:prstGeom prst="rect">
            <a:avLst/>
          </a:prstGeom>
          <a:noFill/>
        </p:spPr>
        <p:txBody>
          <a:bodyPr wrap="square" rtlCol="0">
            <a:spAutoFit/>
          </a:bodyPr>
          <a:lstStyle/>
          <a:p>
            <a:pPr lvl="0" algn="ctr"/>
            <a:r>
              <a:rPr lang="en-US" sz="1200" dirty="0">
                <a:solidFill>
                  <a:srgbClr val="000000"/>
                </a:solidFill>
                <a:latin typeface="Arial" pitchFamily="34" charset="0"/>
                <a:ea typeface="ＭＳ Ｐゴシック" pitchFamily="-110" charset="-128"/>
                <a:cs typeface="Arial" pitchFamily="34" charset="0"/>
              </a:rPr>
              <a:t>Center </a:t>
            </a:r>
            <a:r>
              <a:rPr lang="en-US" sz="1200" dirty="0" smtClean="0">
                <a:solidFill>
                  <a:srgbClr val="000000"/>
                </a:solidFill>
                <a:latin typeface="Arial" pitchFamily="34" charset="0"/>
                <a:ea typeface="ＭＳ Ｐゴシック" pitchFamily="-110" charset="-128"/>
                <a:cs typeface="Arial" pitchFamily="34" charset="0"/>
              </a:rPr>
              <a:t>Firewalls</a:t>
            </a:r>
            <a:endParaRPr lang="en-US" sz="1200" dirty="0">
              <a:solidFill>
                <a:srgbClr val="000000"/>
              </a:solidFill>
              <a:latin typeface="Arial" pitchFamily="34" charset="0"/>
              <a:ea typeface="ＭＳ Ｐゴシック" pitchFamily="-110" charset="-128"/>
              <a:cs typeface="Arial" pitchFamily="34" charset="0"/>
            </a:endParaRPr>
          </a:p>
        </p:txBody>
      </p:sp>
      <p:sp>
        <p:nvSpPr>
          <p:cNvPr id="22" name="Down Arrow 21"/>
          <p:cNvSpPr/>
          <p:nvPr/>
        </p:nvSpPr>
        <p:spPr>
          <a:xfrm>
            <a:off x="8074256" y="2743199"/>
            <a:ext cx="250622" cy="69139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2">
                  <a:lumMod val="20000"/>
                  <a:lumOff val="80000"/>
                </a:schemeClr>
              </a:solidFill>
            </a:endParaRPr>
          </a:p>
        </p:txBody>
      </p:sp>
      <p:sp>
        <p:nvSpPr>
          <p:cNvPr id="23" name="Down Arrow 22"/>
          <p:cNvSpPr/>
          <p:nvPr/>
        </p:nvSpPr>
        <p:spPr>
          <a:xfrm flipV="1">
            <a:off x="7010399" y="2387600"/>
            <a:ext cx="365392" cy="104698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2">
                  <a:lumMod val="20000"/>
                  <a:lumOff val="80000"/>
                </a:schemeClr>
              </a:solidFill>
            </a:endParaRPr>
          </a:p>
        </p:txBody>
      </p:sp>
      <p:sp>
        <p:nvSpPr>
          <p:cNvPr id="24" name="Magnetic Disk 23"/>
          <p:cNvSpPr/>
          <p:nvPr/>
        </p:nvSpPr>
        <p:spPr bwMode="auto">
          <a:xfrm>
            <a:off x="3274131" y="6024501"/>
            <a:ext cx="1461769" cy="705021"/>
          </a:xfrm>
          <a:prstGeom prst="flowChartMagneticDisk">
            <a:avLst/>
          </a:prstGeom>
          <a:solidFill>
            <a:schemeClr val="accent1">
              <a:lumMod val="40000"/>
              <a:lumOff val="60000"/>
            </a:schemeClr>
          </a:solidFill>
          <a:ln w="22225">
            <a:solidFill>
              <a:srgbClr val="1F497D"/>
            </a:solidFill>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243291"/>
                </a:solidFill>
                <a:latin typeface="Lucida Bright"/>
                <a:cs typeface="Lucida Bright"/>
              </a:rPr>
              <a:t>ECS Data Pool</a:t>
            </a:r>
          </a:p>
        </p:txBody>
      </p:sp>
      <p:sp>
        <p:nvSpPr>
          <p:cNvPr id="25" name="Left-Right Arrow 24"/>
          <p:cNvSpPr/>
          <p:nvPr/>
        </p:nvSpPr>
        <p:spPr>
          <a:xfrm>
            <a:off x="5454558" y="4084360"/>
            <a:ext cx="1596968" cy="244451"/>
          </a:xfrm>
          <a:prstGeom prst="leftRight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FF6600"/>
              </a:solidFill>
            </a:endParaRPr>
          </a:p>
        </p:txBody>
      </p:sp>
      <p:grpSp>
        <p:nvGrpSpPr>
          <p:cNvPr id="26" name="Group 11"/>
          <p:cNvGrpSpPr>
            <a:grpSpLocks/>
          </p:cNvGrpSpPr>
          <p:nvPr/>
        </p:nvGrpSpPr>
        <p:grpSpPr bwMode="auto">
          <a:xfrm>
            <a:off x="4122467" y="3569246"/>
            <a:ext cx="1264238" cy="1532768"/>
            <a:chOff x="17754600" y="23393400"/>
            <a:chExt cx="2000250" cy="2868118"/>
          </a:xfrm>
        </p:grpSpPr>
        <p:sp>
          <p:nvSpPr>
            <p:cNvPr id="27" name="TextBox 26"/>
            <p:cNvSpPr txBox="1"/>
            <p:nvPr/>
          </p:nvSpPr>
          <p:spPr bwMode="auto">
            <a:xfrm>
              <a:off x="17754600" y="23393400"/>
              <a:ext cx="2000250" cy="1551496"/>
            </a:xfrm>
            <a:prstGeom prst="rect">
              <a:avLst/>
            </a:prstGeom>
            <a:solidFill>
              <a:schemeClr val="bg1"/>
            </a:solidFill>
            <a:ln w="38100" cmpd="sng">
              <a:solidFill>
                <a:schemeClr val="tx2">
                  <a:lumMod val="40000"/>
                  <a:lumOff val="60000"/>
                  <a:alpha val="93000"/>
                </a:schemeClr>
              </a:solidFill>
              <a:prstDash val="sysDot"/>
            </a:ln>
          </p:spPr>
          <p:txBody>
            <a:bodyPr wrap="square">
              <a:spAutoFit/>
            </a:bodyPr>
            <a:lstStyle/>
            <a:p>
              <a:pPr algn="ctr">
                <a:defRPr/>
              </a:pPr>
              <a:endParaRPr lang="en-US" sz="1200" b="1" dirty="0" smtClean="0">
                <a:latin typeface="Lucida Bright"/>
                <a:cs typeface="Lucida Bright"/>
              </a:endParaRPr>
            </a:p>
            <a:p>
              <a:pPr algn="ctr">
                <a:defRPr/>
              </a:pPr>
              <a:endParaRPr lang="en-US" sz="1200" b="1" dirty="0">
                <a:latin typeface="Lucida Bright"/>
                <a:cs typeface="Lucida Bright"/>
              </a:endParaRPr>
            </a:p>
            <a:p>
              <a:pPr algn="ctr">
                <a:defRPr/>
              </a:pPr>
              <a:endParaRPr lang="en-US" sz="1200" b="1" dirty="0" smtClean="0">
                <a:latin typeface="Lucida Bright"/>
                <a:cs typeface="Lucida Bright"/>
              </a:endParaRPr>
            </a:p>
            <a:p>
              <a:pPr algn="ctr">
                <a:defRPr/>
              </a:pPr>
              <a:endParaRPr lang="en-US" sz="1200" b="1" dirty="0">
                <a:latin typeface="Lucida Bright"/>
                <a:cs typeface="Lucida Bright"/>
              </a:endParaRPr>
            </a:p>
            <a:p>
              <a:pPr algn="ctr">
                <a:defRPr/>
              </a:pPr>
              <a:endParaRPr lang="en-US" sz="1200" b="1" dirty="0" smtClean="0">
                <a:latin typeface="Lucida Bright"/>
                <a:cs typeface="Lucida Bright"/>
              </a:endParaRPr>
            </a:p>
            <a:p>
              <a:pPr algn="ctr">
                <a:defRPr/>
              </a:pPr>
              <a:endParaRPr lang="en-US" sz="1200" b="1" dirty="0">
                <a:latin typeface="Lucida Bright"/>
                <a:cs typeface="Lucida Bright"/>
              </a:endParaRPr>
            </a:p>
            <a:p>
              <a:pPr algn="ctr">
                <a:defRPr/>
              </a:pPr>
              <a:endParaRPr lang="en-US" sz="1200" b="1" dirty="0" smtClean="0">
                <a:latin typeface="Lucida Bright"/>
                <a:cs typeface="Lucida Bright"/>
              </a:endParaRPr>
            </a:p>
            <a:p>
              <a:pPr algn="ctr">
                <a:defRPr/>
              </a:pPr>
              <a:endParaRPr lang="en-US" sz="1200" b="1" dirty="0">
                <a:latin typeface="Lucida Bright"/>
                <a:cs typeface="Lucida Bright"/>
              </a:endParaRPr>
            </a:p>
            <a:p>
              <a:pPr algn="ctr">
                <a:defRPr/>
              </a:pPr>
              <a:endParaRPr lang="en-US" sz="1200" b="1" dirty="0" smtClean="0">
                <a:latin typeface="Lucida Bright"/>
                <a:cs typeface="Lucida Bright"/>
              </a:endParaRPr>
            </a:p>
            <a:p>
              <a:pPr algn="ctr">
                <a:defRPr/>
              </a:pPr>
              <a:endParaRPr lang="en-US" sz="1200" b="1" dirty="0">
                <a:latin typeface="Lucida Bright"/>
                <a:cs typeface="Lucida Bright"/>
              </a:endParaRPr>
            </a:p>
            <a:p>
              <a:pPr algn="ctr">
                <a:defRPr/>
              </a:pPr>
              <a:endParaRPr lang="en-US" sz="1200" b="1" dirty="0" smtClean="0">
                <a:latin typeface="Lucida Bright"/>
                <a:cs typeface="Lucida Bright"/>
              </a:endParaRPr>
            </a:p>
            <a:p>
              <a:pPr algn="ctr">
                <a:defRPr/>
              </a:pPr>
              <a:endParaRPr lang="en-US" sz="1200" b="1" dirty="0">
                <a:latin typeface="Lucida Bright"/>
                <a:cs typeface="Lucida Bright"/>
              </a:endParaRPr>
            </a:p>
          </p:txBody>
        </p:sp>
        <p:sp>
          <p:nvSpPr>
            <p:cNvPr id="28" name="Rectangle 27"/>
            <p:cNvSpPr/>
            <p:nvPr/>
          </p:nvSpPr>
          <p:spPr bwMode="auto">
            <a:xfrm rot="10800000" flipV="1">
              <a:off x="17810607" y="24396388"/>
              <a:ext cx="1906905" cy="533504"/>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b="1" dirty="0" err="1">
                  <a:solidFill>
                    <a:srgbClr val="000000"/>
                  </a:solidFill>
                  <a:latin typeface="Lucida Bright"/>
                  <a:cs typeface="Lucida Bright"/>
                </a:rPr>
                <a:t>iCAT</a:t>
              </a:r>
              <a:endParaRPr lang="en-US" sz="1200" b="1" dirty="0">
                <a:solidFill>
                  <a:srgbClr val="000000"/>
                </a:solidFill>
                <a:latin typeface="Lucida Bright"/>
                <a:cs typeface="Lucida Bright"/>
              </a:endParaRPr>
            </a:p>
          </p:txBody>
        </p:sp>
        <p:sp>
          <p:nvSpPr>
            <p:cNvPr id="29" name="Rectangle 28"/>
            <p:cNvSpPr/>
            <p:nvPr/>
          </p:nvSpPr>
          <p:spPr bwMode="auto">
            <a:xfrm rot="10800000" flipV="1">
              <a:off x="17810607" y="25112352"/>
              <a:ext cx="1906905" cy="53457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b="1" dirty="0">
                  <a:solidFill>
                    <a:srgbClr val="000000"/>
                  </a:solidFill>
                  <a:latin typeface="Lucida Bright"/>
                  <a:cs typeface="Lucida Bright"/>
                </a:rPr>
                <a:t>Rules Engine</a:t>
              </a:r>
            </a:p>
          </p:txBody>
        </p:sp>
        <p:sp>
          <p:nvSpPr>
            <p:cNvPr id="30" name="Rectangle 29"/>
            <p:cNvSpPr/>
            <p:nvPr/>
          </p:nvSpPr>
          <p:spPr bwMode="auto">
            <a:xfrm rot="10800000" flipV="1">
              <a:off x="17810607" y="25828313"/>
              <a:ext cx="1906905" cy="433205"/>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b="1" dirty="0">
                  <a:solidFill>
                    <a:srgbClr val="000000"/>
                  </a:solidFill>
                  <a:latin typeface="Lucida Bright"/>
                  <a:cs typeface="Lucida Bright"/>
                </a:rPr>
                <a:t>iRODS 3.3</a:t>
              </a:r>
            </a:p>
          </p:txBody>
        </p:sp>
        <p:pic>
          <p:nvPicPr>
            <p:cNvPr id="31"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83202" y="23469600"/>
              <a:ext cx="1606295" cy="818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Group 88"/>
          <p:cNvGrpSpPr>
            <a:grpSpLocks/>
          </p:cNvGrpSpPr>
          <p:nvPr/>
        </p:nvGrpSpPr>
        <p:grpSpPr bwMode="auto">
          <a:xfrm>
            <a:off x="6299924" y="1150283"/>
            <a:ext cx="1721380" cy="985706"/>
            <a:chOff x="11682480" y="14952128"/>
            <a:chExt cx="3702678" cy="2376240"/>
          </a:xfrm>
        </p:grpSpPr>
        <p:grpSp>
          <p:nvGrpSpPr>
            <p:cNvPr id="33" name="Group 89"/>
            <p:cNvGrpSpPr>
              <a:grpSpLocks/>
            </p:cNvGrpSpPr>
            <p:nvPr/>
          </p:nvGrpSpPr>
          <p:grpSpPr bwMode="auto">
            <a:xfrm>
              <a:off x="11861800" y="14952128"/>
              <a:ext cx="3352800" cy="1371600"/>
              <a:chOff x="10871200" y="14494928"/>
              <a:chExt cx="3352800" cy="1371600"/>
            </a:xfrm>
          </p:grpSpPr>
          <p:sp>
            <p:nvSpPr>
              <p:cNvPr id="35" name="Cloud 34"/>
              <p:cNvSpPr/>
              <p:nvPr/>
            </p:nvSpPr>
            <p:spPr>
              <a:xfrm>
                <a:off x="10871313" y="14494928"/>
                <a:ext cx="3352198" cy="1371932"/>
              </a:xfrm>
              <a:prstGeom prst="cloud">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sz="1200">
                  <a:latin typeface="Lucida Bright"/>
                  <a:cs typeface="Lucida Bright"/>
                </a:endParaRPr>
              </a:p>
            </p:txBody>
          </p:sp>
          <p:pic>
            <p:nvPicPr>
              <p:cNvPr id="36" name="Picture 10" descr="Screen Shot 2013-06-20 at 11.13.14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354686" y="14847707"/>
                <a:ext cx="21637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 name="TextBox 90"/>
            <p:cNvSpPr txBox="1">
              <a:spLocks noChangeArrowheads="1"/>
            </p:cNvSpPr>
            <p:nvPr/>
          </p:nvSpPr>
          <p:spPr bwMode="auto">
            <a:xfrm>
              <a:off x="11682480" y="16306825"/>
              <a:ext cx="3702678" cy="102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4387850"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4387850"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4387850"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4387850" eaLnBrk="0" fontAlgn="base" hangingPunct="0">
                <a:spcBef>
                  <a:spcPct val="0"/>
                </a:spcBef>
                <a:spcAft>
                  <a:spcPct val="0"/>
                </a:spcAft>
                <a:defRPr sz="8600">
                  <a:solidFill>
                    <a:schemeClr val="tx1"/>
                  </a:solidFill>
                  <a:latin typeface="Arial" charset="0"/>
                  <a:ea typeface="ＭＳ Ｐゴシック" charset="0"/>
                </a:defRPr>
              </a:lvl9pPr>
            </a:lstStyle>
            <a:p>
              <a:pPr algn="ctr" eaLnBrk="1" hangingPunct="1"/>
              <a:r>
                <a:rPr lang="en-US" sz="1200" dirty="0">
                  <a:solidFill>
                    <a:srgbClr val="000000"/>
                  </a:solidFill>
                  <a:latin typeface="Lucida Bright"/>
                  <a:cs typeface="Lucida Bright"/>
                </a:rPr>
                <a:t>Assimilation &amp; </a:t>
              </a:r>
            </a:p>
            <a:p>
              <a:pPr algn="ctr" eaLnBrk="1" hangingPunct="1"/>
              <a:r>
                <a:rPr lang="en-US" sz="1200" dirty="0">
                  <a:solidFill>
                    <a:srgbClr val="000000"/>
                  </a:solidFill>
                  <a:latin typeface="Lucida Bright"/>
                  <a:cs typeface="Lucida Bright"/>
                </a:rPr>
                <a:t>Climate Modeling </a:t>
              </a:r>
            </a:p>
            <a:p>
              <a:pPr algn="ctr" eaLnBrk="1" hangingPunct="1"/>
              <a:r>
                <a:rPr lang="en-US" sz="1200" dirty="0">
                  <a:solidFill>
                    <a:srgbClr val="000000"/>
                  </a:solidFill>
                  <a:latin typeface="Lucida Bright"/>
                  <a:cs typeface="Lucida Bright"/>
                </a:rPr>
                <a:t>(Via NCCS) </a:t>
              </a:r>
            </a:p>
          </p:txBody>
        </p:sp>
      </p:grpSp>
      <p:sp>
        <p:nvSpPr>
          <p:cNvPr id="37" name="Down Arrow 36"/>
          <p:cNvSpPr/>
          <p:nvPr/>
        </p:nvSpPr>
        <p:spPr>
          <a:xfrm flipV="1">
            <a:off x="7782156" y="2743198"/>
            <a:ext cx="250622" cy="70409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2">
                  <a:lumMod val="20000"/>
                  <a:lumOff val="80000"/>
                </a:schemeClr>
              </a:solidFill>
            </a:endParaRPr>
          </a:p>
        </p:txBody>
      </p:sp>
      <p:sp>
        <p:nvSpPr>
          <p:cNvPr id="38" name="Left-Right Arrow 37"/>
          <p:cNvSpPr/>
          <p:nvPr/>
        </p:nvSpPr>
        <p:spPr>
          <a:xfrm>
            <a:off x="3423391" y="4096749"/>
            <a:ext cx="699076" cy="293623"/>
          </a:xfrm>
          <a:prstGeom prst="leftRight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FF6600"/>
              </a:solidFill>
            </a:endParaRPr>
          </a:p>
        </p:txBody>
      </p:sp>
      <p:sp>
        <p:nvSpPr>
          <p:cNvPr id="39" name="TextBox 38"/>
          <p:cNvSpPr txBox="1"/>
          <p:nvPr/>
        </p:nvSpPr>
        <p:spPr>
          <a:xfrm>
            <a:off x="5507711" y="2785421"/>
            <a:ext cx="1856104" cy="276999"/>
          </a:xfrm>
          <a:prstGeom prst="rect">
            <a:avLst/>
          </a:prstGeom>
          <a:noFill/>
        </p:spPr>
        <p:txBody>
          <a:bodyPr wrap="square" rtlCol="0">
            <a:spAutoFit/>
          </a:bodyPr>
          <a:lstStyle/>
          <a:p>
            <a:pPr lvl="0" algn="ctr"/>
            <a:r>
              <a:rPr lang="en-US" sz="1200" dirty="0" smtClean="0">
                <a:solidFill>
                  <a:srgbClr val="000000"/>
                </a:solidFill>
                <a:latin typeface="Arial" pitchFamily="34" charset="0"/>
                <a:ea typeface="ＭＳ Ｐゴシック" pitchFamily="-110" charset="-128"/>
                <a:cs typeface="Arial" pitchFamily="34" charset="0"/>
              </a:rPr>
              <a:t>Client Access</a:t>
            </a:r>
            <a:endParaRPr lang="en-US" sz="1200" dirty="0">
              <a:solidFill>
                <a:srgbClr val="000000"/>
              </a:solidFill>
              <a:latin typeface="Arial" pitchFamily="34" charset="0"/>
              <a:ea typeface="ＭＳ Ｐゴシック" pitchFamily="-110" charset="-128"/>
              <a:cs typeface="Arial" pitchFamily="34" charset="0"/>
            </a:endParaRPr>
          </a:p>
        </p:txBody>
      </p:sp>
      <p:sp>
        <p:nvSpPr>
          <p:cNvPr id="40" name="Left-Right Arrow 39"/>
          <p:cNvSpPr/>
          <p:nvPr/>
        </p:nvSpPr>
        <p:spPr>
          <a:xfrm>
            <a:off x="5454558" y="3434590"/>
            <a:ext cx="1596968" cy="551105"/>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1" name="Group 18"/>
          <p:cNvGrpSpPr>
            <a:grpSpLocks/>
          </p:cNvGrpSpPr>
          <p:nvPr/>
        </p:nvGrpSpPr>
        <p:grpSpPr bwMode="auto">
          <a:xfrm>
            <a:off x="4257620" y="1531196"/>
            <a:ext cx="2664966" cy="682798"/>
            <a:chOff x="152400" y="16383002"/>
            <a:chExt cx="4419600" cy="1859176"/>
          </a:xfrm>
        </p:grpSpPr>
        <p:sp>
          <p:nvSpPr>
            <p:cNvPr id="42" name="Cloud 41"/>
            <p:cNvSpPr/>
            <p:nvPr/>
          </p:nvSpPr>
          <p:spPr bwMode="auto">
            <a:xfrm>
              <a:off x="533400" y="16383002"/>
              <a:ext cx="3275013" cy="1171654"/>
            </a:xfrm>
            <a:prstGeom prst="cloud">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sz="2400">
                <a:latin typeface="Lucida Bright"/>
                <a:cs typeface="Lucida Bright"/>
              </a:endParaRPr>
            </a:p>
          </p:txBody>
        </p:sp>
        <p:sp>
          <p:nvSpPr>
            <p:cNvPr id="43" name="TextBox 95"/>
            <p:cNvSpPr txBox="1">
              <a:spLocks noChangeArrowheads="1"/>
            </p:cNvSpPr>
            <p:nvPr/>
          </p:nvSpPr>
          <p:spPr bwMode="auto">
            <a:xfrm>
              <a:off x="152400" y="17487943"/>
              <a:ext cx="4419600" cy="75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4387850"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4387850"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4387850"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4387850" eaLnBrk="0" fontAlgn="base" hangingPunct="0">
                <a:spcBef>
                  <a:spcPct val="0"/>
                </a:spcBef>
                <a:spcAft>
                  <a:spcPct val="0"/>
                </a:spcAft>
                <a:defRPr sz="8600">
                  <a:solidFill>
                    <a:schemeClr val="tx1"/>
                  </a:solidFill>
                  <a:latin typeface="Arial" charset="0"/>
                  <a:ea typeface="ＭＳ Ｐゴシック" charset="0"/>
                </a:defRPr>
              </a:lvl9pPr>
            </a:lstStyle>
            <a:p>
              <a:pPr algn="ctr" eaLnBrk="1" hangingPunct="1"/>
              <a:r>
                <a:rPr lang="en-US" sz="1200" dirty="0">
                  <a:solidFill>
                    <a:srgbClr val="000000"/>
                  </a:solidFill>
                  <a:latin typeface="Lucida Bright"/>
                  <a:cs typeface="Lucida Bright"/>
                </a:rPr>
                <a:t>Climate Modeling</a:t>
              </a:r>
            </a:p>
          </p:txBody>
        </p:sp>
        <p:pic>
          <p:nvPicPr>
            <p:cNvPr id="44" name="Picture 18" descr="Screen Shot 2013-06-20 at 11.16.44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687802"/>
              <a:ext cx="2590800" cy="48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5557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90845272"/>
              </p:ext>
            </p:extLst>
          </p:nvPr>
        </p:nvGraphicFramePr>
        <p:xfrm>
          <a:off x="1422400" y="1773238"/>
          <a:ext cx="6629400" cy="2876006"/>
        </p:xfrm>
        <a:graphic>
          <a:graphicData uri="http://schemas.openxmlformats.org/drawingml/2006/table">
            <a:tbl>
              <a:tblPr firstRow="1" bandRow="1">
                <a:tableStyleId>{5C22544A-7EE6-4342-B048-85BDC9FD1C3A}</a:tableStyleId>
              </a:tblPr>
              <a:tblGrid>
                <a:gridCol w="2159000"/>
                <a:gridCol w="1004535"/>
                <a:gridCol w="1199444"/>
                <a:gridCol w="2266421"/>
              </a:tblGrid>
              <a:tr h="119742">
                <a:tc>
                  <a:txBody>
                    <a:bodyPr/>
                    <a:lstStyle/>
                    <a:p>
                      <a:pPr algn="ctr"/>
                      <a:r>
                        <a:rPr lang="en-US" sz="2000" b="1" i="0" dirty="0" smtClean="0"/>
                        <a:t>Characteristic</a:t>
                      </a:r>
                      <a:endParaRPr lang="en-US" sz="2000" b="1" i="0" dirty="0"/>
                    </a:p>
                  </a:txBody>
                  <a:tcPr/>
                </a:tc>
                <a:tc>
                  <a:txBody>
                    <a:bodyPr/>
                    <a:lstStyle/>
                    <a:p>
                      <a:pPr algn="ctr"/>
                      <a:r>
                        <a:rPr lang="en-US" sz="2000" b="1" i="0" dirty="0" smtClean="0"/>
                        <a:t>Local File System</a:t>
                      </a:r>
                      <a:endParaRPr lang="en-US" sz="2000" b="1" i="0" dirty="0"/>
                    </a:p>
                  </a:txBody>
                  <a:tcPr/>
                </a:tc>
                <a:tc>
                  <a:txBody>
                    <a:bodyPr/>
                    <a:lstStyle/>
                    <a:p>
                      <a:pPr algn="ctr"/>
                      <a:r>
                        <a:rPr lang="en-US" sz="2000" b="1" i="0" dirty="0" smtClean="0"/>
                        <a:t>ftp</a:t>
                      </a:r>
                      <a:r>
                        <a:rPr lang="en-US" sz="2000" b="1" i="0" baseline="0" dirty="0" smtClean="0"/>
                        <a:t> Data Transfer</a:t>
                      </a:r>
                      <a:endParaRPr lang="en-US" sz="2000" b="1" i="0" dirty="0"/>
                    </a:p>
                  </a:txBody>
                  <a:tcPr/>
                </a:tc>
                <a:tc>
                  <a:txBody>
                    <a:bodyPr/>
                    <a:lstStyle/>
                    <a:p>
                      <a:pPr algn="ctr"/>
                      <a:r>
                        <a:rPr lang="en-US" sz="2000" b="1" i="0" dirty="0" smtClean="0"/>
                        <a:t>iRODS Data Transfer</a:t>
                      </a:r>
                      <a:endParaRPr lang="en-US" sz="2000" b="1" i="0" dirty="0"/>
                    </a:p>
                  </a:txBody>
                  <a:tcPr/>
                </a:tc>
              </a:tr>
              <a:tr h="468086">
                <a:tc>
                  <a:txBody>
                    <a:bodyPr/>
                    <a:lstStyle/>
                    <a:p>
                      <a:r>
                        <a:rPr lang="en-US" sz="2000" b="0" i="0" dirty="0" smtClean="0"/>
                        <a:t>Latency</a:t>
                      </a:r>
                      <a:endParaRPr lang="en-US" sz="2000" b="0" i="0" dirty="0"/>
                    </a:p>
                  </a:txBody>
                  <a:tcPr/>
                </a:tc>
                <a:tc>
                  <a:txBody>
                    <a:bodyPr/>
                    <a:lstStyle/>
                    <a:p>
                      <a:r>
                        <a:rPr lang="en-US" sz="2000" b="0" i="0" dirty="0" smtClean="0"/>
                        <a:t>120ms</a:t>
                      </a:r>
                      <a:endParaRPr lang="en-US" sz="2000" b="0" i="0" dirty="0"/>
                    </a:p>
                  </a:txBody>
                  <a:tcPr/>
                </a:tc>
                <a:tc>
                  <a:txBody>
                    <a:bodyPr/>
                    <a:lstStyle/>
                    <a:p>
                      <a:r>
                        <a:rPr lang="en-US" sz="2000" b="0" i="0" dirty="0" smtClean="0"/>
                        <a:t>400ms</a:t>
                      </a:r>
                      <a:endParaRPr lang="en-US" sz="2000" b="0" i="0" dirty="0"/>
                    </a:p>
                  </a:txBody>
                  <a:tcPr/>
                </a:tc>
                <a:tc>
                  <a:txBody>
                    <a:bodyPr/>
                    <a:lstStyle/>
                    <a:p>
                      <a:r>
                        <a:rPr lang="en-US" sz="2000" b="0" i="0" dirty="0" smtClean="0"/>
                        <a:t>400ms</a:t>
                      </a:r>
                      <a:endParaRPr lang="en-US" sz="2000" b="0" i="0" dirty="0"/>
                    </a:p>
                  </a:txBody>
                  <a:tcPr/>
                </a:tc>
              </a:tr>
              <a:tr h="468086">
                <a:tc>
                  <a:txBody>
                    <a:bodyPr/>
                    <a:lstStyle/>
                    <a:p>
                      <a:r>
                        <a:rPr lang="en-US" sz="2000" b="0" i="0" dirty="0" smtClean="0"/>
                        <a:t>Time</a:t>
                      </a:r>
                      <a:r>
                        <a:rPr lang="en-US" sz="2000" b="0" i="0" baseline="0" dirty="0" smtClean="0"/>
                        <a:t> to copy 9GB file</a:t>
                      </a:r>
                      <a:endParaRPr lang="en-US" sz="2000" b="0" i="0" dirty="0"/>
                    </a:p>
                  </a:txBody>
                  <a:tcPr/>
                </a:tc>
                <a:tc>
                  <a:txBody>
                    <a:bodyPr/>
                    <a:lstStyle/>
                    <a:p>
                      <a:r>
                        <a:rPr lang="en-US" sz="2000" b="0" i="0" dirty="0" smtClean="0"/>
                        <a:t>2 min</a:t>
                      </a:r>
                      <a:endParaRPr lang="en-US" sz="2000" b="0" i="0" dirty="0"/>
                    </a:p>
                  </a:txBody>
                  <a:tcPr/>
                </a:tc>
                <a:tc>
                  <a:txBody>
                    <a:bodyPr/>
                    <a:lstStyle/>
                    <a:p>
                      <a:r>
                        <a:rPr lang="en-US" sz="2000" b="0" i="0" dirty="0" smtClean="0"/>
                        <a:t>10</a:t>
                      </a:r>
                      <a:r>
                        <a:rPr lang="en-US" sz="2000" b="0" i="0" baseline="0" dirty="0" smtClean="0"/>
                        <a:t> min</a:t>
                      </a:r>
                      <a:endParaRPr lang="en-US" sz="2000" b="0" i="0" dirty="0"/>
                    </a:p>
                  </a:txBody>
                  <a:tcPr/>
                </a:tc>
                <a:tc>
                  <a:txBody>
                    <a:bodyPr/>
                    <a:lstStyle/>
                    <a:p>
                      <a:r>
                        <a:rPr lang="en-US" sz="2000" b="0" i="0" dirty="0" smtClean="0"/>
                        <a:t>10 min</a:t>
                      </a:r>
                      <a:endParaRPr lang="en-US" sz="2000" b="0" i="0" dirty="0"/>
                    </a:p>
                  </a:txBody>
                  <a:tcPr/>
                </a:tc>
              </a:tr>
              <a:tr h="468086">
                <a:tc>
                  <a:txBody>
                    <a:bodyPr/>
                    <a:lstStyle/>
                    <a:p>
                      <a:r>
                        <a:rPr lang="en-US" sz="2000" b="0" i="0" dirty="0" smtClean="0"/>
                        <a:t>Time to copy 10 9GB files</a:t>
                      </a:r>
                      <a:endParaRPr lang="en-US" sz="2000" b="0" i="0" dirty="0"/>
                    </a:p>
                  </a:txBody>
                  <a:tcPr/>
                </a:tc>
                <a:tc>
                  <a:txBody>
                    <a:bodyPr/>
                    <a:lstStyle/>
                    <a:p>
                      <a:r>
                        <a:rPr lang="en-US" sz="2000" b="0" i="0" dirty="0" smtClean="0"/>
                        <a:t>20 min</a:t>
                      </a:r>
                      <a:endParaRPr lang="en-US" sz="2000" b="0" i="0" dirty="0"/>
                    </a:p>
                  </a:txBody>
                  <a:tcPr/>
                </a:tc>
                <a:tc>
                  <a:txBody>
                    <a:bodyPr/>
                    <a:lstStyle/>
                    <a:p>
                      <a:r>
                        <a:rPr lang="en-US" sz="2000" b="0" i="0" dirty="0" smtClean="0"/>
                        <a:t>40</a:t>
                      </a:r>
                      <a:r>
                        <a:rPr lang="en-US" sz="2000" b="0" i="0" baseline="0" dirty="0" smtClean="0"/>
                        <a:t> min</a:t>
                      </a:r>
                      <a:endParaRPr lang="en-US" sz="2000" b="0" i="0" dirty="0"/>
                    </a:p>
                  </a:txBody>
                  <a:tcPr/>
                </a:tc>
                <a:tc>
                  <a:txBody>
                    <a:bodyPr/>
                    <a:lstStyle/>
                    <a:p>
                      <a:r>
                        <a:rPr lang="en-US" sz="2000" b="0" i="0" dirty="0" smtClean="0"/>
                        <a:t>40</a:t>
                      </a:r>
                      <a:r>
                        <a:rPr lang="en-US" sz="2000" b="0" i="0" baseline="0" dirty="0" smtClean="0"/>
                        <a:t> min</a:t>
                      </a:r>
                      <a:endParaRPr lang="en-US" sz="2000" b="0" i="0" dirty="0"/>
                    </a:p>
                  </a:txBody>
                  <a:tcPr/>
                </a:tc>
              </a:tr>
            </a:tbl>
          </a:graphicData>
        </a:graphic>
      </p:graphicFrame>
    </p:spTree>
    <p:extLst>
      <p:ext uri="{BB962C8B-B14F-4D97-AF65-F5344CB8AC3E}">
        <p14:creationId xmlns:p14="http://schemas.microsoft.com/office/powerpoint/2010/main" val="178761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50423279"/>
              </p:ext>
            </p:extLst>
          </p:nvPr>
        </p:nvGraphicFramePr>
        <p:xfrm>
          <a:off x="457200" y="515624"/>
          <a:ext cx="8229600" cy="5577836"/>
        </p:xfrm>
        <a:graphic>
          <a:graphicData uri="http://schemas.openxmlformats.org/drawingml/2006/table">
            <a:tbl>
              <a:tblPr/>
              <a:tblGrid>
                <a:gridCol w="8229600"/>
              </a:tblGrid>
              <a:tr h="432825">
                <a:tc>
                  <a:txBody>
                    <a:bodyPr/>
                    <a:lstStyle/>
                    <a:p>
                      <a:pPr marL="0" marR="0" lvl="0" indent="0" algn="ctr" defTabSz="438785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Lucida Bright"/>
                          <a:ea typeface="ＭＳ Ｐゴシック" pitchFamily="-110" charset="-128"/>
                          <a:cs typeface="Lucida Bright"/>
                        </a:rPr>
                        <a:t>ASDC-NCCS Federation Lessons Learned</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tx2">
                            <a:lumMod val="75000"/>
                          </a:schemeClr>
                        </a:gs>
                        <a:gs pos="50000">
                          <a:schemeClr val="accent1">
                            <a:tint val="44500"/>
                            <a:satMod val="160000"/>
                          </a:schemeClr>
                        </a:gs>
                        <a:gs pos="100000">
                          <a:schemeClr val="accent1">
                            <a:tint val="23500"/>
                            <a:satMod val="160000"/>
                          </a:schemeClr>
                        </a:gs>
                      </a:gsLst>
                      <a:lin ang="5400000" scaled="0"/>
                    </a:gradFill>
                  </a:tcPr>
                </a:tc>
              </a:tr>
              <a:tr h="4876802">
                <a:tc>
                  <a:txBody>
                    <a:bodyPr/>
                    <a:lstStyle/>
                    <a:p>
                      <a:pPr marL="0" indent="0">
                        <a:buFont typeface="Arial"/>
                        <a:buNone/>
                        <a:defRPr/>
                      </a:pPr>
                      <a:r>
                        <a:rPr kumimoji="0" lang="en-US" sz="1800" b="1" i="0" u="none" strike="noStrike" cap="none" normalizeH="0" baseline="0" dirty="0" smtClean="0">
                          <a:ln>
                            <a:noFill/>
                          </a:ln>
                          <a:solidFill>
                            <a:srgbClr val="000000"/>
                          </a:solidFill>
                          <a:effectLst/>
                          <a:latin typeface="Lucida Bright"/>
                          <a:ea typeface="ＭＳ Ｐゴシック" pitchFamily="-110" charset="-128"/>
                          <a:cs typeface="Lucida Bright"/>
                        </a:rPr>
                        <a:t>Planning</a:t>
                      </a:r>
                    </a:p>
                    <a:p>
                      <a:pPr marL="342900" indent="-342900">
                        <a:buFont typeface="Arial"/>
                        <a:buChar char="•"/>
                        <a:defRPr/>
                      </a:pPr>
                      <a:r>
                        <a:rPr kumimoji="0" lang="en-US" sz="1600" b="0" i="0" u="none" strike="noStrike" cap="none" normalizeH="0" baseline="0" dirty="0" smtClean="0">
                          <a:ln>
                            <a:noFill/>
                          </a:ln>
                          <a:solidFill>
                            <a:srgbClr val="000000"/>
                          </a:solidFill>
                          <a:effectLst/>
                          <a:latin typeface="Lucida Bright"/>
                          <a:ea typeface="ＭＳ Ｐゴシック" pitchFamily="-110" charset="-128"/>
                          <a:cs typeface="Lucida Bright"/>
                        </a:rPr>
                        <a:t>Federation across computer security domains must engage a significant number of infrastructure managers, including the Office of the local and Agency CIO’s, all the various computer security managers and the local and Agency network managers.  Coordinating the infrastructure owners and debugging obstacles was the hard problem.</a:t>
                      </a:r>
                    </a:p>
                    <a:p>
                      <a:pPr marL="342900" indent="-342900">
                        <a:buFont typeface="Arial"/>
                        <a:buChar char="•"/>
                        <a:defRPr/>
                      </a:pPr>
                      <a:r>
                        <a:rPr kumimoji="0" lang="en-US" sz="1600" b="0" i="0" u="none" strike="noStrike" cap="none" normalizeH="0" baseline="0" dirty="0" smtClean="0">
                          <a:ln>
                            <a:noFill/>
                          </a:ln>
                          <a:solidFill>
                            <a:srgbClr val="000000"/>
                          </a:solidFill>
                          <a:effectLst/>
                          <a:latin typeface="Lucida Bright"/>
                          <a:ea typeface="ＭＳ Ｐゴシック" pitchFamily="-110" charset="-128"/>
                          <a:cs typeface="Lucida Bright"/>
                        </a:rPr>
                        <a:t>A precision ontology, while not essential, made information sharing across knowledge domains far easier than vague metadata which invariably means different things to different communities</a:t>
                      </a:r>
                    </a:p>
                    <a:p>
                      <a:pPr marL="342900" indent="-342900">
                        <a:buFont typeface="Arial"/>
                        <a:buChar char="•"/>
                        <a:defRPr/>
                      </a:pPr>
                      <a:r>
                        <a:rPr kumimoji="0" lang="en-US" sz="1600" b="0" i="0" u="none" strike="noStrike" cap="none" normalizeH="0" baseline="0" dirty="0" smtClean="0">
                          <a:ln>
                            <a:noFill/>
                          </a:ln>
                          <a:solidFill>
                            <a:srgbClr val="000000"/>
                          </a:solidFill>
                          <a:effectLst/>
                          <a:latin typeface="Lucida Bright"/>
                          <a:ea typeface="ＭＳ Ｐゴシック" pitchFamily="-110" charset="-128"/>
                          <a:cs typeface="Lucida Bright"/>
                        </a:rPr>
                        <a:t>A use case to help drive eradication of the obstacles is essential to creating a broadly capable information sharing capability.</a:t>
                      </a:r>
                    </a:p>
                    <a:p>
                      <a:pPr marL="342900" indent="-342900">
                        <a:buFont typeface="Arial"/>
                        <a:buChar char="•"/>
                        <a:defRPr/>
                      </a:pPr>
                      <a:r>
                        <a:rPr kumimoji="0" lang="en-US" sz="1600" b="0" i="0" u="none" strike="noStrike" cap="none" normalizeH="0" baseline="0" dirty="0" smtClean="0">
                          <a:ln>
                            <a:noFill/>
                          </a:ln>
                          <a:solidFill>
                            <a:srgbClr val="000000"/>
                          </a:solidFill>
                          <a:effectLst/>
                          <a:latin typeface="Lucida Bright"/>
                          <a:ea typeface="ＭＳ Ｐゴシック" pitchFamily="-110" charset="-128"/>
                          <a:cs typeface="Lucida Bright"/>
                        </a:rPr>
                        <a:t>Identify a local technical expert to leverage all functionality of iRODS</a:t>
                      </a:r>
                    </a:p>
                    <a:p>
                      <a:pPr marL="0" indent="0">
                        <a:buFont typeface="Arial"/>
                        <a:buNone/>
                        <a:defRPr/>
                      </a:pPr>
                      <a:r>
                        <a:rPr kumimoji="0" lang="en-US" sz="1800" b="1" i="0" u="none" strike="noStrike" cap="none" normalizeH="0" baseline="0" dirty="0" smtClean="0">
                          <a:ln>
                            <a:noFill/>
                          </a:ln>
                          <a:solidFill>
                            <a:srgbClr val="000000"/>
                          </a:solidFill>
                          <a:effectLst/>
                          <a:latin typeface="Lucida Bright"/>
                          <a:ea typeface="ＭＳ Ｐゴシック" pitchFamily="-110" charset="-128"/>
                          <a:cs typeface="Lucida Bright"/>
                        </a:rPr>
                        <a:t>Implementation</a:t>
                      </a:r>
                    </a:p>
                    <a:p>
                      <a:pPr marL="342900" indent="-342900">
                        <a:buFont typeface="Arial"/>
                        <a:buChar char="•"/>
                        <a:defRPr/>
                      </a:pPr>
                      <a:r>
                        <a:rPr kumimoji="0" lang="en-US" sz="1600" b="0" i="0" u="none" strike="noStrike" cap="none" normalizeH="0" baseline="0" dirty="0" smtClean="0">
                          <a:ln>
                            <a:noFill/>
                          </a:ln>
                          <a:solidFill>
                            <a:srgbClr val="000000"/>
                          </a:solidFill>
                          <a:effectLst/>
                          <a:latin typeface="Lucida Bright"/>
                          <a:ea typeface="ＭＳ Ｐゴシック" pitchFamily="-110" charset="-128"/>
                          <a:cs typeface="Lucida Bright"/>
                        </a:rPr>
                        <a:t>Ensure infrastructure managers have clarity regarding requirements for their respective components needed to support iRODS federation.</a:t>
                      </a:r>
                    </a:p>
                    <a:p>
                      <a:pPr marL="342900" indent="-342900">
                        <a:buFont typeface="Arial"/>
                        <a:buChar char="•"/>
                        <a:defRPr/>
                      </a:pPr>
                      <a:r>
                        <a:rPr kumimoji="0" lang="en-US" sz="1600" b="0" i="0" u="none" strike="noStrike" cap="none" normalizeH="0" baseline="0" dirty="0" smtClean="0">
                          <a:ln>
                            <a:noFill/>
                          </a:ln>
                          <a:solidFill>
                            <a:srgbClr val="000000"/>
                          </a:solidFill>
                          <a:effectLst/>
                          <a:latin typeface="Lucida Bright"/>
                          <a:ea typeface="ＭＳ Ｐゴシック" pitchFamily="-110" charset="-128"/>
                          <a:cs typeface="Lucida Bright"/>
                        </a:rPr>
                        <a:t>iRODS redesign between versions 2.x and 3.x preclude multi-generational federations.</a:t>
                      </a:r>
                    </a:p>
                    <a:p>
                      <a:pPr marL="0" indent="0">
                        <a:buFont typeface="Arial"/>
                        <a:buNone/>
                        <a:defRPr/>
                      </a:pPr>
                      <a:r>
                        <a:rPr kumimoji="0" lang="en-US" sz="1800" b="1" i="0" u="none" strike="noStrike" cap="none" normalizeH="0" baseline="0" dirty="0" smtClean="0">
                          <a:ln>
                            <a:noFill/>
                          </a:ln>
                          <a:solidFill>
                            <a:srgbClr val="000000"/>
                          </a:solidFill>
                          <a:effectLst/>
                          <a:latin typeface="Lucida Bright"/>
                          <a:ea typeface="ＭＳ Ｐゴシック" pitchFamily="-110" charset="-128"/>
                          <a:cs typeface="Lucida Bright"/>
                        </a:rPr>
                        <a:t>Operations and Maintenance</a:t>
                      </a:r>
                    </a:p>
                    <a:p>
                      <a:pPr marL="342900" indent="-342900">
                        <a:buFont typeface="Arial"/>
                        <a:buChar char="•"/>
                        <a:defRPr/>
                      </a:pPr>
                      <a:r>
                        <a:rPr kumimoji="0" lang="en-US" sz="1600" b="0" i="0" u="none" strike="noStrike" cap="none" normalizeH="0" baseline="0" dirty="0" smtClean="0">
                          <a:ln>
                            <a:noFill/>
                          </a:ln>
                          <a:solidFill>
                            <a:srgbClr val="000000"/>
                          </a:solidFill>
                          <a:effectLst/>
                          <a:latin typeface="Lucida Bright"/>
                          <a:ea typeface="ＭＳ Ｐゴシック" pitchFamily="-110" charset="-128"/>
                          <a:cs typeface="Lucida Bright"/>
                        </a:rPr>
                        <a:t>Monitor/Evaluate Connectivity to detect unannounced infrastructure changes</a:t>
                      </a:r>
                    </a:p>
                    <a:p>
                      <a:pPr marL="342900" indent="-342900">
                        <a:buFont typeface="Arial"/>
                        <a:buChar char="•"/>
                        <a:defRPr/>
                      </a:pPr>
                      <a:endParaRPr kumimoji="0" lang="en-US" sz="1600" b="0" i="0" u="none" strike="noStrike" cap="none" normalizeH="0" baseline="0" dirty="0" smtClean="0">
                        <a:ln>
                          <a:noFill/>
                        </a:ln>
                        <a:solidFill>
                          <a:srgbClr val="000000"/>
                        </a:solidFill>
                        <a:effectLst/>
                        <a:latin typeface="Calibri" pitchFamily="-110" charset="0"/>
                        <a:ea typeface="ＭＳ Ｐゴシック" pitchFamily="-110" charset="-128"/>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071584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47171068"/>
              </p:ext>
            </p:extLst>
          </p:nvPr>
        </p:nvGraphicFramePr>
        <p:xfrm>
          <a:off x="29108400" y="23926800"/>
          <a:ext cx="14706600" cy="4892232"/>
        </p:xfrm>
        <a:graphic>
          <a:graphicData uri="http://schemas.openxmlformats.org/drawingml/2006/table">
            <a:tbl>
              <a:tblPr/>
              <a:tblGrid>
                <a:gridCol w="14706600"/>
              </a:tblGrid>
              <a:tr h="396046">
                <a:tc>
                  <a:txBody>
                    <a:bodyPr/>
                    <a:lstStyle/>
                    <a:p>
                      <a:pPr marL="0" marR="0" lvl="0" indent="0" algn="ctr" defTabSz="438785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tx1"/>
                          </a:solidFill>
                          <a:effectLst/>
                          <a:latin typeface="Lucida Bright"/>
                          <a:ea typeface="ＭＳ Ｐゴシック" pitchFamily="-110" charset="-128"/>
                          <a:cs typeface="Lucida Bright"/>
                        </a:rPr>
                        <a:t>ASDC-NCCS Federation Future Work</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tx2">
                            <a:lumMod val="75000"/>
                          </a:schemeClr>
                        </a:gs>
                        <a:gs pos="50000">
                          <a:schemeClr val="accent1">
                            <a:tint val="44500"/>
                            <a:satMod val="160000"/>
                          </a:schemeClr>
                        </a:gs>
                        <a:gs pos="100000">
                          <a:schemeClr val="accent1">
                            <a:tint val="23500"/>
                            <a:satMod val="160000"/>
                          </a:schemeClr>
                        </a:gs>
                      </a:gsLst>
                      <a:lin ang="5400000" scaled="0"/>
                    </a:gradFill>
                  </a:tcPr>
                </a:tc>
              </a:tr>
              <a:tr h="4252154">
                <a:tc>
                  <a:txBody>
                    <a:bodyPr/>
                    <a:lstStyle/>
                    <a:p>
                      <a:pPr marL="342900" indent="-342900">
                        <a:buFont typeface="Arial"/>
                        <a:buChar char="•"/>
                        <a:defRPr/>
                      </a:pPr>
                      <a:r>
                        <a:rPr kumimoji="0" lang="en-US" sz="2400" b="0" i="0" u="none" strike="noStrike" cap="none" normalizeH="0" baseline="0" dirty="0" smtClean="0">
                          <a:ln>
                            <a:noFill/>
                          </a:ln>
                          <a:solidFill>
                            <a:srgbClr val="000000"/>
                          </a:solidFill>
                          <a:effectLst/>
                          <a:latin typeface="Lucida Bright"/>
                          <a:ea typeface="ＭＳ Ｐゴシック" pitchFamily="-110" charset="-128"/>
                          <a:cs typeface="Lucida Bright"/>
                        </a:rPr>
                        <a:t>Develop iRODS </a:t>
                      </a:r>
                      <a:r>
                        <a:rPr kumimoji="0" lang="en-US" sz="2400" b="0" i="0" u="none" strike="noStrike" cap="none" normalizeH="0" baseline="0" dirty="0" err="1" smtClean="0">
                          <a:ln>
                            <a:noFill/>
                          </a:ln>
                          <a:solidFill>
                            <a:srgbClr val="000000"/>
                          </a:solidFill>
                          <a:effectLst/>
                          <a:latin typeface="Lucida Bright"/>
                          <a:ea typeface="ＭＳ Ｐゴシック" pitchFamily="-110" charset="-128"/>
                          <a:cs typeface="Lucida Bright"/>
                        </a:rPr>
                        <a:t>microservices</a:t>
                      </a:r>
                      <a:r>
                        <a:rPr kumimoji="0" lang="en-US" sz="2400" b="0" i="0" u="none" strike="noStrike" cap="none" normalizeH="0" baseline="0" dirty="0" smtClean="0">
                          <a:ln>
                            <a:noFill/>
                          </a:ln>
                          <a:solidFill>
                            <a:srgbClr val="000000"/>
                          </a:solidFill>
                          <a:effectLst/>
                          <a:latin typeface="Lucida Bright"/>
                          <a:ea typeface="ＭＳ Ｐゴシック" pitchFamily="-110" charset="-128"/>
                          <a:cs typeface="Lucida Bright"/>
                        </a:rPr>
                        <a:t> to interface ASDC access tools and clients to NCCS data, including ODISEES client.</a:t>
                      </a:r>
                    </a:p>
                    <a:p>
                      <a:pPr marL="342900" indent="-342900">
                        <a:buFont typeface="Arial"/>
                        <a:buChar char="•"/>
                        <a:defRPr/>
                      </a:pPr>
                      <a:r>
                        <a:rPr kumimoji="0" lang="en-US" sz="2400" b="0" i="0" u="none" strike="noStrike" cap="none" normalizeH="0" baseline="0" dirty="0" smtClean="0">
                          <a:ln>
                            <a:noFill/>
                          </a:ln>
                          <a:solidFill>
                            <a:srgbClr val="000000"/>
                          </a:solidFill>
                          <a:effectLst/>
                          <a:latin typeface="Lucida Bright"/>
                          <a:ea typeface="ＭＳ Ｐゴシック" pitchFamily="-110" charset="-128"/>
                          <a:cs typeface="Lucida Bright"/>
                        </a:rPr>
                        <a:t>Identify other potential collaborators in sharing ASDC data via iRODS</a:t>
                      </a:r>
                    </a:p>
                    <a:p>
                      <a:pPr marL="342900" indent="-342900">
                        <a:buFont typeface="Arial"/>
                        <a:buChar char="•"/>
                        <a:defRPr/>
                      </a:pPr>
                      <a:r>
                        <a:rPr kumimoji="0" lang="en-US" sz="2400" b="0" i="0" u="none" strike="noStrike" cap="none" normalizeH="0" baseline="0" dirty="0" smtClean="0">
                          <a:ln>
                            <a:noFill/>
                          </a:ln>
                          <a:solidFill>
                            <a:srgbClr val="000000"/>
                          </a:solidFill>
                          <a:effectLst/>
                          <a:latin typeface="Lucida Bright"/>
                          <a:ea typeface="ＭＳ Ｐゴシック" pitchFamily="-110" charset="-128"/>
                          <a:cs typeface="Lucida Bright"/>
                        </a:rPr>
                        <a:t>Convert ODISEES ontology interface from batch upload to dynamic link to </a:t>
                      </a:r>
                      <a:r>
                        <a:rPr kumimoji="0" lang="en-US" sz="2400" b="0" i="0" u="none" strike="noStrike" cap="none" normalizeH="0" baseline="0" dirty="0" err="1" smtClean="0">
                          <a:ln>
                            <a:noFill/>
                          </a:ln>
                          <a:solidFill>
                            <a:srgbClr val="000000"/>
                          </a:solidFill>
                          <a:effectLst/>
                          <a:latin typeface="Lucida Bright"/>
                          <a:ea typeface="ＭＳ Ｐゴシック" pitchFamily="-110" charset="-128"/>
                          <a:cs typeface="Lucida Bright"/>
                        </a:rPr>
                        <a:t>Allegrograph</a:t>
                      </a:r>
                      <a:r>
                        <a:rPr kumimoji="0" lang="en-US" sz="2400" b="0" i="0" u="none" strike="noStrike" cap="none" normalizeH="0" baseline="0" dirty="0" smtClean="0">
                          <a:ln>
                            <a:noFill/>
                          </a:ln>
                          <a:solidFill>
                            <a:srgbClr val="000000"/>
                          </a:solidFill>
                          <a:effectLst/>
                          <a:latin typeface="Lucida Bright"/>
                          <a:ea typeface="ＭＳ Ｐゴシック" pitchFamily="-110" charset="-128"/>
                          <a:cs typeface="Lucida Bright"/>
                        </a:rPr>
                        <a:t> </a:t>
                      </a:r>
                      <a:r>
                        <a:rPr kumimoji="0" lang="en-US" sz="2400" b="0" i="0" u="none" strike="noStrike" cap="none" normalizeH="0" baseline="0" dirty="0" err="1" smtClean="0">
                          <a:ln>
                            <a:noFill/>
                          </a:ln>
                          <a:solidFill>
                            <a:srgbClr val="000000"/>
                          </a:solidFill>
                          <a:effectLst/>
                          <a:latin typeface="Lucida Bright"/>
                          <a:ea typeface="ＭＳ Ｐゴシック" pitchFamily="-110" charset="-128"/>
                          <a:cs typeface="Lucida Bright"/>
                        </a:rPr>
                        <a:t>rdf</a:t>
                      </a:r>
                      <a:r>
                        <a:rPr kumimoji="0" lang="en-US" sz="2400" b="0" i="0" u="none" strike="noStrike" cap="none" normalizeH="0" baseline="0" dirty="0" smtClean="0">
                          <a:ln>
                            <a:noFill/>
                          </a:ln>
                          <a:solidFill>
                            <a:srgbClr val="000000"/>
                          </a:solidFill>
                          <a:effectLst/>
                          <a:latin typeface="Lucida Bright"/>
                          <a:ea typeface="ＭＳ Ｐゴシック" pitchFamily="-110" charset="-128"/>
                          <a:cs typeface="Lucida Bright"/>
                        </a:rPr>
                        <a:t>-triple database, </a:t>
                      </a:r>
                    </a:p>
                    <a:p>
                      <a:pPr marL="342900" indent="-342900">
                        <a:buFont typeface="Arial"/>
                        <a:buChar char="•"/>
                        <a:defRPr/>
                      </a:pPr>
                      <a:r>
                        <a:rPr kumimoji="0" lang="en-US" sz="2400" b="0" i="0" u="none" strike="noStrike" cap="none" normalizeH="0" baseline="0" dirty="0" smtClean="0">
                          <a:ln>
                            <a:noFill/>
                          </a:ln>
                          <a:solidFill>
                            <a:srgbClr val="000000"/>
                          </a:solidFill>
                          <a:effectLst/>
                          <a:latin typeface="Lucida Bright"/>
                          <a:ea typeface="ＭＳ Ｐゴシック" pitchFamily="-110" charset="-128"/>
                          <a:cs typeface="Lucida Bright"/>
                        </a:rPr>
                        <a:t>Testing of Registered vs. Ingested data products to determine scaling factors.</a:t>
                      </a:r>
                    </a:p>
                    <a:p>
                      <a:pPr marL="342900" indent="-342900">
                        <a:buFont typeface="Arial"/>
                        <a:buChar char="•"/>
                        <a:defRPr/>
                      </a:pPr>
                      <a:endParaRPr kumimoji="0" lang="en-US" sz="2400" b="0" i="0" u="none" strike="noStrike" cap="none" normalizeH="0" baseline="0" dirty="0" smtClean="0">
                        <a:ln>
                          <a:noFill/>
                        </a:ln>
                        <a:solidFill>
                          <a:srgbClr val="000000"/>
                        </a:solidFill>
                        <a:effectLst/>
                        <a:latin typeface="Lucida Bright"/>
                        <a:ea typeface="ＭＳ Ｐゴシック" pitchFamily="-110" charset="-128"/>
                        <a:cs typeface="Lucida Bright"/>
                      </a:endParaRPr>
                    </a:p>
                    <a:p>
                      <a:pPr marL="342900" indent="-342900">
                        <a:buFont typeface="Arial"/>
                        <a:buChar char="•"/>
                        <a:defRPr/>
                      </a:pPr>
                      <a:endParaRPr kumimoji="0" lang="en-US" sz="2000" b="0" i="0" u="none" strike="noStrike" cap="none" normalizeH="0" baseline="0" dirty="0" smtClean="0">
                        <a:ln>
                          <a:noFill/>
                        </a:ln>
                        <a:solidFill>
                          <a:srgbClr val="000000"/>
                        </a:solidFill>
                        <a:effectLst/>
                        <a:latin typeface="Calibri" pitchFamily="-110" charset="0"/>
                        <a:ea typeface="ＭＳ Ｐゴシック" pitchFamily="-110" charset="-128"/>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97687561"/>
              </p:ext>
            </p:extLst>
          </p:nvPr>
        </p:nvGraphicFramePr>
        <p:xfrm>
          <a:off x="558800" y="914400"/>
          <a:ext cx="8026400" cy="4216400"/>
        </p:xfrm>
        <a:graphic>
          <a:graphicData uri="http://schemas.openxmlformats.org/drawingml/2006/table">
            <a:tbl>
              <a:tblPr/>
              <a:tblGrid>
                <a:gridCol w="8026400"/>
              </a:tblGrid>
              <a:tr h="596758">
                <a:tc>
                  <a:txBody>
                    <a:bodyPr/>
                    <a:lstStyle/>
                    <a:p>
                      <a:pPr marL="0" marR="0" lvl="0" indent="0" algn="ctr" defTabSz="438785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Lucida Bright"/>
                          <a:ea typeface="ＭＳ Ｐゴシック" pitchFamily="-110" charset="-128"/>
                          <a:cs typeface="Lucida Bright"/>
                        </a:rPr>
                        <a:t>ASDC-NCCS Federation Future Work</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tx2">
                            <a:lumMod val="75000"/>
                          </a:schemeClr>
                        </a:gs>
                        <a:gs pos="50000">
                          <a:schemeClr val="accent1">
                            <a:tint val="44500"/>
                            <a:satMod val="160000"/>
                          </a:schemeClr>
                        </a:gs>
                        <a:gs pos="100000">
                          <a:schemeClr val="accent1">
                            <a:tint val="23500"/>
                            <a:satMod val="160000"/>
                          </a:schemeClr>
                        </a:gs>
                      </a:gsLst>
                      <a:lin ang="5400000" scaled="0"/>
                    </a:gradFill>
                  </a:tcPr>
                </a:tc>
              </a:tr>
              <a:tr h="3619642">
                <a:tc>
                  <a:txBody>
                    <a:bodyPr/>
                    <a:lstStyle/>
                    <a:p>
                      <a:pPr marL="342900" indent="-342900">
                        <a:buFont typeface="Arial"/>
                        <a:buChar char="•"/>
                        <a:defRPr/>
                      </a:pPr>
                      <a:r>
                        <a:rPr kumimoji="0" lang="en-US" sz="2000" b="0" i="0" u="none" strike="noStrike" cap="none" normalizeH="0" baseline="0" dirty="0" smtClean="0">
                          <a:ln>
                            <a:noFill/>
                          </a:ln>
                          <a:solidFill>
                            <a:srgbClr val="000000"/>
                          </a:solidFill>
                          <a:effectLst/>
                          <a:latin typeface="Lucida Bright"/>
                          <a:ea typeface="ＭＳ Ｐゴシック" pitchFamily="-110" charset="-128"/>
                          <a:cs typeface="Lucida Bright"/>
                        </a:rPr>
                        <a:t>Develop iRODS </a:t>
                      </a:r>
                      <a:r>
                        <a:rPr kumimoji="0" lang="en-US" sz="2000" b="0" i="0" u="none" strike="noStrike" cap="none" normalizeH="0" baseline="0" dirty="0" err="1" smtClean="0">
                          <a:ln>
                            <a:noFill/>
                          </a:ln>
                          <a:solidFill>
                            <a:srgbClr val="000000"/>
                          </a:solidFill>
                          <a:effectLst/>
                          <a:latin typeface="Lucida Bright"/>
                          <a:ea typeface="ＭＳ Ｐゴシック" pitchFamily="-110" charset="-128"/>
                          <a:cs typeface="Lucida Bright"/>
                        </a:rPr>
                        <a:t>microservices</a:t>
                      </a:r>
                      <a:r>
                        <a:rPr kumimoji="0" lang="en-US" sz="2000" b="0" i="0" u="none" strike="noStrike" cap="none" normalizeH="0" baseline="0" dirty="0" smtClean="0">
                          <a:ln>
                            <a:noFill/>
                          </a:ln>
                          <a:solidFill>
                            <a:srgbClr val="000000"/>
                          </a:solidFill>
                          <a:effectLst/>
                          <a:latin typeface="Lucida Bright"/>
                          <a:ea typeface="ＭＳ Ｐゴシック" pitchFamily="-110" charset="-128"/>
                          <a:cs typeface="Lucida Bright"/>
                        </a:rPr>
                        <a:t> to interface ASDC access tools and clients to NCCS data, including ODISEES client.</a:t>
                      </a:r>
                    </a:p>
                    <a:p>
                      <a:pPr marL="342900" indent="-342900">
                        <a:buFont typeface="Arial"/>
                        <a:buChar char="•"/>
                        <a:defRPr/>
                      </a:pPr>
                      <a:r>
                        <a:rPr kumimoji="0" lang="en-US" sz="2000" b="0" i="0" u="none" strike="noStrike" cap="none" normalizeH="0" baseline="0" dirty="0" smtClean="0">
                          <a:ln>
                            <a:noFill/>
                          </a:ln>
                          <a:solidFill>
                            <a:srgbClr val="000000"/>
                          </a:solidFill>
                          <a:effectLst/>
                          <a:latin typeface="Lucida Bright"/>
                          <a:ea typeface="ＭＳ Ｐゴシック" pitchFamily="-110" charset="-128"/>
                          <a:cs typeface="Lucida Bright"/>
                        </a:rPr>
                        <a:t>Identify other potential collaborators in sharing ASDC data via iRODS</a:t>
                      </a:r>
                    </a:p>
                    <a:p>
                      <a:pPr marL="342900" indent="-342900">
                        <a:buFont typeface="Arial"/>
                        <a:buChar char="•"/>
                        <a:defRPr/>
                      </a:pPr>
                      <a:r>
                        <a:rPr kumimoji="0" lang="en-US" sz="2000" b="0" i="0" u="none" strike="noStrike" cap="none" normalizeH="0" baseline="0" dirty="0" smtClean="0">
                          <a:ln>
                            <a:noFill/>
                          </a:ln>
                          <a:solidFill>
                            <a:srgbClr val="000000"/>
                          </a:solidFill>
                          <a:effectLst/>
                          <a:latin typeface="Lucida Bright"/>
                          <a:ea typeface="ＭＳ Ｐゴシック" pitchFamily="-110" charset="-128"/>
                          <a:cs typeface="Lucida Bright"/>
                        </a:rPr>
                        <a:t>Convert ODISEES ontology interface from batch upload to dynamic link to </a:t>
                      </a:r>
                      <a:r>
                        <a:rPr kumimoji="0" lang="en-US" sz="2000" b="0" i="0" u="none" strike="noStrike" cap="none" normalizeH="0" baseline="0" dirty="0" err="1" smtClean="0">
                          <a:ln>
                            <a:noFill/>
                          </a:ln>
                          <a:solidFill>
                            <a:srgbClr val="000000"/>
                          </a:solidFill>
                          <a:effectLst/>
                          <a:latin typeface="Lucida Bright"/>
                          <a:ea typeface="ＭＳ Ｐゴシック" pitchFamily="-110" charset="-128"/>
                          <a:cs typeface="Lucida Bright"/>
                        </a:rPr>
                        <a:t>Allegrograph</a:t>
                      </a:r>
                      <a:r>
                        <a:rPr kumimoji="0" lang="en-US" sz="2000" b="0" i="0" u="none" strike="noStrike" cap="none" normalizeH="0" baseline="0" dirty="0" smtClean="0">
                          <a:ln>
                            <a:noFill/>
                          </a:ln>
                          <a:solidFill>
                            <a:srgbClr val="000000"/>
                          </a:solidFill>
                          <a:effectLst/>
                          <a:latin typeface="Lucida Bright"/>
                          <a:ea typeface="ＭＳ Ｐゴシック" pitchFamily="-110" charset="-128"/>
                          <a:cs typeface="Lucida Bright"/>
                        </a:rPr>
                        <a:t> </a:t>
                      </a:r>
                      <a:r>
                        <a:rPr kumimoji="0" lang="en-US" sz="2000" b="0" i="0" u="none" strike="noStrike" cap="none" normalizeH="0" baseline="0" dirty="0" err="1" smtClean="0">
                          <a:ln>
                            <a:noFill/>
                          </a:ln>
                          <a:solidFill>
                            <a:srgbClr val="000000"/>
                          </a:solidFill>
                          <a:effectLst/>
                          <a:latin typeface="Lucida Bright"/>
                          <a:ea typeface="ＭＳ Ｐゴシック" pitchFamily="-110" charset="-128"/>
                          <a:cs typeface="Lucida Bright"/>
                        </a:rPr>
                        <a:t>rdf</a:t>
                      </a:r>
                      <a:r>
                        <a:rPr kumimoji="0" lang="en-US" sz="2000" b="0" i="0" u="none" strike="noStrike" cap="none" normalizeH="0" baseline="0" dirty="0" smtClean="0">
                          <a:ln>
                            <a:noFill/>
                          </a:ln>
                          <a:solidFill>
                            <a:srgbClr val="000000"/>
                          </a:solidFill>
                          <a:effectLst/>
                          <a:latin typeface="Lucida Bright"/>
                          <a:ea typeface="ＭＳ Ｐゴシック" pitchFamily="-110" charset="-128"/>
                          <a:cs typeface="Lucida Bright"/>
                        </a:rPr>
                        <a:t>-triple database, </a:t>
                      </a:r>
                    </a:p>
                    <a:p>
                      <a:pPr marL="342900" indent="-342900">
                        <a:buFont typeface="Arial"/>
                        <a:buChar char="•"/>
                        <a:defRPr/>
                      </a:pPr>
                      <a:r>
                        <a:rPr kumimoji="0" lang="en-US" sz="2000" b="0" i="0" u="none" strike="noStrike" cap="none" normalizeH="0" baseline="0" dirty="0" smtClean="0">
                          <a:ln>
                            <a:noFill/>
                          </a:ln>
                          <a:solidFill>
                            <a:srgbClr val="000000"/>
                          </a:solidFill>
                          <a:effectLst/>
                          <a:latin typeface="Lucida Bright"/>
                          <a:ea typeface="ＭＳ Ｐゴシック" pitchFamily="-110" charset="-128"/>
                          <a:cs typeface="Lucida Bright"/>
                        </a:rPr>
                        <a:t>Testing of Registered vs. Ingested data products to determine scaling factors.</a:t>
                      </a:r>
                    </a:p>
                    <a:p>
                      <a:pPr marL="342900" indent="-342900">
                        <a:buFont typeface="Arial"/>
                        <a:buChar char="•"/>
                        <a:defRPr/>
                      </a:pPr>
                      <a:endParaRPr kumimoji="0" lang="en-US" sz="2800" b="0" i="0" u="none" strike="noStrike" cap="none" normalizeH="0" baseline="0" dirty="0" smtClean="0">
                        <a:ln>
                          <a:noFill/>
                        </a:ln>
                        <a:solidFill>
                          <a:srgbClr val="000000"/>
                        </a:solidFill>
                        <a:effectLst/>
                        <a:latin typeface="Lucida Bright"/>
                        <a:ea typeface="ＭＳ Ｐゴシック" pitchFamily="-110" charset="-128"/>
                        <a:cs typeface="Lucida Bright"/>
                      </a:endParaRPr>
                    </a:p>
                    <a:p>
                      <a:pPr marL="342900" indent="-342900">
                        <a:buFont typeface="Arial"/>
                        <a:buChar char="•"/>
                        <a:defRPr/>
                      </a:pPr>
                      <a:endParaRPr kumimoji="0" lang="en-US" sz="1600" b="0" i="0" u="none" strike="noStrike" cap="none" normalizeH="0" baseline="0" dirty="0" smtClean="0">
                        <a:ln>
                          <a:noFill/>
                        </a:ln>
                        <a:solidFill>
                          <a:srgbClr val="000000"/>
                        </a:solidFill>
                        <a:effectLst/>
                        <a:latin typeface="Calibri" pitchFamily="-110" charset="0"/>
                        <a:ea typeface="ＭＳ Ｐゴシック" pitchFamily="-110" charset="-128"/>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4139631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2885</TotalTime>
  <Words>1022</Words>
  <Application>Microsoft Macintosh PowerPoint</Application>
  <PresentationFormat>On-screen Show (4:3)</PresentationFormat>
  <Paragraphs>272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ASDC Data Distribution Architecture</vt:lpstr>
      <vt:lpstr>Data Distribution Principles</vt:lpstr>
      <vt:lpstr>Data Distribution Architecture</vt:lpstr>
      <vt:lpstr>ASDC Data Distribution  Potential Customer Communities</vt:lpstr>
      <vt:lpstr>Obstacles to Data Access</vt:lpstr>
      <vt:lpstr>iRODS for Data Access</vt:lpstr>
      <vt:lpstr>Performance Testing</vt:lpstr>
      <vt:lpstr>PowerPoint Presentation</vt:lpstr>
      <vt:lpstr>PowerPoint Presentation</vt:lpstr>
    </vt:vector>
  </TitlesOfParts>
  <Company>NASA (via LockMart ODIN)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ASDC Data Distribution Architecture</dc:title>
  <dc:creator>Michael Little</dc:creator>
  <cp:lastModifiedBy>Michael Little</cp:lastModifiedBy>
  <cp:revision>60</cp:revision>
  <dcterms:created xsi:type="dcterms:W3CDTF">2013-01-21T03:50:48Z</dcterms:created>
  <dcterms:modified xsi:type="dcterms:W3CDTF">2014-02-19T15:45:38Z</dcterms:modified>
</cp:coreProperties>
</file>