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 varScale="1">
        <p:scale>
          <a:sx n="63" d="100"/>
          <a:sy n="63" d="100"/>
        </p:scale>
        <p:origin x="2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BCA7-F9E2-484D-862B-6E662220B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54FC9-93F3-4766-8B7E-70BD22BB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E18A-BA5C-4C3D-841A-79694257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EE09-EA23-445F-8EAD-C414BA8C721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23F7C-DA0A-4D15-BF6C-6D1F9A60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AC86-211F-440A-956B-5DF87CA7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793-B37B-4233-B597-F420C1DCC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66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FB3A-25AC-4215-BB5A-06D05ABF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1FFE9-0D7B-4B69-8FF7-05C48685E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03E20-BBE3-45A8-AA26-8D9C0DAC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EE09-EA23-445F-8EAD-C414BA8C721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D376-7730-43DB-843D-501CAC3C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D017-E375-44A4-8113-DB1DBF48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793-B37B-4233-B597-F420C1DCC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7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ACBD0-268E-4807-B12A-628AD9737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AD2CB-A379-4B5A-BFB0-82146EA83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4629-2775-44E8-9C33-FDCF562F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EE09-EA23-445F-8EAD-C414BA8C721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3E97D-2E54-4522-95A6-CCF82E89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DD61-C3C4-45C8-ACB7-A4AB220F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793-B37B-4233-B597-F420C1DCC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6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8619-E09B-4E39-BCB1-C43A55A7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29FB-652D-41EA-AFB6-40B54085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BB24-C2A1-4F1F-A28A-61555CE5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EE09-EA23-445F-8EAD-C414BA8C721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97224-A34A-4ED7-B2A7-E0C5FD31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7ADF2-D8F0-4B5C-8EF4-220677E6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793-B37B-4233-B597-F420C1DCC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87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7262-06F1-4580-B346-00945357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705A-5BB2-4900-A2D1-5235330A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5F54-46AD-4835-93CC-8DF4AA05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EE09-EA23-445F-8EAD-C414BA8C721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E4873-F9EB-4A65-8C9B-7D62692A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B391B-6CE1-4A4B-BA36-C0EBA8B2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793-B37B-4233-B597-F420C1DCC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13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7E10-9D98-4A70-A3CC-2EB93C5C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3E0A-1CA3-4A92-88C6-CC4834E57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379D1-1D2E-41B5-8773-399BF2C3E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D3510-93ED-49F4-96B6-D340D10A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EE09-EA23-445F-8EAD-C414BA8C721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799A9-E532-4DA6-A5DB-60257637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92DEE-EC67-4F2C-8CA1-8EC934EB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793-B37B-4233-B597-F420C1DCC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5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7349-D04C-403D-A2CA-FA598674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97C40-E243-4BF6-AD16-E43BF672C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AD8CF-9073-4A2F-975D-CFC41E28F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9E862-DDAA-4F61-B0B7-FA6E650F9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4879D-8004-44A0-950F-C3B259E4D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282C2-E176-4B8F-8545-A86AEB92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EE09-EA23-445F-8EAD-C414BA8C721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9D9E1-A26B-45C9-AFF4-DFB83ACA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98009-CE30-4B14-929E-4F32161F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793-B37B-4233-B597-F420C1DCC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29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25BF-755C-4FC9-BDF2-9EF276B6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BEDE2-64C7-4F14-A1C3-1855BBCF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EE09-EA23-445F-8EAD-C414BA8C721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78E3D-8464-4F07-9912-94553D30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8CA7C-2FC1-4CE6-9EFB-C39D189E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793-B37B-4233-B597-F420C1DCC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72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E326F-7AAD-4D51-93B7-A1256FCE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EE09-EA23-445F-8EAD-C414BA8C721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F049B-D320-4E3E-8946-0BF447D0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26B9A-43F9-4A8B-8CFC-012321E1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793-B37B-4233-B597-F420C1DCC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9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3793-ED22-4D08-B32A-7F7EC5B0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DA09A-A9F9-4F50-8B56-0008FBE6F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97BDA-C1D7-4C31-9FFF-FDE539226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DE16E-DBA6-4513-8A45-98CE2B88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EE09-EA23-445F-8EAD-C414BA8C721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46CE9-6F14-414C-8461-4826EE5D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5213E-73DA-4A73-B2F4-E40EF80A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793-B37B-4233-B597-F420C1DCC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77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903B-47A2-451C-B116-4841A430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312BD-FB88-4585-B45B-C506488BA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A57AB-9027-4976-9DE5-2582BC32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7E57-A777-4F7A-A6F4-9833FC2E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EE09-EA23-445F-8EAD-C414BA8C721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A5B3F-7192-477D-897C-E9F50B14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39F45-CE21-4B07-9390-159997E0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793-B37B-4233-B597-F420C1DCC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46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45669-FED2-4E7B-A316-FD6383C3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45687-DBD0-421F-9D7C-6D879B3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B268F-6AB7-4B57-AF15-3349ABCA0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CEE09-EA23-445F-8EAD-C414BA8C721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4190A-E54D-4120-BA24-9AF2E284B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F53A-D693-42F4-B72A-E5B6787A8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06793-B37B-4233-B597-F420C1DCC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78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03FF62-4D54-4A9D-93AA-3DEEF26C749C}"/>
              </a:ext>
            </a:extLst>
          </p:cNvPr>
          <p:cNvSpPr txBox="1"/>
          <p:nvPr/>
        </p:nvSpPr>
        <p:spPr>
          <a:xfrm>
            <a:off x="123190" y="46167"/>
            <a:ext cx="118452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Hypothetical Example of a DQAP Design</a:t>
            </a:r>
          </a:p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Dataset: Data quality training courses delivered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Description: This hypothetical dataset contains records of the courses on offer, who has delivered them, when and how, plus records of attendees and how they scored in training tests</a:t>
            </a:r>
            <a:r>
              <a:rPr lang="en-GB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DB8B97-D94F-409B-B1D8-D802CA5F86A3}"/>
              </a:ext>
            </a:extLst>
          </p:cNvPr>
          <p:cNvGrpSpPr/>
          <p:nvPr/>
        </p:nvGrpSpPr>
        <p:grpSpPr>
          <a:xfrm>
            <a:off x="123190" y="1491772"/>
            <a:ext cx="11728497" cy="5307487"/>
            <a:chOff x="123190" y="1491772"/>
            <a:chExt cx="11728497" cy="530748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A18587E-BA43-43AC-BFA9-3D394FD8C70D}"/>
                </a:ext>
              </a:extLst>
            </p:cNvPr>
            <p:cNvSpPr/>
            <p:nvPr/>
          </p:nvSpPr>
          <p:spPr>
            <a:xfrm>
              <a:off x="258920" y="4504496"/>
              <a:ext cx="1808797" cy="1427246"/>
            </a:xfrm>
            <a:custGeom>
              <a:avLst/>
              <a:gdLst>
                <a:gd name="connsiteX0" fmla="*/ 0 w 1808797"/>
                <a:gd name="connsiteY0" fmla="*/ 222254 h 1333500"/>
                <a:gd name="connsiteX1" fmla="*/ 222254 w 1808797"/>
                <a:gd name="connsiteY1" fmla="*/ 0 h 1333500"/>
                <a:gd name="connsiteX2" fmla="*/ 1586543 w 1808797"/>
                <a:gd name="connsiteY2" fmla="*/ 0 h 1333500"/>
                <a:gd name="connsiteX3" fmla="*/ 1808797 w 1808797"/>
                <a:gd name="connsiteY3" fmla="*/ 222254 h 1333500"/>
                <a:gd name="connsiteX4" fmla="*/ 1808797 w 1808797"/>
                <a:gd name="connsiteY4" fmla="*/ 1111246 h 1333500"/>
                <a:gd name="connsiteX5" fmla="*/ 1586543 w 1808797"/>
                <a:gd name="connsiteY5" fmla="*/ 1333500 h 1333500"/>
                <a:gd name="connsiteX6" fmla="*/ 222254 w 1808797"/>
                <a:gd name="connsiteY6" fmla="*/ 1333500 h 1333500"/>
                <a:gd name="connsiteX7" fmla="*/ 0 w 1808797"/>
                <a:gd name="connsiteY7" fmla="*/ 1111246 h 1333500"/>
                <a:gd name="connsiteX8" fmla="*/ 0 w 1808797"/>
                <a:gd name="connsiteY8" fmla="*/ 222254 h 1333500"/>
                <a:gd name="connsiteX0" fmla="*/ 0 w 1808797"/>
                <a:gd name="connsiteY0" fmla="*/ 222254 h 1333500"/>
                <a:gd name="connsiteX1" fmla="*/ 222254 w 1808797"/>
                <a:gd name="connsiteY1" fmla="*/ 0 h 1333500"/>
                <a:gd name="connsiteX2" fmla="*/ 1586543 w 1808797"/>
                <a:gd name="connsiteY2" fmla="*/ 0 h 1333500"/>
                <a:gd name="connsiteX3" fmla="*/ 1808797 w 1808797"/>
                <a:gd name="connsiteY3" fmla="*/ 222254 h 1333500"/>
                <a:gd name="connsiteX4" fmla="*/ 1808136 w 1808797"/>
                <a:gd name="connsiteY4" fmla="*/ 256020 h 1333500"/>
                <a:gd name="connsiteX5" fmla="*/ 1808797 w 1808797"/>
                <a:gd name="connsiteY5" fmla="*/ 1111246 h 1333500"/>
                <a:gd name="connsiteX6" fmla="*/ 1586543 w 1808797"/>
                <a:gd name="connsiteY6" fmla="*/ 1333500 h 1333500"/>
                <a:gd name="connsiteX7" fmla="*/ 222254 w 1808797"/>
                <a:gd name="connsiteY7" fmla="*/ 1333500 h 1333500"/>
                <a:gd name="connsiteX8" fmla="*/ 0 w 1808797"/>
                <a:gd name="connsiteY8" fmla="*/ 1111246 h 1333500"/>
                <a:gd name="connsiteX9" fmla="*/ 0 w 1808797"/>
                <a:gd name="connsiteY9" fmla="*/ 222254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8797" h="1333500">
                  <a:moveTo>
                    <a:pt x="0" y="222254"/>
                  </a:moveTo>
                  <a:cubicBezTo>
                    <a:pt x="0" y="99507"/>
                    <a:pt x="99507" y="0"/>
                    <a:pt x="222254" y="0"/>
                  </a:cubicBezTo>
                  <a:lnTo>
                    <a:pt x="1586543" y="0"/>
                  </a:lnTo>
                  <a:cubicBezTo>
                    <a:pt x="1709290" y="0"/>
                    <a:pt x="1808797" y="99507"/>
                    <a:pt x="1808797" y="222254"/>
                  </a:cubicBezTo>
                  <a:cubicBezTo>
                    <a:pt x="1808577" y="233509"/>
                    <a:pt x="1808356" y="244765"/>
                    <a:pt x="1808136" y="256020"/>
                  </a:cubicBezTo>
                  <a:cubicBezTo>
                    <a:pt x="1808356" y="541095"/>
                    <a:pt x="1808577" y="826171"/>
                    <a:pt x="1808797" y="1111246"/>
                  </a:cubicBezTo>
                  <a:cubicBezTo>
                    <a:pt x="1808797" y="1233993"/>
                    <a:pt x="1709290" y="1333500"/>
                    <a:pt x="1586543" y="1333500"/>
                  </a:cubicBezTo>
                  <a:lnTo>
                    <a:pt x="222254" y="1333500"/>
                  </a:lnTo>
                  <a:cubicBezTo>
                    <a:pt x="99507" y="1333500"/>
                    <a:pt x="0" y="1233993"/>
                    <a:pt x="0" y="1111246"/>
                  </a:cubicBezTo>
                  <a:lnTo>
                    <a:pt x="0" y="22225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To ensure that training courses improve DQ knowledge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6B00EB-B203-4550-A61F-5495095C5AB9}"/>
                </a:ext>
              </a:extLst>
            </p:cNvPr>
            <p:cNvSpPr txBox="1"/>
            <p:nvPr/>
          </p:nvSpPr>
          <p:spPr>
            <a:xfrm>
              <a:off x="123190" y="1491772"/>
              <a:ext cx="208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Purposes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8CF4B69-3595-4548-8767-3BBE3E97E975}"/>
                </a:ext>
              </a:extLst>
            </p:cNvPr>
            <p:cNvSpPr/>
            <p:nvPr/>
          </p:nvSpPr>
          <p:spPr>
            <a:xfrm>
              <a:off x="2757676" y="4466706"/>
              <a:ext cx="2034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Trainees’ details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091106-6A90-41E2-BF9A-16CF2CD932D2}"/>
                </a:ext>
              </a:extLst>
            </p:cNvPr>
            <p:cNvSpPr txBox="1"/>
            <p:nvPr/>
          </p:nvSpPr>
          <p:spPr>
            <a:xfrm>
              <a:off x="2631122" y="1491772"/>
              <a:ext cx="2276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Priority parts of data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E3FA6F-2D76-4412-B33B-D52C4B15422B}"/>
                </a:ext>
              </a:extLst>
            </p:cNvPr>
            <p:cNvSpPr txBox="1"/>
            <p:nvPr/>
          </p:nvSpPr>
          <p:spPr>
            <a:xfrm>
              <a:off x="6005057" y="1491772"/>
              <a:ext cx="1405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Dimensions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9B281F-9F95-463B-AFCE-272935CF4012}"/>
                </a:ext>
              </a:extLst>
            </p:cNvPr>
            <p:cNvSpPr txBox="1"/>
            <p:nvPr/>
          </p:nvSpPr>
          <p:spPr>
            <a:xfrm>
              <a:off x="9463994" y="1491772"/>
              <a:ext cx="163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Measurements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F6AD05-1DE9-4B69-AC43-1AB47DF8A118}"/>
                </a:ext>
              </a:extLst>
            </p:cNvPr>
            <p:cNvCxnSpPr>
              <a:cxnSpLocks/>
              <a:stCxn id="2" idx="3"/>
              <a:endCxn id="5" idx="1"/>
            </p:cNvCxnSpPr>
            <p:nvPr/>
          </p:nvCxnSpPr>
          <p:spPr>
            <a:xfrm flipV="1">
              <a:off x="2067717" y="4736706"/>
              <a:ext cx="689959" cy="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CE71DC2-4392-4E97-BE9A-5A7D40EA2F51}"/>
                </a:ext>
              </a:extLst>
            </p:cNvPr>
            <p:cNvSpPr/>
            <p:nvPr/>
          </p:nvSpPr>
          <p:spPr>
            <a:xfrm>
              <a:off x="258920" y="1902201"/>
              <a:ext cx="1808797" cy="1427246"/>
            </a:xfrm>
            <a:custGeom>
              <a:avLst/>
              <a:gdLst>
                <a:gd name="connsiteX0" fmla="*/ 0 w 1808797"/>
                <a:gd name="connsiteY0" fmla="*/ 222254 h 1333500"/>
                <a:gd name="connsiteX1" fmla="*/ 222254 w 1808797"/>
                <a:gd name="connsiteY1" fmla="*/ 0 h 1333500"/>
                <a:gd name="connsiteX2" fmla="*/ 1586543 w 1808797"/>
                <a:gd name="connsiteY2" fmla="*/ 0 h 1333500"/>
                <a:gd name="connsiteX3" fmla="*/ 1808797 w 1808797"/>
                <a:gd name="connsiteY3" fmla="*/ 222254 h 1333500"/>
                <a:gd name="connsiteX4" fmla="*/ 1808797 w 1808797"/>
                <a:gd name="connsiteY4" fmla="*/ 1111246 h 1333500"/>
                <a:gd name="connsiteX5" fmla="*/ 1586543 w 1808797"/>
                <a:gd name="connsiteY5" fmla="*/ 1333500 h 1333500"/>
                <a:gd name="connsiteX6" fmla="*/ 222254 w 1808797"/>
                <a:gd name="connsiteY6" fmla="*/ 1333500 h 1333500"/>
                <a:gd name="connsiteX7" fmla="*/ 0 w 1808797"/>
                <a:gd name="connsiteY7" fmla="*/ 1111246 h 1333500"/>
                <a:gd name="connsiteX8" fmla="*/ 0 w 1808797"/>
                <a:gd name="connsiteY8" fmla="*/ 222254 h 1333500"/>
                <a:gd name="connsiteX0" fmla="*/ 0 w 1808797"/>
                <a:gd name="connsiteY0" fmla="*/ 222254 h 1333500"/>
                <a:gd name="connsiteX1" fmla="*/ 222254 w 1808797"/>
                <a:gd name="connsiteY1" fmla="*/ 0 h 1333500"/>
                <a:gd name="connsiteX2" fmla="*/ 1586543 w 1808797"/>
                <a:gd name="connsiteY2" fmla="*/ 0 h 1333500"/>
                <a:gd name="connsiteX3" fmla="*/ 1808797 w 1808797"/>
                <a:gd name="connsiteY3" fmla="*/ 222254 h 1333500"/>
                <a:gd name="connsiteX4" fmla="*/ 1808006 w 1808797"/>
                <a:gd name="connsiteY4" fmla="*/ 275632 h 1333500"/>
                <a:gd name="connsiteX5" fmla="*/ 1808797 w 1808797"/>
                <a:gd name="connsiteY5" fmla="*/ 1111246 h 1333500"/>
                <a:gd name="connsiteX6" fmla="*/ 1586543 w 1808797"/>
                <a:gd name="connsiteY6" fmla="*/ 1333500 h 1333500"/>
                <a:gd name="connsiteX7" fmla="*/ 222254 w 1808797"/>
                <a:gd name="connsiteY7" fmla="*/ 1333500 h 1333500"/>
                <a:gd name="connsiteX8" fmla="*/ 0 w 1808797"/>
                <a:gd name="connsiteY8" fmla="*/ 1111246 h 1333500"/>
                <a:gd name="connsiteX9" fmla="*/ 0 w 1808797"/>
                <a:gd name="connsiteY9" fmla="*/ 222254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8797" h="1333500">
                  <a:moveTo>
                    <a:pt x="0" y="222254"/>
                  </a:moveTo>
                  <a:cubicBezTo>
                    <a:pt x="0" y="99507"/>
                    <a:pt x="99507" y="0"/>
                    <a:pt x="222254" y="0"/>
                  </a:cubicBezTo>
                  <a:lnTo>
                    <a:pt x="1586543" y="0"/>
                  </a:lnTo>
                  <a:cubicBezTo>
                    <a:pt x="1709290" y="0"/>
                    <a:pt x="1808797" y="99507"/>
                    <a:pt x="1808797" y="222254"/>
                  </a:cubicBezTo>
                  <a:cubicBezTo>
                    <a:pt x="1808533" y="240047"/>
                    <a:pt x="1808270" y="257839"/>
                    <a:pt x="1808006" y="275632"/>
                  </a:cubicBezTo>
                  <a:cubicBezTo>
                    <a:pt x="1808270" y="554170"/>
                    <a:pt x="1808533" y="832708"/>
                    <a:pt x="1808797" y="1111246"/>
                  </a:cubicBezTo>
                  <a:cubicBezTo>
                    <a:pt x="1808797" y="1233993"/>
                    <a:pt x="1709290" y="1333500"/>
                    <a:pt x="1586543" y="1333500"/>
                  </a:cubicBezTo>
                  <a:lnTo>
                    <a:pt x="222254" y="1333500"/>
                  </a:lnTo>
                  <a:cubicBezTo>
                    <a:pt x="99507" y="1333500"/>
                    <a:pt x="0" y="1233993"/>
                    <a:pt x="0" y="1111246"/>
                  </a:cubicBezTo>
                  <a:lnTo>
                    <a:pt x="0" y="22225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To allocate the right resources for training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4443510-BB3E-4AB3-8B71-12C0069C6840}"/>
                </a:ext>
              </a:extLst>
            </p:cNvPr>
            <p:cNvSpPr/>
            <p:nvPr/>
          </p:nvSpPr>
          <p:spPr>
            <a:xfrm>
              <a:off x="2757676" y="5060102"/>
              <a:ext cx="2034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Trainees’ test results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498FE7-2DCE-4E8F-9107-A29EEA9D7F86}"/>
                </a:ext>
              </a:extLst>
            </p:cNvPr>
            <p:cNvSpPr/>
            <p:nvPr/>
          </p:nvSpPr>
          <p:spPr>
            <a:xfrm>
              <a:off x="2757676" y="6259259"/>
              <a:ext cx="2034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Survey responses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61A993C-2FDA-4414-87F8-CF00E4692AF8}"/>
                </a:ext>
              </a:extLst>
            </p:cNvPr>
            <p:cNvCxnSpPr>
              <a:cxnSpLocks/>
              <a:stCxn id="2" idx="3"/>
              <a:endCxn id="11" idx="1"/>
            </p:cNvCxnSpPr>
            <p:nvPr/>
          </p:nvCxnSpPr>
          <p:spPr>
            <a:xfrm>
              <a:off x="2067717" y="4742375"/>
              <a:ext cx="689959" cy="587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ECCFDC-02BD-4385-8E58-01BB5B963ADC}"/>
                </a:ext>
              </a:extLst>
            </p:cNvPr>
            <p:cNvCxnSpPr>
              <a:cxnSpLocks/>
              <a:stCxn id="2" idx="3"/>
              <a:endCxn id="12" idx="1"/>
            </p:cNvCxnSpPr>
            <p:nvPr/>
          </p:nvCxnSpPr>
          <p:spPr>
            <a:xfrm>
              <a:off x="2067717" y="4742375"/>
              <a:ext cx="689959" cy="1786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823444F-586F-4D21-BD1D-404FCB6EE768}"/>
                </a:ext>
              </a:extLst>
            </p:cNvPr>
            <p:cNvSpPr/>
            <p:nvPr/>
          </p:nvSpPr>
          <p:spPr>
            <a:xfrm>
              <a:off x="2757676" y="1925179"/>
              <a:ext cx="2034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Trainers’ details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1B8082B-3CED-471D-8FFB-49857788D8B8}"/>
                </a:ext>
              </a:extLst>
            </p:cNvPr>
            <p:cNvSpPr/>
            <p:nvPr/>
          </p:nvSpPr>
          <p:spPr>
            <a:xfrm>
              <a:off x="2757676" y="2535943"/>
              <a:ext cx="2034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Training venue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D27CA2-5F1A-4BDD-9FCE-441BE9741931}"/>
                </a:ext>
              </a:extLst>
            </p:cNvPr>
            <p:cNvCxnSpPr>
              <a:cxnSpLocks/>
              <a:stCxn id="10" idx="4"/>
              <a:endCxn id="15" idx="1"/>
            </p:cNvCxnSpPr>
            <p:nvPr/>
          </p:nvCxnSpPr>
          <p:spPr>
            <a:xfrm flipV="1">
              <a:off x="2066926" y="2195179"/>
              <a:ext cx="690750" cy="2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D785A3F-C12F-4B36-8C92-17BD4BA5D154}"/>
                </a:ext>
              </a:extLst>
            </p:cNvPr>
            <p:cNvCxnSpPr>
              <a:cxnSpLocks/>
              <a:stCxn id="10" idx="4"/>
              <a:endCxn id="16" idx="1"/>
            </p:cNvCxnSpPr>
            <p:nvPr/>
          </p:nvCxnSpPr>
          <p:spPr>
            <a:xfrm>
              <a:off x="2066926" y="2197210"/>
              <a:ext cx="690750" cy="608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E75342F-25EB-4AE5-ACCB-F9D4250ABDD8}"/>
                </a:ext>
              </a:extLst>
            </p:cNvPr>
            <p:cNvSpPr/>
            <p:nvPr/>
          </p:nvSpPr>
          <p:spPr>
            <a:xfrm>
              <a:off x="5517178" y="1927163"/>
              <a:ext cx="24804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Names should be </a:t>
              </a:r>
              <a:r>
                <a:rPr lang="en-GB" sz="1600" b="1"/>
                <a:t>complete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9AA1C7E-99DB-4F7C-9D21-7C7BD8683EED}"/>
                </a:ext>
              </a:extLst>
            </p:cNvPr>
            <p:cNvCxnSpPr>
              <a:cxnSpLocks/>
              <a:stCxn id="15" idx="3"/>
              <a:endCxn id="19" idx="1"/>
            </p:cNvCxnSpPr>
            <p:nvPr/>
          </p:nvCxnSpPr>
          <p:spPr>
            <a:xfrm>
              <a:off x="4791676" y="2195179"/>
              <a:ext cx="725502" cy="1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21F2095-CF1C-4DAC-B3B8-2F00120B6FD8}"/>
                </a:ext>
              </a:extLst>
            </p:cNvPr>
            <p:cNvSpPr/>
            <p:nvPr/>
          </p:nvSpPr>
          <p:spPr>
            <a:xfrm>
              <a:off x="5517178" y="2535943"/>
              <a:ext cx="24804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Postcode should be </a:t>
              </a:r>
              <a:r>
                <a:rPr lang="en-GB" sz="1600" b="1"/>
                <a:t>valid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3B7230A-7C32-432D-8F13-D18BC4A110E2}"/>
                </a:ext>
              </a:extLst>
            </p:cNvPr>
            <p:cNvSpPr/>
            <p:nvPr/>
          </p:nvSpPr>
          <p:spPr>
            <a:xfrm>
              <a:off x="2752201" y="3140048"/>
              <a:ext cx="2034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Delivery method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DC0F8F2-51E3-4F0F-A2FE-B8311B8F782A}"/>
                </a:ext>
              </a:extLst>
            </p:cNvPr>
            <p:cNvCxnSpPr>
              <a:cxnSpLocks/>
              <a:stCxn id="10" idx="4"/>
              <a:endCxn id="22" idx="1"/>
            </p:cNvCxnSpPr>
            <p:nvPr/>
          </p:nvCxnSpPr>
          <p:spPr>
            <a:xfrm>
              <a:off x="2066926" y="2197210"/>
              <a:ext cx="685275" cy="1212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79B553-B60A-4689-93AE-ECC42135D04D}"/>
                </a:ext>
              </a:extLst>
            </p:cNvPr>
            <p:cNvSpPr/>
            <p:nvPr/>
          </p:nvSpPr>
          <p:spPr>
            <a:xfrm>
              <a:off x="5517178" y="3140048"/>
              <a:ext cx="24804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Options need to be </a:t>
              </a:r>
              <a:r>
                <a:rPr lang="en-GB" sz="1600" b="1"/>
                <a:t>consistent</a:t>
              </a:r>
              <a:r>
                <a:rPr lang="en-GB" sz="1600"/>
                <a:t> with venue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664C1DB-7CFB-428E-ACCD-0695F0831844}"/>
                </a:ext>
              </a:extLst>
            </p:cNvPr>
            <p:cNvSpPr/>
            <p:nvPr/>
          </p:nvSpPr>
          <p:spPr>
            <a:xfrm>
              <a:off x="5517178" y="4466706"/>
              <a:ext cx="24804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Job title should be </a:t>
              </a:r>
              <a:r>
                <a:rPr lang="en-GB" sz="1600" b="1"/>
                <a:t>complete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B54B2D0-5366-427C-A207-2DFEEB16D8DD}"/>
                </a:ext>
              </a:extLst>
            </p:cNvPr>
            <p:cNvSpPr/>
            <p:nvPr/>
          </p:nvSpPr>
          <p:spPr>
            <a:xfrm>
              <a:off x="5517178" y="5065200"/>
              <a:ext cx="24804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Scores should be </a:t>
              </a:r>
              <a:r>
                <a:rPr lang="en-GB" sz="1600" b="1"/>
                <a:t>consistent</a:t>
              </a:r>
              <a:r>
                <a:rPr lang="en-GB" sz="1600"/>
                <a:t> 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143E034-3815-44C6-88F1-F26C85D418EE}"/>
                </a:ext>
              </a:extLst>
            </p:cNvPr>
            <p:cNvSpPr/>
            <p:nvPr/>
          </p:nvSpPr>
          <p:spPr>
            <a:xfrm>
              <a:off x="8708887" y="2532613"/>
              <a:ext cx="31428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Postcode should appear on national list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4062306-921C-47E6-90F4-81E72CA7ECED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4791676" y="2805943"/>
              <a:ext cx="725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5E2341-DC9E-4FA3-9992-33E15F7C4751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4786201" y="3410048"/>
              <a:ext cx="7309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7F787B9-0EA5-4049-8670-770EB1BA927E}"/>
                </a:ext>
              </a:extLst>
            </p:cNvPr>
            <p:cNvCxnSpPr>
              <a:cxnSpLocks/>
              <a:stCxn id="5" idx="3"/>
              <a:endCxn id="25" idx="1"/>
            </p:cNvCxnSpPr>
            <p:nvPr/>
          </p:nvCxnSpPr>
          <p:spPr>
            <a:xfrm>
              <a:off x="4791676" y="4736706"/>
              <a:ext cx="725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8985DAC-C66E-4268-B19F-11DA4A194DB2}"/>
                </a:ext>
              </a:extLst>
            </p:cNvPr>
            <p:cNvSpPr/>
            <p:nvPr/>
          </p:nvSpPr>
          <p:spPr>
            <a:xfrm>
              <a:off x="5517178" y="6259259"/>
              <a:ext cx="24804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Course evaluation should be </a:t>
              </a:r>
              <a:r>
                <a:rPr lang="en-GB" sz="1600" b="1"/>
                <a:t>timely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2697C37-A33E-412D-8FF0-B3D2AD23CA62}"/>
                </a:ext>
              </a:extLst>
            </p:cNvPr>
            <p:cNvSpPr/>
            <p:nvPr/>
          </p:nvSpPr>
          <p:spPr>
            <a:xfrm>
              <a:off x="8708887" y="3135773"/>
              <a:ext cx="31428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Venue should be null where method is online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D689E01-CE33-405C-A2FD-2DB7B2F4A4E3}"/>
                </a:ext>
              </a:extLst>
            </p:cNvPr>
            <p:cNvSpPr/>
            <p:nvPr/>
          </p:nvSpPr>
          <p:spPr>
            <a:xfrm>
              <a:off x="8708887" y="4466706"/>
              <a:ext cx="31428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Job title name should not be null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8BB2C06-5ACF-4741-AB73-C93A460423A4}"/>
                </a:ext>
              </a:extLst>
            </p:cNvPr>
            <p:cNvSpPr/>
            <p:nvPr/>
          </p:nvSpPr>
          <p:spPr>
            <a:xfrm>
              <a:off x="8708887" y="6259259"/>
              <a:ext cx="31428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Evaluation date should be  within 2 weeks of course date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910F4CA-2FA0-44C3-A69B-3EDC9D307789}"/>
                </a:ext>
              </a:extLst>
            </p:cNvPr>
            <p:cNvCxnSpPr>
              <a:cxnSpLocks/>
              <a:stCxn id="19" idx="3"/>
              <a:endCxn id="36" idx="1"/>
            </p:cNvCxnSpPr>
            <p:nvPr/>
          </p:nvCxnSpPr>
          <p:spPr>
            <a:xfrm>
              <a:off x="7997578" y="2197163"/>
              <a:ext cx="711309" cy="2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C4ADD95-B4F8-4464-95AA-F4A82DCA2C23}"/>
                </a:ext>
              </a:extLst>
            </p:cNvPr>
            <p:cNvSpPr/>
            <p:nvPr/>
          </p:nvSpPr>
          <p:spPr>
            <a:xfrm>
              <a:off x="8708887" y="1929453"/>
              <a:ext cx="31428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Trainer name should not be null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7A1F7CE-470F-4ADF-8A89-A812FBD918FB}"/>
                </a:ext>
              </a:extLst>
            </p:cNvPr>
            <p:cNvCxnSpPr>
              <a:cxnSpLocks/>
              <a:stCxn id="21" idx="3"/>
              <a:endCxn id="27" idx="1"/>
            </p:cNvCxnSpPr>
            <p:nvPr/>
          </p:nvCxnSpPr>
          <p:spPr>
            <a:xfrm flipV="1">
              <a:off x="7997578" y="2802613"/>
              <a:ext cx="711309" cy="3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07A29FB-3D85-4806-99A6-26A2C6216BDF}"/>
                </a:ext>
              </a:extLst>
            </p:cNvPr>
            <p:cNvSpPr/>
            <p:nvPr/>
          </p:nvSpPr>
          <p:spPr>
            <a:xfrm>
              <a:off x="8708887" y="5064224"/>
              <a:ext cx="31428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Score should match score in certificate issuing database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F39292F-7248-42AC-B4A1-AA43B47185C5}"/>
                </a:ext>
              </a:extLst>
            </p:cNvPr>
            <p:cNvCxnSpPr>
              <a:cxnSpLocks/>
              <a:stCxn id="24" idx="3"/>
              <a:endCxn id="32" idx="1"/>
            </p:cNvCxnSpPr>
            <p:nvPr/>
          </p:nvCxnSpPr>
          <p:spPr>
            <a:xfrm flipV="1">
              <a:off x="7997578" y="3405773"/>
              <a:ext cx="711309" cy="4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E36D625-BCAE-4376-A4B3-F5C7E5AF3604}"/>
                </a:ext>
              </a:extLst>
            </p:cNvPr>
            <p:cNvCxnSpPr>
              <a:cxnSpLocks/>
              <a:stCxn id="25" idx="3"/>
              <a:endCxn id="33" idx="1"/>
            </p:cNvCxnSpPr>
            <p:nvPr/>
          </p:nvCxnSpPr>
          <p:spPr>
            <a:xfrm>
              <a:off x="7997578" y="4736706"/>
              <a:ext cx="711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0D4BD14-B979-402D-85F7-BB7A5DAAA852}"/>
                </a:ext>
              </a:extLst>
            </p:cNvPr>
            <p:cNvCxnSpPr>
              <a:cxnSpLocks/>
              <a:stCxn id="26" idx="3"/>
              <a:endCxn id="38" idx="1"/>
            </p:cNvCxnSpPr>
            <p:nvPr/>
          </p:nvCxnSpPr>
          <p:spPr>
            <a:xfrm flipV="1">
              <a:off x="7997578" y="5334224"/>
              <a:ext cx="711309" cy="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2EB0DA5-526F-418F-BA6A-EAED3E95558A}"/>
                </a:ext>
              </a:extLst>
            </p:cNvPr>
            <p:cNvCxnSpPr>
              <a:cxnSpLocks/>
              <a:stCxn id="31" idx="3"/>
              <a:endCxn id="34" idx="1"/>
            </p:cNvCxnSpPr>
            <p:nvPr/>
          </p:nvCxnSpPr>
          <p:spPr>
            <a:xfrm>
              <a:off x="7997578" y="6529259"/>
              <a:ext cx="711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54FC242-466E-4979-9943-045E542C1D7D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4791676" y="5330102"/>
              <a:ext cx="725502" cy="5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114DB3B-267C-4AD9-9007-8B2D8179CA5C}"/>
                </a:ext>
              </a:extLst>
            </p:cNvPr>
            <p:cNvCxnSpPr>
              <a:cxnSpLocks/>
              <a:stCxn id="12" idx="3"/>
              <a:endCxn id="31" idx="1"/>
            </p:cNvCxnSpPr>
            <p:nvPr/>
          </p:nvCxnSpPr>
          <p:spPr>
            <a:xfrm>
              <a:off x="4791676" y="6529259"/>
              <a:ext cx="725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10A257AD-365C-48B5-95A0-AB1B6F3BC08F}"/>
                </a:ext>
              </a:extLst>
            </p:cNvPr>
            <p:cNvSpPr/>
            <p:nvPr/>
          </p:nvSpPr>
          <p:spPr>
            <a:xfrm>
              <a:off x="8708887" y="3738932"/>
              <a:ext cx="31428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Venue should not be null where method is physical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E39BF6FF-86C7-49DE-ABB5-D72BB6E5BB16}"/>
                </a:ext>
              </a:extLst>
            </p:cNvPr>
            <p:cNvSpPr/>
            <p:nvPr/>
          </p:nvSpPr>
          <p:spPr>
            <a:xfrm>
              <a:off x="5517178" y="5662800"/>
              <a:ext cx="24804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Scores should be </a:t>
              </a:r>
              <a:r>
                <a:rPr lang="en-GB" sz="1600" b="1"/>
                <a:t>valid</a:t>
              </a:r>
              <a:r>
                <a:rPr lang="en-GB" sz="1600"/>
                <a:t> 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9F2798E1-4144-443B-8BB8-5EB3ED1C2639}"/>
                </a:ext>
              </a:extLst>
            </p:cNvPr>
            <p:cNvSpPr/>
            <p:nvPr/>
          </p:nvSpPr>
          <p:spPr>
            <a:xfrm>
              <a:off x="8708887" y="5661742"/>
              <a:ext cx="31428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Score should be a number between 0 and 100</a:t>
              </a: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1462B20F-F079-42F6-BF54-BCAA14BA0AB2}"/>
                </a:ext>
              </a:extLst>
            </p:cNvPr>
            <p:cNvCxnSpPr>
              <a:cxnSpLocks/>
              <a:stCxn id="164" idx="3"/>
              <a:endCxn id="165" idx="1"/>
            </p:cNvCxnSpPr>
            <p:nvPr/>
          </p:nvCxnSpPr>
          <p:spPr>
            <a:xfrm flipV="1">
              <a:off x="7997578" y="5931742"/>
              <a:ext cx="711309" cy="1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FD217A98-142B-4948-A812-BC657C9D0E09}"/>
                </a:ext>
              </a:extLst>
            </p:cNvPr>
            <p:cNvCxnSpPr>
              <a:cxnSpLocks/>
              <a:stCxn id="11" idx="3"/>
              <a:endCxn id="164" idx="1"/>
            </p:cNvCxnSpPr>
            <p:nvPr/>
          </p:nvCxnSpPr>
          <p:spPr>
            <a:xfrm>
              <a:off x="4791676" y="5330102"/>
              <a:ext cx="725502" cy="602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0E9F22A6-2069-4D23-BADD-CB1C9772515D}"/>
                </a:ext>
              </a:extLst>
            </p:cNvPr>
            <p:cNvCxnSpPr>
              <a:cxnSpLocks/>
              <a:stCxn id="24" idx="3"/>
              <a:endCxn id="88" idx="1"/>
            </p:cNvCxnSpPr>
            <p:nvPr/>
          </p:nvCxnSpPr>
          <p:spPr>
            <a:xfrm>
              <a:off x="7997578" y="3410048"/>
              <a:ext cx="711309" cy="598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63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1C34-E56D-44CD-86D6-7224CB92A8CA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GB" b="1"/>
              <a:t>Notes on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08C8-B503-4070-B9E0-F9654798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The previous slide shows a very simple example of a data quality action plan for a data set that records training sessions.</a:t>
            </a:r>
          </a:p>
          <a:p>
            <a:pPr marL="0" indent="0">
              <a:buNone/>
            </a:pPr>
            <a:r>
              <a:rPr lang="en-GB"/>
              <a:t>In an actual scenario, we would expect to see more dimensions and a few more measurements for the dimensions. For example, you may have more than one dimension to assess quality for a priority part of the data. And for each dimension, you may have more than one type of measurement.  </a:t>
            </a:r>
          </a:p>
        </p:txBody>
      </p:sp>
    </p:spTree>
    <p:extLst>
      <p:ext uri="{BB962C8B-B14F-4D97-AF65-F5344CB8AC3E}">
        <p14:creationId xmlns:p14="http://schemas.microsoft.com/office/powerpoint/2010/main" val="143245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556BDA31E2FB4B81222E472CC98A8F" ma:contentTypeVersion="34" ma:contentTypeDescription="Create a new document." ma:contentTypeScope="" ma:versionID="3563e1ab11e3729a1a294c52f9084662">
  <xsd:schema xmlns:xsd="http://www.w3.org/2001/XMLSchema" xmlns:xs="http://www.w3.org/2001/XMLSchema" xmlns:p="http://schemas.microsoft.com/office/2006/metadata/properties" xmlns:ns2="6dab36e7-c487-4780-8e35-3b48fa83d7a8" xmlns:ns3="b8cddf56-ba6b-454f-81df-4d7870dfb390" targetNamespace="http://schemas.microsoft.com/office/2006/metadata/properties" ma:root="true" ma:fieldsID="66844616d7dcf431c9494a99109b46f9" ns2:_="" ns3:_="">
    <xsd:import namespace="6dab36e7-c487-4780-8e35-3b48fa83d7a8"/>
    <xsd:import namespace="b8cddf56-ba6b-454f-81df-4d7870dfb390"/>
    <xsd:element name="properties">
      <xsd:complexType>
        <xsd:sequence>
          <xsd:element name="documentManagement">
            <xsd:complexType>
              <xsd:all>
                <xsd:element ref="ns2:EDRMSOwner" minOccurs="0"/>
                <xsd:element ref="ns2:Record_Type" minOccurs="0"/>
                <xsd:element ref="ns2:RetentionDate" minOccurs="0"/>
                <xsd:element ref="ns2:RetentionType" minOccurs="0"/>
                <xsd:element ref="ns2:Retention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ab36e7-c487-4780-8e35-3b48fa83d7a8" elementFormDefault="qualified">
    <xsd:import namespace="http://schemas.microsoft.com/office/2006/documentManagement/types"/>
    <xsd:import namespace="http://schemas.microsoft.com/office/infopath/2007/PartnerControls"/>
    <xsd:element name="EDRMSOwner" ma:index="4" nillable="true" ma:displayName="EDRMSOwner" ma:internalName="EDRMSOwner" ma:readOnly="false">
      <xsd:simpleType>
        <xsd:restriction base="dms:Text"/>
      </xsd:simpleType>
    </xsd:element>
    <xsd:element name="Record_Type" ma:index="5" nillable="true" ma:displayName="Record Type" ma:format="Dropdown" ma:internalName="Record_Type" ma:readOnly="false">
      <xsd:simpleType>
        <xsd:union memberTypes="dms:Text">
          <xsd:simpleType>
            <xsd:restriction base="dms:Choice">
              <xsd:enumeration value="Business Plans"/>
              <xsd:enumeration value="Commercial"/>
              <xsd:enumeration value="Correspondence, Guidance etc"/>
              <xsd:enumeration value="Financial"/>
              <xsd:enumeration value="Legislation"/>
              <xsd:enumeration value="Meeting papers (inc. agendas minutes etc)"/>
              <xsd:enumeration value="Policy Papers"/>
              <xsd:enumeration value="Private Office Papers"/>
              <xsd:enumeration value="Programme and Project"/>
              <xsd:enumeration value="Reports"/>
              <xsd:enumeration value="Salaries"/>
              <xsd:enumeration value="Staff Disciplinary Matters"/>
              <xsd:enumeration value="Staff Employment, Career, Health etc"/>
              <xsd:enumeration value="Statistical"/>
              <xsd:enumeration value="Systems"/>
              <xsd:enumeration value="zMigration"/>
            </xsd:restriction>
          </xsd:simpleType>
        </xsd:union>
      </xsd:simpleType>
    </xsd:element>
    <xsd:element name="RetentionDate" ma:index="6" nillable="true" ma:displayName="Retention Date" ma:format="DateOnly" ma:internalName="Retention_x0020_Date" ma:readOnly="false">
      <xsd:simpleType>
        <xsd:restriction base="dms:DateTime"/>
      </xsd:simpleType>
    </xsd:element>
    <xsd:element name="RetentionType" ma:index="7" nillable="true" ma:displayName="Retention Type" ma:default="Notify" ma:format="Dropdown" ma:internalName="Retention_x0020_Type" ma:readOnly="false">
      <xsd:simpleType>
        <xsd:restriction base="dms:Choice">
          <xsd:enumeration value="Notify"/>
          <xsd:enumeration value="Delete"/>
          <xsd:enumeration value="Declare"/>
        </xsd:restriction>
      </xsd:simpleType>
    </xsd:element>
    <xsd:element name="Retention" ma:index="8" nillable="true" ma:displayName="Retention" ma:default="0" ma:internalName="Retention" ma:readOnly="false" ma:percentage="FALSE">
      <xsd:simpleType>
        <xsd:restriction base="dms:Number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cddf56-ba6b-454f-81df-4d7870dfb3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0" nillable="true" ma:displayName="Tags" ma:internalName="MediaServiceAutoTags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tention xmlns="6dab36e7-c487-4780-8e35-3b48fa83d7a8">0</Retention>
    <EDRMSOwner xmlns="6dab36e7-c487-4780-8e35-3b48fa83d7a8" xsi:nil="true"/>
    <Record_Type xmlns="6dab36e7-c487-4780-8e35-3b48fa83d7a8" xsi:nil="true"/>
    <RetentionDate xmlns="6dab36e7-c487-4780-8e35-3b48fa83d7a8" xsi:nil="true"/>
    <RetentionType xmlns="6dab36e7-c487-4780-8e35-3b48fa83d7a8">Notify</RetentionType>
  </documentManagement>
</p:properties>
</file>

<file path=customXml/itemProps1.xml><?xml version="1.0" encoding="utf-8"?>
<ds:datastoreItem xmlns:ds="http://schemas.openxmlformats.org/officeDocument/2006/customXml" ds:itemID="{470A6432-ACC4-4BB9-8854-AD85246BBD2A}"/>
</file>

<file path=customXml/itemProps2.xml><?xml version="1.0" encoding="utf-8"?>
<ds:datastoreItem xmlns:ds="http://schemas.openxmlformats.org/officeDocument/2006/customXml" ds:itemID="{1414D468-C8FA-4733-ACBE-78594DFEF08C}"/>
</file>

<file path=customXml/itemProps3.xml><?xml version="1.0" encoding="utf-8"?>
<ds:datastoreItem xmlns:ds="http://schemas.openxmlformats.org/officeDocument/2006/customXml" ds:itemID="{D65CAC4E-44FB-449D-A702-D4302877642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ef0587b-f8c7-46ec-b6e8-14120e0e370f"/>
    <ds:schemaRef ds:uri="3c8bafde-9cce-40a2-ad88-c3f495aba13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265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Notes on the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Kurimbokus, Nazma</dc:creator>
  <cp:lastModifiedBy>Strickland, Rebecca</cp:lastModifiedBy>
  <cp:revision>9</cp:revision>
  <dcterms:created xsi:type="dcterms:W3CDTF">2021-07-04T11:15:49Z</dcterms:created>
  <dcterms:modified xsi:type="dcterms:W3CDTF">2021-09-10T14:29:39Z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0x01010046556BDA31E2FB4B81222E472CC98A8F</vt:lpwstr>
  </property>
</Properties>
</file>