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60" r:id="rId4"/>
    <p:sldId id="273" r:id="rId5"/>
    <p:sldId id="269" r:id="rId6"/>
    <p:sldId id="276" r:id="rId7"/>
    <p:sldId id="259" r:id="rId8"/>
    <p:sldId id="262" r:id="rId9"/>
    <p:sldId id="270" r:id="rId10"/>
    <p:sldId id="264" r:id="rId11"/>
    <p:sldId id="265" r:id="rId12"/>
    <p:sldId id="275" r:id="rId13"/>
    <p:sldId id="266" r:id="rId14"/>
    <p:sldId id="257" r:id="rId15"/>
    <p:sldId id="274" r:id="rId16"/>
    <p:sldId id="268" r:id="rId17"/>
    <p:sldId id="267" r:id="rId18"/>
    <p:sldId id="278" r:id="rId19"/>
    <p:sldId id="277" r:id="rId20"/>
    <p:sldId id="261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61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31164-EA4A-4BE5-A828-92AA3871A4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0BAC8A-37AE-4A95-9674-FB3A32E5DB1A}">
      <dgm:prSet/>
      <dgm:spPr/>
      <dgm:t>
        <a:bodyPr/>
        <a:lstStyle/>
        <a:p>
          <a:r>
            <a:rPr lang="en-GB" baseline="0" dirty="0"/>
            <a:t>Fix bugs ((((((()))))))</a:t>
          </a:r>
          <a:endParaRPr lang="en-US" dirty="0"/>
        </a:p>
      </dgm:t>
    </dgm:pt>
    <dgm:pt modelId="{8E4917E4-34AD-4B92-B85B-E9B02CE11DA5}" type="parTrans" cxnId="{3631FB1A-0218-4378-A042-96FE6176DED5}">
      <dgm:prSet/>
      <dgm:spPr/>
      <dgm:t>
        <a:bodyPr/>
        <a:lstStyle/>
        <a:p>
          <a:endParaRPr lang="en-US"/>
        </a:p>
      </dgm:t>
    </dgm:pt>
    <dgm:pt modelId="{9CC5139D-C930-44FB-8FC2-E1646FFCDA7A}" type="sibTrans" cxnId="{3631FB1A-0218-4378-A042-96FE6176DED5}">
      <dgm:prSet/>
      <dgm:spPr/>
      <dgm:t>
        <a:bodyPr/>
        <a:lstStyle/>
        <a:p>
          <a:endParaRPr lang="en-US"/>
        </a:p>
      </dgm:t>
    </dgm:pt>
    <dgm:pt modelId="{027B06D0-42B3-43BA-A860-40ED178F108A}">
      <dgm:prSet/>
      <dgm:spPr/>
      <dgm:t>
        <a:bodyPr/>
        <a:lstStyle/>
        <a:p>
          <a:r>
            <a:rPr lang="en-GB" baseline="0"/>
            <a:t>Cover pages</a:t>
          </a:r>
          <a:endParaRPr lang="en-US"/>
        </a:p>
      </dgm:t>
    </dgm:pt>
    <dgm:pt modelId="{68BCECCE-6683-4A99-B2B8-4BE05A4F5FC7}" type="parTrans" cxnId="{87A07AC2-6401-4A0D-A90B-3D89727A8540}">
      <dgm:prSet/>
      <dgm:spPr/>
      <dgm:t>
        <a:bodyPr/>
        <a:lstStyle/>
        <a:p>
          <a:endParaRPr lang="en-US"/>
        </a:p>
      </dgm:t>
    </dgm:pt>
    <dgm:pt modelId="{B428A144-D92C-4F20-AAC1-91B597CABFBE}" type="sibTrans" cxnId="{87A07AC2-6401-4A0D-A90B-3D89727A8540}">
      <dgm:prSet/>
      <dgm:spPr/>
      <dgm:t>
        <a:bodyPr/>
        <a:lstStyle/>
        <a:p>
          <a:endParaRPr lang="en-US"/>
        </a:p>
      </dgm:t>
    </dgm:pt>
    <dgm:pt modelId="{DD21C7F5-AEAD-41A5-97BA-F1928C27EA48}">
      <dgm:prSet/>
      <dgm:spPr/>
      <dgm:t>
        <a:bodyPr/>
        <a:lstStyle/>
        <a:p>
          <a:r>
            <a:rPr lang="en-GB" baseline="0"/>
            <a:t>Automatic column widths</a:t>
          </a:r>
          <a:endParaRPr lang="en-US"/>
        </a:p>
      </dgm:t>
    </dgm:pt>
    <dgm:pt modelId="{87DFCD9F-56FC-4809-86EF-1C2F828586B2}" type="parTrans" cxnId="{91810DCA-BE2F-467E-BAD8-9B3A03193D7C}">
      <dgm:prSet/>
      <dgm:spPr/>
      <dgm:t>
        <a:bodyPr/>
        <a:lstStyle/>
        <a:p>
          <a:endParaRPr lang="en-US"/>
        </a:p>
      </dgm:t>
    </dgm:pt>
    <dgm:pt modelId="{68460FAB-F02A-404D-81BA-CA8DF8827653}" type="sibTrans" cxnId="{91810DCA-BE2F-467E-BAD8-9B3A03193D7C}">
      <dgm:prSet/>
      <dgm:spPr/>
      <dgm:t>
        <a:bodyPr/>
        <a:lstStyle/>
        <a:p>
          <a:endParaRPr lang="en-US"/>
        </a:p>
      </dgm:t>
    </dgm:pt>
    <dgm:pt modelId="{1C599098-F0E2-41F9-B71B-54001AB94309}" type="pres">
      <dgm:prSet presAssocID="{A1C31164-EA4A-4BE5-A828-92AA3871A490}" presName="root" presStyleCnt="0">
        <dgm:presLayoutVars>
          <dgm:dir/>
          <dgm:resizeHandles val="exact"/>
        </dgm:presLayoutVars>
      </dgm:prSet>
      <dgm:spPr/>
    </dgm:pt>
    <dgm:pt modelId="{AF7A5ACD-C9CA-45CB-8E11-FCEADF57BEEC}" type="pres">
      <dgm:prSet presAssocID="{A1C31164-EA4A-4BE5-A828-92AA3871A490}" presName="container" presStyleCnt="0">
        <dgm:presLayoutVars>
          <dgm:dir/>
          <dgm:resizeHandles val="exact"/>
        </dgm:presLayoutVars>
      </dgm:prSet>
      <dgm:spPr/>
    </dgm:pt>
    <dgm:pt modelId="{0C96DB28-01CE-4E67-B871-7B7B53AC5361}" type="pres">
      <dgm:prSet presAssocID="{2D0BAC8A-37AE-4A95-9674-FB3A32E5DB1A}" presName="compNode" presStyleCnt="0"/>
      <dgm:spPr/>
    </dgm:pt>
    <dgm:pt modelId="{3BB76C05-A0DA-4261-89D1-2AAEB385CBCE}" type="pres">
      <dgm:prSet presAssocID="{2D0BAC8A-37AE-4A95-9674-FB3A32E5DB1A}" presName="iconBgRect" presStyleLbl="bgShp" presStyleIdx="0" presStyleCnt="3"/>
      <dgm:spPr/>
    </dgm:pt>
    <dgm:pt modelId="{4B865D3C-C450-424B-869B-E21C58535124}" type="pres">
      <dgm:prSet presAssocID="{2D0BAC8A-37AE-4A95-9674-FB3A32E5DB1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A54E5F3-150C-4E6A-8E6C-EE97AB011811}" type="pres">
      <dgm:prSet presAssocID="{2D0BAC8A-37AE-4A95-9674-FB3A32E5DB1A}" presName="spaceRect" presStyleCnt="0"/>
      <dgm:spPr/>
    </dgm:pt>
    <dgm:pt modelId="{80F39780-24FF-4B05-8B4C-D96412123F1B}" type="pres">
      <dgm:prSet presAssocID="{2D0BAC8A-37AE-4A95-9674-FB3A32E5DB1A}" presName="textRect" presStyleLbl="revTx" presStyleIdx="0" presStyleCnt="3">
        <dgm:presLayoutVars>
          <dgm:chMax val="1"/>
          <dgm:chPref val="1"/>
        </dgm:presLayoutVars>
      </dgm:prSet>
      <dgm:spPr/>
    </dgm:pt>
    <dgm:pt modelId="{77D37486-3BA1-4996-8B46-58E326C89A61}" type="pres">
      <dgm:prSet presAssocID="{9CC5139D-C930-44FB-8FC2-E1646FFCDA7A}" presName="sibTrans" presStyleLbl="sibTrans2D1" presStyleIdx="0" presStyleCnt="0"/>
      <dgm:spPr/>
    </dgm:pt>
    <dgm:pt modelId="{C4DED89B-3694-4456-82ED-331CBA553F4A}" type="pres">
      <dgm:prSet presAssocID="{027B06D0-42B3-43BA-A860-40ED178F108A}" presName="compNode" presStyleCnt="0"/>
      <dgm:spPr/>
    </dgm:pt>
    <dgm:pt modelId="{80731EED-55C4-4DD0-BE5F-B100C119DCDC}" type="pres">
      <dgm:prSet presAssocID="{027B06D0-42B3-43BA-A860-40ED178F108A}" presName="iconBgRect" presStyleLbl="bgShp" presStyleIdx="1" presStyleCnt="3"/>
      <dgm:spPr/>
    </dgm:pt>
    <dgm:pt modelId="{FF767341-AFD1-4AC3-BB74-4ACD31F6D562}" type="pres">
      <dgm:prSet presAssocID="{027B06D0-42B3-43BA-A860-40ED178F1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118539-64E0-42FD-8404-8D8263BE2994}" type="pres">
      <dgm:prSet presAssocID="{027B06D0-42B3-43BA-A860-40ED178F108A}" presName="spaceRect" presStyleCnt="0"/>
      <dgm:spPr/>
    </dgm:pt>
    <dgm:pt modelId="{336E9866-FA7E-42F3-8A10-C4A55B67348A}" type="pres">
      <dgm:prSet presAssocID="{027B06D0-42B3-43BA-A860-40ED178F108A}" presName="textRect" presStyleLbl="revTx" presStyleIdx="1" presStyleCnt="3">
        <dgm:presLayoutVars>
          <dgm:chMax val="1"/>
          <dgm:chPref val="1"/>
        </dgm:presLayoutVars>
      </dgm:prSet>
      <dgm:spPr/>
    </dgm:pt>
    <dgm:pt modelId="{ED831812-6FFA-460E-8EB9-959F4C7ED38A}" type="pres">
      <dgm:prSet presAssocID="{B428A144-D92C-4F20-AAC1-91B597CABFBE}" presName="sibTrans" presStyleLbl="sibTrans2D1" presStyleIdx="0" presStyleCnt="0"/>
      <dgm:spPr/>
    </dgm:pt>
    <dgm:pt modelId="{B71A787C-9A59-45E5-89E8-ED73D2442B9E}" type="pres">
      <dgm:prSet presAssocID="{DD21C7F5-AEAD-41A5-97BA-F1928C27EA48}" presName="compNode" presStyleCnt="0"/>
      <dgm:spPr/>
    </dgm:pt>
    <dgm:pt modelId="{4E18F107-00B8-4CB3-A912-26BA31799305}" type="pres">
      <dgm:prSet presAssocID="{DD21C7F5-AEAD-41A5-97BA-F1928C27EA48}" presName="iconBgRect" presStyleLbl="bgShp" presStyleIdx="2" presStyleCnt="3"/>
      <dgm:spPr/>
    </dgm:pt>
    <dgm:pt modelId="{5256EB10-2362-42A1-9BE2-811189D213B2}" type="pres">
      <dgm:prSet presAssocID="{DD21C7F5-AEAD-41A5-97BA-F1928C27EA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419736-4EED-46B6-9334-2450C134FD68}" type="pres">
      <dgm:prSet presAssocID="{DD21C7F5-AEAD-41A5-97BA-F1928C27EA48}" presName="spaceRect" presStyleCnt="0"/>
      <dgm:spPr/>
    </dgm:pt>
    <dgm:pt modelId="{019E10D5-3A0E-49ED-8445-D82983CF0215}" type="pres">
      <dgm:prSet presAssocID="{DD21C7F5-AEAD-41A5-97BA-F1928C27EA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31FB1A-0218-4378-A042-96FE6176DED5}" srcId="{A1C31164-EA4A-4BE5-A828-92AA3871A490}" destId="{2D0BAC8A-37AE-4A95-9674-FB3A32E5DB1A}" srcOrd="0" destOrd="0" parTransId="{8E4917E4-34AD-4B92-B85B-E9B02CE11DA5}" sibTransId="{9CC5139D-C930-44FB-8FC2-E1646FFCDA7A}"/>
    <dgm:cxn modelId="{63A6781B-275E-43BB-98F0-D0425A5AE6AA}" type="presOf" srcId="{DD21C7F5-AEAD-41A5-97BA-F1928C27EA48}" destId="{019E10D5-3A0E-49ED-8445-D82983CF0215}" srcOrd="0" destOrd="0" presId="urn:microsoft.com/office/officeart/2018/2/layout/IconCircleList"/>
    <dgm:cxn modelId="{8EB7591F-49A1-477A-879A-83B335DC3746}" type="presOf" srcId="{9CC5139D-C930-44FB-8FC2-E1646FFCDA7A}" destId="{77D37486-3BA1-4996-8B46-58E326C89A61}" srcOrd="0" destOrd="0" presId="urn:microsoft.com/office/officeart/2018/2/layout/IconCircleList"/>
    <dgm:cxn modelId="{32EB7439-306E-4192-A034-956022D84217}" type="presOf" srcId="{A1C31164-EA4A-4BE5-A828-92AA3871A490}" destId="{1C599098-F0E2-41F9-B71B-54001AB94309}" srcOrd="0" destOrd="0" presId="urn:microsoft.com/office/officeart/2018/2/layout/IconCircleList"/>
    <dgm:cxn modelId="{7CE71D9B-2366-4804-B4D7-5580F1D15004}" type="presOf" srcId="{B428A144-D92C-4F20-AAC1-91B597CABFBE}" destId="{ED831812-6FFA-460E-8EB9-959F4C7ED38A}" srcOrd="0" destOrd="0" presId="urn:microsoft.com/office/officeart/2018/2/layout/IconCircleList"/>
    <dgm:cxn modelId="{6D7BD89B-1FC2-49CD-9863-18E36194898F}" type="presOf" srcId="{2D0BAC8A-37AE-4A95-9674-FB3A32E5DB1A}" destId="{80F39780-24FF-4B05-8B4C-D96412123F1B}" srcOrd="0" destOrd="0" presId="urn:microsoft.com/office/officeart/2018/2/layout/IconCircleList"/>
    <dgm:cxn modelId="{87A07AC2-6401-4A0D-A90B-3D89727A8540}" srcId="{A1C31164-EA4A-4BE5-A828-92AA3871A490}" destId="{027B06D0-42B3-43BA-A860-40ED178F108A}" srcOrd="1" destOrd="0" parTransId="{68BCECCE-6683-4A99-B2B8-4BE05A4F5FC7}" sibTransId="{B428A144-D92C-4F20-AAC1-91B597CABFBE}"/>
    <dgm:cxn modelId="{91810DCA-BE2F-467E-BAD8-9B3A03193D7C}" srcId="{A1C31164-EA4A-4BE5-A828-92AA3871A490}" destId="{DD21C7F5-AEAD-41A5-97BA-F1928C27EA48}" srcOrd="2" destOrd="0" parTransId="{87DFCD9F-56FC-4809-86EF-1C2F828586B2}" sibTransId="{68460FAB-F02A-404D-81BA-CA8DF8827653}"/>
    <dgm:cxn modelId="{1FA023E6-32B3-439C-BFC9-F2E54F167F16}" type="presOf" srcId="{027B06D0-42B3-43BA-A860-40ED178F108A}" destId="{336E9866-FA7E-42F3-8A10-C4A55B67348A}" srcOrd="0" destOrd="0" presId="urn:microsoft.com/office/officeart/2018/2/layout/IconCircleList"/>
    <dgm:cxn modelId="{F22F8E2F-E760-4387-B05D-0ADA72631350}" type="presParOf" srcId="{1C599098-F0E2-41F9-B71B-54001AB94309}" destId="{AF7A5ACD-C9CA-45CB-8E11-FCEADF57BEEC}" srcOrd="0" destOrd="0" presId="urn:microsoft.com/office/officeart/2018/2/layout/IconCircleList"/>
    <dgm:cxn modelId="{8C328E5F-6C8B-4371-9B53-9DA133C65455}" type="presParOf" srcId="{AF7A5ACD-C9CA-45CB-8E11-FCEADF57BEEC}" destId="{0C96DB28-01CE-4E67-B871-7B7B53AC5361}" srcOrd="0" destOrd="0" presId="urn:microsoft.com/office/officeart/2018/2/layout/IconCircleList"/>
    <dgm:cxn modelId="{6C6FD058-7C10-4780-95BA-D2EBF1655EFB}" type="presParOf" srcId="{0C96DB28-01CE-4E67-B871-7B7B53AC5361}" destId="{3BB76C05-A0DA-4261-89D1-2AAEB385CBCE}" srcOrd="0" destOrd="0" presId="urn:microsoft.com/office/officeart/2018/2/layout/IconCircleList"/>
    <dgm:cxn modelId="{2DE981D9-4B61-40AC-99D8-560DC8769121}" type="presParOf" srcId="{0C96DB28-01CE-4E67-B871-7B7B53AC5361}" destId="{4B865D3C-C450-424B-869B-E21C58535124}" srcOrd="1" destOrd="0" presId="urn:microsoft.com/office/officeart/2018/2/layout/IconCircleList"/>
    <dgm:cxn modelId="{DD7D4D95-3D95-4079-A3D7-440268B4E7FE}" type="presParOf" srcId="{0C96DB28-01CE-4E67-B871-7B7B53AC5361}" destId="{1A54E5F3-150C-4E6A-8E6C-EE97AB011811}" srcOrd="2" destOrd="0" presId="urn:microsoft.com/office/officeart/2018/2/layout/IconCircleList"/>
    <dgm:cxn modelId="{1A5F10CA-5529-43EA-A5B9-F307ECF3678E}" type="presParOf" srcId="{0C96DB28-01CE-4E67-B871-7B7B53AC5361}" destId="{80F39780-24FF-4B05-8B4C-D96412123F1B}" srcOrd="3" destOrd="0" presId="urn:microsoft.com/office/officeart/2018/2/layout/IconCircleList"/>
    <dgm:cxn modelId="{776E9F64-7E68-4417-8F25-F510CECF55AC}" type="presParOf" srcId="{AF7A5ACD-C9CA-45CB-8E11-FCEADF57BEEC}" destId="{77D37486-3BA1-4996-8B46-58E326C89A61}" srcOrd="1" destOrd="0" presId="urn:microsoft.com/office/officeart/2018/2/layout/IconCircleList"/>
    <dgm:cxn modelId="{FDF6ED1F-3C4F-44F0-9666-C5537D1C3425}" type="presParOf" srcId="{AF7A5ACD-C9CA-45CB-8E11-FCEADF57BEEC}" destId="{C4DED89B-3694-4456-82ED-331CBA553F4A}" srcOrd="2" destOrd="0" presId="urn:microsoft.com/office/officeart/2018/2/layout/IconCircleList"/>
    <dgm:cxn modelId="{9063ECB9-5D14-47CE-9483-3F7CA82C97E4}" type="presParOf" srcId="{C4DED89B-3694-4456-82ED-331CBA553F4A}" destId="{80731EED-55C4-4DD0-BE5F-B100C119DCDC}" srcOrd="0" destOrd="0" presId="urn:microsoft.com/office/officeart/2018/2/layout/IconCircleList"/>
    <dgm:cxn modelId="{035F0CF5-98C3-4F2F-8905-C5788EBB92AA}" type="presParOf" srcId="{C4DED89B-3694-4456-82ED-331CBA553F4A}" destId="{FF767341-AFD1-4AC3-BB74-4ACD31F6D562}" srcOrd="1" destOrd="0" presId="urn:microsoft.com/office/officeart/2018/2/layout/IconCircleList"/>
    <dgm:cxn modelId="{59631381-AD49-4CDD-BE35-30657A25E5B3}" type="presParOf" srcId="{C4DED89B-3694-4456-82ED-331CBA553F4A}" destId="{8E118539-64E0-42FD-8404-8D8263BE2994}" srcOrd="2" destOrd="0" presId="urn:microsoft.com/office/officeart/2018/2/layout/IconCircleList"/>
    <dgm:cxn modelId="{9E19308E-F5D1-4211-BE2B-FBAB31CBE024}" type="presParOf" srcId="{C4DED89B-3694-4456-82ED-331CBA553F4A}" destId="{336E9866-FA7E-42F3-8A10-C4A55B67348A}" srcOrd="3" destOrd="0" presId="urn:microsoft.com/office/officeart/2018/2/layout/IconCircleList"/>
    <dgm:cxn modelId="{A4C62B35-1F9C-4B2C-9184-1A8D14D17FAB}" type="presParOf" srcId="{AF7A5ACD-C9CA-45CB-8E11-FCEADF57BEEC}" destId="{ED831812-6FFA-460E-8EB9-959F4C7ED38A}" srcOrd="3" destOrd="0" presId="urn:microsoft.com/office/officeart/2018/2/layout/IconCircleList"/>
    <dgm:cxn modelId="{A0B92048-BFEF-4020-8613-FE9B6A486D22}" type="presParOf" srcId="{AF7A5ACD-C9CA-45CB-8E11-FCEADF57BEEC}" destId="{B71A787C-9A59-45E5-89E8-ED73D2442B9E}" srcOrd="4" destOrd="0" presId="urn:microsoft.com/office/officeart/2018/2/layout/IconCircleList"/>
    <dgm:cxn modelId="{1B2EE653-DCE8-4056-9BF7-DFC19AB0415D}" type="presParOf" srcId="{B71A787C-9A59-45E5-89E8-ED73D2442B9E}" destId="{4E18F107-00B8-4CB3-A912-26BA31799305}" srcOrd="0" destOrd="0" presId="urn:microsoft.com/office/officeart/2018/2/layout/IconCircleList"/>
    <dgm:cxn modelId="{CCB2E42D-C9D5-4E84-BE40-9A3D0C6756F7}" type="presParOf" srcId="{B71A787C-9A59-45E5-89E8-ED73D2442B9E}" destId="{5256EB10-2362-42A1-9BE2-811189D213B2}" srcOrd="1" destOrd="0" presId="urn:microsoft.com/office/officeart/2018/2/layout/IconCircleList"/>
    <dgm:cxn modelId="{0EF8D94F-7EB6-4F46-AEF8-4C46DE59B9E0}" type="presParOf" srcId="{B71A787C-9A59-45E5-89E8-ED73D2442B9E}" destId="{DE419736-4EED-46B6-9334-2450C134FD68}" srcOrd="2" destOrd="0" presId="urn:microsoft.com/office/officeart/2018/2/layout/IconCircleList"/>
    <dgm:cxn modelId="{4C17BE76-E043-47BF-9632-9DECC340615C}" type="presParOf" srcId="{B71A787C-9A59-45E5-89E8-ED73D2442B9E}" destId="{019E10D5-3A0E-49ED-8445-D82983CF02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7F2A5-5076-4339-B3D0-5B799F5906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5A176A-F530-44F0-A26E-361E607B9C69}">
      <dgm:prSet/>
      <dgm:spPr/>
      <dgm:t>
        <a:bodyPr/>
        <a:lstStyle/>
        <a:p>
          <a:r>
            <a:rPr lang="en-GB" dirty="0"/>
            <a:t>Packaging code is simple and can improve reproducibility in analysis</a:t>
          </a:r>
          <a:endParaRPr lang="en-US" dirty="0"/>
        </a:p>
      </dgm:t>
    </dgm:pt>
    <dgm:pt modelId="{15F40F4C-49DD-481B-A12E-70B16A57868D}" type="parTrans" cxnId="{DA4C6CCC-6656-48E2-A16A-57831602238B}">
      <dgm:prSet/>
      <dgm:spPr/>
      <dgm:t>
        <a:bodyPr/>
        <a:lstStyle/>
        <a:p>
          <a:endParaRPr lang="en-US"/>
        </a:p>
      </dgm:t>
    </dgm:pt>
    <dgm:pt modelId="{700CCBD0-E847-42E6-AB11-BC9E5FDF8D56}" type="sibTrans" cxnId="{DA4C6CCC-6656-48E2-A16A-57831602238B}">
      <dgm:prSet/>
      <dgm:spPr/>
      <dgm:t>
        <a:bodyPr/>
        <a:lstStyle/>
        <a:p>
          <a:endParaRPr lang="en-US"/>
        </a:p>
      </dgm:t>
    </dgm:pt>
    <dgm:pt modelId="{4412C600-1DD9-4D3B-B898-DED07464121B}">
      <dgm:prSet/>
      <dgm:spPr/>
      <dgm:t>
        <a:bodyPr/>
        <a:lstStyle/>
        <a:p>
          <a:r>
            <a:rPr lang="en-GB" dirty="0"/>
            <a:t>Open source whenever possible</a:t>
          </a:r>
          <a:endParaRPr lang="en-US" dirty="0"/>
        </a:p>
      </dgm:t>
    </dgm:pt>
    <dgm:pt modelId="{E79354D9-3230-4D38-B45A-9DA964FC794C}" type="parTrans" cxnId="{956F6829-A6FC-46B7-AC3B-79DC314BCD26}">
      <dgm:prSet/>
      <dgm:spPr/>
      <dgm:t>
        <a:bodyPr/>
        <a:lstStyle/>
        <a:p>
          <a:endParaRPr lang="en-US"/>
        </a:p>
      </dgm:t>
    </dgm:pt>
    <dgm:pt modelId="{A5E109E7-74C2-48F3-82B9-1716DD569023}" type="sibTrans" cxnId="{956F6829-A6FC-46B7-AC3B-79DC314BCD26}">
      <dgm:prSet/>
      <dgm:spPr/>
      <dgm:t>
        <a:bodyPr/>
        <a:lstStyle/>
        <a:p>
          <a:endParaRPr lang="en-US"/>
        </a:p>
      </dgm:t>
    </dgm:pt>
    <dgm:pt modelId="{387A81D0-97BF-48BE-9504-66D33C100B5F}">
      <dgm:prSet/>
      <dgm:spPr/>
      <dgm:t>
        <a:bodyPr/>
        <a:lstStyle/>
        <a:p>
          <a:r>
            <a:rPr lang="en-GB" dirty="0"/>
            <a:t>Classes aren’t so scary – use them when it makes sense</a:t>
          </a:r>
          <a:endParaRPr lang="en-US" dirty="0"/>
        </a:p>
      </dgm:t>
    </dgm:pt>
    <dgm:pt modelId="{6142CE98-D1CD-453B-9CE4-0AD2BDBE44E1}" type="parTrans" cxnId="{CE878691-F039-4161-87D7-380CF9BC2DA6}">
      <dgm:prSet/>
      <dgm:spPr/>
      <dgm:t>
        <a:bodyPr/>
        <a:lstStyle/>
        <a:p>
          <a:endParaRPr lang="en-US"/>
        </a:p>
      </dgm:t>
    </dgm:pt>
    <dgm:pt modelId="{45EE4E78-085E-4659-B3A9-57ABB445FB3B}" type="sibTrans" cxnId="{CE878691-F039-4161-87D7-380CF9BC2DA6}">
      <dgm:prSet/>
      <dgm:spPr/>
      <dgm:t>
        <a:bodyPr/>
        <a:lstStyle/>
        <a:p>
          <a:endParaRPr lang="en-US"/>
        </a:p>
      </dgm:t>
    </dgm:pt>
    <dgm:pt modelId="{3C01FF39-A888-4371-AE71-872CC742501B}" type="pres">
      <dgm:prSet presAssocID="{F637F2A5-5076-4339-B3D0-5B799F5906DC}" presName="root" presStyleCnt="0">
        <dgm:presLayoutVars>
          <dgm:dir/>
          <dgm:resizeHandles val="exact"/>
        </dgm:presLayoutVars>
      </dgm:prSet>
      <dgm:spPr/>
    </dgm:pt>
    <dgm:pt modelId="{B3777D76-7DFF-4FE1-822D-D0D0550D0E6B}" type="pres">
      <dgm:prSet presAssocID="{C75A176A-F530-44F0-A26E-361E607B9C69}" presName="compNode" presStyleCnt="0"/>
      <dgm:spPr/>
    </dgm:pt>
    <dgm:pt modelId="{1E5DD8C6-080C-4858-A20A-4CEA44AFD6F3}" type="pres">
      <dgm:prSet presAssocID="{C75A176A-F530-44F0-A26E-361E607B9C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57F3E20-BB43-4ACC-B868-38A6F403B7E8}" type="pres">
      <dgm:prSet presAssocID="{C75A176A-F530-44F0-A26E-361E607B9C69}" presName="spaceRect" presStyleCnt="0"/>
      <dgm:spPr/>
    </dgm:pt>
    <dgm:pt modelId="{8C0D4032-5369-4581-AB2F-FA26B0B6A7E7}" type="pres">
      <dgm:prSet presAssocID="{C75A176A-F530-44F0-A26E-361E607B9C69}" presName="textRect" presStyleLbl="revTx" presStyleIdx="0" presStyleCnt="3">
        <dgm:presLayoutVars>
          <dgm:chMax val="1"/>
          <dgm:chPref val="1"/>
        </dgm:presLayoutVars>
      </dgm:prSet>
      <dgm:spPr/>
    </dgm:pt>
    <dgm:pt modelId="{2BA771D4-31C5-4CEA-919A-1AEF44EDF60A}" type="pres">
      <dgm:prSet presAssocID="{700CCBD0-E847-42E6-AB11-BC9E5FDF8D56}" presName="sibTrans" presStyleCnt="0"/>
      <dgm:spPr/>
    </dgm:pt>
    <dgm:pt modelId="{05848FA9-DCD2-4729-9617-68861B9142B6}" type="pres">
      <dgm:prSet presAssocID="{4412C600-1DD9-4D3B-B898-DED07464121B}" presName="compNode" presStyleCnt="0"/>
      <dgm:spPr/>
    </dgm:pt>
    <dgm:pt modelId="{B680A625-DBB7-4D7D-BC0D-011E36B918AC}" type="pres">
      <dgm:prSet presAssocID="{4412C600-1DD9-4D3B-B898-DED0746412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E4CB03-53B9-46B9-A8C4-565D2BB52181}" type="pres">
      <dgm:prSet presAssocID="{4412C600-1DD9-4D3B-B898-DED07464121B}" presName="spaceRect" presStyleCnt="0"/>
      <dgm:spPr/>
    </dgm:pt>
    <dgm:pt modelId="{B6A6E82D-AE5F-480C-AF09-5FFEC9E52091}" type="pres">
      <dgm:prSet presAssocID="{4412C600-1DD9-4D3B-B898-DED07464121B}" presName="textRect" presStyleLbl="revTx" presStyleIdx="1" presStyleCnt="3">
        <dgm:presLayoutVars>
          <dgm:chMax val="1"/>
          <dgm:chPref val="1"/>
        </dgm:presLayoutVars>
      </dgm:prSet>
      <dgm:spPr/>
    </dgm:pt>
    <dgm:pt modelId="{B7AA3B93-00C8-4452-8B34-AA58B0FB9B6A}" type="pres">
      <dgm:prSet presAssocID="{A5E109E7-74C2-48F3-82B9-1716DD569023}" presName="sibTrans" presStyleCnt="0"/>
      <dgm:spPr/>
    </dgm:pt>
    <dgm:pt modelId="{A5A414F1-0431-4F04-A7CD-6FB8B2149C55}" type="pres">
      <dgm:prSet presAssocID="{387A81D0-97BF-48BE-9504-66D33C100B5F}" presName="compNode" presStyleCnt="0"/>
      <dgm:spPr/>
    </dgm:pt>
    <dgm:pt modelId="{5D628A47-DFDD-4525-8AD0-56F44C6563D0}" type="pres">
      <dgm:prSet presAssocID="{387A81D0-97BF-48BE-9504-66D33C100B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379F339-011F-4CAC-B053-1C8D81E73D58}" type="pres">
      <dgm:prSet presAssocID="{387A81D0-97BF-48BE-9504-66D33C100B5F}" presName="spaceRect" presStyleCnt="0"/>
      <dgm:spPr/>
    </dgm:pt>
    <dgm:pt modelId="{3F51CFB4-96A0-4770-B400-CD12ED4C6ECC}" type="pres">
      <dgm:prSet presAssocID="{387A81D0-97BF-48BE-9504-66D33C100B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6F6829-A6FC-46B7-AC3B-79DC314BCD26}" srcId="{F637F2A5-5076-4339-B3D0-5B799F5906DC}" destId="{4412C600-1DD9-4D3B-B898-DED07464121B}" srcOrd="1" destOrd="0" parTransId="{E79354D9-3230-4D38-B45A-9DA964FC794C}" sibTransId="{A5E109E7-74C2-48F3-82B9-1716DD569023}"/>
    <dgm:cxn modelId="{9D495B81-6C34-4837-B487-BB7851E66FEB}" type="presOf" srcId="{F637F2A5-5076-4339-B3D0-5B799F5906DC}" destId="{3C01FF39-A888-4371-AE71-872CC742501B}" srcOrd="0" destOrd="0" presId="urn:microsoft.com/office/officeart/2018/2/layout/IconLabelList"/>
    <dgm:cxn modelId="{CE878691-F039-4161-87D7-380CF9BC2DA6}" srcId="{F637F2A5-5076-4339-B3D0-5B799F5906DC}" destId="{387A81D0-97BF-48BE-9504-66D33C100B5F}" srcOrd="2" destOrd="0" parTransId="{6142CE98-D1CD-453B-9CE4-0AD2BDBE44E1}" sibTransId="{45EE4E78-085E-4659-B3A9-57ABB445FB3B}"/>
    <dgm:cxn modelId="{78F143A3-61DB-4718-BE97-A5FA44647A45}" type="presOf" srcId="{387A81D0-97BF-48BE-9504-66D33C100B5F}" destId="{3F51CFB4-96A0-4770-B400-CD12ED4C6ECC}" srcOrd="0" destOrd="0" presId="urn:microsoft.com/office/officeart/2018/2/layout/IconLabelList"/>
    <dgm:cxn modelId="{595774B8-DD01-498E-8080-8C247EBD6836}" type="presOf" srcId="{C75A176A-F530-44F0-A26E-361E607B9C69}" destId="{8C0D4032-5369-4581-AB2F-FA26B0B6A7E7}" srcOrd="0" destOrd="0" presId="urn:microsoft.com/office/officeart/2018/2/layout/IconLabelList"/>
    <dgm:cxn modelId="{108734C5-8F8A-4DC5-9DB9-526D314CAFF4}" type="presOf" srcId="{4412C600-1DD9-4D3B-B898-DED07464121B}" destId="{B6A6E82D-AE5F-480C-AF09-5FFEC9E52091}" srcOrd="0" destOrd="0" presId="urn:microsoft.com/office/officeart/2018/2/layout/IconLabelList"/>
    <dgm:cxn modelId="{DA4C6CCC-6656-48E2-A16A-57831602238B}" srcId="{F637F2A5-5076-4339-B3D0-5B799F5906DC}" destId="{C75A176A-F530-44F0-A26E-361E607B9C69}" srcOrd="0" destOrd="0" parTransId="{15F40F4C-49DD-481B-A12E-70B16A57868D}" sibTransId="{700CCBD0-E847-42E6-AB11-BC9E5FDF8D56}"/>
    <dgm:cxn modelId="{C2E63175-2284-40F4-AD70-AF7616D6773D}" type="presParOf" srcId="{3C01FF39-A888-4371-AE71-872CC742501B}" destId="{B3777D76-7DFF-4FE1-822D-D0D0550D0E6B}" srcOrd="0" destOrd="0" presId="urn:microsoft.com/office/officeart/2018/2/layout/IconLabelList"/>
    <dgm:cxn modelId="{4730AF5A-D813-4BBD-8889-FF37EA6884ED}" type="presParOf" srcId="{B3777D76-7DFF-4FE1-822D-D0D0550D0E6B}" destId="{1E5DD8C6-080C-4858-A20A-4CEA44AFD6F3}" srcOrd="0" destOrd="0" presId="urn:microsoft.com/office/officeart/2018/2/layout/IconLabelList"/>
    <dgm:cxn modelId="{975C2C1D-1338-4DD1-9FEB-17B534E796FA}" type="presParOf" srcId="{B3777D76-7DFF-4FE1-822D-D0D0550D0E6B}" destId="{757F3E20-BB43-4ACC-B868-38A6F403B7E8}" srcOrd="1" destOrd="0" presId="urn:microsoft.com/office/officeart/2018/2/layout/IconLabelList"/>
    <dgm:cxn modelId="{2610243D-36D0-428A-8220-982E4B463DBB}" type="presParOf" srcId="{B3777D76-7DFF-4FE1-822D-D0D0550D0E6B}" destId="{8C0D4032-5369-4581-AB2F-FA26B0B6A7E7}" srcOrd="2" destOrd="0" presId="urn:microsoft.com/office/officeart/2018/2/layout/IconLabelList"/>
    <dgm:cxn modelId="{34BD4473-9216-4A2D-882B-4528605D5EC4}" type="presParOf" srcId="{3C01FF39-A888-4371-AE71-872CC742501B}" destId="{2BA771D4-31C5-4CEA-919A-1AEF44EDF60A}" srcOrd="1" destOrd="0" presId="urn:microsoft.com/office/officeart/2018/2/layout/IconLabelList"/>
    <dgm:cxn modelId="{A3941215-6E14-4741-80EF-46308FF448D9}" type="presParOf" srcId="{3C01FF39-A888-4371-AE71-872CC742501B}" destId="{05848FA9-DCD2-4729-9617-68861B9142B6}" srcOrd="2" destOrd="0" presId="urn:microsoft.com/office/officeart/2018/2/layout/IconLabelList"/>
    <dgm:cxn modelId="{87DEFA8C-C670-4E75-977B-AA5E5EC43673}" type="presParOf" srcId="{05848FA9-DCD2-4729-9617-68861B9142B6}" destId="{B680A625-DBB7-4D7D-BC0D-011E36B918AC}" srcOrd="0" destOrd="0" presId="urn:microsoft.com/office/officeart/2018/2/layout/IconLabelList"/>
    <dgm:cxn modelId="{383D8255-D053-4C1A-BB2B-A7C805A7545E}" type="presParOf" srcId="{05848FA9-DCD2-4729-9617-68861B9142B6}" destId="{B4E4CB03-53B9-46B9-A8C4-565D2BB52181}" srcOrd="1" destOrd="0" presId="urn:microsoft.com/office/officeart/2018/2/layout/IconLabelList"/>
    <dgm:cxn modelId="{EEF41725-A888-4602-B868-79143E09BFE2}" type="presParOf" srcId="{05848FA9-DCD2-4729-9617-68861B9142B6}" destId="{B6A6E82D-AE5F-480C-AF09-5FFEC9E52091}" srcOrd="2" destOrd="0" presId="urn:microsoft.com/office/officeart/2018/2/layout/IconLabelList"/>
    <dgm:cxn modelId="{26D1CFBA-66AB-4D33-8BCD-14C76D752D04}" type="presParOf" srcId="{3C01FF39-A888-4371-AE71-872CC742501B}" destId="{B7AA3B93-00C8-4452-8B34-AA58B0FB9B6A}" srcOrd="3" destOrd="0" presId="urn:microsoft.com/office/officeart/2018/2/layout/IconLabelList"/>
    <dgm:cxn modelId="{7D5D938F-32C9-448C-B5DC-93ED2296352E}" type="presParOf" srcId="{3C01FF39-A888-4371-AE71-872CC742501B}" destId="{A5A414F1-0431-4F04-A7CD-6FB8B2149C55}" srcOrd="4" destOrd="0" presId="urn:microsoft.com/office/officeart/2018/2/layout/IconLabelList"/>
    <dgm:cxn modelId="{83896A11-3117-484C-9FCC-FE7C9672A063}" type="presParOf" srcId="{A5A414F1-0431-4F04-A7CD-6FB8B2149C55}" destId="{5D628A47-DFDD-4525-8AD0-56F44C6563D0}" srcOrd="0" destOrd="0" presId="urn:microsoft.com/office/officeart/2018/2/layout/IconLabelList"/>
    <dgm:cxn modelId="{82D37359-A657-4B83-BC16-E29E33F10981}" type="presParOf" srcId="{A5A414F1-0431-4F04-A7CD-6FB8B2149C55}" destId="{1379F339-011F-4CAC-B053-1C8D81E73D58}" srcOrd="1" destOrd="0" presId="urn:microsoft.com/office/officeart/2018/2/layout/IconLabelList"/>
    <dgm:cxn modelId="{ED7C6757-8CC8-4533-9870-02D68EF5B093}" type="presParOf" srcId="{A5A414F1-0431-4F04-A7CD-6FB8B2149C55}" destId="{3F51CFB4-96A0-4770-B400-CD12ED4C6E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76C05-A0DA-4261-89D1-2AAEB385CBCE}">
      <dsp:nvSpPr>
        <dsp:cNvPr id="0" name=""/>
        <dsp:cNvSpPr/>
      </dsp:nvSpPr>
      <dsp:spPr>
        <a:xfrm>
          <a:off x="235682" y="1095890"/>
          <a:ext cx="720750" cy="72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65D3C-C450-424B-869B-E21C58535124}">
      <dsp:nvSpPr>
        <dsp:cNvPr id="0" name=""/>
        <dsp:cNvSpPr/>
      </dsp:nvSpPr>
      <dsp:spPr>
        <a:xfrm>
          <a:off x="387039" y="1247248"/>
          <a:ext cx="418035" cy="41803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39780-24FF-4B05-8B4C-D96412123F1B}">
      <dsp:nvSpPr>
        <dsp:cNvPr id="0" name=""/>
        <dsp:cNvSpPr/>
      </dsp:nvSpPr>
      <dsp:spPr>
        <a:xfrm>
          <a:off x="1110879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/>
            <a:t>Fix bugs ((((((()))))))</a:t>
          </a:r>
          <a:endParaRPr lang="en-US" sz="1900" kern="1200" dirty="0"/>
        </a:p>
      </dsp:txBody>
      <dsp:txXfrm>
        <a:off x="1110879" y="1095890"/>
        <a:ext cx="1698911" cy="720750"/>
      </dsp:txXfrm>
    </dsp:sp>
    <dsp:sp modelId="{80731EED-55C4-4DD0-BE5F-B100C119DCDC}">
      <dsp:nvSpPr>
        <dsp:cNvPr id="0" name=""/>
        <dsp:cNvSpPr/>
      </dsp:nvSpPr>
      <dsp:spPr>
        <a:xfrm>
          <a:off x="3105813" y="1095890"/>
          <a:ext cx="720750" cy="72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67341-AFD1-4AC3-BB74-4ACD31F6D562}">
      <dsp:nvSpPr>
        <dsp:cNvPr id="0" name=""/>
        <dsp:cNvSpPr/>
      </dsp:nvSpPr>
      <dsp:spPr>
        <a:xfrm>
          <a:off x="3257170" y="1247248"/>
          <a:ext cx="418035" cy="4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E9866-FA7E-42F3-8A10-C4A55B67348A}">
      <dsp:nvSpPr>
        <dsp:cNvPr id="0" name=""/>
        <dsp:cNvSpPr/>
      </dsp:nvSpPr>
      <dsp:spPr>
        <a:xfrm>
          <a:off x="3981010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Cover pages</a:t>
          </a:r>
          <a:endParaRPr lang="en-US" sz="1900" kern="1200"/>
        </a:p>
      </dsp:txBody>
      <dsp:txXfrm>
        <a:off x="3981010" y="1095890"/>
        <a:ext cx="1698911" cy="720750"/>
      </dsp:txXfrm>
    </dsp:sp>
    <dsp:sp modelId="{4E18F107-00B8-4CB3-A912-26BA31799305}">
      <dsp:nvSpPr>
        <dsp:cNvPr id="0" name=""/>
        <dsp:cNvSpPr/>
      </dsp:nvSpPr>
      <dsp:spPr>
        <a:xfrm>
          <a:off x="5975944" y="1095890"/>
          <a:ext cx="720750" cy="72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6EB10-2362-42A1-9BE2-811189D213B2}">
      <dsp:nvSpPr>
        <dsp:cNvPr id="0" name=""/>
        <dsp:cNvSpPr/>
      </dsp:nvSpPr>
      <dsp:spPr>
        <a:xfrm>
          <a:off x="6127301" y="1247248"/>
          <a:ext cx="418035" cy="4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10D5-3A0E-49ED-8445-D82983CF0215}">
      <dsp:nvSpPr>
        <dsp:cNvPr id="0" name=""/>
        <dsp:cNvSpPr/>
      </dsp:nvSpPr>
      <dsp:spPr>
        <a:xfrm>
          <a:off x="6851141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Automatic column widths</a:t>
          </a:r>
          <a:endParaRPr lang="en-US" sz="1900" kern="1200"/>
        </a:p>
      </dsp:txBody>
      <dsp:txXfrm>
        <a:off x="6851141" y="1095890"/>
        <a:ext cx="1698911" cy="720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D8C6-080C-4858-A20A-4CEA44AFD6F3}">
      <dsp:nvSpPr>
        <dsp:cNvPr id="0" name=""/>
        <dsp:cNvSpPr/>
      </dsp:nvSpPr>
      <dsp:spPr>
        <a:xfrm>
          <a:off x="998912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D4032-5369-4581-AB2F-FA26B0B6A7E7}">
      <dsp:nvSpPr>
        <dsp:cNvPr id="0" name=""/>
        <dsp:cNvSpPr/>
      </dsp:nvSpPr>
      <dsp:spPr>
        <a:xfrm>
          <a:off x="226911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Packaging code is simple and can improve reproducibility in analysis</a:t>
          </a:r>
          <a:endParaRPr lang="en-US" sz="1700" kern="1200" dirty="0"/>
        </a:p>
      </dsp:txBody>
      <dsp:txXfrm>
        <a:off x="226911" y="2547409"/>
        <a:ext cx="2807273" cy="720000"/>
      </dsp:txXfrm>
    </dsp:sp>
    <dsp:sp modelId="{B680A625-DBB7-4D7D-BC0D-011E36B918AC}">
      <dsp:nvSpPr>
        <dsp:cNvPr id="0" name=""/>
        <dsp:cNvSpPr/>
      </dsp:nvSpPr>
      <dsp:spPr>
        <a:xfrm>
          <a:off x="4297458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6E82D-AE5F-480C-AF09-5FFEC9E52091}">
      <dsp:nvSpPr>
        <dsp:cNvPr id="0" name=""/>
        <dsp:cNvSpPr/>
      </dsp:nvSpPr>
      <dsp:spPr>
        <a:xfrm>
          <a:off x="3525458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Open source whenever possible</a:t>
          </a:r>
          <a:endParaRPr lang="en-US" sz="1700" kern="1200" dirty="0"/>
        </a:p>
      </dsp:txBody>
      <dsp:txXfrm>
        <a:off x="3525458" y="2547409"/>
        <a:ext cx="2807273" cy="720000"/>
      </dsp:txXfrm>
    </dsp:sp>
    <dsp:sp modelId="{5D628A47-DFDD-4525-8AD0-56F44C6563D0}">
      <dsp:nvSpPr>
        <dsp:cNvPr id="0" name=""/>
        <dsp:cNvSpPr/>
      </dsp:nvSpPr>
      <dsp:spPr>
        <a:xfrm>
          <a:off x="7596005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1CFB4-96A0-4770-B400-CD12ED4C6ECC}">
      <dsp:nvSpPr>
        <dsp:cNvPr id="0" name=""/>
        <dsp:cNvSpPr/>
      </dsp:nvSpPr>
      <dsp:spPr>
        <a:xfrm>
          <a:off x="6824005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Classes aren’t so scary – use them when it makes sense</a:t>
          </a:r>
          <a:endParaRPr lang="en-US" sz="1700" kern="1200" dirty="0"/>
        </a:p>
      </dsp:txBody>
      <dsp:txXfrm>
        <a:off x="6824005" y="2547409"/>
        <a:ext cx="280727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34E2-6E56-4315-AD38-012A7DDFC4C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71E8-4F12-4DEC-BD5C-6D5CDBF4B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1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available online</a:t>
            </a:r>
          </a:p>
          <a:p>
            <a:endParaRPr lang="en-GB" dirty="0"/>
          </a:p>
          <a:p>
            <a:r>
              <a:rPr lang="en-GB" dirty="0"/>
              <a:t>Hope to encourage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RAP projects use R – no sense in writing it twice</a:t>
            </a:r>
          </a:p>
          <a:p>
            <a:endParaRPr lang="en-GB" dirty="0"/>
          </a:p>
          <a:p>
            <a:r>
              <a:rPr lang="en-GB" dirty="0" err="1"/>
              <a:t>Parrallel</a:t>
            </a:r>
            <a:r>
              <a:rPr lang="en-GB" dirty="0"/>
              <a:t> with pandas &lt;-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Most of the hard work was already done</a:t>
            </a:r>
          </a:p>
          <a:p>
            <a:r>
              <a:rPr lang="en-GB" dirty="0"/>
              <a:t>We made a high level grouping of table features</a:t>
            </a:r>
          </a:p>
          <a:p>
            <a:endParaRPr lang="en-GB" dirty="0"/>
          </a:p>
          <a:p>
            <a:r>
              <a:rPr lang="en-GB" dirty="0"/>
              <a:t>Still possible to follow bad practice, but we’ve made it easy to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9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Package applied many RAP principles</a:t>
            </a:r>
          </a:p>
          <a:p>
            <a:endParaRPr lang="en-GB" dirty="0"/>
          </a:p>
          <a:p>
            <a:r>
              <a:rPr lang="en-GB" dirty="0"/>
              <a:t>Import useful classes at top level using __init__.py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3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metadata in first, left hand column</a:t>
            </a:r>
          </a:p>
          <a:p>
            <a:endParaRPr lang="en-GB" dirty="0"/>
          </a:p>
          <a:p>
            <a:r>
              <a:rPr lang="en-GB" dirty="0"/>
              <a:t>No empty rows or columns</a:t>
            </a:r>
          </a:p>
          <a:p>
            <a:endParaRPr lang="en-GB" dirty="0"/>
          </a:p>
          <a:p>
            <a:r>
              <a:rPr lang="en-GB" dirty="0"/>
              <a:t>One table per sheet/tab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8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Attributes are essentially variables associated with the class instance</a:t>
            </a:r>
          </a:p>
          <a:p>
            <a:r>
              <a:rPr lang="en-GB" dirty="0"/>
              <a:t>Methods are functions that can use and modify attributes belonging to an instance of the class</a:t>
            </a:r>
          </a:p>
          <a:p>
            <a:r>
              <a:rPr lang="en-GB" dirty="0"/>
              <a:t>“self“ allows an instance of the class to access its own attributes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2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alone is like a generic blueprint or concept - not really useable</a:t>
            </a:r>
          </a:p>
          <a:p>
            <a:r>
              <a:rPr lang="en-GB" dirty="0"/>
              <a:t>must create instances that can be driven</a:t>
            </a:r>
          </a:p>
          <a:p>
            <a:endParaRPr lang="en-GB" dirty="0"/>
          </a:p>
          <a:p>
            <a:r>
              <a:rPr lang="en-GB" dirty="0"/>
              <a:t>Consider pandas as a more relevant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5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Subclass inherits the attributes and methods from superclass</a:t>
            </a:r>
          </a:p>
          <a:p>
            <a:r>
              <a:rPr lang="en-GB" dirty="0"/>
              <a:t>Stores output filename, worksheets and methods for writing to Excel</a:t>
            </a:r>
          </a:p>
          <a:p>
            <a:endParaRPr lang="en-GB" dirty="0"/>
          </a:p>
          <a:p>
            <a:r>
              <a:rPr lang="en-GB" dirty="0"/>
              <a:t>Allows you to write data for individual sheet, using Workbook’s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80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programming interface – the users point of 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produce_workbook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further modifications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features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xlsxwriter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4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in </a:t>
            </a:r>
            <a:r>
              <a:rPr lang="en-GB" dirty="0" err="1"/>
              <a:t>spyder</a:t>
            </a:r>
            <a:r>
              <a:rPr lang="en-GB" dirty="0"/>
              <a:t> using iris example, also showing object returned from </a:t>
            </a:r>
            <a:r>
              <a:rPr lang="en-GB" dirty="0" err="1"/>
              <a:t>produce_workbook</a:t>
            </a:r>
            <a:r>
              <a:rPr lang="en-GB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12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gptheme</a:t>
            </a:r>
            <a:r>
              <a:rPr lang="en-GB" dirty="0"/>
              <a:t> – default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4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4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Structure is flexible within package – can have many sub-packages</a:t>
            </a:r>
          </a:p>
          <a:p>
            <a:r>
              <a:rPr lang="en-GB" dirty="0"/>
              <a:t>Package and sub-package folders (any folder within the package)</a:t>
            </a:r>
          </a:p>
          <a:p>
            <a:r>
              <a:rPr lang="en-GB" dirty="0"/>
              <a:t>Files are “modules”</a:t>
            </a:r>
          </a:p>
          <a:p>
            <a:endParaRPr lang="en-GB" dirty="0"/>
          </a:p>
          <a:p>
            <a:r>
              <a:rPr lang="en-GB" dirty="0"/>
              <a:t>Objects can be imported from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8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used to run tests, check coverage and even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2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 often empty, but can be useful</a:t>
            </a:r>
          </a:p>
          <a:p>
            <a:r>
              <a:rPr lang="en-GB" dirty="0"/>
              <a:t>Need one in each package folder and subfolder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contains code that is run when the package or sub-package is imported</a:t>
            </a:r>
          </a:p>
          <a:p>
            <a:endParaRPr lang="en-GB" dirty="0"/>
          </a:p>
          <a:p>
            <a:r>
              <a:rPr lang="en-GB" dirty="0"/>
              <a:t>Author and maintainer contact details</a:t>
            </a:r>
          </a:p>
          <a:p>
            <a:r>
              <a:rPr lang="en-GB" dirty="0"/>
              <a:t>Dependencies (requirements.txt)</a:t>
            </a:r>
          </a:p>
          <a:p>
            <a:r>
              <a:rPr lang="en-GB" dirty="0"/>
              <a:t>Entry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5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you’ve added __init__.py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 manually add locations to </a:t>
            </a:r>
            <a:r>
              <a:rPr lang="en-GB" dirty="0" err="1"/>
              <a:t>sys.path</a:t>
            </a:r>
            <a:r>
              <a:rPr lang="en-GB" dirty="0"/>
              <a:t>, but not reproducible!</a:t>
            </a:r>
          </a:p>
          <a:p>
            <a:endParaRPr lang="en-GB" dirty="0"/>
          </a:p>
          <a:p>
            <a:r>
              <a:rPr lang="en-GB" dirty="0"/>
              <a:t>Points to directory of development package</a:t>
            </a:r>
          </a:p>
          <a:p>
            <a:endParaRPr lang="en-GB" dirty="0"/>
          </a:p>
          <a:p>
            <a:r>
              <a:rPr lang="en-GB" dirty="0"/>
              <a:t>Demo pip freeze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7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I’m an analyst, not a software developer - why should I care?</a:t>
            </a:r>
          </a:p>
          <a:p>
            <a:endParaRPr lang="en-GB" dirty="0"/>
          </a:p>
          <a:p>
            <a:r>
              <a:rPr lang="en-GB" dirty="0"/>
              <a:t>Important to be able to reproduce statistics</a:t>
            </a:r>
          </a:p>
          <a:p>
            <a:endParaRPr lang="en-GB" dirty="0"/>
          </a:p>
          <a:p>
            <a:r>
              <a:rPr lang="en-GB" dirty="0"/>
              <a:t>Have done a piece of analysis in your department, want to share with others</a:t>
            </a:r>
          </a:p>
          <a:p>
            <a:r>
              <a:rPr lang="en-GB" dirty="0"/>
              <a:t>By the way, you’ll need versions x of packages y</a:t>
            </a:r>
          </a:p>
          <a:p>
            <a:r>
              <a:rPr lang="en-GB" dirty="0"/>
              <a:t>Also, change this path to point to this file</a:t>
            </a:r>
          </a:p>
          <a:p>
            <a:endParaRPr lang="en-GB" dirty="0"/>
          </a:p>
          <a:p>
            <a:r>
              <a:rPr lang="en-GB" dirty="0"/>
              <a:t>SML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9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want to leave anything open to interpretation – it should be easy for users to get the correct message</a:t>
            </a:r>
          </a:p>
          <a:p>
            <a:r>
              <a:rPr lang="en-GB" dirty="0"/>
              <a:t>Multiple index levels</a:t>
            </a:r>
          </a:p>
          <a:p>
            <a:r>
              <a:rPr lang="en-GB" dirty="0"/>
              <a:t>Mixed units types in a table, not indicated</a:t>
            </a:r>
          </a:p>
          <a:p>
            <a:endParaRPr lang="en-GB" dirty="0"/>
          </a:p>
          <a:p>
            <a:r>
              <a:rPr lang="en-GB" dirty="0"/>
              <a:t>Blank rows/cols</a:t>
            </a:r>
          </a:p>
          <a:p>
            <a:r>
              <a:rPr lang="en-GB" dirty="0"/>
              <a:t>Machines can’t interpret formatting</a:t>
            </a:r>
          </a:p>
          <a:p>
            <a:endParaRPr lang="en-GB" dirty="0"/>
          </a:p>
          <a:p>
            <a:r>
              <a:rPr lang="en-GB" dirty="0"/>
              <a:t>Manual input can introduce errors</a:t>
            </a:r>
          </a:p>
          <a:p>
            <a:r>
              <a:rPr lang="en-GB" dirty="0"/>
              <a:t>Minimise manual input and don’t allow data to be corrupted by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2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 of the pipeline – output over 100 tables</a:t>
            </a:r>
          </a:p>
          <a:p>
            <a:r>
              <a:rPr lang="en-GB" dirty="0"/>
              <a:t>Same occurs for many RAP pipelines</a:t>
            </a:r>
          </a:p>
          <a:p>
            <a:r>
              <a:rPr lang="en-GB" dirty="0"/>
              <a:t>Minimise unnecessary manual input - risk</a:t>
            </a:r>
          </a:p>
          <a:p>
            <a:endParaRPr lang="en-GB" dirty="0"/>
          </a:p>
          <a:p>
            <a:r>
              <a:rPr lang="en-GB" dirty="0"/>
              <a:t>Users can often depend on output format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quite what we want, but we don’t want to reinvent the wheel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7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work should be open by default and open early on in development</a:t>
            </a:r>
          </a:p>
          <a:p>
            <a:endParaRPr lang="en-GB" dirty="0"/>
          </a:p>
          <a:p>
            <a:r>
              <a:rPr lang="en-GB" dirty="0"/>
              <a:t>Users can see methodology</a:t>
            </a:r>
          </a:p>
          <a:p>
            <a:r>
              <a:rPr lang="en-GB" dirty="0"/>
              <a:t>Other analysts can reuse your code and could reproduce your results</a:t>
            </a:r>
          </a:p>
          <a:p>
            <a:endParaRPr lang="en-GB" dirty="0"/>
          </a:p>
          <a:p>
            <a:r>
              <a:rPr lang="en-GB" dirty="0"/>
              <a:t>Don’t release passwords/keys or code that describes a method for preventing disclosure or detecting fraud, or provides insight into a sensitive dataset</a:t>
            </a:r>
          </a:p>
          <a:p>
            <a:r>
              <a:rPr lang="en-GB" dirty="0"/>
              <a:t>Do consider that it will be open for scrutiny, in a good way – promotes good practice</a:t>
            </a:r>
          </a:p>
          <a:p>
            <a:endParaRPr lang="en-GB" dirty="0"/>
          </a:p>
          <a:p>
            <a:r>
              <a:rPr lang="en-GB" dirty="0"/>
              <a:t>See if your division/department has a group in place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5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Everyone’s tables are slightly different and change over time</a:t>
            </a:r>
          </a:p>
          <a:p>
            <a:r>
              <a:rPr lang="en-GB" dirty="0"/>
              <a:t>Want to support formatting that doesn’t break guidance – and requires no manual input</a:t>
            </a:r>
          </a:p>
          <a:p>
            <a:r>
              <a:rPr lang="en-GB" dirty="0"/>
              <a:t>And across multiple uses (reproducible)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46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2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5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9E50C8-A41F-4BF5-BBAE-3950CF0611C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6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foster@ons.gov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lsxwriter.readthedocs.io/" TargetMode="External"/><Relationship Id="rId5" Type="http://schemas.openxmlformats.org/officeDocument/2006/relationships/hyperlink" Target="https://rstudio.github.io/reticulate/" TargetMode="External"/><Relationship Id="rId4" Type="http://schemas.openxmlformats.org/officeDocument/2006/relationships/hyperlink" Target="https://github.com/best-practice-and-impact/gpt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-practice-and-impact.github.io/gptabl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io/format.html#format-methods-and-format-properti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st-practice-and-impact/example-package-r" TargetMode="External"/><Relationship Id="rId5" Type="http://schemas.openxmlformats.org/officeDocument/2006/relationships/hyperlink" Target="https://github.com/best-practice-and-impact/example-package-python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civilservice.gov.uk/policy-store/releasing-statistics-in-spreadshee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kgovdatascience.github.io/rap-websi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service-manual/technology/making-source-code-open-and-reusa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F08C-2362-4162-A91A-831CD322A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Building a Python Package for Reproducible Statistical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8DB24-6DA8-4F51-84D0-CC476D07F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David Foster</a:t>
            </a:r>
            <a:endParaRPr lang="en-GB" dirty="0"/>
          </a:p>
          <a:p>
            <a:r>
              <a:rPr lang="en-GB" dirty="0"/>
              <a:t>Best Practice and Impact Division</a:t>
            </a:r>
          </a:p>
        </p:txBody>
      </p:sp>
    </p:spTree>
    <p:extLst>
      <p:ext uri="{BB962C8B-B14F-4D97-AF65-F5344CB8AC3E}">
        <p14:creationId xmlns:p14="http://schemas.microsoft.com/office/powerpoint/2010/main" val="256998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FF2-E0CE-4876-93C3-382BA391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7E0C-C7B9-4D4C-818D-A297D622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03909"/>
            <a:ext cx="8595360" cy="435133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sz="2800" b="1" dirty="0"/>
              <a:t>Flexible</a:t>
            </a:r>
            <a:r>
              <a:rPr lang="en-GB" sz="2800" dirty="0"/>
              <a:t> table design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Makes it </a:t>
            </a:r>
            <a:r>
              <a:rPr lang="en-GB" sz="2800" b="1" dirty="0"/>
              <a:t>easy</a:t>
            </a:r>
            <a:r>
              <a:rPr lang="en-GB" sz="2800" dirty="0"/>
              <a:t> to format table elements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Keeps formatting </a:t>
            </a:r>
            <a:r>
              <a:rPr lang="en-GB" sz="2800" b="1" dirty="0"/>
              <a:t>consistent</a:t>
            </a:r>
            <a:r>
              <a:rPr lang="en-GB" sz="2800" dirty="0"/>
              <a:t> across multiple spreadsheets/files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Encourages users to follow </a:t>
            </a:r>
            <a:r>
              <a:rPr lang="en-GB" sz="2800" b="1" dirty="0"/>
              <a:t>good practices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46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97B3AF4-B97B-47C6-B983-FB9137F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15" y="1445101"/>
            <a:ext cx="2257719" cy="12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C07C1-60D0-4D9F-9944-5215FD51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782320"/>
            <a:ext cx="9692640" cy="1325562"/>
          </a:xfrm>
        </p:spPr>
        <p:txBody>
          <a:bodyPr/>
          <a:lstStyle/>
          <a:p>
            <a:r>
              <a:rPr lang="en-GB" dirty="0"/>
              <a:t>Enter Good Practice Tables (gptables)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23BA-0F7F-4FC5-9293-C39EB140E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2540701"/>
            <a:ext cx="8595360" cy="38600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/>
              <a:t>Open source python package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Source code on our </a:t>
            </a:r>
            <a:r>
              <a:rPr lang="en-GB" dirty="0">
                <a:hlinkClick r:id="rId4"/>
              </a:rPr>
              <a:t>GitHub</a:t>
            </a:r>
            <a:r>
              <a:rPr lang="en-GB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Installable from </a:t>
            </a:r>
            <a:r>
              <a:rPr lang="en-GB" dirty="0" err="1"/>
              <a:t>PyPI</a:t>
            </a:r>
            <a:r>
              <a:rPr lang="en-GB" dirty="0"/>
              <a:t> (pip install gptables)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Supports use in R (using </a:t>
            </a:r>
            <a:r>
              <a:rPr lang="en-GB" dirty="0">
                <a:hlinkClick r:id="rId5"/>
              </a:rPr>
              <a:t>{reticulate}</a:t>
            </a:r>
            <a:r>
              <a:rPr lang="en-GB" dirty="0"/>
              <a:t>)</a:t>
            </a:r>
          </a:p>
          <a:p>
            <a:pPr lvl="1">
              <a:lnSpc>
                <a:spcPct val="160000"/>
              </a:lnSpc>
            </a:pPr>
            <a:endParaRPr lang="en-GB" dirty="0"/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Built upon the </a:t>
            </a:r>
            <a:r>
              <a:rPr lang="en-GB" dirty="0">
                <a:hlinkClick r:id="rId6"/>
              </a:rPr>
              <a:t>XlsxWriter</a:t>
            </a:r>
            <a:r>
              <a:rPr lang="en-GB" dirty="0"/>
              <a:t> package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Writes data to Excel and applies formatting</a:t>
            </a:r>
          </a:p>
          <a:p>
            <a:pPr lvl="1">
              <a:lnSpc>
                <a:spcPct val="160000"/>
              </a:lnSpc>
            </a:pPr>
            <a:r>
              <a:rPr lang="en-GB" dirty="0" err="1"/>
              <a:t>gptables</a:t>
            </a:r>
            <a:r>
              <a:rPr lang="en-GB" dirty="0"/>
              <a:t> uses this to write and format cell by cell</a:t>
            </a:r>
          </a:p>
          <a:p>
            <a:pPr lvl="1">
              <a:lnSpc>
                <a:spcPct val="160000"/>
              </a:lnSpc>
            </a:pPr>
            <a:endParaRPr lang="en-GB" dirty="0"/>
          </a:p>
        </p:txBody>
      </p:sp>
      <p:pic>
        <p:nvPicPr>
          <p:cNvPr id="1026" name="Picture 2" descr="reticulated python">
            <a:extLst>
              <a:ext uri="{FF2B5EF4-FFF2-40B4-BE49-F238E27FC236}">
                <a16:creationId xmlns:a16="http://schemas.microsoft.com/office/drawing/2014/main" id="{3D8CE1CE-A35D-48EA-A67B-C970B3C4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864" y="3233566"/>
            <a:ext cx="1817967" cy="12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67AE789-509B-41AB-8E45-5DC788BE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8" y="2323611"/>
            <a:ext cx="1819910" cy="18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B07-A351-4740-875E-CFC37F93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gptables</a:t>
            </a:r>
            <a:r>
              <a:rPr lang="en-GB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F7AD-1C5C-4EEB-81C3-0B9845A4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28" y="2334974"/>
            <a:ext cx="3698208" cy="393648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Installable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Dependencies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>
                <a:hlinkClick r:id="rId3"/>
              </a:rPr>
              <a:t>Documentation (sphinx)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Unit testing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3B173D-F7AF-4E6A-88AD-272BAFE82CB1}"/>
              </a:ext>
            </a:extLst>
          </p:cNvPr>
          <p:cNvGrpSpPr/>
          <p:nvPr/>
        </p:nvGrpSpPr>
        <p:grpSpPr>
          <a:xfrm>
            <a:off x="7186168" y="1317746"/>
            <a:ext cx="3098800" cy="4801314"/>
            <a:chOff x="2304288" y="2567780"/>
            <a:chExt cx="3098800" cy="48013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EC3C2D-CFA7-4F42-8365-B63010AEE29A}"/>
                </a:ext>
              </a:extLst>
            </p:cNvPr>
            <p:cNvGrpSpPr/>
            <p:nvPr/>
          </p:nvGrpSpPr>
          <p:grpSpPr>
            <a:xfrm>
              <a:off x="2304288" y="2567780"/>
              <a:ext cx="3098800" cy="4801314"/>
              <a:chOff x="7763256" y="2453977"/>
              <a:chExt cx="3098800" cy="480131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92EDA3-563E-4EC3-BCC5-C24DE64ADC9C}"/>
                  </a:ext>
                </a:extLst>
              </p:cNvPr>
              <p:cNvSpPr/>
              <p:nvPr/>
            </p:nvSpPr>
            <p:spPr>
              <a:xfrm>
                <a:off x="7763256" y="2453977"/>
                <a:ext cx="3098800" cy="48013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setup.py</a:t>
                </a:r>
              </a:p>
              <a:p>
                <a:pPr lvl="1"/>
                <a:r>
                  <a:rPr lang="en-GB" dirty="0" err="1">
                    <a:latin typeface="Consolas" panose="020B0609020204030204" pitchFamily="49" charset="0"/>
                  </a:rPr>
                  <a:t>README.rst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requirements.txt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CONTRIBUTING.md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LICENSE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VERSION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docs/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</a:t>
                </a:r>
                <a:r>
                  <a:rPr lang="en-GB" dirty="0" err="1">
                    <a:latin typeface="Consolas" panose="020B0609020204030204" pitchFamily="49" charset="0"/>
                  </a:rPr>
                  <a:t>gptables</a:t>
                </a:r>
                <a:r>
                  <a:rPr lang="en-GB" dirty="0">
                    <a:latin typeface="Consolas" panose="020B0609020204030204" pitchFamily="49" charset="0"/>
                  </a:rPr>
                  <a:t>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__init__.py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core/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__init__.py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gptable.py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theme.py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wrappers.py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api.py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examples/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test/</a:t>
                </a:r>
              </a:p>
            </p:txBody>
          </p:sp>
          <p:pic>
            <p:nvPicPr>
              <p:cNvPr id="6" name="Graphic 5" descr="Open folder">
                <a:extLst>
                  <a:ext uri="{FF2B5EF4-FFF2-40B4-BE49-F238E27FC236}">
                    <a16:creationId xmlns:a16="http://schemas.microsoft.com/office/drawing/2014/main" id="{19AA0313-F85B-4DF5-9F06-0A1737D04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93736" y="4041258"/>
                <a:ext cx="444024" cy="444024"/>
              </a:xfrm>
              <a:prstGeom prst="rect">
                <a:avLst/>
              </a:prstGeom>
            </p:spPr>
          </p:pic>
        </p:grpSp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6BF73407-B9B0-4660-8A8F-28B03C13C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4768" y="4449701"/>
              <a:ext cx="444024" cy="444024"/>
            </a:xfrm>
            <a:prstGeom prst="rect">
              <a:avLst/>
            </a:prstGeom>
          </p:spPr>
        </p:pic>
        <p:pic>
          <p:nvPicPr>
            <p:cNvPr id="8" name="Graphic 7" descr="Open folder">
              <a:extLst>
                <a:ext uri="{FF2B5EF4-FFF2-40B4-BE49-F238E27FC236}">
                  <a16:creationId xmlns:a16="http://schemas.microsoft.com/office/drawing/2014/main" id="{0BDC4498-7E97-474F-92B3-DDA25E22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48312" y="4988539"/>
              <a:ext cx="444024" cy="444024"/>
            </a:xfrm>
            <a:prstGeom prst="rect">
              <a:avLst/>
            </a:prstGeom>
          </p:spPr>
        </p:pic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C70DADFC-7F9F-4A1D-AFBB-F6B76437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9512" y="6925070"/>
              <a:ext cx="444024" cy="444024"/>
            </a:xfrm>
            <a:prstGeom prst="rect">
              <a:avLst/>
            </a:prstGeom>
          </p:spPr>
        </p:pic>
        <p:pic>
          <p:nvPicPr>
            <p:cNvPr id="10" name="Graphic 9" descr="Open folder">
              <a:extLst>
                <a:ext uri="{FF2B5EF4-FFF2-40B4-BE49-F238E27FC236}">
                  <a16:creationId xmlns:a16="http://schemas.microsoft.com/office/drawing/2014/main" id="{179CFE37-9D59-4F34-85B2-2A2466D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9512" y="6630241"/>
              <a:ext cx="444024" cy="444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18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1B9D-8CA8-4DBD-B84D-9A842CD3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 Table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64D7B-36F8-486A-ADC1-2087E020C522}"/>
              </a:ext>
            </a:extLst>
          </p:cNvPr>
          <p:cNvSpPr/>
          <p:nvPr/>
        </p:nvSpPr>
        <p:spPr>
          <a:xfrm>
            <a:off x="1266090" y="2000551"/>
            <a:ext cx="984739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5FEA8-8F08-4155-B098-97B80B24AD57}"/>
              </a:ext>
            </a:extLst>
          </p:cNvPr>
          <p:cNvSpPr/>
          <p:nvPr/>
        </p:nvSpPr>
        <p:spPr>
          <a:xfrm>
            <a:off x="1266089" y="2331601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Subtitle(s)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8426A-E862-4E93-8B71-B95CD6DDA1FA}"/>
              </a:ext>
            </a:extLst>
          </p:cNvPr>
          <p:cNvSpPr/>
          <p:nvPr/>
        </p:nvSpPr>
        <p:spPr>
          <a:xfrm>
            <a:off x="1266089" y="2666853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Scope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E8BC2-CCAE-42C8-A163-B7BD4578B786}"/>
              </a:ext>
            </a:extLst>
          </p:cNvPr>
          <p:cNvSpPr/>
          <p:nvPr/>
        </p:nvSpPr>
        <p:spPr>
          <a:xfrm>
            <a:off x="2250829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48533-9C4C-441E-852D-F1A46D10647E}"/>
              </a:ext>
            </a:extLst>
          </p:cNvPr>
          <p:cNvSpPr/>
          <p:nvPr/>
        </p:nvSpPr>
        <p:spPr>
          <a:xfrm>
            <a:off x="3235567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FDD94-D4C7-44BA-883F-3869945564FA}"/>
              </a:ext>
            </a:extLst>
          </p:cNvPr>
          <p:cNvSpPr/>
          <p:nvPr/>
        </p:nvSpPr>
        <p:spPr>
          <a:xfrm>
            <a:off x="1266089" y="4662441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(Source)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BFAD9-A7FE-49BA-8E35-732739EAD839}"/>
              </a:ext>
            </a:extLst>
          </p:cNvPr>
          <p:cNvSpPr/>
          <p:nvPr/>
        </p:nvSpPr>
        <p:spPr>
          <a:xfrm>
            <a:off x="1266089" y="4997693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(Legend)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5CE83-6069-4EBD-B63B-15DD53E4CFE5}"/>
              </a:ext>
            </a:extLst>
          </p:cNvPr>
          <p:cNvSpPr/>
          <p:nvPr/>
        </p:nvSpPr>
        <p:spPr>
          <a:xfrm>
            <a:off x="1266090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40433-EC4B-40EC-B01F-5646D882513B}"/>
              </a:ext>
            </a:extLst>
          </p:cNvPr>
          <p:cNvSpPr/>
          <p:nvPr/>
        </p:nvSpPr>
        <p:spPr>
          <a:xfrm>
            <a:off x="1266089" y="5327732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pc="-100" dirty="0">
                <a:solidFill>
                  <a:schemeClr val="tx1"/>
                </a:solidFill>
              </a:rPr>
              <a:t>(Annotations)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650F5-DA87-4E7C-BBAB-1A01830DA4A0}"/>
              </a:ext>
            </a:extLst>
          </p:cNvPr>
          <p:cNvSpPr/>
          <p:nvPr/>
        </p:nvSpPr>
        <p:spPr>
          <a:xfrm>
            <a:off x="1266089" y="5652242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(Notes)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FD65C-D9E1-4855-8052-4B3BBE3AF447}"/>
              </a:ext>
            </a:extLst>
          </p:cNvPr>
          <p:cNvSpPr/>
          <p:nvPr/>
        </p:nvSpPr>
        <p:spPr>
          <a:xfrm>
            <a:off x="4220305" y="2686762"/>
            <a:ext cx="4240405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AB288-158B-448C-8B85-2493E4B91E12}"/>
              </a:ext>
            </a:extLst>
          </p:cNvPr>
          <p:cNvSpPr/>
          <p:nvPr/>
        </p:nvSpPr>
        <p:spPr>
          <a:xfrm>
            <a:off x="4220305" y="3016190"/>
            <a:ext cx="4240405" cy="3310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Column 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18B26F-6531-4169-94E9-2D7D3B9E3A5F}"/>
              </a:ext>
            </a:extLst>
          </p:cNvPr>
          <p:cNvSpPr/>
          <p:nvPr/>
        </p:nvSpPr>
        <p:spPr>
          <a:xfrm>
            <a:off x="4220305" y="3347240"/>
            <a:ext cx="4240405" cy="131520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557E-1B76-4923-936A-17C0A1D5BBC6}"/>
              </a:ext>
            </a:extLst>
          </p:cNvPr>
          <p:cNvSpPr/>
          <p:nvPr/>
        </p:nvSpPr>
        <p:spPr>
          <a:xfrm>
            <a:off x="1266091" y="2000550"/>
            <a:ext cx="7194620" cy="398274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03474-CBB9-42FC-A5A9-A7E7284B30C6}"/>
              </a:ext>
            </a:extLst>
          </p:cNvPr>
          <p:cNvSpPr txBox="1"/>
          <p:nvPr/>
        </p:nvSpPr>
        <p:spPr>
          <a:xfrm>
            <a:off x="1261871" y="6024327"/>
            <a:ext cx="449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3"/>
                </a:solidFill>
              </a:rPr>
              <a:t>Supplied as a </a:t>
            </a:r>
            <a:r>
              <a:rPr lang="en-GB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pandas.DataFrame</a:t>
            </a:r>
          </a:p>
          <a:p>
            <a:r>
              <a:rPr lang="en-GB" sz="1600" b="1" dirty="0">
                <a:solidFill>
                  <a:schemeClr val="accent2"/>
                </a:solidFill>
              </a:rPr>
              <a:t>Mapped individually</a:t>
            </a:r>
          </a:p>
        </p:txBody>
      </p:sp>
    </p:spTree>
    <p:extLst>
      <p:ext uri="{BB962C8B-B14F-4D97-AF65-F5344CB8AC3E}">
        <p14:creationId xmlns:p14="http://schemas.microsoft.com/office/powerpoint/2010/main" val="62231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435-777C-4DF4-8F54-67CCA43F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256F-7275-43B0-8BB9-68C4AB70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Classes - just a way of grouping data (attributes) and related functions (methods)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association is useful when working with data and metadata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AB03A-CD96-4340-8B56-191644AB46AC}"/>
              </a:ext>
            </a:extLst>
          </p:cNvPr>
          <p:cNvSpPr/>
          <p:nvPr/>
        </p:nvSpPr>
        <p:spPr>
          <a:xfrm>
            <a:off x="1261872" y="2507734"/>
            <a:ext cx="8595360" cy="3139321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class Car:</a:t>
            </a:r>
          </a:p>
          <a:p>
            <a:r>
              <a:rPr lang="en-GB" dirty="0">
                <a:latin typeface="Consolas" panose="020B0609020204030204" pitchFamily="49" charset="0"/>
              </a:rPr>
              <a:t>    def __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__(make, model, </a:t>
            </a:r>
            <a:r>
              <a:rPr lang="en-GB" dirty="0" err="1">
                <a:latin typeface="Consolas" panose="020B0609020204030204" pitchFamily="49" charset="0"/>
              </a:rPr>
              <a:t>max_speed</a:t>
            </a:r>
            <a:r>
              <a:rPr lang="en-GB" dirty="0"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self.make</a:t>
            </a:r>
            <a:r>
              <a:rPr lang="en-GB" dirty="0">
                <a:latin typeface="Consolas" panose="020B0609020204030204" pitchFamily="49" charset="0"/>
              </a:rPr>
              <a:t> = make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self.model</a:t>
            </a:r>
            <a:r>
              <a:rPr lang="en-GB" dirty="0">
                <a:latin typeface="Consolas" panose="020B0609020204030204" pitchFamily="49" charset="0"/>
              </a:rPr>
              <a:t> = model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self.max_speed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max_speed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def drive(self):</a:t>
            </a:r>
          </a:p>
          <a:p>
            <a:r>
              <a:rPr lang="en-GB" dirty="0">
                <a:latin typeface="Consolas" panose="020B0609020204030204" pitchFamily="49" charset="0"/>
              </a:rPr>
              <a:t>        if </a:t>
            </a:r>
            <a:r>
              <a:rPr lang="en-GB" dirty="0" err="1">
                <a:latin typeface="Consolas" panose="020B0609020204030204" pitchFamily="49" charset="0"/>
              </a:rPr>
              <a:t>self.max_speed</a:t>
            </a:r>
            <a:r>
              <a:rPr lang="en-GB" dirty="0">
                <a:latin typeface="Consolas" panose="020B0609020204030204" pitchFamily="49" charset="0"/>
              </a:rPr>
              <a:t> &gt; 70: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print("VROOOOOM!")</a:t>
            </a:r>
          </a:p>
          <a:p>
            <a:r>
              <a:rPr lang="en-GB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print("</a:t>
            </a:r>
            <a:r>
              <a:rPr lang="en-GB" dirty="0" err="1">
                <a:latin typeface="Consolas" panose="020B0609020204030204" pitchFamily="49" charset="0"/>
              </a:rPr>
              <a:t>brum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brum</a:t>
            </a:r>
            <a:r>
              <a:rPr lang="en-GB" dirty="0">
                <a:latin typeface="Consolas" panose="020B0609020204030204" pitchFamily="49" charset="0"/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2003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6BFE-380D-47B0-A7A3-E182753F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ECE9-B199-46DD-BBD0-8633F85A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instance of a class is an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EB0F7-6DB2-455E-B068-16B112EFE219}"/>
              </a:ext>
            </a:extLst>
          </p:cNvPr>
          <p:cNvSpPr/>
          <p:nvPr/>
        </p:nvSpPr>
        <p:spPr>
          <a:xfrm>
            <a:off x="1261872" y="2335014"/>
            <a:ext cx="859536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&gt;&gt;&gt; </a:t>
            </a:r>
            <a:r>
              <a:rPr lang="en-GB" dirty="0" err="1">
                <a:latin typeface="Consolas" panose="020B0609020204030204" pitchFamily="49" charset="0"/>
              </a:rPr>
              <a:t>my_car</a:t>
            </a:r>
            <a:r>
              <a:rPr lang="en-GB" dirty="0">
                <a:latin typeface="Consolas" panose="020B0609020204030204" pitchFamily="49" charset="0"/>
              </a:rPr>
              <a:t> = Car(</a:t>
            </a:r>
          </a:p>
          <a:p>
            <a:r>
              <a:rPr lang="en-GB" dirty="0">
                <a:latin typeface="Consolas" panose="020B0609020204030204" pitchFamily="49" charset="0"/>
              </a:rPr>
              <a:t>		make = “Reliant Robin”,</a:t>
            </a:r>
          </a:p>
          <a:p>
            <a:r>
              <a:rPr lang="en-GB" dirty="0">
                <a:latin typeface="Consolas" panose="020B0609020204030204" pitchFamily="49" charset="0"/>
              </a:rPr>
              <a:t>		model = “Mk1”,</a:t>
            </a:r>
          </a:p>
          <a:p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max_speed</a:t>
            </a:r>
            <a:r>
              <a:rPr lang="en-GB" dirty="0">
                <a:latin typeface="Consolas" panose="020B0609020204030204" pitchFamily="49" charset="0"/>
              </a:rPr>
              <a:t> = 150</a:t>
            </a:r>
          </a:p>
          <a:p>
            <a:r>
              <a:rPr lang="en-GB" dirty="0">
                <a:latin typeface="Consolas" panose="020B0609020204030204" pitchFamily="49" charset="0"/>
              </a:rPr>
              <a:t>		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&gt;&gt;&gt; </a:t>
            </a:r>
            <a:r>
              <a:rPr lang="en-GB" dirty="0" err="1">
                <a:latin typeface="Consolas" panose="020B0609020204030204" pitchFamily="49" charset="0"/>
              </a:rPr>
              <a:t>my_car.drive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VROOOOOM!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EF0FBC-6CE1-40E4-B436-19BEAFCDD0FE}"/>
              </a:ext>
            </a:extLst>
          </p:cNvPr>
          <p:cNvGrpSpPr/>
          <p:nvPr/>
        </p:nvGrpSpPr>
        <p:grpSpPr>
          <a:xfrm>
            <a:off x="1907322" y="4971355"/>
            <a:ext cx="2121654" cy="2121654"/>
            <a:chOff x="1822219" y="4004468"/>
            <a:chExt cx="2121654" cy="212165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96543A-534B-4596-A305-A8D17F062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19" y="4004468"/>
              <a:ext cx="2121654" cy="2121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A633DE3D-944A-4569-A1E7-3B68AB20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2400" y="4747140"/>
              <a:ext cx="548640" cy="5486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B05B80-F60F-480C-AF8D-F5EE370F11F5}"/>
                </a:ext>
              </a:extLst>
            </p:cNvPr>
            <p:cNvSpPr txBox="1"/>
            <p:nvPr/>
          </p:nvSpPr>
          <p:spPr>
            <a:xfrm>
              <a:off x="2692400" y="4195265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Car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78DCA5-F920-4B59-8129-45BA5E193933}"/>
              </a:ext>
            </a:extLst>
          </p:cNvPr>
          <p:cNvGrpSpPr/>
          <p:nvPr/>
        </p:nvGrpSpPr>
        <p:grpSpPr>
          <a:xfrm>
            <a:off x="7001551" y="5113356"/>
            <a:ext cx="1792707" cy="1439466"/>
            <a:chOff x="5559552" y="4126526"/>
            <a:chExt cx="1792707" cy="14394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6D4E5F9-FD12-40C1-B8EE-1D4C901D9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552" y="4564597"/>
              <a:ext cx="1792707" cy="1001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EBE5DF-967F-463E-971B-7303BB024D04}"/>
                </a:ext>
              </a:extLst>
            </p:cNvPr>
            <p:cNvSpPr txBox="1"/>
            <p:nvPr/>
          </p:nvSpPr>
          <p:spPr>
            <a:xfrm>
              <a:off x="5968224" y="4126526"/>
              <a:ext cx="97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</a:rPr>
                <a:t>my_car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49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C8C1-28FA-46C7-B19F-E7205B4E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gptables</a:t>
            </a:r>
            <a:r>
              <a:rPr lang="en-GB" dirty="0"/>
              <a:t> Inner Workings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A395-0686-442D-B59E-D451D78F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339629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GPWorkbook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Subclass of </a:t>
            </a:r>
            <a:r>
              <a:rPr lang="en-GB" dirty="0" err="1">
                <a:latin typeface="Consolas" panose="020B0609020204030204" pitchFamily="49" charset="0"/>
              </a:rPr>
              <a:t>xlsxwriter.Workbook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Represents a single file (one or more worksheets)</a:t>
            </a:r>
          </a:p>
          <a:p>
            <a:pPr lvl="1"/>
            <a:r>
              <a:rPr lang="en-GB" dirty="0"/>
              <a:t>Stores an associated </a:t>
            </a: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object – consistent throughout tables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GPWorksheet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Subclass of </a:t>
            </a:r>
            <a:r>
              <a:rPr lang="en-GB" dirty="0" err="1">
                <a:latin typeface="Consolas" panose="020B0609020204030204" pitchFamily="49" charset="0"/>
              </a:rPr>
              <a:t>xlsxwriter.Worksheet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Represents a single sheet/tab</a:t>
            </a:r>
          </a:p>
          <a:p>
            <a:pPr lvl="1"/>
            <a:r>
              <a:rPr lang="en-GB" dirty="0"/>
              <a:t>Contains a methods for writing a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object to a sheet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F88627AD-B032-4117-8143-00BA623A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6000" y="2140903"/>
            <a:ext cx="1127760" cy="112776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4623F493-C25C-41CF-9E16-DAD8ADFEE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6000" y="4213544"/>
            <a:ext cx="112776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83F3-EE13-489A-A61D-AECE2DA0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 err="1"/>
              <a:t>gptables</a:t>
            </a:r>
            <a:r>
              <a:rPr lang="en-GB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4AE4-BADF-4014-B2A0-E53D7CC3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53328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Represents a single table (one table per sheet)</a:t>
            </a:r>
          </a:p>
          <a:p>
            <a:pPr lvl="1"/>
            <a:r>
              <a:rPr lang="en-GB" dirty="0"/>
              <a:t>Contains the </a:t>
            </a:r>
            <a:r>
              <a:rPr lang="en-GB" dirty="0" err="1">
                <a:latin typeface="Consolas" panose="020B0609020204030204" pitchFamily="49" charset="0"/>
              </a:rPr>
              <a:t>pandas.DataFrame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object containing data</a:t>
            </a:r>
          </a:p>
          <a:p>
            <a:pPr lvl="1"/>
            <a:r>
              <a:rPr lang="en-GB" dirty="0"/>
              <a:t>Other attributes including title, subtitles etc</a:t>
            </a:r>
          </a:p>
          <a:p>
            <a:pPr lvl="1"/>
            <a:r>
              <a:rPr lang="en-GB" dirty="0"/>
              <a:t>Some table specific additional formatting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Stores formatting for each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element</a:t>
            </a:r>
          </a:p>
          <a:p>
            <a:pPr lvl="1"/>
            <a:r>
              <a:rPr lang="en-GB" dirty="0"/>
              <a:t>Configures using YAML file</a:t>
            </a:r>
          </a:p>
          <a:p>
            <a:pPr lvl="1"/>
            <a:r>
              <a:rPr lang="en-GB" dirty="0"/>
              <a:t>Also defines flag for representing missing values and ordering footer elements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API functions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produce_workbook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– returns </a:t>
            </a:r>
            <a:r>
              <a:rPr lang="en-GB" dirty="0" err="1">
                <a:latin typeface="Consolas" panose="020B0609020204030204" pitchFamily="49" charset="0"/>
              </a:rPr>
              <a:t>GPWorkbook</a:t>
            </a:r>
            <a:r>
              <a:rPr lang="en-GB" dirty="0"/>
              <a:t> object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write_workbook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– saves the Excel file</a:t>
            </a:r>
          </a:p>
          <a:p>
            <a:endParaRPr lang="en-GB" dirty="0"/>
          </a:p>
        </p:txBody>
      </p:sp>
      <p:pic>
        <p:nvPicPr>
          <p:cNvPr id="6" name="Graphic 5" descr="Large paint brush">
            <a:extLst>
              <a:ext uri="{FF2B5EF4-FFF2-40B4-BE49-F238E27FC236}">
                <a16:creationId xmlns:a16="http://schemas.microsoft.com/office/drawing/2014/main" id="{BC86C003-7A40-40F7-83C2-C1C6EF9F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1388" y="3387327"/>
            <a:ext cx="1234282" cy="1234282"/>
          </a:xfrm>
          <a:prstGeom prst="rect">
            <a:avLst/>
          </a:prstGeom>
        </p:spPr>
      </p:pic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E0BE2CA-ABE0-44CA-A2AA-ABB59AE24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3989" y="4858623"/>
            <a:ext cx="1529080" cy="1529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93A68-DB64-49C3-A793-D3E843875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367" y="1028541"/>
            <a:ext cx="3064323" cy="17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6BE9-3D69-4EF0-9851-7E36D35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gptables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22DA-CDA5-4749-B24B-378F327D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Map data to table elements as a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Design </a:t>
            </a: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formatting (optional)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You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write_workbook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to win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6365-2365-49BE-AA33-2CE43888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87" y="2064861"/>
            <a:ext cx="3064323" cy="17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78C-D574-43FB-A091-7EC55C05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object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C4D3-F974-4D0D-A62B-B18FB2AB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YAML config components: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Consolas" panose="020B0609020204030204" pitchFamily="49" charset="0"/>
              </a:rPr>
              <a:t>global</a:t>
            </a:r>
            <a:r>
              <a:rPr lang="en-GB" dirty="0"/>
              <a:t> – default formatting for all elements</a:t>
            </a:r>
          </a:p>
          <a:p>
            <a:pPr>
              <a:lnSpc>
                <a:spcPct val="200000"/>
              </a:lnSpc>
            </a:pPr>
            <a:r>
              <a:rPr lang="en-GB" dirty="0"/>
              <a:t>Element-wise formatting</a:t>
            </a:r>
          </a:p>
          <a:p>
            <a:pPr>
              <a:lnSpc>
                <a:spcPct val="200000"/>
              </a:lnSpc>
            </a:pPr>
            <a:r>
              <a:rPr lang="en-GB" dirty="0"/>
              <a:t>Also </a:t>
            </a:r>
            <a:r>
              <a:rPr lang="en-GB" dirty="0" err="1">
                <a:latin typeface="Consolas" panose="020B0609020204030204" pitchFamily="49" charset="0"/>
              </a:rPr>
              <a:t>footer_order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</a:t>
            </a:r>
            <a:r>
              <a:rPr lang="en-GB" dirty="0" err="1">
                <a:latin typeface="Consolas" panose="020B0609020204030204" pitchFamily="49" charset="0"/>
              </a:rPr>
              <a:t>missing_value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Support all formatting using all </a:t>
            </a:r>
            <a:r>
              <a:rPr lang="en-GB" dirty="0">
                <a:hlinkClick r:id="rId3"/>
              </a:rPr>
              <a:t>xlsxwriter.Format properties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5954-94FA-4F71-A94F-0D02932EB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0" t="9923" r="71583" b="33154"/>
          <a:stretch/>
        </p:blipFill>
        <p:spPr>
          <a:xfrm>
            <a:off x="8428736" y="259428"/>
            <a:ext cx="2501392" cy="63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3D42-F55F-4CAB-AF5B-3FC521C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CDD9-FC13-4B1C-97DA-636D44AC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a 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use Packages?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Good Practice Tables (</a:t>
            </a:r>
            <a:r>
              <a:rPr lang="en-GB" dirty="0" err="1"/>
              <a:t>gptables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What’s next?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5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A13-F83B-443A-825E-9625AE1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/>
              <a:t>What’s next?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676CD7-08E6-4F2E-99EC-4CD486F4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285973"/>
              </p:ext>
            </p:extLst>
          </p:nvPr>
        </p:nvGraphicFramePr>
        <p:xfrm>
          <a:off x="1261872" y="2997200"/>
          <a:ext cx="8785735" cy="291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 descr="Bug spray">
            <a:extLst>
              <a:ext uri="{FF2B5EF4-FFF2-40B4-BE49-F238E27FC236}">
                <a16:creationId xmlns:a16="http://schemas.microsoft.com/office/drawing/2014/main" id="{8E667718-8610-473E-85B7-FFB54FA7F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7840" y="182880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A2779-105F-44E8-8779-BEDD4461566C}"/>
              </a:ext>
            </a:extLst>
          </p:cNvPr>
          <p:cNvSpPr txBox="1"/>
          <p:nvPr/>
        </p:nvSpPr>
        <p:spPr>
          <a:xfrm>
            <a:off x="1261872" y="2389257"/>
            <a:ext cx="743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Open source packages are often iterative – require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1378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1091-BC83-4AE4-B231-D3C0CAEA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C87D-8ACB-4ACB-9A4D-98DADD07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199888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Automated building, testing and deployment</a:t>
            </a:r>
          </a:p>
          <a:p>
            <a:pPr>
              <a:lnSpc>
                <a:spcPct val="200000"/>
              </a:lnSpc>
            </a:pPr>
            <a:r>
              <a:rPr lang="en-GB" dirty="0"/>
              <a:t>Available on the ONS network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Jenkins</a:t>
            </a:r>
          </a:p>
          <a:p>
            <a:pPr>
              <a:lnSpc>
                <a:spcPct val="200000"/>
              </a:lnSpc>
            </a:pPr>
            <a:r>
              <a:rPr lang="en-GB" dirty="0"/>
              <a:t>Many freely available online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GitHub Actions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Travis (used in </a:t>
            </a:r>
            <a:r>
              <a:rPr lang="en-GB" dirty="0" err="1"/>
              <a:t>gptables</a:t>
            </a:r>
            <a:r>
              <a:rPr lang="en-GB" dirty="0"/>
              <a:t> repo)</a:t>
            </a:r>
          </a:p>
          <a:p>
            <a:pPr lvl="1">
              <a:lnSpc>
                <a:spcPct val="200000"/>
              </a:lnSpc>
            </a:pPr>
            <a:r>
              <a:rPr lang="en-GB" dirty="0" err="1"/>
              <a:t>CircleCI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BD4746-E00A-46CF-9BB8-07B5048E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58088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C31AFB-0F10-4D8D-B0B7-DED7BF1E3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9" t="23079" r="29587" b="21115"/>
          <a:stretch/>
        </p:blipFill>
        <p:spPr bwMode="auto">
          <a:xfrm>
            <a:off x="7831026" y="3973988"/>
            <a:ext cx="1617774" cy="12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6ADEA4-524A-4411-9964-078BA7F0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33" y="4780645"/>
            <a:ext cx="1252537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F281D6D-D94C-4EE0-ABDD-C6E55019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01" y="5780600"/>
            <a:ext cx="963295" cy="9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1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957F7-BB63-4AA2-A7EC-DC47C66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/>
              <a:t>Take 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936E26-95F9-46C6-9C5A-83537B5C2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5879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5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9216-B723-4461-8E64-B326BE5A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1ED7-9E3B-4D9A-BAD8-9A080F9A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Packages are collections of code (and their metadata) that performs related tasks or an overall high level function</a:t>
            </a:r>
          </a:p>
          <a:p>
            <a:pPr>
              <a:buFontTx/>
              <a:buChar char="-"/>
            </a:pPr>
            <a:r>
              <a:rPr lang="en-GB" dirty="0" err="1"/>
              <a:t>numpy</a:t>
            </a:r>
            <a:r>
              <a:rPr lang="en-GB" dirty="0"/>
              <a:t> – working with multi-dimensional data</a:t>
            </a:r>
          </a:p>
          <a:p>
            <a:pPr>
              <a:buFontTx/>
              <a:buChar char="-"/>
            </a:pPr>
            <a:r>
              <a:rPr lang="en-GB" dirty="0"/>
              <a:t>pandas – working with data structures with metadata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minimal example: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3F0F-9FBF-4C81-8456-D2E3730CE9F1}"/>
              </a:ext>
            </a:extLst>
          </p:cNvPr>
          <p:cNvSpPr/>
          <p:nvPr/>
        </p:nvSpPr>
        <p:spPr>
          <a:xfrm>
            <a:off x="1261872" y="5562551"/>
            <a:ext cx="859536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import </a:t>
            </a:r>
            <a:r>
              <a:rPr lang="en-GB" dirty="0" err="1">
                <a:latin typeface="Consolas" panose="020B0609020204030204" pitchFamily="49" charset="0"/>
              </a:rPr>
              <a:t>examplepackage.example_module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from </a:t>
            </a:r>
            <a:r>
              <a:rPr lang="en-GB" dirty="0" err="1">
                <a:latin typeface="Consolas" panose="020B0609020204030204" pitchFamily="49" charset="0"/>
              </a:rPr>
              <a:t>examplepackage.example_module</a:t>
            </a:r>
            <a:r>
              <a:rPr lang="en-GB" dirty="0">
                <a:latin typeface="Consolas" panose="020B0609020204030204" pitchFamily="49" charset="0"/>
              </a:rPr>
              <a:t> import </a:t>
            </a:r>
            <a:r>
              <a:rPr lang="en-GB" dirty="0" err="1">
                <a:latin typeface="Consolas" panose="020B0609020204030204" pitchFamily="49" charset="0"/>
              </a:rPr>
              <a:t>example_function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3AF9ED-16B0-4011-A64F-7E6DF11FB9CE}"/>
              </a:ext>
            </a:extLst>
          </p:cNvPr>
          <p:cNvGrpSpPr/>
          <p:nvPr/>
        </p:nvGrpSpPr>
        <p:grpSpPr>
          <a:xfrm>
            <a:off x="3744468" y="3943146"/>
            <a:ext cx="3630168" cy="1200329"/>
            <a:chOff x="7680960" y="2690336"/>
            <a:chExt cx="3098800" cy="12003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1A1C63-0F7E-4933-868F-B603A368418E}"/>
                </a:ext>
              </a:extLst>
            </p:cNvPr>
            <p:cNvSpPr/>
            <p:nvPr/>
          </p:nvSpPr>
          <p:spPr>
            <a:xfrm>
              <a:off x="7680960" y="2690336"/>
              <a:ext cx="3098800" cy="1200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1"/>
              <a:r>
                <a:rPr lang="en-GB" dirty="0">
                  <a:latin typeface="Consolas" panose="020B0609020204030204" pitchFamily="49" charset="0"/>
                </a:rPr>
                <a:t>setup.py</a:t>
              </a:r>
            </a:p>
            <a:p>
              <a:r>
                <a:rPr lang="en-GB" dirty="0">
                  <a:latin typeface="Consolas" panose="020B0609020204030204" pitchFamily="49" charset="0"/>
                </a:rPr>
                <a:t>	</a:t>
              </a:r>
              <a:r>
                <a:rPr lang="en-GB" dirty="0" err="1">
                  <a:latin typeface="Consolas" panose="020B0609020204030204" pitchFamily="49" charset="0"/>
                </a:rPr>
                <a:t>examplepackage</a:t>
              </a:r>
              <a:r>
                <a:rPr lang="en-GB" dirty="0">
                  <a:latin typeface="Consolas" panose="020B0609020204030204" pitchFamily="49" charset="0"/>
                </a:rPr>
                <a:t>/</a:t>
              </a:r>
            </a:p>
            <a:p>
              <a:r>
                <a:rPr lang="en-GB" dirty="0">
                  <a:latin typeface="Consolas" panose="020B0609020204030204" pitchFamily="49" charset="0"/>
                </a:rPr>
                <a:t>		__init__.py				example_module.py</a:t>
              </a:r>
            </a:p>
          </p:txBody>
        </p:sp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41B507E5-9216-4170-B3D4-B454F655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4255" y="2934176"/>
              <a:ext cx="444024" cy="44402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56AC30-B280-4B15-9A00-312574BEE1A9}"/>
              </a:ext>
            </a:extLst>
          </p:cNvPr>
          <p:cNvSpPr/>
          <p:nvPr/>
        </p:nvSpPr>
        <p:spPr>
          <a:xfrm>
            <a:off x="7904480" y="4108704"/>
            <a:ext cx="2875280" cy="86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5"/>
              </a:rPr>
              <a:t>Example python package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>
                <a:hlinkClick r:id="rId6"/>
              </a:rPr>
              <a:t>Example R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CE57-A534-4A32-93A9-687774B4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5B64-8EB6-414E-BF55-A5EE6288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40048" cy="43513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__init__.py</a:t>
            </a:r>
          </a:p>
          <a:p>
            <a:pPr marL="0" indent="0">
              <a:buNone/>
            </a:pPr>
            <a:r>
              <a:rPr lang="en-GB" dirty="0"/>
              <a:t>This file is used to indicated that neighbouring .</a:t>
            </a:r>
            <a:r>
              <a:rPr lang="en-GB" dirty="0" err="1"/>
              <a:t>py</a:t>
            </a:r>
            <a:r>
              <a:rPr lang="en-GB" dirty="0"/>
              <a:t> files (modules) are importable</a:t>
            </a:r>
          </a:p>
          <a:p>
            <a:pPr marL="0" indent="0">
              <a:buNone/>
            </a:pPr>
            <a:r>
              <a:rPr lang="en-GB" dirty="0"/>
              <a:t>It is executed when that package or sub-package is imported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setup.py</a:t>
            </a:r>
          </a:p>
          <a:p>
            <a:pPr marL="0" indent="0">
              <a:buNone/>
            </a:pPr>
            <a:r>
              <a:rPr lang="en-GB" dirty="0"/>
              <a:t>Uses </a:t>
            </a:r>
            <a:r>
              <a:rPr lang="en-GB" dirty="0" err="1"/>
              <a:t>setuptools.setup</a:t>
            </a:r>
            <a:r>
              <a:rPr lang="en-GB" dirty="0"/>
              <a:t> to provide info for installing and build your package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02741-5F2B-4CE7-BB9C-2B1DBA601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0846" r="52083" b="43000"/>
          <a:stretch/>
        </p:blipFill>
        <p:spPr>
          <a:xfrm>
            <a:off x="5911953" y="1828800"/>
            <a:ext cx="4926735" cy="3261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0BC33-1FF3-4DFF-B6BE-F7CA88460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63" r="85568" b="79704"/>
          <a:stretch/>
        </p:blipFill>
        <p:spPr>
          <a:xfrm>
            <a:off x="5911953" y="5506720"/>
            <a:ext cx="2078295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78FC-1037-4502-8098-8CDD4655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837D-F92E-48BE-8870-A76BE48C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103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__init__.py makes modules importable</a:t>
            </a:r>
          </a:p>
          <a:p>
            <a:pPr lvl="1"/>
            <a:r>
              <a:rPr lang="en-GB" dirty="0"/>
              <a:t>python needs to know where they are located</a:t>
            </a:r>
          </a:p>
          <a:p>
            <a:pPr lvl="1"/>
            <a:r>
              <a:rPr lang="en-GB" dirty="0"/>
              <a:t>searches on the PYTHONPATH  - </a:t>
            </a:r>
            <a:r>
              <a:rPr lang="en-GB" dirty="0" err="1"/>
              <a:t>sys.path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Installing packages locally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5824F-473B-45E7-8B75-0EC2D4D2B8E6}"/>
              </a:ext>
            </a:extLst>
          </p:cNvPr>
          <p:cNvSpPr/>
          <p:nvPr/>
        </p:nvSpPr>
        <p:spPr>
          <a:xfrm>
            <a:off x="1383792" y="3746234"/>
            <a:ext cx="859536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pip install -e </a:t>
            </a:r>
            <a:r>
              <a:rPr lang="en-GB" dirty="0" err="1">
                <a:latin typeface="Consolas" panose="020B0609020204030204" pitchFamily="49" charset="0"/>
              </a:rPr>
              <a:t>example_package_is_in_here</a:t>
            </a:r>
            <a:r>
              <a:rPr lang="en-GB" dirty="0">
                <a:latin typeface="Consolas" panose="020B0609020204030204" pitchFamily="49" charset="0"/>
              </a:rPr>
              <a:t>/</a:t>
            </a:r>
          </a:p>
          <a:p>
            <a:r>
              <a:rPr lang="en-GB" dirty="0">
                <a:latin typeface="Consolas" panose="020B0609020204030204" pitchFamily="49" charset="0"/>
              </a:rPr>
              <a:t>pip install -e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B43C0-A20C-45B7-881D-FA9EC8C5AA56}"/>
              </a:ext>
            </a:extLst>
          </p:cNvPr>
          <p:cNvSpPr txBox="1"/>
          <p:nvPr/>
        </p:nvSpPr>
        <p:spPr>
          <a:xfrm>
            <a:off x="1261872" y="4246880"/>
            <a:ext cx="838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Installs in develop mode (creates an .egg-info folder)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test your package as you make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Uninstall it correctly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79FB-895E-4581-8641-BE6C7CF8937D}"/>
              </a:ext>
            </a:extLst>
          </p:cNvPr>
          <p:cNvSpPr/>
          <p:nvPr/>
        </p:nvSpPr>
        <p:spPr>
          <a:xfrm>
            <a:off x="1383792" y="5801146"/>
            <a:ext cx="859536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pip uninstall </a:t>
            </a:r>
            <a:r>
              <a:rPr lang="en-GB" dirty="0" err="1">
                <a:latin typeface="Consolas" panose="020B0609020204030204" pitchFamily="49" charset="0"/>
              </a:rPr>
              <a:t>examplepackage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B22B-17F6-46F0-BF7B-2D1E22ED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 use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D1AE-D7B7-491E-921A-EAD217A0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Reproducibility</a:t>
            </a:r>
          </a:p>
          <a:p>
            <a:r>
              <a:rPr lang="en-GB" dirty="0"/>
              <a:t>RAP isn’t just for production</a:t>
            </a:r>
          </a:p>
          <a:p>
            <a:r>
              <a:rPr lang="en-GB" dirty="0"/>
              <a:t>A packages purpose could be to reproduce a piece of analysis</a:t>
            </a:r>
          </a:p>
          <a:p>
            <a:r>
              <a:rPr lang="en-GB" dirty="0"/>
              <a:t>Keeps documentation closely associated with the work</a:t>
            </a:r>
          </a:p>
          <a:p>
            <a:r>
              <a:rPr lang="en-GB" dirty="0"/>
              <a:t>N.B. Packages don’t address the whole issue around reproducibility – environments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Reusability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1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6C1F-6B4F-442F-807B-3F3E0D7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B29A-C73D-4986-9A0C-3907EB07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Bad statistical tables can be: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Hard to understand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Hard to use – e.g. not machine readable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Incorrect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We recently published guidance on </a:t>
            </a:r>
            <a:r>
              <a:rPr lang="en-GB" dirty="0">
                <a:hlinkClick r:id="rId3"/>
              </a:rPr>
              <a:t>releasing statistic in spreadsheets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Aims to keep tables simple and consistent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Increases machine readability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05B23-2EB5-4C6F-8BFE-31B06B6AA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92" r="82857" b="71265"/>
          <a:stretch/>
        </p:blipFill>
        <p:spPr>
          <a:xfrm>
            <a:off x="7364995" y="2013986"/>
            <a:ext cx="3074795" cy="13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9A1F-36CA-48FE-B055-5B9C810E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4714-424C-41CD-B307-4595509E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Working on the development of a </a:t>
            </a:r>
            <a:r>
              <a:rPr lang="en-GB" dirty="0">
                <a:hlinkClick r:id="rId3"/>
              </a:rPr>
              <a:t>Reproducible Analytical Pipeline </a:t>
            </a:r>
            <a:r>
              <a:rPr lang="en-GB" dirty="0"/>
              <a:t>(RAP) for production of statistical tables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Want to generate reproducible and consistent tables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Don’t want to change dramatically from existing format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Want to make it easy to follow our guidance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Packages exist for reading and writing Excel spreadsheets, but: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Some require a rigid, pre-formatted template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Some write and format data on a cell by cell basis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Graphic 5" descr="Hamster">
            <a:extLst>
              <a:ext uri="{FF2B5EF4-FFF2-40B4-BE49-F238E27FC236}">
                <a16:creationId xmlns:a16="http://schemas.microsoft.com/office/drawing/2014/main" id="{C6D65443-5B4D-4D0F-A463-CFE8C7D8E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2959" y="4805680"/>
            <a:ext cx="1275080" cy="12750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816BD8-5AFA-4050-A984-4EA81D69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90" y="2451100"/>
            <a:ext cx="1100819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468-585B-4BB9-AE49-45B1A599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6EEC-FB8A-4585-837B-1032ACE2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“There are very few examples of code that must not be published in the open.”</a:t>
            </a:r>
          </a:p>
          <a:p>
            <a:pPr marL="0" indent="0">
              <a:buNone/>
            </a:pPr>
            <a:r>
              <a:rPr lang="en-GB" dirty="0"/>
              <a:t>	-- The Government </a:t>
            </a:r>
            <a:r>
              <a:rPr lang="en-GB" dirty="0">
                <a:hlinkClick r:id="rId3"/>
              </a:rPr>
              <a:t>Service Manual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Benefits:</a:t>
            </a:r>
          </a:p>
          <a:p>
            <a:r>
              <a:rPr lang="en-GB" dirty="0"/>
              <a:t>Transparent</a:t>
            </a:r>
          </a:p>
          <a:p>
            <a:r>
              <a:rPr lang="en-GB" dirty="0"/>
              <a:t>Encourages reuse and collaboration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Considerations:</a:t>
            </a:r>
          </a:p>
          <a:p>
            <a:r>
              <a:rPr lang="en-GB" dirty="0"/>
              <a:t>Treat code as you would other documents – always consider its sensitivity</a:t>
            </a:r>
          </a:p>
          <a:p>
            <a:r>
              <a:rPr lang="en-GB" dirty="0"/>
              <a:t>Discuss the project with your peers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675730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1570</Words>
  <Application>Microsoft Office PowerPoint</Application>
  <PresentationFormat>Widescreen</PresentationFormat>
  <Paragraphs>338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Consolas</vt:lpstr>
      <vt:lpstr>Wingdings 2</vt:lpstr>
      <vt:lpstr>View</vt:lpstr>
      <vt:lpstr>Building a Python Package for Reproducible Statistical Outputs</vt:lpstr>
      <vt:lpstr>Outline</vt:lpstr>
      <vt:lpstr>What is a Package?</vt:lpstr>
      <vt:lpstr>Package Components</vt:lpstr>
      <vt:lpstr>Developing a Package</vt:lpstr>
      <vt:lpstr>But why use packages?</vt:lpstr>
      <vt:lpstr>Motivation</vt:lpstr>
      <vt:lpstr>Motivation</vt:lpstr>
      <vt:lpstr>Aside: Open Source</vt:lpstr>
      <vt:lpstr>Ideal Solution</vt:lpstr>
      <vt:lpstr>Enter Good Practice Tables (gptables)</vt:lpstr>
      <vt:lpstr>gptables Structure</vt:lpstr>
      <vt:lpstr>Good Practice Table Design</vt:lpstr>
      <vt:lpstr>Aside: Objects in Python</vt:lpstr>
      <vt:lpstr>Aside: Objects in Python</vt:lpstr>
      <vt:lpstr>gptables Inner Workings</vt:lpstr>
      <vt:lpstr>gptables API</vt:lpstr>
      <vt:lpstr>Using gptables</vt:lpstr>
      <vt:lpstr>Theme object configuration</vt:lpstr>
      <vt:lpstr>What’s next?</vt:lpstr>
      <vt:lpstr>Aside: Continuous Integration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Python Package for Reproducible Statistical Outputs</dc:title>
  <dc:creator>Foster, David</dc:creator>
  <cp:lastModifiedBy>Foster, David</cp:lastModifiedBy>
  <cp:revision>64</cp:revision>
  <dcterms:created xsi:type="dcterms:W3CDTF">2020-05-21T12:59:18Z</dcterms:created>
  <dcterms:modified xsi:type="dcterms:W3CDTF">2020-05-27T11:39:50Z</dcterms:modified>
</cp:coreProperties>
</file>