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theme/themeOverride7.xml" ContentType="application/vnd.openxmlformats-officedocument.themeOverride+xml"/>
  <Override PartName="/ppt/notesSlides/notesSlide8.xml" ContentType="application/vnd.openxmlformats-officedocument.presentationml.notesSlide+xml"/>
  <Override PartName="/ppt/theme/themeOverride8.xml" ContentType="application/vnd.openxmlformats-officedocument.themeOverride+xml"/>
  <Override PartName="/ppt/notesSlides/notesSlide9.xml" ContentType="application/vnd.openxmlformats-officedocument.presentationml.notesSlide+xml"/>
  <Override PartName="/ppt/theme/themeOverride9.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10.xml" ContentType="application/vnd.openxmlformats-officedocument.themeOverride+xml"/>
  <Override PartName="/ppt/notesSlides/notesSlide12.xml" ContentType="application/vnd.openxmlformats-officedocument.presentationml.notesSlide+xml"/>
  <Override PartName="/ppt/theme/themeOverride11.xml" ContentType="application/vnd.openxmlformats-officedocument.themeOverride+xml"/>
  <Override PartName="/ppt/notesSlides/notesSlide13.xml" ContentType="application/vnd.openxmlformats-officedocument.presentationml.notesSlide+xml"/>
  <Override PartName="/ppt/theme/themeOverride12.xml" ContentType="application/vnd.openxmlformats-officedocument.themeOverride+xml"/>
  <Override PartName="/ppt/notesSlides/notesSlide14.xml" ContentType="application/vnd.openxmlformats-officedocument.presentationml.notesSlide+xml"/>
  <Override PartName="/ppt/theme/themeOverride13.xml" ContentType="application/vnd.openxmlformats-officedocument.themeOverride+xml"/>
  <Override PartName="/ppt/notesSlides/notesSlide15.xml" ContentType="application/vnd.openxmlformats-officedocument.presentationml.notesSlide+xml"/>
  <Override PartName="/ppt/theme/themeOverride14.xml" ContentType="application/vnd.openxmlformats-officedocument.themeOverride+xml"/>
  <Override PartName="/ppt/notesSlides/notesSlide16.xml" ContentType="application/vnd.openxmlformats-officedocument.presentationml.notesSlide+xml"/>
  <Override PartName="/ppt/theme/themeOverride15.xml" ContentType="application/vnd.openxmlformats-officedocument.themeOverride+xml"/>
  <Override PartName="/ppt/notesSlides/notesSlide17.xml" ContentType="application/vnd.openxmlformats-officedocument.presentationml.notesSlide+xml"/>
  <Override PartName="/ppt/theme/themeOverride16.xml" ContentType="application/vnd.openxmlformats-officedocument.themeOverride+xml"/>
  <Override PartName="/ppt/notesSlides/notesSlide18.xml" ContentType="application/vnd.openxmlformats-officedocument.presentationml.notesSlide+xml"/>
  <Override PartName="/ppt/theme/themeOverride17.xml" ContentType="application/vnd.openxmlformats-officedocument.themeOverride+xml"/>
  <Override PartName="/ppt/notesSlides/notesSlide19.xml" ContentType="application/vnd.openxmlformats-officedocument.presentationml.notesSlide+xml"/>
  <Override PartName="/ppt/theme/themeOverride18.xml" ContentType="application/vnd.openxmlformats-officedocument.themeOverride+xml"/>
  <Override PartName="/ppt/notesSlides/notesSlide20.xml" ContentType="application/vnd.openxmlformats-officedocument.presentationml.notesSlide+xml"/>
  <Override PartName="/ppt/theme/themeOverride19.xml" ContentType="application/vnd.openxmlformats-officedocument.themeOverride+xml"/>
  <Override PartName="/ppt/notesSlides/notesSlide21.xml" ContentType="application/vnd.openxmlformats-officedocument.presentationml.notesSlide+xml"/>
  <Override PartName="/ppt/theme/themeOverride20.xml" ContentType="application/vnd.openxmlformats-officedocument.themeOverr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8" r:id="rId8"/>
    <p:sldMasterId id="2147484134" r:id="rId9"/>
  </p:sldMasterIdLst>
  <p:notesMasterIdLst>
    <p:notesMasterId r:id="rId33"/>
  </p:notesMasterIdLst>
  <p:sldIdLst>
    <p:sldId id="995" r:id="rId10"/>
    <p:sldId id="257" r:id="rId11"/>
    <p:sldId id="982" r:id="rId12"/>
    <p:sldId id="983" r:id="rId13"/>
    <p:sldId id="975" r:id="rId14"/>
    <p:sldId id="976" r:id="rId15"/>
    <p:sldId id="263" r:id="rId16"/>
    <p:sldId id="266" r:id="rId17"/>
    <p:sldId id="270" r:id="rId18"/>
    <p:sldId id="269" r:id="rId19"/>
    <p:sldId id="258" r:id="rId20"/>
    <p:sldId id="984" r:id="rId21"/>
    <p:sldId id="985" r:id="rId22"/>
    <p:sldId id="986" r:id="rId23"/>
    <p:sldId id="987" r:id="rId24"/>
    <p:sldId id="988" r:id="rId25"/>
    <p:sldId id="989" r:id="rId26"/>
    <p:sldId id="990" r:id="rId27"/>
    <p:sldId id="991" r:id="rId28"/>
    <p:sldId id="992" r:id="rId29"/>
    <p:sldId id="993" r:id="rId30"/>
    <p:sldId id="994" r:id="rId31"/>
    <p:sldId id="99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C2D2F99-BC83-4E53-B890-1470D5E17D20}">
          <p14:sldIdLst>
            <p14:sldId id="995"/>
            <p14:sldId id="257"/>
            <p14:sldId id="982"/>
            <p14:sldId id="983"/>
            <p14:sldId id="975"/>
            <p14:sldId id="976"/>
            <p14:sldId id="263"/>
            <p14:sldId id="266"/>
            <p14:sldId id="270"/>
            <p14:sldId id="269"/>
            <p14:sldId id="258"/>
            <p14:sldId id="984"/>
            <p14:sldId id="985"/>
            <p14:sldId id="986"/>
            <p14:sldId id="987"/>
            <p14:sldId id="988"/>
            <p14:sldId id="989"/>
            <p14:sldId id="990"/>
            <p14:sldId id="991"/>
            <p14:sldId id="992"/>
            <p14:sldId id="993"/>
            <p14:sldId id="994"/>
            <p14:sldId id="9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5BD8"/>
    <a:srgbClr val="D95E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1930" autoAdjust="0"/>
  </p:normalViewPr>
  <p:slideViewPr>
    <p:cSldViewPr snapToGrid="0">
      <p:cViewPr varScale="1">
        <p:scale>
          <a:sx n="48" d="100"/>
          <a:sy n="48" d="100"/>
        </p:scale>
        <p:origin x="1364" y="3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customXml" Target="../customXml/item3.xml"/><Relationship Id="rId21" Type="http://schemas.openxmlformats.org/officeDocument/2006/relationships/slide" Target="slides/slide12.xml"/><Relationship Id="rId34" Type="http://schemas.openxmlformats.org/officeDocument/2006/relationships/presProps" Target="presProps.xml"/><Relationship Id="rId7" Type="http://schemas.openxmlformats.org/officeDocument/2006/relationships/customXml" Target="../customXml/item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theme" Target="theme/theme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customXml" Target="../customXml/item4.xml"/><Relationship Id="rId9" Type="http://schemas.openxmlformats.org/officeDocument/2006/relationships/slideMaster" Target="slideMasters/slideMaster2.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B36137-756D-4C64-BA0D-CDC03BB7749F}" type="datetimeFigureOut">
              <a:rPr lang="en-GB" smtClean="0"/>
              <a:t>11/09/2020</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A3052A-AA2B-4FAF-9CBE-4DB802DE23B9}" type="slidenum">
              <a:rPr lang="en-GB" smtClean="0"/>
              <a:t>‹#›</a:t>
            </a:fld>
            <a:endParaRPr lang="en-GB" dirty="0"/>
          </a:p>
        </p:txBody>
      </p:sp>
    </p:spTree>
    <p:extLst>
      <p:ext uri="{BB962C8B-B14F-4D97-AF65-F5344CB8AC3E}">
        <p14:creationId xmlns:p14="http://schemas.microsoft.com/office/powerpoint/2010/main" val="3557556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gss.civilservice.gov.uk/about-us/champion-networks/reproducible-analytical-pipeline-rap-champion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[DAVID]</a:t>
            </a:r>
          </a:p>
          <a:p>
            <a:endParaRPr lang="en-GB" dirty="0"/>
          </a:p>
          <a:p>
            <a:r>
              <a:rPr lang="en-GB" dirty="0"/>
              <a:t>David Mais and George Pickering from the Best Practice and Impact Division. </a:t>
            </a:r>
          </a:p>
          <a:p>
            <a:endParaRPr lang="en-GB" dirty="0"/>
          </a:p>
          <a:p>
            <a:r>
              <a:rPr lang="en-GB" dirty="0"/>
              <a:t>Going to talk to you today about the Coding in Analysis and Research Survey (CARS) which we undertook last year and have now finished analysing. </a:t>
            </a:r>
          </a:p>
          <a:p>
            <a:endParaRPr lang="en-GB" dirty="0"/>
          </a:p>
          <a:p>
            <a:r>
              <a:rPr lang="en-GB" dirty="0"/>
              <a:t>Results and insights we have drawn will be particularly useful for this network.</a:t>
            </a:r>
          </a:p>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980EE0-A899-4B25-B2DE-1A7F9EFF63C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88404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[DAVID]</a:t>
            </a:r>
          </a:p>
          <a:p>
            <a:pPr lvl="0"/>
            <a:endParaRPr lang="en-GB"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14 responses in total (with areas of interest)</a:t>
            </a:r>
          </a:p>
          <a:p>
            <a:pPr lvl="0"/>
            <a:endParaRPr lang="en-GB"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These primarily came from Stats </a:t>
            </a:r>
            <a:r>
              <a:rPr lang="en-GB" sz="1200" kern="1200" dirty="0" err="1">
                <a:solidFill>
                  <a:schemeClr val="tx1"/>
                </a:solidFill>
                <a:effectLst/>
                <a:latin typeface="+mn-lt"/>
                <a:ea typeface="+mn-ea"/>
                <a:cs typeface="+mn-cs"/>
              </a:rPr>
              <a:t>HoPs</a:t>
            </a:r>
            <a:r>
              <a:rPr lang="en-GB" sz="1200" kern="1200" dirty="0">
                <a:solidFill>
                  <a:schemeClr val="tx1"/>
                </a:solidFill>
                <a:effectLst/>
                <a:latin typeface="+mn-lt"/>
                <a:ea typeface="+mn-ea"/>
                <a:cs typeface="+mn-cs"/>
              </a:rPr>
              <a:t>, RAP Champions and those holding data-related positions e.g. Head of Data Science, Head of Data Innovation </a:t>
            </a:r>
          </a:p>
          <a:p>
            <a:pPr lvl="0"/>
            <a:endParaRPr lang="en-GB"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Several common themes emerged these conversations: (Use list of slide)</a:t>
            </a:r>
          </a:p>
          <a:p>
            <a:pPr lvl="0"/>
            <a:endParaRPr lang="en-GB"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Most interest was in what tools people are using to code and how they are doing so.</a:t>
            </a:r>
          </a:p>
          <a:p>
            <a:pPr lvl="0"/>
            <a:r>
              <a:rPr lang="en-GB" sz="1200" kern="1200" dirty="0">
                <a:solidFill>
                  <a:schemeClr val="tx1"/>
                </a:solidFill>
                <a:effectLst/>
                <a:latin typeface="+mn-lt"/>
                <a:ea typeface="+mn-ea"/>
                <a:cs typeface="+mn-cs"/>
              </a:rPr>
              <a:t> </a:t>
            </a:r>
          </a:p>
          <a:p>
            <a:pPr lvl="0"/>
            <a:r>
              <a:rPr lang="en-GB" sz="1200" kern="1200" dirty="0">
                <a:solidFill>
                  <a:schemeClr val="tx1"/>
                </a:solidFill>
                <a:effectLst/>
                <a:latin typeface="+mn-lt"/>
                <a:ea typeface="+mn-ea"/>
                <a:cs typeface="+mn-cs"/>
              </a:rPr>
              <a:t>Specifically, this referred to the questions relating to the knowledge and availability of programming languages within departments</a:t>
            </a:r>
          </a:p>
          <a:p>
            <a:endParaRPr lang="en-GB" dirty="0"/>
          </a:p>
        </p:txBody>
      </p:sp>
      <p:sp>
        <p:nvSpPr>
          <p:cNvPr id="4" name="Slide Number Placeholder 3"/>
          <p:cNvSpPr>
            <a:spLocks noGrp="1"/>
          </p:cNvSpPr>
          <p:nvPr>
            <p:ph type="sldNum" sz="quarter" idx="5"/>
          </p:nvPr>
        </p:nvSpPr>
        <p:spPr/>
        <p:txBody>
          <a:bodyPr/>
          <a:lstStyle/>
          <a:p>
            <a:fld id="{46A3052A-AA2B-4FAF-9CBE-4DB802DE23B9}" type="slidenum">
              <a:rPr lang="en-GB" smtClean="0"/>
              <a:t>10</a:t>
            </a:fld>
            <a:endParaRPr lang="en-GB" dirty="0"/>
          </a:p>
        </p:txBody>
      </p:sp>
    </p:spTree>
    <p:extLst>
      <p:ext uri="{BB962C8B-B14F-4D97-AF65-F5344CB8AC3E}">
        <p14:creationId xmlns:p14="http://schemas.microsoft.com/office/powerpoint/2010/main" val="3130491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[DAVID]</a:t>
            </a:r>
          </a:p>
          <a:p>
            <a:endParaRPr lang="en-GB" dirty="0"/>
          </a:p>
          <a:p>
            <a:r>
              <a:rPr lang="en-GB" dirty="0"/>
              <a:t>We used R Studio to undertake the data cleaning and produce a cleaned version of the dataset as well as for undertaking the analysis required to produce an interactive dashboard.  </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R packages we used included </a:t>
            </a:r>
            <a:r>
              <a:rPr lang="en-GB" dirty="0" err="1"/>
              <a:t>ggplot</a:t>
            </a:r>
            <a:r>
              <a:rPr lang="en-GB" dirty="0"/>
              <a:t> and </a:t>
            </a:r>
            <a:r>
              <a:rPr lang="en-GB" dirty="0" err="1"/>
              <a:t>dplyr</a:t>
            </a:r>
            <a:endParaRPr lang="en-GB" dirty="0"/>
          </a:p>
          <a:p>
            <a:endParaRPr lang="en-GB" dirty="0"/>
          </a:p>
          <a:p>
            <a:r>
              <a:rPr lang="en-GB" dirty="0"/>
              <a:t>We used GitLab as our version control tool. </a:t>
            </a:r>
          </a:p>
          <a:p>
            <a:endParaRPr lang="en-GB" dirty="0"/>
          </a:p>
          <a:p>
            <a:r>
              <a:rPr lang="en-GB" dirty="0"/>
              <a:t>Collaboration on GitLab between the project team using merge requests and code comments.</a:t>
            </a:r>
          </a:p>
          <a:p>
            <a:endParaRPr lang="en-GB" dirty="0"/>
          </a:p>
          <a:p>
            <a:r>
              <a:rPr lang="en-GB" dirty="0"/>
              <a:t>Pass over to George who will talk through the findings and our interactive dashboard.</a:t>
            </a:r>
          </a:p>
          <a:p>
            <a:endParaRPr lang="en-GB" dirty="0"/>
          </a:p>
        </p:txBody>
      </p:sp>
      <p:sp>
        <p:nvSpPr>
          <p:cNvPr id="4" name="Slide Number Placeholder 3"/>
          <p:cNvSpPr>
            <a:spLocks noGrp="1"/>
          </p:cNvSpPr>
          <p:nvPr>
            <p:ph type="sldNum" sz="quarter" idx="5"/>
          </p:nvPr>
        </p:nvSpPr>
        <p:spPr/>
        <p:txBody>
          <a:bodyPr/>
          <a:lstStyle/>
          <a:p>
            <a:fld id="{46A3052A-AA2B-4FAF-9CBE-4DB802DE23B9}" type="slidenum">
              <a:rPr lang="en-GB" smtClean="0"/>
              <a:t>11</a:t>
            </a:fld>
            <a:endParaRPr lang="en-GB" dirty="0"/>
          </a:p>
        </p:txBody>
      </p:sp>
    </p:spTree>
    <p:extLst>
      <p:ext uri="{BB962C8B-B14F-4D97-AF65-F5344CB8AC3E}">
        <p14:creationId xmlns:p14="http://schemas.microsoft.com/office/powerpoint/2010/main" val="9606395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[GEORGE]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Will now talk through some of the key findings from the survey.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Majority of respondents sampled reported that they use coding in their work at least some of the time (71.3%) – chart on the left.</a:t>
            </a:r>
          </a:p>
          <a:p>
            <a:endParaRPr lang="en-GB" dirty="0"/>
          </a:p>
          <a:p>
            <a:r>
              <a:rPr lang="en-GB" sz="1200" b="0" i="0" kern="1200" dirty="0">
                <a:solidFill>
                  <a:schemeClr val="tx1"/>
                </a:solidFill>
                <a:effectLst/>
                <a:latin typeface="+mn-lt"/>
                <a:ea typeface="+mn-ea"/>
                <a:cs typeface="+mn-cs"/>
              </a:rPr>
              <a:t>Open source or free-to-use software appears to be popular. The most used programming languages were R and SQL, at 35.7% and 23.8% of coders in the sample, respectively. However, some proprietary software are still widely used, with SAS and VBA ranked third and fourth for number of users – chart on the right.</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The data show gaps in knowledge and access in all programming languages. Many respondents know how to use programmes to which they have no access at work, for example 26.1% of coders in the sample reported that despite a knowledge of R, they could not access it at work – chart on the right.</a:t>
            </a:r>
            <a:endParaRPr lang="en-GB" dirty="0"/>
          </a:p>
        </p:txBody>
      </p:sp>
      <p:sp>
        <p:nvSpPr>
          <p:cNvPr id="4" name="Slide Number Placeholder 3"/>
          <p:cNvSpPr>
            <a:spLocks noGrp="1"/>
          </p:cNvSpPr>
          <p:nvPr>
            <p:ph type="sldNum" sz="quarter" idx="5"/>
          </p:nvPr>
        </p:nvSpPr>
        <p:spPr/>
        <p:txBody>
          <a:bodyPr/>
          <a:lstStyle/>
          <a:p>
            <a:fld id="{46A3052A-AA2B-4FAF-9CBE-4DB802DE23B9}" type="slidenum">
              <a:rPr lang="en-GB" smtClean="0"/>
              <a:t>12</a:t>
            </a:fld>
            <a:endParaRPr lang="en-GB" dirty="0"/>
          </a:p>
        </p:txBody>
      </p:sp>
    </p:spTree>
    <p:extLst>
      <p:ext uri="{BB962C8B-B14F-4D97-AF65-F5344CB8AC3E}">
        <p14:creationId xmlns:p14="http://schemas.microsoft.com/office/powerpoint/2010/main" val="1035555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[GEORGE]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Many respondents had limited knowledge of RAP. Only 57.6% of respondents had heard of Reproducible Analytical Pipelines (RAP). Among those who have, 26.6% had not heard of the </a:t>
            </a:r>
            <a:r>
              <a:rPr lang="en-GB" sz="1200" b="0" i="0" u="none" strike="noStrike" kern="1200" dirty="0">
                <a:solidFill>
                  <a:schemeClr val="tx1"/>
                </a:solidFill>
                <a:effectLst/>
                <a:latin typeface="+mn-lt"/>
                <a:ea typeface="+mn-ea"/>
                <a:cs typeface="+mn-cs"/>
                <a:hlinkClick r:id="rId3"/>
              </a:rPr>
              <a:t>RAP champions network</a:t>
            </a:r>
            <a:r>
              <a:rPr lang="en-GB" sz="1200" b="0" i="0" kern="1200" dirty="0">
                <a:solidFill>
                  <a:schemeClr val="tx1"/>
                </a:solidFill>
                <a:effectLst/>
                <a:latin typeface="+mn-lt"/>
                <a:ea typeface="+mn-ea"/>
                <a:cs typeface="+mn-cs"/>
              </a:rPr>
              <a:t>. As the survey was heavily promoted by the </a:t>
            </a:r>
            <a:r>
              <a:rPr lang="en-GB" sz="1200" b="0" i="0" u="none" strike="noStrike" kern="1200" dirty="0">
                <a:solidFill>
                  <a:schemeClr val="tx1"/>
                </a:solidFill>
                <a:effectLst/>
                <a:latin typeface="+mn-lt"/>
                <a:ea typeface="+mn-ea"/>
                <a:cs typeface="+mn-cs"/>
                <a:hlinkClick r:id="rId3"/>
              </a:rPr>
              <a:t>RAP champions network</a:t>
            </a:r>
            <a:r>
              <a:rPr lang="en-GB" sz="1200" b="0" i="0" kern="1200" dirty="0">
                <a:solidFill>
                  <a:schemeClr val="tx1"/>
                </a:solidFill>
                <a:effectLst/>
                <a:latin typeface="+mn-lt"/>
                <a:ea typeface="+mn-ea"/>
                <a:cs typeface="+mn-cs"/>
              </a:rPr>
              <a:t>, the true figures across government might be lower still.</a:t>
            </a:r>
            <a:endParaRPr lang="en-GB" dirty="0"/>
          </a:p>
        </p:txBody>
      </p:sp>
      <p:sp>
        <p:nvSpPr>
          <p:cNvPr id="4" name="Slide Number Placeholder 3"/>
          <p:cNvSpPr>
            <a:spLocks noGrp="1"/>
          </p:cNvSpPr>
          <p:nvPr>
            <p:ph type="sldNum" sz="quarter" idx="5"/>
          </p:nvPr>
        </p:nvSpPr>
        <p:spPr/>
        <p:txBody>
          <a:bodyPr/>
          <a:lstStyle/>
          <a:p>
            <a:fld id="{46A3052A-AA2B-4FAF-9CBE-4DB802DE23B9}" type="slidenum">
              <a:rPr lang="en-GB" smtClean="0"/>
              <a:t>13</a:t>
            </a:fld>
            <a:endParaRPr lang="en-GB" dirty="0"/>
          </a:p>
        </p:txBody>
      </p:sp>
    </p:spTree>
    <p:extLst>
      <p:ext uri="{BB962C8B-B14F-4D97-AF65-F5344CB8AC3E}">
        <p14:creationId xmlns:p14="http://schemas.microsoft.com/office/powerpoint/2010/main" val="30102952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[GEORGE]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RAP are generally seen as important among those who are aware of it, with 65.3% agreeing or strongly agreeing and only 12.2% disagreeing or strongly disagreeing. However, only a minority reported feeling confident implementing RAP: 25.4% agreed or strongly agreed, whereas 49.8% disagreed or strongly disagreed.</a:t>
            </a:r>
            <a:endParaRPr lang="en-GB" dirty="0"/>
          </a:p>
        </p:txBody>
      </p:sp>
      <p:sp>
        <p:nvSpPr>
          <p:cNvPr id="4" name="Slide Number Placeholder 3"/>
          <p:cNvSpPr>
            <a:spLocks noGrp="1"/>
          </p:cNvSpPr>
          <p:nvPr>
            <p:ph type="sldNum" sz="quarter" idx="5"/>
          </p:nvPr>
        </p:nvSpPr>
        <p:spPr/>
        <p:txBody>
          <a:bodyPr/>
          <a:lstStyle/>
          <a:p>
            <a:fld id="{46A3052A-AA2B-4FAF-9CBE-4DB802DE23B9}" type="slidenum">
              <a:rPr lang="en-GB" smtClean="0"/>
              <a:t>14</a:t>
            </a:fld>
            <a:endParaRPr lang="en-GB" dirty="0"/>
          </a:p>
        </p:txBody>
      </p:sp>
    </p:spTree>
    <p:extLst>
      <p:ext uri="{BB962C8B-B14F-4D97-AF65-F5344CB8AC3E}">
        <p14:creationId xmlns:p14="http://schemas.microsoft.com/office/powerpoint/2010/main" val="10853907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[GEORGE]</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Of the basic components of RAP, the most applied were code reviews and the use of open source software (60.3% and 44.6% of coders, respectively). The least engaged with was documentation - with only 6.4% of coders writing both code comments and readme files.</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Of the more advanced components, writing functions and automated quality assurance (QA) or testing were the most engaged with (62.5% and 52.8% of coders, respectively). Reproducible workflows saw the least engagement, at only 0.8% of coders.</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These are derived from responses to other questions – outlined in the methodology notes.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46A3052A-AA2B-4FAF-9CBE-4DB802DE23B9}" type="slidenum">
              <a:rPr lang="en-GB" smtClean="0"/>
              <a:t>15</a:t>
            </a:fld>
            <a:endParaRPr lang="en-GB" dirty="0"/>
          </a:p>
        </p:txBody>
      </p:sp>
    </p:spTree>
    <p:extLst>
      <p:ext uri="{BB962C8B-B14F-4D97-AF65-F5344CB8AC3E}">
        <p14:creationId xmlns:p14="http://schemas.microsoft.com/office/powerpoint/2010/main" val="4265968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[GEORGE]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Respondents were asked about a variety of techniques considered to be good practice in coding. Responses showed large variation between these. Some practices such as code reviews, writing functions and commenting code were reported by more than half of coders in the sample. On the other hand, other practices such as writing packages, using tools for reproducible workflows and continuous integration were much less common.</a:t>
            </a:r>
            <a:endParaRPr lang="en-GB" dirty="0"/>
          </a:p>
        </p:txBody>
      </p:sp>
      <p:sp>
        <p:nvSpPr>
          <p:cNvPr id="4" name="Slide Number Placeholder 3"/>
          <p:cNvSpPr>
            <a:spLocks noGrp="1"/>
          </p:cNvSpPr>
          <p:nvPr>
            <p:ph type="sldNum" sz="quarter" idx="5"/>
          </p:nvPr>
        </p:nvSpPr>
        <p:spPr/>
        <p:txBody>
          <a:bodyPr/>
          <a:lstStyle/>
          <a:p>
            <a:fld id="{46A3052A-AA2B-4FAF-9CBE-4DB802DE23B9}" type="slidenum">
              <a:rPr lang="en-GB" smtClean="0"/>
              <a:t>16</a:t>
            </a:fld>
            <a:endParaRPr lang="en-GB" dirty="0"/>
          </a:p>
        </p:txBody>
      </p:sp>
    </p:spTree>
    <p:extLst>
      <p:ext uri="{BB962C8B-B14F-4D97-AF65-F5344CB8AC3E}">
        <p14:creationId xmlns:p14="http://schemas.microsoft.com/office/powerpoint/2010/main" val="2092431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[GEORGE]</a:t>
            </a:r>
          </a:p>
          <a:p>
            <a:endParaRPr lang="en-GB" dirty="0"/>
          </a:p>
          <a:p>
            <a:r>
              <a:rPr lang="en-GB" dirty="0"/>
              <a:t>SDC queries team at ONS advised us on the 20 responses rule.</a:t>
            </a:r>
          </a:p>
        </p:txBody>
      </p:sp>
      <p:sp>
        <p:nvSpPr>
          <p:cNvPr id="4" name="Slide Number Placeholder 3"/>
          <p:cNvSpPr>
            <a:spLocks noGrp="1"/>
          </p:cNvSpPr>
          <p:nvPr>
            <p:ph type="sldNum" sz="quarter" idx="5"/>
          </p:nvPr>
        </p:nvSpPr>
        <p:spPr/>
        <p:txBody>
          <a:bodyPr/>
          <a:lstStyle/>
          <a:p>
            <a:fld id="{46A3052A-AA2B-4FAF-9CBE-4DB802DE23B9}" type="slidenum">
              <a:rPr lang="en-GB" smtClean="0"/>
              <a:t>17</a:t>
            </a:fld>
            <a:endParaRPr lang="en-GB" dirty="0"/>
          </a:p>
        </p:txBody>
      </p:sp>
    </p:spTree>
    <p:extLst>
      <p:ext uri="{BB962C8B-B14F-4D97-AF65-F5344CB8AC3E}">
        <p14:creationId xmlns:p14="http://schemas.microsoft.com/office/powerpoint/2010/main" val="19069406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[GEORGE]</a:t>
            </a:r>
          </a:p>
          <a:p>
            <a:endParaRPr lang="en-GB" dirty="0"/>
          </a:p>
          <a:p>
            <a:r>
              <a:rPr lang="en-GB" dirty="0"/>
              <a:t>These are the departments where we had at least 20 responses and have their results viewable in the dashboard.</a:t>
            </a:r>
          </a:p>
        </p:txBody>
      </p:sp>
      <p:sp>
        <p:nvSpPr>
          <p:cNvPr id="4" name="Slide Number Placeholder 3"/>
          <p:cNvSpPr>
            <a:spLocks noGrp="1"/>
          </p:cNvSpPr>
          <p:nvPr>
            <p:ph type="sldNum" sz="quarter" idx="5"/>
          </p:nvPr>
        </p:nvSpPr>
        <p:spPr/>
        <p:txBody>
          <a:bodyPr/>
          <a:lstStyle/>
          <a:p>
            <a:fld id="{46A3052A-AA2B-4FAF-9CBE-4DB802DE23B9}" type="slidenum">
              <a:rPr lang="en-GB" smtClean="0"/>
              <a:t>18</a:t>
            </a:fld>
            <a:endParaRPr lang="en-GB" dirty="0"/>
          </a:p>
        </p:txBody>
      </p:sp>
    </p:spTree>
    <p:extLst>
      <p:ext uri="{BB962C8B-B14F-4D97-AF65-F5344CB8AC3E}">
        <p14:creationId xmlns:p14="http://schemas.microsoft.com/office/powerpoint/2010/main" val="3615327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[GEORGE]</a:t>
            </a:r>
          </a:p>
          <a:p>
            <a:endParaRPr lang="en-GB" dirty="0"/>
          </a:p>
          <a:p>
            <a:r>
              <a:rPr lang="en-GB" dirty="0"/>
              <a:t>George will give a brief demo of the dashboard and how it works.</a:t>
            </a:r>
          </a:p>
        </p:txBody>
      </p:sp>
      <p:sp>
        <p:nvSpPr>
          <p:cNvPr id="4" name="Slide Number Placeholder 3"/>
          <p:cNvSpPr>
            <a:spLocks noGrp="1"/>
          </p:cNvSpPr>
          <p:nvPr>
            <p:ph type="sldNum" sz="quarter" idx="5"/>
          </p:nvPr>
        </p:nvSpPr>
        <p:spPr/>
        <p:txBody>
          <a:bodyPr/>
          <a:lstStyle/>
          <a:p>
            <a:fld id="{46A3052A-AA2B-4FAF-9CBE-4DB802DE23B9}" type="slidenum">
              <a:rPr lang="en-GB" smtClean="0"/>
              <a:t>19</a:t>
            </a:fld>
            <a:endParaRPr lang="en-GB" dirty="0"/>
          </a:p>
        </p:txBody>
      </p:sp>
    </p:spTree>
    <p:extLst>
      <p:ext uri="{BB962C8B-B14F-4D97-AF65-F5344CB8AC3E}">
        <p14:creationId xmlns:p14="http://schemas.microsoft.com/office/powerpoint/2010/main" val="2264403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[DAVID]</a:t>
            </a:r>
          </a:p>
          <a:p>
            <a:endParaRPr lang="en-GB" dirty="0"/>
          </a:p>
          <a:p>
            <a:r>
              <a:rPr lang="en-GB" dirty="0"/>
              <a:t>This is an outline of what we will talk about during the session. </a:t>
            </a:r>
          </a:p>
          <a:p>
            <a:endParaRPr lang="en-GB" dirty="0"/>
          </a:p>
          <a:p>
            <a:r>
              <a:rPr lang="en-GB" dirty="0"/>
              <a:t>Talk through points in slide.</a:t>
            </a:r>
          </a:p>
          <a:p>
            <a:endParaRPr lang="en-GB" dirty="0"/>
          </a:p>
          <a:p>
            <a:r>
              <a:rPr lang="en-GB" dirty="0"/>
              <a:t>What is CARS? </a:t>
            </a:r>
          </a:p>
          <a:p>
            <a:r>
              <a:rPr lang="en-GB" dirty="0"/>
              <a:t>How did we analyse the data? (7 mins)</a:t>
            </a:r>
          </a:p>
          <a:p>
            <a:endParaRPr lang="en-GB" dirty="0"/>
          </a:p>
          <a:p>
            <a:r>
              <a:rPr lang="en-GB" dirty="0"/>
              <a:t>What did we find out? </a:t>
            </a:r>
          </a:p>
          <a:p>
            <a:r>
              <a:rPr lang="en-GB" dirty="0"/>
              <a:t>Demonstration of our interactive dashboard (10 mins)</a:t>
            </a:r>
          </a:p>
          <a:p>
            <a:endParaRPr lang="en-GB" dirty="0"/>
          </a:p>
          <a:p>
            <a:r>
              <a:rPr lang="en-GB" dirty="0"/>
              <a:t>Discussion on how we can use the results </a:t>
            </a:r>
          </a:p>
          <a:p>
            <a:r>
              <a:rPr lang="en-GB" dirty="0"/>
              <a:t>CARS wave 2 (10 mins)</a:t>
            </a:r>
          </a:p>
          <a:p>
            <a:endParaRPr lang="en-GB" dirty="0"/>
          </a:p>
          <a:p>
            <a:r>
              <a:rPr lang="en-GB" dirty="0"/>
              <a:t>1-11 and 20-22 for me and then 12-19 for George</a:t>
            </a:r>
          </a:p>
          <a:p>
            <a:endParaRPr lang="en-GB" dirty="0"/>
          </a:p>
        </p:txBody>
      </p:sp>
      <p:sp>
        <p:nvSpPr>
          <p:cNvPr id="4" name="Slide Number Placeholder 3"/>
          <p:cNvSpPr>
            <a:spLocks noGrp="1"/>
          </p:cNvSpPr>
          <p:nvPr>
            <p:ph type="sldNum" sz="quarter" idx="5"/>
          </p:nvPr>
        </p:nvSpPr>
        <p:spPr/>
        <p:txBody>
          <a:bodyPr/>
          <a:lstStyle/>
          <a:p>
            <a:fld id="{46A3052A-AA2B-4FAF-9CBE-4DB802DE23B9}" type="slidenum">
              <a:rPr lang="en-GB" smtClean="0"/>
              <a:t>2</a:t>
            </a:fld>
            <a:endParaRPr lang="en-GB" dirty="0"/>
          </a:p>
        </p:txBody>
      </p:sp>
    </p:spTree>
    <p:extLst>
      <p:ext uri="{BB962C8B-B14F-4D97-AF65-F5344CB8AC3E}">
        <p14:creationId xmlns:p14="http://schemas.microsoft.com/office/powerpoint/2010/main" val="14249189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[DAVID]</a:t>
            </a:r>
          </a:p>
          <a:p>
            <a:endParaRPr lang="en-GB" dirty="0"/>
          </a:p>
          <a:p>
            <a:r>
              <a:rPr lang="en-GB" dirty="0"/>
              <a:t>5 minutes.</a:t>
            </a:r>
          </a:p>
          <a:p>
            <a:r>
              <a:rPr lang="en-GB" dirty="0"/>
              <a:t> </a:t>
            </a:r>
          </a:p>
          <a:p>
            <a:r>
              <a:rPr lang="en-GB" dirty="0"/>
              <a:t>Examples of things we could do e.g. action plans for departments on what things they could do to address some of the things flagged in the survey results.</a:t>
            </a:r>
          </a:p>
          <a:p>
            <a:endParaRPr lang="en-GB" dirty="0"/>
          </a:p>
          <a:p>
            <a:r>
              <a:rPr lang="en-GB" dirty="0"/>
              <a:t>People can get back to us by email with their thoughts on this question – email addresses at the end of the slides.</a:t>
            </a:r>
          </a:p>
        </p:txBody>
      </p:sp>
      <p:sp>
        <p:nvSpPr>
          <p:cNvPr id="4" name="Slide Number Placeholder 3"/>
          <p:cNvSpPr>
            <a:spLocks noGrp="1"/>
          </p:cNvSpPr>
          <p:nvPr>
            <p:ph type="sldNum" sz="quarter" idx="5"/>
          </p:nvPr>
        </p:nvSpPr>
        <p:spPr/>
        <p:txBody>
          <a:bodyPr/>
          <a:lstStyle/>
          <a:p>
            <a:fld id="{46A3052A-AA2B-4FAF-9CBE-4DB802DE23B9}" type="slidenum">
              <a:rPr lang="en-GB" smtClean="0"/>
              <a:t>20</a:t>
            </a:fld>
            <a:endParaRPr lang="en-GB" dirty="0"/>
          </a:p>
        </p:txBody>
      </p:sp>
    </p:spTree>
    <p:extLst>
      <p:ext uri="{BB962C8B-B14F-4D97-AF65-F5344CB8AC3E}">
        <p14:creationId xmlns:p14="http://schemas.microsoft.com/office/powerpoint/2010/main" val="860968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[DAVID]</a:t>
            </a:r>
          </a:p>
          <a:p>
            <a:endParaRPr lang="en-GB" dirty="0"/>
          </a:p>
          <a:p>
            <a:r>
              <a:rPr lang="en-GB" dirty="0"/>
              <a:t>Some changes made to the questions through engagement with stakeholders.</a:t>
            </a:r>
          </a:p>
          <a:p>
            <a:endParaRPr lang="en-GB" dirty="0"/>
          </a:p>
          <a:p>
            <a:r>
              <a:rPr lang="en-GB" dirty="0"/>
              <a:t>It’s it RAP champions interest to get as many responses in your department.</a:t>
            </a:r>
          </a:p>
        </p:txBody>
      </p:sp>
      <p:sp>
        <p:nvSpPr>
          <p:cNvPr id="4" name="Slide Number Placeholder 3"/>
          <p:cNvSpPr>
            <a:spLocks noGrp="1"/>
          </p:cNvSpPr>
          <p:nvPr>
            <p:ph type="sldNum" sz="quarter" idx="5"/>
          </p:nvPr>
        </p:nvSpPr>
        <p:spPr/>
        <p:txBody>
          <a:bodyPr/>
          <a:lstStyle/>
          <a:p>
            <a:fld id="{46A3052A-AA2B-4FAF-9CBE-4DB802DE23B9}" type="slidenum">
              <a:rPr lang="en-GB" smtClean="0"/>
              <a:t>21</a:t>
            </a:fld>
            <a:endParaRPr lang="en-GB" dirty="0"/>
          </a:p>
        </p:txBody>
      </p:sp>
    </p:spTree>
    <p:extLst>
      <p:ext uri="{BB962C8B-B14F-4D97-AF65-F5344CB8AC3E}">
        <p14:creationId xmlns:p14="http://schemas.microsoft.com/office/powerpoint/2010/main" val="10375342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[DAVID]</a:t>
            </a:r>
          </a:p>
          <a:p>
            <a:endParaRPr lang="en-GB" dirty="0"/>
          </a:p>
          <a:p>
            <a:r>
              <a:rPr lang="en-GB" dirty="0"/>
              <a:t>Time permitting</a:t>
            </a:r>
          </a:p>
        </p:txBody>
      </p:sp>
      <p:sp>
        <p:nvSpPr>
          <p:cNvPr id="4" name="Slide Number Placeholder 3"/>
          <p:cNvSpPr>
            <a:spLocks noGrp="1"/>
          </p:cNvSpPr>
          <p:nvPr>
            <p:ph type="sldNum" sz="quarter" idx="5"/>
          </p:nvPr>
        </p:nvSpPr>
        <p:spPr/>
        <p:txBody>
          <a:bodyPr/>
          <a:lstStyle/>
          <a:p>
            <a:fld id="{46A3052A-AA2B-4FAF-9CBE-4DB802DE23B9}" type="slidenum">
              <a:rPr lang="en-GB" smtClean="0"/>
              <a:t>22</a:t>
            </a:fld>
            <a:endParaRPr lang="en-GB" dirty="0"/>
          </a:p>
        </p:txBody>
      </p:sp>
    </p:spTree>
    <p:extLst>
      <p:ext uri="{BB962C8B-B14F-4D97-AF65-F5344CB8AC3E}">
        <p14:creationId xmlns:p14="http://schemas.microsoft.com/office/powerpoint/2010/main" val="36033381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[DAVID]</a:t>
            </a:r>
          </a:p>
          <a:p>
            <a:endParaRPr lang="en-GB" dirty="0"/>
          </a:p>
        </p:txBody>
      </p:sp>
      <p:sp>
        <p:nvSpPr>
          <p:cNvPr id="4" name="Slide Number Placeholder 3"/>
          <p:cNvSpPr>
            <a:spLocks noGrp="1"/>
          </p:cNvSpPr>
          <p:nvPr>
            <p:ph type="sldNum" sz="quarter" idx="5"/>
          </p:nvPr>
        </p:nvSpPr>
        <p:spPr/>
        <p:txBody>
          <a:bodyPr/>
          <a:lstStyle/>
          <a:p>
            <a:fld id="{46A3052A-AA2B-4FAF-9CBE-4DB802DE23B9}" type="slidenum">
              <a:rPr lang="en-GB" smtClean="0"/>
              <a:t>23</a:t>
            </a:fld>
            <a:endParaRPr lang="en-GB" dirty="0"/>
          </a:p>
        </p:txBody>
      </p:sp>
    </p:spTree>
    <p:extLst>
      <p:ext uri="{BB962C8B-B14F-4D97-AF65-F5344CB8AC3E}">
        <p14:creationId xmlns:p14="http://schemas.microsoft.com/office/powerpoint/2010/main" val="1357100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[DAVID]</a:t>
            </a:r>
          </a:p>
          <a:p>
            <a:endParaRPr lang="en-GB" dirty="0"/>
          </a:p>
        </p:txBody>
      </p:sp>
      <p:sp>
        <p:nvSpPr>
          <p:cNvPr id="4" name="Slide Number Placeholder 3"/>
          <p:cNvSpPr>
            <a:spLocks noGrp="1"/>
          </p:cNvSpPr>
          <p:nvPr>
            <p:ph type="sldNum" sz="quarter" idx="5"/>
          </p:nvPr>
        </p:nvSpPr>
        <p:spPr/>
        <p:txBody>
          <a:bodyPr/>
          <a:lstStyle/>
          <a:p>
            <a:fld id="{46A3052A-AA2B-4FAF-9CBE-4DB802DE23B9}" type="slidenum">
              <a:rPr lang="en-GB" smtClean="0"/>
              <a:t>3</a:t>
            </a:fld>
            <a:endParaRPr lang="en-GB" dirty="0"/>
          </a:p>
        </p:txBody>
      </p:sp>
    </p:spTree>
    <p:extLst>
      <p:ext uri="{BB962C8B-B14F-4D97-AF65-F5344CB8AC3E}">
        <p14:creationId xmlns:p14="http://schemas.microsoft.com/office/powerpoint/2010/main" val="3931341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[DAVID]</a:t>
            </a:r>
          </a:p>
          <a:p>
            <a:endParaRPr lang="en-GB" dirty="0"/>
          </a:p>
          <a:p>
            <a:r>
              <a:rPr lang="en-GB" dirty="0"/>
              <a:t>These are some examples of some of the questions we asked respondents.</a:t>
            </a:r>
          </a:p>
          <a:p>
            <a:endParaRPr lang="en-GB" dirty="0"/>
          </a:p>
          <a:p>
            <a:r>
              <a:rPr lang="en-GB" dirty="0"/>
              <a:t>Questions on whether respondents have heard of RAP, awareness of RAP champions, how often they write code, what type of coding tools they know how to use and what tools they have available to them and also questions on the approach respondent takes to documenting code.</a:t>
            </a:r>
          </a:p>
        </p:txBody>
      </p:sp>
      <p:sp>
        <p:nvSpPr>
          <p:cNvPr id="4" name="Slide Number Placeholder 3"/>
          <p:cNvSpPr>
            <a:spLocks noGrp="1"/>
          </p:cNvSpPr>
          <p:nvPr>
            <p:ph type="sldNum" sz="quarter" idx="5"/>
          </p:nvPr>
        </p:nvSpPr>
        <p:spPr/>
        <p:txBody>
          <a:bodyPr/>
          <a:lstStyle/>
          <a:p>
            <a:fld id="{46A3052A-AA2B-4FAF-9CBE-4DB802DE23B9}" type="slidenum">
              <a:rPr lang="en-GB" smtClean="0"/>
              <a:t>4</a:t>
            </a:fld>
            <a:endParaRPr lang="en-GB" dirty="0"/>
          </a:p>
        </p:txBody>
      </p:sp>
    </p:spTree>
    <p:extLst>
      <p:ext uri="{BB962C8B-B14F-4D97-AF65-F5344CB8AC3E}">
        <p14:creationId xmlns:p14="http://schemas.microsoft.com/office/powerpoint/2010/main" val="3607977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[DAVID]</a:t>
            </a:r>
          </a:p>
          <a:p>
            <a:endParaRPr lang="en-GB" dirty="0"/>
          </a:p>
          <a:p>
            <a:r>
              <a:rPr lang="en-GB" dirty="0"/>
              <a:t>Will now talk through how we analysed the data. </a:t>
            </a:r>
          </a:p>
          <a:p>
            <a:br>
              <a:rPr lang="en-GB" dirty="0"/>
            </a:br>
            <a:r>
              <a:rPr lang="en-GB" dirty="0"/>
              <a:t>Before analysing we undertook a large amount of data cleaning on the raw survey data.</a:t>
            </a:r>
          </a:p>
        </p:txBody>
      </p:sp>
      <p:sp>
        <p:nvSpPr>
          <p:cNvPr id="4" name="Slide Number Placeholder 3"/>
          <p:cNvSpPr>
            <a:spLocks noGrp="1"/>
          </p:cNvSpPr>
          <p:nvPr>
            <p:ph type="sldNum" sz="quarter" idx="5"/>
          </p:nvPr>
        </p:nvSpPr>
        <p:spPr/>
        <p:txBody>
          <a:bodyPr/>
          <a:lstStyle/>
          <a:p>
            <a:fld id="{46A3052A-AA2B-4FAF-9CBE-4DB802DE23B9}" type="slidenum">
              <a:rPr lang="en-GB" smtClean="0"/>
              <a:t>5</a:t>
            </a:fld>
            <a:endParaRPr lang="en-GB" dirty="0"/>
          </a:p>
        </p:txBody>
      </p:sp>
    </p:spTree>
    <p:extLst>
      <p:ext uri="{BB962C8B-B14F-4D97-AF65-F5344CB8AC3E}">
        <p14:creationId xmlns:p14="http://schemas.microsoft.com/office/powerpoint/2010/main" val="493544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[DAVID]</a:t>
            </a:r>
          </a:p>
          <a:p>
            <a:endParaRPr lang="en-GB" dirty="0"/>
          </a:p>
          <a:p>
            <a:r>
              <a:rPr lang="en-GB" dirty="0"/>
              <a:t>CARS was administered using Smart Survey and the data was downloaded into Excel. </a:t>
            </a:r>
          </a:p>
          <a:p>
            <a:endParaRPr lang="en-GB" dirty="0"/>
          </a:p>
          <a:p>
            <a:r>
              <a:rPr lang="en-GB" dirty="0"/>
              <a:t>Used R studio to do the data cleaning.</a:t>
            </a:r>
          </a:p>
        </p:txBody>
      </p:sp>
      <p:sp>
        <p:nvSpPr>
          <p:cNvPr id="4" name="Slide Number Placeholder 3"/>
          <p:cNvSpPr>
            <a:spLocks noGrp="1"/>
          </p:cNvSpPr>
          <p:nvPr>
            <p:ph type="sldNum" sz="quarter" idx="5"/>
          </p:nvPr>
        </p:nvSpPr>
        <p:spPr/>
        <p:txBody>
          <a:bodyPr/>
          <a:lstStyle/>
          <a:p>
            <a:fld id="{46A3052A-AA2B-4FAF-9CBE-4DB802DE23B9}" type="slidenum">
              <a:rPr lang="en-GB" smtClean="0"/>
              <a:t>6</a:t>
            </a:fld>
            <a:endParaRPr lang="en-GB" dirty="0"/>
          </a:p>
        </p:txBody>
      </p:sp>
    </p:spTree>
    <p:extLst>
      <p:ext uri="{BB962C8B-B14F-4D97-AF65-F5344CB8AC3E}">
        <p14:creationId xmlns:p14="http://schemas.microsoft.com/office/powerpoint/2010/main" val="150805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[DAVID]</a:t>
            </a:r>
          </a:p>
          <a:p>
            <a:endParaRPr lang="en-GB" dirty="0"/>
          </a:p>
          <a:p>
            <a:r>
              <a:rPr lang="en-GB" dirty="0"/>
              <a:t>As part of the data cleaning, we renamed a lot of the variables as well as creating new variables for analysis. We imputed missing values where we could to make sure the data was complete as possible.</a:t>
            </a:r>
          </a:p>
          <a:p>
            <a:endParaRPr lang="en-GB" dirty="0"/>
          </a:p>
          <a:p>
            <a:r>
              <a:rPr lang="en-GB" dirty="0"/>
              <a:t>Cleaned version of the dataset was used for the analysis.</a:t>
            </a:r>
          </a:p>
        </p:txBody>
      </p:sp>
      <p:sp>
        <p:nvSpPr>
          <p:cNvPr id="4" name="Slide Number Placeholder 3"/>
          <p:cNvSpPr>
            <a:spLocks noGrp="1"/>
          </p:cNvSpPr>
          <p:nvPr>
            <p:ph type="sldNum" sz="quarter" idx="5"/>
          </p:nvPr>
        </p:nvSpPr>
        <p:spPr/>
        <p:txBody>
          <a:bodyPr/>
          <a:lstStyle/>
          <a:p>
            <a:fld id="{46A3052A-AA2B-4FAF-9CBE-4DB802DE23B9}" type="slidenum">
              <a:rPr lang="en-GB" smtClean="0"/>
              <a:t>7</a:t>
            </a:fld>
            <a:endParaRPr lang="en-GB" dirty="0"/>
          </a:p>
        </p:txBody>
      </p:sp>
    </p:spTree>
    <p:extLst>
      <p:ext uri="{BB962C8B-B14F-4D97-AF65-F5344CB8AC3E}">
        <p14:creationId xmlns:p14="http://schemas.microsoft.com/office/powerpoint/2010/main" val="3918655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[DAVID]</a:t>
            </a:r>
          </a:p>
          <a:p>
            <a:pPr lvl="0"/>
            <a:endParaRPr lang="en-GB"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Lots of data to work with from the survey, the cleaned dataset contained over 100 variables with over 1000 observations, despite only 15 questions</a:t>
            </a:r>
          </a:p>
          <a:p>
            <a:pPr lvl="0"/>
            <a:endParaRPr lang="en-GB"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As a result, there was a need to focus our analysis  </a:t>
            </a:r>
          </a:p>
          <a:p>
            <a:pPr lvl="0"/>
            <a:endParaRPr lang="en-GB"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Best way to do this is was to interact with our stakeholders and find out what they wanted to learn from our results. </a:t>
            </a:r>
          </a:p>
          <a:p>
            <a:pPr lvl="0"/>
            <a:endParaRPr lang="en-GB"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We used the stakeholder engagement to Identify the issues that mattered the most to them to provide a piece of analysis that would be as useful as possible</a:t>
            </a:r>
          </a:p>
          <a:p>
            <a:endParaRPr lang="en-GB" dirty="0"/>
          </a:p>
        </p:txBody>
      </p:sp>
      <p:sp>
        <p:nvSpPr>
          <p:cNvPr id="4" name="Slide Number Placeholder 3"/>
          <p:cNvSpPr>
            <a:spLocks noGrp="1"/>
          </p:cNvSpPr>
          <p:nvPr>
            <p:ph type="sldNum" sz="quarter" idx="5"/>
          </p:nvPr>
        </p:nvSpPr>
        <p:spPr/>
        <p:txBody>
          <a:bodyPr/>
          <a:lstStyle/>
          <a:p>
            <a:fld id="{46A3052A-AA2B-4FAF-9CBE-4DB802DE23B9}" type="slidenum">
              <a:rPr lang="en-GB" smtClean="0"/>
              <a:t>8</a:t>
            </a:fld>
            <a:endParaRPr lang="en-GB" dirty="0"/>
          </a:p>
        </p:txBody>
      </p:sp>
    </p:spTree>
    <p:extLst>
      <p:ext uri="{BB962C8B-B14F-4D97-AF65-F5344CB8AC3E}">
        <p14:creationId xmlns:p14="http://schemas.microsoft.com/office/powerpoint/2010/main" val="2737605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[DAVID]</a:t>
            </a:r>
          </a:p>
          <a:p>
            <a:pPr lvl="0"/>
            <a:endParaRPr lang="en-GB"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Survey was distributed primarily through the GSS, GSG were most common profession, therefore it would make sense that we engage with statisticians within the GSS</a:t>
            </a:r>
          </a:p>
          <a:p>
            <a:pPr lvl="0"/>
            <a:endParaRPr lang="en-GB"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However badged statisticians only made up less than half of the respondents, so there was also a need to engage with GSR and other professions within the wider analysis function. </a:t>
            </a:r>
          </a:p>
          <a:p>
            <a:pPr lvl="0"/>
            <a:endParaRPr lang="en-GB"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Given that we had data at the departmental level, we thought that this would be of most interest to those occupying leadership roles for their profession within their department – Heads of Profession. </a:t>
            </a:r>
          </a:p>
          <a:p>
            <a:pPr lvl="0"/>
            <a:endParaRPr lang="en-GB" sz="1200" kern="1200" dirty="0">
              <a:solidFill>
                <a:schemeClr val="tx1"/>
              </a:solidFill>
              <a:effectLst/>
              <a:latin typeface="+mn-lt"/>
              <a:ea typeface="+mn-ea"/>
              <a:cs typeface="+mn-cs"/>
            </a:endParaRPr>
          </a:p>
          <a:p>
            <a:pPr lvl="0"/>
            <a:r>
              <a:rPr lang="en-GB" sz="1200" kern="1200" dirty="0" err="1">
                <a:solidFill>
                  <a:schemeClr val="tx1"/>
                </a:solidFill>
                <a:effectLst/>
                <a:latin typeface="+mn-lt"/>
                <a:ea typeface="+mn-ea"/>
                <a:cs typeface="+mn-cs"/>
              </a:rPr>
              <a:t>HoPs</a:t>
            </a:r>
            <a:r>
              <a:rPr lang="en-GB" sz="1200" kern="1200" dirty="0">
                <a:solidFill>
                  <a:schemeClr val="tx1"/>
                </a:solidFill>
                <a:effectLst/>
                <a:latin typeface="+mn-lt"/>
                <a:ea typeface="+mn-ea"/>
                <a:cs typeface="+mn-cs"/>
              </a:rPr>
              <a:t> interests are quite varied and general so Information would also be useful to those with a more specialised interest in coding – RAP Champions network </a:t>
            </a:r>
          </a:p>
          <a:p>
            <a:endParaRPr lang="en-GB" dirty="0"/>
          </a:p>
        </p:txBody>
      </p:sp>
      <p:sp>
        <p:nvSpPr>
          <p:cNvPr id="4" name="Slide Number Placeholder 3"/>
          <p:cNvSpPr>
            <a:spLocks noGrp="1"/>
          </p:cNvSpPr>
          <p:nvPr>
            <p:ph type="sldNum" sz="quarter" idx="5"/>
          </p:nvPr>
        </p:nvSpPr>
        <p:spPr/>
        <p:txBody>
          <a:bodyPr/>
          <a:lstStyle/>
          <a:p>
            <a:fld id="{46A3052A-AA2B-4FAF-9CBE-4DB802DE23B9}" type="slidenum">
              <a:rPr lang="en-GB" smtClean="0"/>
              <a:t>9</a:t>
            </a:fld>
            <a:endParaRPr lang="en-GB" dirty="0"/>
          </a:p>
        </p:txBody>
      </p:sp>
    </p:spTree>
    <p:extLst>
      <p:ext uri="{BB962C8B-B14F-4D97-AF65-F5344CB8AC3E}">
        <p14:creationId xmlns:p14="http://schemas.microsoft.com/office/powerpoint/2010/main" val="31968816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1424" y="2276873"/>
            <a:ext cx="10363200" cy="1470025"/>
          </a:xfrm>
        </p:spPr>
        <p:txBody>
          <a:bodyPr/>
          <a:lstStyle/>
          <a:p>
            <a:r>
              <a:rPr lang="en-US"/>
              <a:t>Click to edit Master title style</a:t>
            </a:r>
            <a:endParaRPr lang="en-GB" dirty="0"/>
          </a:p>
        </p:txBody>
      </p:sp>
      <p:sp>
        <p:nvSpPr>
          <p:cNvPr id="3" name="Subtitle 2"/>
          <p:cNvSpPr>
            <a:spLocks noGrp="1"/>
          </p:cNvSpPr>
          <p:nvPr>
            <p:ph type="subTitle" idx="1"/>
          </p:nvPr>
        </p:nvSpPr>
        <p:spPr>
          <a:xfrm>
            <a:off x="1871531" y="3861048"/>
            <a:ext cx="8534400" cy="1752600"/>
          </a:xfrm>
        </p:spPr>
        <p:txBody>
          <a:bodyPr/>
          <a:lstStyle>
            <a:lvl1pPr marL="0" indent="0" algn="ctr">
              <a:buNone/>
              <a:defRPr>
                <a:solidFill>
                  <a:schemeClr val="accent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4" name="Date Placeholder 3"/>
          <p:cNvSpPr>
            <a:spLocks noGrp="1"/>
          </p:cNvSpPr>
          <p:nvPr>
            <p:ph type="dt" sz="half" idx="10"/>
          </p:nvPr>
        </p:nvSpPr>
        <p:spPr/>
        <p:txBody>
          <a:bodyPr/>
          <a:lstStyle/>
          <a:p>
            <a:fld id="{2B95B23C-AF62-4F98-A026-522E5824874A}" type="datetimeFigureOut">
              <a:rPr lang="en-GB" smtClean="0"/>
              <a:t>11/09/2020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5EDB7B-7FF7-4F2B-8151-A9344339B396}" type="slidenum">
              <a:rPr lang="en-GB" smtClean="0"/>
              <a:t>‹#›</a:t>
            </a:fld>
            <a:endParaRPr lang="en-GB"/>
          </a:p>
        </p:txBody>
      </p:sp>
      <p:pic>
        <p:nvPicPr>
          <p:cNvPr id="8" name="Picture 4"/>
          <p:cNvPicPr>
            <a:picLocks noChangeAspect="1" noChangeArrowheads="1"/>
          </p:cNvPicPr>
          <p:nvPr/>
        </p:nvPicPr>
        <p:blipFill>
          <a:blip r:embed="rId2" cstate="print"/>
          <a:srcRect/>
          <a:stretch>
            <a:fillRect/>
          </a:stretch>
        </p:blipFill>
        <p:spPr bwMode="auto">
          <a:xfrm>
            <a:off x="143339" y="5805264"/>
            <a:ext cx="3072340" cy="981570"/>
          </a:xfrm>
          <a:prstGeom prst="rect">
            <a:avLst/>
          </a:prstGeom>
          <a:noFill/>
          <a:ln w="9525">
            <a:noFill/>
            <a:miter lim="800000"/>
            <a:headEnd/>
            <a:tailEnd/>
          </a:ln>
        </p:spPr>
      </p:pic>
      <p:pic>
        <p:nvPicPr>
          <p:cNvPr id="11" name="Picture 10">
            <a:extLst>
              <a:ext uri="{FF2B5EF4-FFF2-40B4-BE49-F238E27FC236}">
                <a16:creationId xmlns:a16="http://schemas.microsoft.com/office/drawing/2014/main" id="{BB3C818B-7D46-4317-9415-EF699B97CE2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64353" y="221355"/>
            <a:ext cx="2638039" cy="1158054"/>
          </a:xfrm>
          <a:prstGeom prst="rect">
            <a:avLst/>
          </a:prstGeom>
        </p:spPr>
      </p:pic>
      <p:pic>
        <p:nvPicPr>
          <p:cNvPr id="10" name="Picture 9">
            <a:extLst>
              <a:ext uri="{FF2B5EF4-FFF2-40B4-BE49-F238E27FC236}">
                <a16:creationId xmlns:a16="http://schemas.microsoft.com/office/drawing/2014/main" id="{4DB8E57F-639D-4D0D-AC35-A92DE745EBF1}"/>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5499"/>
            <a:ext cx="12192000" cy="6863499"/>
          </a:xfrm>
          <a:prstGeom prst="rect">
            <a:avLst/>
          </a:prstGeom>
        </p:spPr>
      </p:pic>
    </p:spTree>
    <p:extLst>
      <p:ext uri="{BB962C8B-B14F-4D97-AF65-F5344CB8AC3E}">
        <p14:creationId xmlns:p14="http://schemas.microsoft.com/office/powerpoint/2010/main" val="2131518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95B23C-AF62-4F98-A026-522E5824874A}" type="datetimeFigureOut">
              <a:rPr lang="en-GB" smtClean="0"/>
              <a:t>11/09/2020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95EDB7B-7FF7-4F2B-8151-A9344339B396}" type="slidenum">
              <a:rPr lang="en-GB" smtClean="0"/>
              <a:t>‹#›</a:t>
            </a:fld>
            <a:endParaRPr lang="en-GB"/>
          </a:p>
        </p:txBody>
      </p:sp>
    </p:spTree>
    <p:extLst>
      <p:ext uri="{BB962C8B-B14F-4D97-AF65-F5344CB8AC3E}">
        <p14:creationId xmlns:p14="http://schemas.microsoft.com/office/powerpoint/2010/main" val="874013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95B23C-AF62-4F98-A026-522E5824874A}" type="datetimeFigureOut">
              <a:rPr lang="en-GB" smtClean="0"/>
              <a:t>11/09/2020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5EDB7B-7FF7-4F2B-8151-A9344339B396}" type="slidenum">
              <a:rPr lang="en-GB" smtClean="0"/>
              <a:t>‹#›</a:t>
            </a:fld>
            <a:endParaRPr lang="en-GB"/>
          </a:p>
        </p:txBody>
      </p:sp>
    </p:spTree>
    <p:extLst>
      <p:ext uri="{BB962C8B-B14F-4D97-AF65-F5344CB8AC3E}">
        <p14:creationId xmlns:p14="http://schemas.microsoft.com/office/powerpoint/2010/main" val="1355931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95B23C-AF62-4F98-A026-522E5824874A}" type="datetimeFigureOut">
              <a:rPr lang="en-GB" smtClean="0"/>
              <a:t>11/09/2020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5EDB7B-7FF7-4F2B-8151-A9344339B396}" type="slidenum">
              <a:rPr lang="en-GB" smtClean="0"/>
              <a:t>‹#›</a:t>
            </a:fld>
            <a:endParaRPr lang="en-GB"/>
          </a:p>
        </p:txBody>
      </p:sp>
    </p:spTree>
    <p:extLst>
      <p:ext uri="{BB962C8B-B14F-4D97-AF65-F5344CB8AC3E}">
        <p14:creationId xmlns:p14="http://schemas.microsoft.com/office/powerpoint/2010/main" val="2815510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B95B23C-AF62-4F98-A026-522E5824874A}" type="datetimeFigureOut">
              <a:rPr lang="en-GB" smtClean="0"/>
              <a:t>11/09/2020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5EDB7B-7FF7-4F2B-8151-A9344339B396}" type="slidenum">
              <a:rPr lang="en-GB" smtClean="0"/>
              <a:t>‹#›</a:t>
            </a:fld>
            <a:endParaRPr lang="en-GB"/>
          </a:p>
        </p:txBody>
      </p:sp>
    </p:spTree>
    <p:extLst>
      <p:ext uri="{BB962C8B-B14F-4D97-AF65-F5344CB8AC3E}">
        <p14:creationId xmlns:p14="http://schemas.microsoft.com/office/powerpoint/2010/main" val="24732427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B95B23C-AF62-4F98-A026-522E5824874A}" type="datetimeFigureOut">
              <a:rPr lang="en-GB" smtClean="0"/>
              <a:t>11/09/2020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5EDB7B-7FF7-4F2B-8151-A9344339B396}" type="slidenum">
              <a:rPr lang="en-GB" smtClean="0"/>
              <a:t>‹#›</a:t>
            </a:fld>
            <a:endParaRPr lang="en-GB"/>
          </a:p>
        </p:txBody>
      </p:sp>
    </p:spTree>
    <p:extLst>
      <p:ext uri="{BB962C8B-B14F-4D97-AF65-F5344CB8AC3E}">
        <p14:creationId xmlns:p14="http://schemas.microsoft.com/office/powerpoint/2010/main" val="31735106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1424" y="2276873"/>
            <a:ext cx="10363200" cy="1470025"/>
          </a:xfrm>
        </p:spPr>
        <p:txBody>
          <a:bodyPr/>
          <a:lstStyle>
            <a:lvl1pPr>
              <a:defRPr>
                <a:latin typeface="Candara" pitchFamily="34" charset="0"/>
              </a:defRPr>
            </a:lvl1pPr>
          </a:lstStyle>
          <a:p>
            <a:r>
              <a:rPr lang="en-US" dirty="0"/>
              <a:t>Click to edit Master title style</a:t>
            </a:r>
            <a:endParaRPr lang="en-GB" dirty="0"/>
          </a:p>
        </p:txBody>
      </p:sp>
      <p:sp>
        <p:nvSpPr>
          <p:cNvPr id="16" name="Rectangle 2"/>
          <p:cNvSpPr>
            <a:spLocks noChangeArrowheads="1"/>
          </p:cNvSpPr>
          <p:nvPr userDrawn="1"/>
        </p:nvSpPr>
        <p:spPr bwMode="auto">
          <a:xfrm>
            <a:off x="0" y="6137275"/>
            <a:ext cx="12192000" cy="719138"/>
          </a:xfrm>
          <a:prstGeom prst="rect">
            <a:avLst/>
          </a:prstGeom>
          <a:solidFill>
            <a:srgbClr val="003D59"/>
          </a:solidFill>
          <a:ln w="12700">
            <a:noFill/>
            <a:miter lim="800000"/>
            <a:headEnd/>
            <a:tailEnd/>
          </a:ln>
        </p:spPr>
        <p:txBody>
          <a:bodyPr vert="horz" wrap="square" lIns="91440" tIns="45720" rIns="91440" bIns="45720" numCol="1" anchor="ctr" anchorCtr="0" compatLnSpc="1">
            <a:prstTxWarp prst="textNoShape">
              <a:avLst/>
            </a:prstTxWarp>
          </a:bodyPr>
          <a:lstStyle/>
          <a:p>
            <a:endParaRPr lang="en-GB" sz="1800"/>
          </a:p>
        </p:txBody>
      </p:sp>
      <p:cxnSp>
        <p:nvCxnSpPr>
          <p:cNvPr id="20" name="Straight Connector 19"/>
          <p:cNvCxnSpPr/>
          <p:nvPr userDrawn="1"/>
        </p:nvCxnSpPr>
        <p:spPr>
          <a:xfrm>
            <a:off x="414528" y="3785616"/>
            <a:ext cx="11375136"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pic>
        <p:nvPicPr>
          <p:cNvPr id="21" name="Picture 4"/>
          <p:cNvPicPr>
            <a:picLocks noChangeAspect="1" noChangeArrowheads="1"/>
          </p:cNvPicPr>
          <p:nvPr userDrawn="1"/>
        </p:nvPicPr>
        <p:blipFill>
          <a:blip r:embed="rId2" cstate="print"/>
          <a:srcRect l="8696" t="6985"/>
          <a:stretch>
            <a:fillRect/>
          </a:stretch>
        </p:blipFill>
        <p:spPr bwMode="auto">
          <a:xfrm>
            <a:off x="7534657" y="0"/>
            <a:ext cx="3072340" cy="852392"/>
          </a:xfrm>
          <a:prstGeom prst="rect">
            <a:avLst/>
          </a:prstGeom>
          <a:noFill/>
          <a:ln w="9525">
            <a:noFill/>
            <a:miter lim="800000"/>
            <a:headEnd/>
            <a:tailEnd/>
          </a:ln>
        </p:spPr>
      </p:pic>
      <p:pic>
        <p:nvPicPr>
          <p:cNvPr id="23" name="Picture 22">
            <a:extLst>
              <a:ext uri="{FF2B5EF4-FFF2-40B4-BE49-F238E27FC236}">
                <a16:creationId xmlns:a16="http://schemas.microsoft.com/office/drawing/2014/main" id="{BB3C818B-7D46-4317-9415-EF699B97CE2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45536" y="96832"/>
            <a:ext cx="1389900" cy="610142"/>
          </a:xfrm>
          <a:prstGeom prst="rect">
            <a:avLst/>
          </a:prstGeom>
        </p:spPr>
      </p:pic>
      <p:pic>
        <p:nvPicPr>
          <p:cNvPr id="7" name="Picture 6" descr="GPT Gears small 3.png"/>
          <p:cNvPicPr>
            <a:picLocks noChangeAspect="1"/>
          </p:cNvPicPr>
          <p:nvPr userDrawn="1"/>
        </p:nvPicPr>
        <p:blipFill>
          <a:blip r:embed="rId4" cstate="print"/>
          <a:stretch>
            <a:fillRect/>
          </a:stretch>
        </p:blipFill>
        <p:spPr>
          <a:xfrm>
            <a:off x="0" y="-9144"/>
            <a:ext cx="12192000" cy="6858000"/>
          </a:xfrm>
          <a:prstGeom prst="rect">
            <a:avLst/>
          </a:prstGeom>
        </p:spPr>
      </p:pic>
    </p:spTree>
    <p:extLst>
      <p:ext uri="{BB962C8B-B14F-4D97-AF65-F5344CB8AC3E}">
        <p14:creationId xmlns:p14="http://schemas.microsoft.com/office/powerpoint/2010/main" val="2693775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1424" y="2276873"/>
            <a:ext cx="10363200" cy="1470025"/>
          </a:xfrm>
        </p:spPr>
        <p:txBody>
          <a:bodyPr/>
          <a:lstStyle>
            <a:lvl1pPr>
              <a:defRPr>
                <a:latin typeface="Candara" pitchFamily="34" charset="0"/>
              </a:defRPr>
            </a:lvl1pPr>
          </a:lstStyle>
          <a:p>
            <a:r>
              <a:rPr lang="en-US" dirty="0"/>
              <a:t>Click to edit Master title style</a:t>
            </a:r>
            <a:endParaRPr lang="en-GB" dirty="0"/>
          </a:p>
        </p:txBody>
      </p:sp>
      <p:sp>
        <p:nvSpPr>
          <p:cNvPr id="16" name="Rectangle 2"/>
          <p:cNvSpPr>
            <a:spLocks noChangeArrowheads="1"/>
          </p:cNvSpPr>
          <p:nvPr userDrawn="1"/>
        </p:nvSpPr>
        <p:spPr bwMode="auto">
          <a:xfrm>
            <a:off x="0" y="6137275"/>
            <a:ext cx="12192000" cy="719138"/>
          </a:xfrm>
          <a:prstGeom prst="rect">
            <a:avLst/>
          </a:prstGeom>
          <a:solidFill>
            <a:srgbClr val="003D59"/>
          </a:solidFill>
          <a:ln w="12700">
            <a:noFill/>
            <a:miter lim="800000"/>
            <a:headEnd/>
            <a:tailEnd/>
          </a:ln>
        </p:spPr>
        <p:txBody>
          <a:bodyPr vert="horz" wrap="square" lIns="91440" tIns="45720" rIns="91440" bIns="45720" numCol="1" anchor="ctr" anchorCtr="0" compatLnSpc="1">
            <a:prstTxWarp prst="textNoShape">
              <a:avLst/>
            </a:prstTxWarp>
          </a:bodyPr>
          <a:lstStyle/>
          <a:p>
            <a:endParaRPr lang="en-GB" sz="1800"/>
          </a:p>
        </p:txBody>
      </p:sp>
      <p:cxnSp>
        <p:nvCxnSpPr>
          <p:cNvPr id="20" name="Straight Connector 19"/>
          <p:cNvCxnSpPr/>
          <p:nvPr userDrawn="1"/>
        </p:nvCxnSpPr>
        <p:spPr>
          <a:xfrm>
            <a:off x="414528" y="3785616"/>
            <a:ext cx="11375136"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pic>
        <p:nvPicPr>
          <p:cNvPr id="21" name="Picture 4"/>
          <p:cNvPicPr>
            <a:picLocks noChangeAspect="1" noChangeArrowheads="1"/>
          </p:cNvPicPr>
          <p:nvPr userDrawn="1"/>
        </p:nvPicPr>
        <p:blipFill>
          <a:blip r:embed="rId2" cstate="print"/>
          <a:srcRect l="8696" t="6985"/>
          <a:stretch>
            <a:fillRect/>
          </a:stretch>
        </p:blipFill>
        <p:spPr bwMode="auto">
          <a:xfrm>
            <a:off x="7534657" y="0"/>
            <a:ext cx="3072340" cy="852392"/>
          </a:xfrm>
          <a:prstGeom prst="rect">
            <a:avLst/>
          </a:prstGeom>
          <a:noFill/>
          <a:ln w="9525">
            <a:noFill/>
            <a:miter lim="800000"/>
            <a:headEnd/>
            <a:tailEnd/>
          </a:ln>
        </p:spPr>
      </p:pic>
      <p:pic>
        <p:nvPicPr>
          <p:cNvPr id="23" name="Picture 22">
            <a:extLst>
              <a:ext uri="{FF2B5EF4-FFF2-40B4-BE49-F238E27FC236}">
                <a16:creationId xmlns:a16="http://schemas.microsoft.com/office/drawing/2014/main" id="{BB3C818B-7D46-4317-9415-EF699B97CE2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45536" y="96832"/>
            <a:ext cx="1389900" cy="610142"/>
          </a:xfrm>
          <a:prstGeom prst="rect">
            <a:avLst/>
          </a:prstGeom>
        </p:spPr>
      </p:pic>
      <p:pic>
        <p:nvPicPr>
          <p:cNvPr id="7" name="Picture 6" descr="GPT Gears small 3.png"/>
          <p:cNvPicPr>
            <a:picLocks noChangeAspect="1"/>
          </p:cNvPicPr>
          <p:nvPr userDrawn="1"/>
        </p:nvPicPr>
        <p:blipFill>
          <a:blip r:embed="rId4" cstate="print"/>
          <a:stretch>
            <a:fillRect/>
          </a:stretch>
        </p:blipFill>
        <p:spPr>
          <a:xfrm>
            <a:off x="0" y="-9144"/>
            <a:ext cx="12192000" cy="6858000"/>
          </a:xfrm>
          <a:prstGeom prst="rect">
            <a:avLst/>
          </a:prstGeom>
        </p:spPr>
      </p:pic>
    </p:spTree>
    <p:extLst>
      <p:ext uri="{BB962C8B-B14F-4D97-AF65-F5344CB8AC3E}">
        <p14:creationId xmlns:p14="http://schemas.microsoft.com/office/powerpoint/2010/main" val="10355421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75488" y="2313750"/>
            <a:ext cx="10972800" cy="1143000"/>
          </a:xfrm>
        </p:spPr>
        <p:txBody>
          <a:bodyPr>
            <a:normAutofit/>
          </a:bodyPr>
          <a:lstStyle>
            <a:lvl1pPr>
              <a:defRPr sz="2800">
                <a:solidFill>
                  <a:srgbClr val="777777"/>
                </a:solidFill>
              </a:defRPr>
            </a:lvl1pPr>
          </a:lstStyle>
          <a:p>
            <a:r>
              <a:rPr lang="en-US" dirty="0"/>
              <a:t>Click to edit Master title style</a:t>
            </a:r>
            <a:endParaRPr lang="en-GB" dirty="0"/>
          </a:p>
        </p:txBody>
      </p:sp>
      <p:cxnSp>
        <p:nvCxnSpPr>
          <p:cNvPr id="9" name="Straight Connector 8"/>
          <p:cNvCxnSpPr/>
          <p:nvPr userDrawn="1"/>
        </p:nvCxnSpPr>
        <p:spPr>
          <a:xfrm>
            <a:off x="292608" y="3236976"/>
            <a:ext cx="11375136"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1" name="Rectangle 2"/>
          <p:cNvSpPr>
            <a:spLocks noChangeArrowheads="1"/>
          </p:cNvSpPr>
          <p:nvPr userDrawn="1"/>
        </p:nvSpPr>
        <p:spPr bwMode="auto">
          <a:xfrm>
            <a:off x="0" y="6137275"/>
            <a:ext cx="12192000" cy="719138"/>
          </a:xfrm>
          <a:prstGeom prst="rect">
            <a:avLst/>
          </a:prstGeom>
          <a:solidFill>
            <a:srgbClr val="003D59"/>
          </a:solidFill>
          <a:ln w="12700">
            <a:noFill/>
            <a:miter lim="800000"/>
            <a:headEnd/>
            <a:tailEnd/>
          </a:ln>
        </p:spPr>
        <p:txBody>
          <a:bodyPr vert="horz" wrap="square" lIns="91440" tIns="45720" rIns="91440" bIns="45720" numCol="1" anchor="ctr" anchorCtr="0" compatLnSpc="1">
            <a:prstTxWarp prst="textNoShape">
              <a:avLst/>
            </a:prstTxWarp>
          </a:bodyPr>
          <a:lstStyle/>
          <a:p>
            <a:endParaRPr lang="en-GB" sz="1800"/>
          </a:p>
        </p:txBody>
      </p:sp>
      <p:pic>
        <p:nvPicPr>
          <p:cNvPr id="14" name="Picture 13" descr="GPT Gears small 3.png"/>
          <p:cNvPicPr>
            <a:picLocks noChangeAspect="1"/>
          </p:cNvPicPr>
          <p:nvPr userDrawn="1"/>
        </p:nvPicPr>
        <p:blipFill>
          <a:blip r:embed="rId2" cstate="print"/>
          <a:stretch>
            <a:fillRect/>
          </a:stretch>
        </p:blipFill>
        <p:spPr>
          <a:xfrm>
            <a:off x="0" y="-1587"/>
            <a:ext cx="12192000" cy="6858000"/>
          </a:xfrm>
          <a:prstGeom prst="rect">
            <a:avLst/>
          </a:prstGeom>
        </p:spPr>
      </p:pic>
    </p:spTree>
    <p:extLst>
      <p:ext uri="{BB962C8B-B14F-4D97-AF65-F5344CB8AC3E}">
        <p14:creationId xmlns:p14="http://schemas.microsoft.com/office/powerpoint/2010/main" val="3513938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865A4FC-69D0-4B7F-9840-04ED238D1166}"/>
              </a:ext>
            </a:extLst>
          </p:cNvPr>
          <p:cNvPicPr>
            <a:picLocks noChangeAspect="1"/>
          </p:cNvPicPr>
          <p:nvPr userDrawn="1"/>
        </p:nvPicPr>
        <p:blipFill>
          <a:blip r:embed="rId2" cstate="print">
            <a:clrChange>
              <a:clrFrom>
                <a:srgbClr val="FFFFFF"/>
              </a:clrFrom>
              <a:clrTo>
                <a:srgbClr val="FFFFFF">
                  <a:alpha val="0"/>
                </a:srgbClr>
              </a:clrTo>
            </a:clrChange>
            <a:duotone>
              <a:schemeClr val="bg2">
                <a:shade val="45000"/>
                <a:satMod val="135000"/>
              </a:schemeClr>
              <a:prstClr val="white"/>
            </a:duotone>
            <a:lum bright="6000"/>
            <a:extLst>
              <a:ext uri="{28A0092B-C50C-407E-A947-70E740481C1C}">
                <a14:useLocalDpi xmlns:a14="http://schemas.microsoft.com/office/drawing/2010/main" val="0"/>
              </a:ext>
            </a:extLst>
          </a:blip>
          <a:stretch>
            <a:fillRect/>
          </a:stretch>
        </p:blipFill>
        <p:spPr>
          <a:xfrm>
            <a:off x="15621" y="0"/>
            <a:ext cx="12176379" cy="6858000"/>
          </a:xfrm>
          <a:prstGeom prst="rect">
            <a:avLst/>
          </a:prstGeom>
        </p:spPr>
      </p:pic>
      <p:sp>
        <p:nvSpPr>
          <p:cNvPr id="2" name="Title 1"/>
          <p:cNvSpPr>
            <a:spLocks noGrp="1"/>
          </p:cNvSpPr>
          <p:nvPr>
            <p:ph type="title"/>
          </p:nvPr>
        </p:nvSpPr>
        <p:spPr/>
        <p:txBody>
          <a:bodyPr/>
          <a:lstStyle>
            <a:lvl1pPr>
              <a:defRPr>
                <a:latin typeface="Candara" pitchFamily="34" charset="0"/>
              </a:defRPr>
            </a:lvl1pPr>
          </a:lstStyle>
          <a:p>
            <a:r>
              <a:rPr lang="en-US" dirty="0"/>
              <a:t>Click to edit Master title style</a:t>
            </a:r>
            <a:endParaRPr lang="en-GB" dirty="0"/>
          </a:p>
        </p:txBody>
      </p:sp>
      <p:sp>
        <p:nvSpPr>
          <p:cNvPr id="3" name="Content Placeholder 2"/>
          <p:cNvSpPr>
            <a:spLocks noGrp="1"/>
          </p:cNvSpPr>
          <p:nvPr>
            <p:ph idx="1"/>
          </p:nvPr>
        </p:nvSpPr>
        <p:spPr/>
        <p:txBody>
          <a:bodyPr/>
          <a:lstStyle>
            <a:lvl1pPr>
              <a:defRPr>
                <a:latin typeface="Candara" pitchFamily="34" charset="0"/>
              </a:defRPr>
            </a:lvl1pPr>
            <a:lvl2pPr>
              <a:defRPr>
                <a:latin typeface="Candara" pitchFamily="34" charset="0"/>
              </a:defRPr>
            </a:lvl2pPr>
            <a:lvl3pPr>
              <a:defRPr>
                <a:latin typeface="Candara" pitchFamily="34" charset="0"/>
              </a:defRPr>
            </a:lvl3pPr>
            <a:lvl4pPr>
              <a:defRPr>
                <a:latin typeface="Candara" pitchFamily="34" charset="0"/>
              </a:defRPr>
            </a:lvl4pPr>
            <a:lvl5pPr>
              <a:defRPr>
                <a:latin typeface="Candar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p:cNvSpPr>
            <a:spLocks noGrp="1"/>
          </p:cNvSpPr>
          <p:nvPr>
            <p:ph type="sldNum" sz="quarter" idx="12"/>
          </p:nvPr>
        </p:nvSpPr>
        <p:spPr/>
        <p:txBody>
          <a:bodyPr/>
          <a:lstStyle/>
          <a:p>
            <a:fld id="{C4A2CB46-F005-4752-9878-663E261B6AD9}" type="slidenum">
              <a:rPr lang="en-GB" smtClean="0"/>
              <a:pPr/>
              <a:t>‹#›</a:t>
            </a:fld>
            <a:endParaRPr lang="en-GB"/>
          </a:p>
        </p:txBody>
      </p:sp>
      <p:sp>
        <p:nvSpPr>
          <p:cNvPr id="8" name="Rectangle 2"/>
          <p:cNvSpPr>
            <a:spLocks noChangeArrowheads="1"/>
          </p:cNvSpPr>
          <p:nvPr userDrawn="1"/>
        </p:nvSpPr>
        <p:spPr bwMode="auto">
          <a:xfrm>
            <a:off x="0" y="6137275"/>
            <a:ext cx="12192000" cy="719138"/>
          </a:xfrm>
          <a:prstGeom prst="rect">
            <a:avLst/>
          </a:prstGeom>
          <a:solidFill>
            <a:srgbClr val="003D59"/>
          </a:solidFill>
          <a:ln w="12700">
            <a:noFill/>
            <a:miter lim="800000"/>
            <a:headEnd/>
            <a:tailEnd/>
          </a:ln>
        </p:spPr>
        <p:txBody>
          <a:bodyPr vert="horz" wrap="square" lIns="91440" tIns="45720" rIns="91440" bIns="45720" numCol="1" anchor="ctr" anchorCtr="0" compatLnSpc="1">
            <a:prstTxWarp prst="textNoShape">
              <a:avLst/>
            </a:prstTxWarp>
          </a:bodyPr>
          <a:lstStyle/>
          <a:p>
            <a:endParaRPr lang="en-GB" sz="1800"/>
          </a:p>
        </p:txBody>
      </p:sp>
      <p:sp>
        <p:nvSpPr>
          <p:cNvPr id="9" name="Rectangle 3"/>
          <p:cNvSpPr>
            <a:spLocks noChangeArrowheads="1"/>
          </p:cNvSpPr>
          <p:nvPr userDrawn="1"/>
        </p:nvSpPr>
        <p:spPr bwMode="auto">
          <a:xfrm>
            <a:off x="11673192" y="6138864"/>
            <a:ext cx="518808" cy="719137"/>
          </a:xfrm>
          <a:prstGeom prst="rect">
            <a:avLst/>
          </a:prstGeom>
          <a:solidFill>
            <a:srgbClr val="9EBD3A"/>
          </a:solidFill>
          <a:ln w="12700">
            <a:noFill/>
            <a:miter lim="800000"/>
            <a:headEnd/>
            <a:tailEnd/>
          </a:ln>
        </p:spPr>
        <p:txBody>
          <a:bodyPr vert="horz" wrap="square" lIns="91440" tIns="45720" rIns="91440" bIns="45720" numCol="1" anchor="ctr" anchorCtr="0" compatLnSpc="1">
            <a:prstTxWarp prst="textNoShape">
              <a:avLst/>
            </a:prstTxWarp>
          </a:bodyPr>
          <a:lstStyle/>
          <a:p>
            <a:endParaRPr lang="en-GB" sz="1800"/>
          </a:p>
        </p:txBody>
      </p:sp>
      <p:cxnSp>
        <p:nvCxnSpPr>
          <p:cNvPr id="10" name="Straight Connector 9"/>
          <p:cNvCxnSpPr/>
          <p:nvPr userDrawn="1"/>
        </p:nvCxnSpPr>
        <p:spPr>
          <a:xfrm>
            <a:off x="414528" y="1252728"/>
            <a:ext cx="11375136"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17792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865A4FC-69D0-4B7F-9840-04ED238D1166}"/>
              </a:ext>
            </a:extLst>
          </p:cNvPr>
          <p:cNvPicPr>
            <a:picLocks noChangeAspect="1"/>
          </p:cNvPicPr>
          <p:nvPr userDrawn="1"/>
        </p:nvPicPr>
        <p:blipFill>
          <a:blip r:embed="rId2" cstate="print">
            <a:clrChange>
              <a:clrFrom>
                <a:srgbClr val="FFFFFF"/>
              </a:clrFrom>
              <a:clrTo>
                <a:srgbClr val="FFFFFF">
                  <a:alpha val="0"/>
                </a:srgbClr>
              </a:clrTo>
            </a:clrChange>
            <a:duotone>
              <a:schemeClr val="bg2">
                <a:shade val="45000"/>
                <a:satMod val="135000"/>
              </a:schemeClr>
              <a:prstClr val="white"/>
            </a:duotone>
            <a:lum bright="6000"/>
            <a:extLst>
              <a:ext uri="{28A0092B-C50C-407E-A947-70E740481C1C}">
                <a14:useLocalDpi xmlns:a14="http://schemas.microsoft.com/office/drawing/2010/main" val="0"/>
              </a:ext>
            </a:extLst>
          </a:blip>
          <a:stretch>
            <a:fillRect/>
          </a:stretch>
        </p:blipFill>
        <p:spPr>
          <a:xfrm>
            <a:off x="15621" y="0"/>
            <a:ext cx="12176379" cy="6858000"/>
          </a:xfrm>
          <a:prstGeom prst="rect">
            <a:avLst/>
          </a:prstGeom>
        </p:spPr>
      </p:pic>
      <p:sp>
        <p:nvSpPr>
          <p:cNvPr id="7" name="Rectangle 2"/>
          <p:cNvSpPr>
            <a:spLocks noChangeArrowheads="1"/>
          </p:cNvSpPr>
          <p:nvPr userDrawn="1"/>
        </p:nvSpPr>
        <p:spPr bwMode="auto">
          <a:xfrm>
            <a:off x="15621" y="6137275"/>
            <a:ext cx="12192000" cy="719138"/>
          </a:xfrm>
          <a:prstGeom prst="rect">
            <a:avLst/>
          </a:prstGeom>
          <a:solidFill>
            <a:srgbClr val="003D59"/>
          </a:solidFill>
          <a:ln w="12700">
            <a:noFill/>
            <a:miter lim="800000"/>
            <a:headEnd/>
            <a:tailEnd/>
          </a:ln>
        </p:spPr>
        <p:txBody>
          <a:bodyPr vert="horz" wrap="square" lIns="91440" tIns="45720" rIns="91440" bIns="45720" numCol="1" anchor="ctr" anchorCtr="0" compatLnSpc="1">
            <a:prstTxWarp prst="textNoShape">
              <a:avLst/>
            </a:prstTxWarp>
          </a:bodyPr>
          <a:lstStyle/>
          <a:p>
            <a:endParaRPr lang="en-GB" sz="1800"/>
          </a:p>
        </p:txBody>
      </p:sp>
      <p:sp>
        <p:nvSpPr>
          <p:cNvPr id="8" name="Rectangle 3"/>
          <p:cNvSpPr>
            <a:spLocks noChangeArrowheads="1"/>
          </p:cNvSpPr>
          <p:nvPr userDrawn="1"/>
        </p:nvSpPr>
        <p:spPr bwMode="auto">
          <a:xfrm>
            <a:off x="11688813" y="6138864"/>
            <a:ext cx="518808" cy="719137"/>
          </a:xfrm>
          <a:prstGeom prst="rect">
            <a:avLst/>
          </a:prstGeom>
          <a:solidFill>
            <a:srgbClr val="9EBD3A"/>
          </a:solidFill>
          <a:ln w="12700">
            <a:noFill/>
            <a:miter lim="800000"/>
            <a:headEnd/>
            <a:tailEnd/>
          </a:ln>
        </p:spPr>
        <p:txBody>
          <a:bodyPr vert="horz" wrap="square" lIns="91440" tIns="45720" rIns="91440" bIns="45720" numCol="1" anchor="ctr" anchorCtr="0" compatLnSpc="1">
            <a:prstTxWarp prst="textNoShape">
              <a:avLst/>
            </a:prstTxWarp>
          </a:bodyPr>
          <a:lstStyle/>
          <a:p>
            <a:endParaRPr lang="en-GB" sz="1800"/>
          </a:p>
        </p:txBody>
      </p:sp>
    </p:spTree>
    <p:extLst>
      <p:ext uri="{BB962C8B-B14F-4D97-AF65-F5344CB8AC3E}">
        <p14:creationId xmlns:p14="http://schemas.microsoft.com/office/powerpoint/2010/main" val="379982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Just the gear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F93EFCA-AA56-45E9-9C48-29855641B55D}"/>
              </a:ext>
            </a:extLst>
          </p:cNvPr>
          <p:cNvSpPr>
            <a:spLocks noGrp="1"/>
          </p:cNvSpPr>
          <p:nvPr>
            <p:ph type="dt" sz="half" idx="10"/>
          </p:nvPr>
        </p:nvSpPr>
        <p:spPr/>
        <p:txBody>
          <a:bodyPr/>
          <a:lstStyle/>
          <a:p>
            <a:fld id="{2B95B23C-AF62-4F98-A026-522E5824874A}" type="datetimeFigureOut">
              <a:rPr lang="en-GB" smtClean="0"/>
              <a:t>11/09/2020</a:t>
            </a:fld>
            <a:endParaRPr lang="en-GB"/>
          </a:p>
        </p:txBody>
      </p:sp>
      <p:sp>
        <p:nvSpPr>
          <p:cNvPr id="4" name="Footer Placeholder 3">
            <a:extLst>
              <a:ext uri="{FF2B5EF4-FFF2-40B4-BE49-F238E27FC236}">
                <a16:creationId xmlns:a16="http://schemas.microsoft.com/office/drawing/2014/main" id="{D72E247B-0C68-45BA-8031-A396A055E52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CF9D001-52C7-4694-9FE0-D91CD1D110FC}"/>
              </a:ext>
            </a:extLst>
          </p:cNvPr>
          <p:cNvSpPr>
            <a:spLocks noGrp="1"/>
          </p:cNvSpPr>
          <p:nvPr>
            <p:ph type="sldNum" sz="quarter" idx="12"/>
          </p:nvPr>
        </p:nvSpPr>
        <p:spPr/>
        <p:txBody>
          <a:bodyPr/>
          <a:lstStyle/>
          <a:p>
            <a:fld id="{295EDB7B-7FF7-4F2B-8151-A9344339B396}" type="slidenum">
              <a:rPr lang="en-GB" smtClean="0"/>
              <a:t>‹#›</a:t>
            </a:fld>
            <a:endParaRPr lang="en-GB"/>
          </a:p>
        </p:txBody>
      </p:sp>
      <p:pic>
        <p:nvPicPr>
          <p:cNvPr id="7" name="Picture 6">
            <a:extLst>
              <a:ext uri="{FF2B5EF4-FFF2-40B4-BE49-F238E27FC236}">
                <a16:creationId xmlns:a16="http://schemas.microsoft.com/office/drawing/2014/main" id="{A9C4D20D-9DCB-4825-97A8-70174889538F}"/>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76379" cy="6858000"/>
          </a:xfrm>
          <a:prstGeom prst="rect">
            <a:avLst/>
          </a:prstGeom>
        </p:spPr>
      </p:pic>
    </p:spTree>
    <p:extLst>
      <p:ext uri="{BB962C8B-B14F-4D97-AF65-F5344CB8AC3E}">
        <p14:creationId xmlns:p14="http://schemas.microsoft.com/office/powerpoint/2010/main" val="20138392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03B338D-D66D-4845-8B55-579EE15901E2}"/>
              </a:ext>
            </a:extLst>
          </p:cNvPr>
          <p:cNvSpPr/>
          <p:nvPr userDrawn="1"/>
        </p:nvSpPr>
        <p:spPr>
          <a:xfrm>
            <a:off x="0" y="0"/>
            <a:ext cx="12192000" cy="6858000"/>
          </a:xfrm>
          <a:prstGeom prst="rect">
            <a:avLst/>
          </a:prstGeom>
          <a:solidFill>
            <a:srgbClr val="043D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pic>
        <p:nvPicPr>
          <p:cNvPr id="7" name="Picture 6">
            <a:extLst>
              <a:ext uri="{FF2B5EF4-FFF2-40B4-BE49-F238E27FC236}">
                <a16:creationId xmlns:a16="http://schemas.microsoft.com/office/drawing/2014/main" id="{8D171090-98C3-4046-94C5-C778484EBFEF}"/>
              </a:ext>
            </a:extLst>
          </p:cNvPr>
          <p:cNvPicPr>
            <a:picLocks noChangeAspect="1"/>
          </p:cNvPicPr>
          <p:nvPr userDrawn="1"/>
        </p:nvPicPr>
        <p:blipFill>
          <a:blip r:embed="rId2" cstate="print">
            <a:clrChange>
              <a:clrFrom>
                <a:srgbClr val="FFFFFF"/>
              </a:clrFrom>
              <a:clrTo>
                <a:srgbClr val="FFFFFF">
                  <a:alpha val="0"/>
                </a:srgbClr>
              </a:clrTo>
            </a:clrChange>
            <a:duotone>
              <a:schemeClr val="bg2">
                <a:shade val="45000"/>
                <a:satMod val="135000"/>
              </a:schemeClr>
              <a:prstClr val="white"/>
            </a:duotone>
            <a:lum bright="6000"/>
            <a:alphaModFix amt="4000"/>
            <a:extLst>
              <a:ext uri="{28A0092B-C50C-407E-A947-70E740481C1C}">
                <a14:useLocalDpi xmlns:a14="http://schemas.microsoft.com/office/drawing/2010/main" val="0"/>
              </a:ext>
            </a:extLst>
          </a:blip>
          <a:stretch>
            <a:fillRect/>
          </a:stretch>
        </p:blipFill>
        <p:spPr>
          <a:xfrm>
            <a:off x="-23567" y="18673"/>
            <a:ext cx="12176379" cy="6858000"/>
          </a:xfrm>
          <a:prstGeom prst="rect">
            <a:avLst/>
          </a:prstGeom>
        </p:spPr>
      </p:pic>
    </p:spTree>
    <p:extLst>
      <p:ext uri="{BB962C8B-B14F-4D97-AF65-F5344CB8AC3E}">
        <p14:creationId xmlns:p14="http://schemas.microsoft.com/office/powerpoint/2010/main" val="30901878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13492-BB1A-4995-BBC6-29DEAD8D3E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D0710BA-A4F9-4BA7-A86C-4E46104027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1C522EC-94FB-4670-8607-21B68C9BD8C0}"/>
              </a:ext>
            </a:extLst>
          </p:cNvPr>
          <p:cNvSpPr>
            <a:spLocks noGrp="1"/>
          </p:cNvSpPr>
          <p:nvPr>
            <p:ph type="dt" sz="half" idx="10"/>
          </p:nvPr>
        </p:nvSpPr>
        <p:spPr/>
        <p:txBody>
          <a:bodyPr/>
          <a:lstStyle/>
          <a:p>
            <a:fld id="{E1EC7FAA-B061-4565-AE3C-7728EC6E7B96}" type="datetimeFigureOut">
              <a:rPr lang="en-GB" smtClean="0"/>
              <a:t>11/09/2020</a:t>
            </a:fld>
            <a:endParaRPr lang="en-GB"/>
          </a:p>
        </p:txBody>
      </p:sp>
      <p:sp>
        <p:nvSpPr>
          <p:cNvPr id="5" name="Footer Placeholder 4">
            <a:extLst>
              <a:ext uri="{FF2B5EF4-FFF2-40B4-BE49-F238E27FC236}">
                <a16:creationId xmlns:a16="http://schemas.microsoft.com/office/drawing/2014/main" id="{F721E7E9-8E08-44F7-A657-BA3249D0425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B9CC4C5-17C8-4EDC-B83A-FA6A12A287B8}"/>
              </a:ext>
            </a:extLst>
          </p:cNvPr>
          <p:cNvSpPr>
            <a:spLocks noGrp="1"/>
          </p:cNvSpPr>
          <p:nvPr>
            <p:ph type="sldNum" sz="quarter" idx="12"/>
          </p:nvPr>
        </p:nvSpPr>
        <p:spPr/>
        <p:txBody>
          <a:bodyPr/>
          <a:lstStyle/>
          <a:p>
            <a:fld id="{7A558CB6-EB02-4204-B7C0-90B3E0D874AE}" type="slidenum">
              <a:rPr lang="en-GB" smtClean="0"/>
              <a:t>‹#›</a:t>
            </a:fld>
            <a:endParaRPr lang="en-GB"/>
          </a:p>
        </p:txBody>
      </p:sp>
    </p:spTree>
    <p:extLst>
      <p:ext uri="{BB962C8B-B14F-4D97-AF65-F5344CB8AC3E}">
        <p14:creationId xmlns:p14="http://schemas.microsoft.com/office/powerpoint/2010/main" val="345974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endParaRPr lang="en-GB" dirty="0"/>
          </a:p>
        </p:txBody>
      </p:sp>
      <p:sp>
        <p:nvSpPr>
          <p:cNvPr id="3" name="Content Placeholder 2"/>
          <p:cNvSpPr>
            <a:spLocks noGrp="1"/>
          </p:cNvSpPr>
          <p:nvPr>
            <p:ph idx="1"/>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vl2pPr>
              <a:defRPr>
                <a:latin typeface="Open Sans" panose="020B0606030504020204" pitchFamily="34" charset="0"/>
                <a:ea typeface="Open Sans" panose="020B0606030504020204" pitchFamily="34" charset="0"/>
                <a:cs typeface="Open Sans" panose="020B0606030504020204" pitchFamily="34" charset="0"/>
              </a:defRPr>
            </a:lvl2pPr>
            <a:lvl3pPr>
              <a:defRPr>
                <a:latin typeface="Open Sans" panose="020B0606030504020204" pitchFamily="34" charset="0"/>
                <a:ea typeface="Open Sans" panose="020B0606030504020204" pitchFamily="34" charset="0"/>
                <a:cs typeface="Open Sans" panose="020B0606030504020204" pitchFamily="34" charset="0"/>
              </a:defRPr>
            </a:lvl3pPr>
            <a:lvl4pPr>
              <a:defRPr>
                <a:latin typeface="Open Sans" panose="020B0606030504020204" pitchFamily="34" charset="0"/>
                <a:ea typeface="Open Sans" panose="020B0606030504020204" pitchFamily="34" charset="0"/>
                <a:cs typeface="Open Sans" panose="020B0606030504020204" pitchFamily="34" charset="0"/>
              </a:defRPr>
            </a:lvl4pPr>
            <a:lvl5pPr>
              <a:defRPr>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p:txBody>
          <a:bodyPr/>
          <a:lstStyle/>
          <a:p>
            <a:fld id="{2B95B23C-AF62-4F98-A026-522E5824874A}" type="datetimeFigureOut">
              <a:rPr lang="en-GB" smtClean="0"/>
              <a:t>11/09/2020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5EDB7B-7FF7-4F2B-8151-A9344339B396}" type="slidenum">
              <a:rPr lang="en-GB" smtClean="0"/>
              <a:t>‹#›</a:t>
            </a:fld>
            <a:endParaRPr lang="en-GB"/>
          </a:p>
        </p:txBody>
      </p:sp>
    </p:spTree>
    <p:extLst>
      <p:ext uri="{BB962C8B-B14F-4D97-AF65-F5344CB8AC3E}">
        <p14:creationId xmlns:p14="http://schemas.microsoft.com/office/powerpoint/2010/main" val="2949836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0201"/>
            <a:ext cx="10972800" cy="434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5EDB7B-7FF7-4F2B-8151-A9344339B396}" type="slidenum">
              <a:rPr lang="en-GB" smtClean="0"/>
              <a:t>‹#›</a:t>
            </a:fld>
            <a:endParaRPr lang="en-GB"/>
          </a:p>
        </p:txBody>
      </p:sp>
      <p:pic>
        <p:nvPicPr>
          <p:cNvPr id="7" name="Picture 4"/>
          <p:cNvPicPr>
            <a:picLocks noChangeAspect="1" noChangeArrowheads="1"/>
          </p:cNvPicPr>
          <p:nvPr/>
        </p:nvPicPr>
        <p:blipFill>
          <a:blip r:embed="rId2" cstate="print"/>
          <a:srcRect/>
          <a:stretch>
            <a:fillRect/>
          </a:stretch>
        </p:blipFill>
        <p:spPr bwMode="auto">
          <a:xfrm>
            <a:off x="143339" y="5805264"/>
            <a:ext cx="3072340" cy="981570"/>
          </a:xfrm>
          <a:prstGeom prst="rect">
            <a:avLst/>
          </a:prstGeom>
          <a:noFill/>
          <a:ln w="9525">
            <a:noFill/>
            <a:miter lim="800000"/>
            <a:headEnd/>
            <a:tailEnd/>
          </a:ln>
        </p:spPr>
      </p:pic>
      <p:sp>
        <p:nvSpPr>
          <p:cNvPr id="2" name="Title 1"/>
          <p:cNvSpPr>
            <a:spLocks noGrp="1"/>
          </p:cNvSpPr>
          <p:nvPr>
            <p:ph type="title"/>
          </p:nvPr>
        </p:nvSpPr>
        <p:spPr>
          <a:xfrm>
            <a:off x="609600" y="274638"/>
            <a:ext cx="8654752" cy="1143000"/>
          </a:xfrm>
        </p:spPr>
        <p:txBody>
          <a:bodyPr>
            <a:normAutofit/>
          </a:bodyPr>
          <a:lstStyle>
            <a:lvl1pPr algn="l">
              <a:defRPr sz="4000"/>
            </a:lvl1pPr>
          </a:lstStyle>
          <a:p>
            <a:r>
              <a:rPr lang="en-US"/>
              <a:t>Click to edit Master title style</a:t>
            </a:r>
            <a:endParaRPr lang="en-GB" dirty="0"/>
          </a:p>
        </p:txBody>
      </p:sp>
      <p:pic>
        <p:nvPicPr>
          <p:cNvPr id="9" name="Picture 8">
            <a:extLst>
              <a:ext uri="{FF2B5EF4-FFF2-40B4-BE49-F238E27FC236}">
                <a16:creationId xmlns:a16="http://schemas.microsoft.com/office/drawing/2014/main" id="{099B9650-33BB-4989-A12E-546ECFB1594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56374" y="274639"/>
            <a:ext cx="2510701" cy="1102155"/>
          </a:xfrm>
          <a:prstGeom prst="rect">
            <a:avLst/>
          </a:prstGeom>
        </p:spPr>
      </p:pic>
    </p:spTree>
    <p:extLst>
      <p:ext uri="{BB962C8B-B14F-4D97-AF65-F5344CB8AC3E}">
        <p14:creationId xmlns:p14="http://schemas.microsoft.com/office/powerpoint/2010/main" val="3196127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accent1">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5EDB7B-7FF7-4F2B-8151-A9344339B396}" type="slidenum">
              <a:rPr lang="en-GB" smtClean="0"/>
              <a:t>‹#›</a:t>
            </a:fld>
            <a:endParaRPr lang="en-GB"/>
          </a:p>
        </p:txBody>
      </p:sp>
      <p:pic>
        <p:nvPicPr>
          <p:cNvPr id="8" name="Picture 4"/>
          <p:cNvPicPr>
            <a:picLocks noChangeAspect="1" noChangeArrowheads="1"/>
          </p:cNvPicPr>
          <p:nvPr/>
        </p:nvPicPr>
        <p:blipFill>
          <a:blip r:embed="rId2" cstate="print"/>
          <a:srcRect/>
          <a:stretch>
            <a:fillRect/>
          </a:stretch>
        </p:blipFill>
        <p:spPr bwMode="auto">
          <a:xfrm>
            <a:off x="143339" y="5805264"/>
            <a:ext cx="3072340" cy="981570"/>
          </a:xfrm>
          <a:prstGeom prst="rect">
            <a:avLst/>
          </a:prstGeom>
          <a:noFill/>
          <a:ln w="9525">
            <a:noFill/>
            <a:miter lim="800000"/>
            <a:headEnd/>
            <a:tailEnd/>
          </a:ln>
        </p:spPr>
      </p:pic>
      <p:pic>
        <p:nvPicPr>
          <p:cNvPr id="10" name="Picture 9">
            <a:extLst>
              <a:ext uri="{FF2B5EF4-FFF2-40B4-BE49-F238E27FC236}">
                <a16:creationId xmlns:a16="http://schemas.microsoft.com/office/drawing/2014/main" id="{B36D56C5-9022-4643-BE7A-EE2D4F77DBF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64353" y="221355"/>
            <a:ext cx="2638039" cy="1158054"/>
          </a:xfrm>
          <a:prstGeom prst="rect">
            <a:avLst/>
          </a:prstGeom>
        </p:spPr>
      </p:pic>
      <p:pic>
        <p:nvPicPr>
          <p:cNvPr id="9" name="Picture 8">
            <a:extLst>
              <a:ext uri="{FF2B5EF4-FFF2-40B4-BE49-F238E27FC236}">
                <a16:creationId xmlns:a16="http://schemas.microsoft.com/office/drawing/2014/main" id="{5BE0D9C2-FF19-4C27-84BF-47A08B944A72}"/>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5499"/>
            <a:ext cx="12192000" cy="6863499"/>
          </a:xfrm>
          <a:prstGeom prst="rect">
            <a:avLst/>
          </a:prstGeom>
        </p:spPr>
      </p:pic>
    </p:spTree>
    <p:extLst>
      <p:ext uri="{BB962C8B-B14F-4D97-AF65-F5344CB8AC3E}">
        <p14:creationId xmlns:p14="http://schemas.microsoft.com/office/powerpoint/2010/main" val="3211000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07435" y="2708921"/>
            <a:ext cx="10363200" cy="1362075"/>
          </a:xfrm>
        </p:spPr>
        <p:txBody>
          <a:bodyPr anchor="t"/>
          <a:lstStyle>
            <a:lvl1pPr algn="l">
              <a:defRPr sz="4000" b="1" cap="none" baseline="0"/>
            </a:lvl1pPr>
          </a:lstStyle>
          <a:p>
            <a:r>
              <a:rPr lang="en-US"/>
              <a:t>Click to edit Master title style</a:t>
            </a:r>
            <a:endParaRPr lang="en-GB" dirty="0"/>
          </a:p>
        </p:txBody>
      </p:sp>
      <p:pic>
        <p:nvPicPr>
          <p:cNvPr id="8" name="Picture 4"/>
          <p:cNvPicPr>
            <a:picLocks noChangeAspect="1" noChangeArrowheads="1"/>
          </p:cNvPicPr>
          <p:nvPr/>
        </p:nvPicPr>
        <p:blipFill>
          <a:blip r:embed="rId2" cstate="print"/>
          <a:srcRect/>
          <a:stretch>
            <a:fillRect/>
          </a:stretch>
        </p:blipFill>
        <p:spPr bwMode="auto">
          <a:xfrm>
            <a:off x="143339" y="5805264"/>
            <a:ext cx="3072340" cy="981570"/>
          </a:xfrm>
          <a:prstGeom prst="rect">
            <a:avLst/>
          </a:prstGeom>
          <a:noFill/>
          <a:ln w="9525">
            <a:noFill/>
            <a:miter lim="800000"/>
            <a:headEnd/>
            <a:tailEnd/>
          </a:ln>
        </p:spPr>
      </p:pic>
      <p:pic>
        <p:nvPicPr>
          <p:cNvPr id="6" name="Picture 5">
            <a:extLst>
              <a:ext uri="{FF2B5EF4-FFF2-40B4-BE49-F238E27FC236}">
                <a16:creationId xmlns:a16="http://schemas.microsoft.com/office/drawing/2014/main" id="{F93349A2-6696-478F-9140-1ACEB06779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64353" y="221355"/>
            <a:ext cx="2638039" cy="1158054"/>
          </a:xfrm>
          <a:prstGeom prst="rect">
            <a:avLst/>
          </a:prstGeom>
        </p:spPr>
      </p:pic>
      <p:pic>
        <p:nvPicPr>
          <p:cNvPr id="9" name="Picture 8">
            <a:extLst>
              <a:ext uri="{FF2B5EF4-FFF2-40B4-BE49-F238E27FC236}">
                <a16:creationId xmlns:a16="http://schemas.microsoft.com/office/drawing/2014/main" id="{793BE1B8-5A86-4909-A2AB-CE8BF14EA868}"/>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5499"/>
            <a:ext cx="12192000" cy="6863499"/>
          </a:xfrm>
          <a:prstGeom prst="rect">
            <a:avLst/>
          </a:prstGeom>
        </p:spPr>
      </p:pic>
    </p:spTree>
    <p:extLst>
      <p:ext uri="{BB962C8B-B14F-4D97-AF65-F5344CB8AC3E}">
        <p14:creationId xmlns:p14="http://schemas.microsoft.com/office/powerpoint/2010/main" val="4086552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2B95B23C-AF62-4F98-A026-522E5824874A}" type="datetimeFigureOut">
              <a:rPr lang="en-GB" smtClean="0"/>
              <a:t>11/09/2020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5EDB7B-7FF7-4F2B-8151-A9344339B396}" type="slidenum">
              <a:rPr lang="en-GB" smtClean="0"/>
              <a:t>‹#›</a:t>
            </a:fld>
            <a:endParaRPr lang="en-GB"/>
          </a:p>
        </p:txBody>
      </p:sp>
    </p:spTree>
    <p:extLst>
      <p:ext uri="{BB962C8B-B14F-4D97-AF65-F5344CB8AC3E}">
        <p14:creationId xmlns:p14="http://schemas.microsoft.com/office/powerpoint/2010/main" val="503742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2B95B23C-AF62-4F98-A026-522E5824874A}" type="datetimeFigureOut">
              <a:rPr lang="en-GB" smtClean="0"/>
              <a:t>11/09/2020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95EDB7B-7FF7-4F2B-8151-A9344339B396}" type="slidenum">
              <a:rPr lang="en-GB" smtClean="0"/>
              <a:t>‹#›</a:t>
            </a:fld>
            <a:endParaRPr lang="en-GB"/>
          </a:p>
        </p:txBody>
      </p:sp>
    </p:spTree>
    <p:extLst>
      <p:ext uri="{BB962C8B-B14F-4D97-AF65-F5344CB8AC3E}">
        <p14:creationId xmlns:p14="http://schemas.microsoft.com/office/powerpoint/2010/main" val="2073542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2B95B23C-AF62-4F98-A026-522E5824874A}" type="datetimeFigureOut">
              <a:rPr lang="en-GB" smtClean="0"/>
              <a:t>11/09/2020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95EDB7B-7FF7-4F2B-8151-A9344339B396}" type="slidenum">
              <a:rPr lang="en-GB" smtClean="0"/>
              <a:t>‹#›</a:t>
            </a:fld>
            <a:endParaRPr lang="en-GB"/>
          </a:p>
        </p:txBody>
      </p:sp>
    </p:spTree>
    <p:extLst>
      <p:ext uri="{BB962C8B-B14F-4D97-AF65-F5344CB8AC3E}">
        <p14:creationId xmlns:p14="http://schemas.microsoft.com/office/powerpoint/2010/main" val="1056154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6.tiff"/><Relationship Id="rId3" Type="http://schemas.openxmlformats.org/officeDocument/2006/relationships/slideLayout" Target="../slideLayouts/slideLayout18.xml"/><Relationship Id="rId7"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95B23C-AF62-4F98-A026-522E5824874A}" type="datetimeFigureOut">
              <a:rPr lang="en-GB" smtClean="0"/>
              <a:t>11/09/2020</a:t>
            </a:fld>
            <a:endParaRPr lang="en-GB"/>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5EDB7B-7FF7-4F2B-8151-A9344339B396}" type="slidenum">
              <a:rPr lang="en-GB" smtClean="0"/>
              <a:t>‹#›</a:t>
            </a:fld>
            <a:endParaRPr lang="en-GB"/>
          </a:p>
        </p:txBody>
      </p:sp>
    </p:spTree>
    <p:extLst>
      <p:ext uri="{BB962C8B-B14F-4D97-AF65-F5344CB8AC3E}">
        <p14:creationId xmlns:p14="http://schemas.microsoft.com/office/powerpoint/2010/main" val="2088525764"/>
      </p:ext>
    </p:extLst>
  </p:cSld>
  <p:clrMap bg1="lt1" tx1="dk1" bg2="lt2" tx2="dk2" accent1="accent1" accent2="accent2" accent3="accent3" accent4="accent4" accent5="accent5" accent6="accent6" hlink="hlink" folHlink="folHlink"/>
  <p:sldLayoutIdLst>
    <p:sldLayoutId id="2147484119" r:id="rId1"/>
    <p:sldLayoutId id="2147484120" r:id="rId2"/>
    <p:sldLayoutId id="2147484121" r:id="rId3"/>
    <p:sldLayoutId id="2147484122" r:id="rId4"/>
    <p:sldLayoutId id="2147484123" r:id="rId5"/>
    <p:sldLayoutId id="2147484124" r:id="rId6"/>
    <p:sldLayoutId id="2147484125" r:id="rId7"/>
    <p:sldLayoutId id="2147484126" r:id="rId8"/>
    <p:sldLayoutId id="2147484127" r:id="rId9"/>
    <p:sldLayoutId id="2147484128" r:id="rId10"/>
    <p:sldLayoutId id="2147484129" r:id="rId11"/>
    <p:sldLayoutId id="2147484130" r:id="rId12"/>
    <p:sldLayoutId id="2147484131" r:id="rId13"/>
    <p:sldLayoutId id="2147484132" r:id="rId14"/>
    <p:sldLayoutId id="2147484133" r:id="rId15"/>
  </p:sldLayoutIdLst>
  <p:txStyles>
    <p:titleStyle>
      <a:lvl1pPr algn="ctr" defTabSz="914400" rtl="0" eaLnBrk="1" latinLnBrk="0" hangingPunct="1">
        <a:spcBef>
          <a:spcPct val="0"/>
        </a:spcBef>
        <a:buNone/>
        <a:defRPr sz="4400" b="1" kern="120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2">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770CDE-409E-4594-BBB3-821E6C938DDE}" type="datetimeFigureOut">
              <a:rPr lang="en-GB" smtClean="0"/>
              <a:pPr/>
              <a:t>11/09/2020</a:t>
            </a:fld>
            <a:endParaRPr lang="en-GB"/>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A2CB46-F005-4752-9878-663E261B6AD9}" type="slidenum">
              <a:rPr lang="en-GB" smtClean="0"/>
              <a:pPr/>
              <a:t>‹#›</a:t>
            </a:fld>
            <a:endParaRPr lang="en-GB"/>
          </a:p>
        </p:txBody>
      </p:sp>
      <p:pic>
        <p:nvPicPr>
          <p:cNvPr id="9" name="Picture 8">
            <a:extLst>
              <a:ext uri="{FF2B5EF4-FFF2-40B4-BE49-F238E27FC236}">
                <a16:creationId xmlns:a16="http://schemas.microsoft.com/office/drawing/2014/main" id="{BB3C818B-7D46-4317-9415-EF699B97CE20}"/>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445536" y="96832"/>
            <a:ext cx="1389900" cy="610142"/>
          </a:xfrm>
          <a:prstGeom prst="rect">
            <a:avLst/>
          </a:prstGeom>
        </p:spPr>
      </p:pic>
      <p:sp>
        <p:nvSpPr>
          <p:cNvPr id="11" name="Rectangle 2"/>
          <p:cNvSpPr>
            <a:spLocks noChangeArrowheads="1"/>
          </p:cNvSpPr>
          <p:nvPr userDrawn="1"/>
        </p:nvSpPr>
        <p:spPr bwMode="auto">
          <a:xfrm>
            <a:off x="0" y="6137275"/>
            <a:ext cx="12192000" cy="719138"/>
          </a:xfrm>
          <a:prstGeom prst="rect">
            <a:avLst/>
          </a:prstGeom>
          <a:solidFill>
            <a:srgbClr val="003D59"/>
          </a:solidFill>
          <a:ln w="12700">
            <a:noFill/>
            <a:miter lim="800000"/>
            <a:headEnd/>
            <a:tailEnd/>
          </a:ln>
        </p:spPr>
        <p:txBody>
          <a:bodyPr vert="horz" wrap="square" lIns="91440" tIns="45720" rIns="91440" bIns="45720" numCol="1" anchor="ctr" anchorCtr="0" compatLnSpc="1">
            <a:prstTxWarp prst="textNoShape">
              <a:avLst/>
            </a:prstTxWarp>
          </a:bodyPr>
          <a:lstStyle/>
          <a:p>
            <a:endParaRPr lang="en-GB" sz="1800"/>
          </a:p>
        </p:txBody>
      </p:sp>
      <p:sp>
        <p:nvSpPr>
          <p:cNvPr id="12" name="Rectangle 3"/>
          <p:cNvSpPr>
            <a:spLocks noChangeArrowheads="1"/>
          </p:cNvSpPr>
          <p:nvPr userDrawn="1"/>
        </p:nvSpPr>
        <p:spPr bwMode="auto">
          <a:xfrm>
            <a:off x="11673192" y="6138864"/>
            <a:ext cx="518808" cy="719137"/>
          </a:xfrm>
          <a:prstGeom prst="rect">
            <a:avLst/>
          </a:prstGeom>
          <a:solidFill>
            <a:srgbClr val="9EBD3A"/>
          </a:solidFill>
          <a:ln w="12700">
            <a:noFill/>
            <a:miter lim="800000"/>
            <a:headEnd/>
            <a:tailEnd/>
          </a:ln>
        </p:spPr>
        <p:txBody>
          <a:bodyPr vert="horz" wrap="square" lIns="91440" tIns="45720" rIns="91440" bIns="45720" numCol="1" anchor="ctr" anchorCtr="0" compatLnSpc="1">
            <a:prstTxWarp prst="textNoShape">
              <a:avLst/>
            </a:prstTxWarp>
          </a:bodyPr>
          <a:lstStyle/>
          <a:p>
            <a:endParaRPr lang="en-GB" sz="1800"/>
          </a:p>
        </p:txBody>
      </p:sp>
    </p:spTree>
    <p:extLst>
      <p:ext uri="{BB962C8B-B14F-4D97-AF65-F5344CB8AC3E}">
        <p14:creationId xmlns:p14="http://schemas.microsoft.com/office/powerpoint/2010/main" val="2285060884"/>
      </p:ext>
    </p:extLst>
  </p:cSld>
  <p:clrMap bg1="lt1" tx1="dk1" bg2="lt2" tx2="dk2" accent1="accent1" accent2="accent2" accent3="accent3" accent4="accent4" accent5="accent5" accent6="accent6" hlink="hlink" folHlink="folHlink"/>
  <p:sldLayoutIdLst>
    <p:sldLayoutId id="2147484135" r:id="rId1"/>
    <p:sldLayoutId id="2147484136" r:id="rId2"/>
    <p:sldLayoutId id="2147484137" r:id="rId3"/>
    <p:sldLayoutId id="2147484138" r:id="rId4"/>
    <p:sldLayoutId id="2147484139" r:id="rId5"/>
    <p:sldLayoutId id="2147484140" r:id="rId6"/>
  </p:sldLayoutIdLst>
  <p:txStyles>
    <p:titleStyle>
      <a:lvl1pPr algn="ctr" defTabSz="914400" rtl="0" eaLnBrk="1" latinLnBrk="0" hangingPunct="1">
        <a:spcBef>
          <a:spcPct val="0"/>
        </a:spcBef>
        <a:buNone/>
        <a:defRPr sz="4400" b="1" kern="1200">
          <a:solidFill>
            <a:schemeClr val="tx2">
              <a:lumMod val="75000"/>
            </a:schemeClr>
          </a:solidFill>
          <a:latin typeface="Candar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2">
              <a:lumMod val="75000"/>
            </a:schemeClr>
          </a:solidFill>
          <a:latin typeface="Candara"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2">
              <a:lumMod val="75000"/>
            </a:schemeClr>
          </a:solidFill>
          <a:latin typeface="Candara"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2">
              <a:lumMod val="75000"/>
            </a:schemeClr>
          </a:solidFill>
          <a:latin typeface="Candara"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2">
              <a:lumMod val="75000"/>
            </a:schemeClr>
          </a:solidFill>
          <a:latin typeface="Candara"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2">
              <a:lumMod val="75000"/>
            </a:schemeClr>
          </a:solidFill>
          <a:latin typeface="Candar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8.xml"/><Relationship Id="rId1" Type="http://schemas.openxmlformats.org/officeDocument/2006/relationships/themeOverride" Target="../theme/themeOverride9.xml"/></Relationships>
</file>

<file path=ppt/slides/_rels/slide1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40.jpe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8.xml"/><Relationship Id="rId1" Type="http://schemas.openxmlformats.org/officeDocument/2006/relationships/themeOverride" Target="../theme/themeOverride10.xml"/><Relationship Id="rId5" Type="http://schemas.openxmlformats.org/officeDocument/2006/relationships/image" Target="../media/image46.jpeg"/><Relationship Id="rId4" Type="http://schemas.openxmlformats.org/officeDocument/2006/relationships/image" Target="../media/image4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8.xml"/><Relationship Id="rId1" Type="http://schemas.openxmlformats.org/officeDocument/2006/relationships/themeOverride" Target="../theme/themeOverride11.xml"/><Relationship Id="rId4" Type="http://schemas.openxmlformats.org/officeDocument/2006/relationships/image" Target="../media/image4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8.xml"/><Relationship Id="rId1" Type="http://schemas.openxmlformats.org/officeDocument/2006/relationships/themeOverride" Target="../theme/themeOverride12.xml"/><Relationship Id="rId4" Type="http://schemas.openxmlformats.org/officeDocument/2006/relationships/image" Target="../media/image4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8.xml"/><Relationship Id="rId1" Type="http://schemas.openxmlformats.org/officeDocument/2006/relationships/themeOverride" Target="../theme/themeOverride13.xml"/><Relationship Id="rId4" Type="http://schemas.openxmlformats.org/officeDocument/2006/relationships/image" Target="../media/image4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8.xml"/><Relationship Id="rId1" Type="http://schemas.openxmlformats.org/officeDocument/2006/relationships/themeOverride" Target="../theme/themeOverride14.xml"/><Relationship Id="rId4" Type="http://schemas.openxmlformats.org/officeDocument/2006/relationships/image" Target="../media/image5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8.xml"/><Relationship Id="rId1" Type="http://schemas.openxmlformats.org/officeDocument/2006/relationships/themeOverride" Target="../theme/themeOverride15.xml"/></Relationships>
</file>

<file path=ppt/slides/_rels/slide18.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0.png"/><Relationship Id="rId3" Type="http://schemas.openxmlformats.org/officeDocument/2006/relationships/notesSlide" Target="../notesSlides/notesSlide18.xml"/><Relationship Id="rId7" Type="http://schemas.openxmlformats.org/officeDocument/2006/relationships/image" Target="../media/image54.png"/><Relationship Id="rId12" Type="http://schemas.openxmlformats.org/officeDocument/2006/relationships/image" Target="../media/image59.png"/><Relationship Id="rId2" Type="http://schemas.openxmlformats.org/officeDocument/2006/relationships/slideLayout" Target="../slideLayouts/slideLayout18.xml"/><Relationship Id="rId16" Type="http://schemas.openxmlformats.org/officeDocument/2006/relationships/image" Target="../media/image63.jpeg"/><Relationship Id="rId1" Type="http://schemas.openxmlformats.org/officeDocument/2006/relationships/themeOverride" Target="../theme/themeOverride16.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52.png"/><Relationship Id="rId15" Type="http://schemas.openxmlformats.org/officeDocument/2006/relationships/image" Target="../media/image6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61.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8.xml"/><Relationship Id="rId1" Type="http://schemas.openxmlformats.org/officeDocument/2006/relationships/themeOverride" Target="../theme/themeOverride17.xml"/><Relationship Id="rId5" Type="http://schemas.openxmlformats.org/officeDocument/2006/relationships/image" Target="../media/image64.png"/><Relationship Id="rId4" Type="http://schemas.openxmlformats.org/officeDocument/2006/relationships/hyperlink" Target="https://cars-dashboard-dwzndgiyya-ez.a.run.app/"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8.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8.xml"/><Relationship Id="rId1" Type="http://schemas.openxmlformats.org/officeDocument/2006/relationships/themeOverride" Target="../theme/themeOverride18.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8.xml"/><Relationship Id="rId1" Type="http://schemas.openxmlformats.org/officeDocument/2006/relationships/themeOverride" Target="../theme/themeOverride19.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8.xml"/><Relationship Id="rId1" Type="http://schemas.openxmlformats.org/officeDocument/2006/relationships/themeOverride" Target="../theme/themeOverride20.xml"/></Relationships>
</file>

<file path=ppt/slides/_rels/slide23.xml.rels><?xml version="1.0" encoding="UTF-8" standalone="yes"?>
<Relationships xmlns="http://schemas.openxmlformats.org/package/2006/relationships"><Relationship Id="rId3" Type="http://schemas.openxmlformats.org/officeDocument/2006/relationships/hyperlink" Target="mailto:David.Mais@ons.gov.uk" TargetMode="External"/><Relationship Id="rId2" Type="http://schemas.openxmlformats.org/officeDocument/2006/relationships/notesSlide" Target="../notesSlides/notesSlide23.xml"/><Relationship Id="rId1" Type="http://schemas.openxmlformats.org/officeDocument/2006/relationships/slideLayout" Target="../slideLayouts/slideLayout18.xml"/><Relationship Id="rId4" Type="http://schemas.openxmlformats.org/officeDocument/2006/relationships/hyperlink" Target="mailto:George.Pickering@ons.gov.uk"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8.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4.xml"/><Relationship Id="rId7" Type="http://schemas.openxmlformats.org/officeDocument/2006/relationships/image" Target="../media/image11.png"/><Relationship Id="rId2" Type="http://schemas.openxmlformats.org/officeDocument/2006/relationships/slideLayout" Target="../slideLayouts/slideLayout18.xml"/><Relationship Id="rId1" Type="http://schemas.openxmlformats.org/officeDocument/2006/relationships/themeOverride" Target="../theme/themeOverride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1.xml"/><Relationship Id="rId1" Type="http://schemas.openxmlformats.org/officeDocument/2006/relationships/themeOverride" Target="../theme/themeOverride4.xml"/><Relationship Id="rId4" Type="http://schemas.openxmlformats.org/officeDocument/2006/relationships/image" Target="../media/image13.jpe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6.xml"/><Relationship Id="rId7" Type="http://schemas.openxmlformats.org/officeDocument/2006/relationships/image" Target="../media/image17.svg"/><Relationship Id="rId2" Type="http://schemas.openxmlformats.org/officeDocument/2006/relationships/slideLayout" Target="../slideLayouts/slideLayout21.xml"/><Relationship Id="rId1" Type="http://schemas.openxmlformats.org/officeDocument/2006/relationships/themeOverride" Target="../theme/themeOverride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svg"/></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svg"/><Relationship Id="rId3" Type="http://schemas.openxmlformats.org/officeDocument/2006/relationships/notesSlide" Target="../notesSlides/notesSlide7.xml"/><Relationship Id="rId7" Type="http://schemas.openxmlformats.org/officeDocument/2006/relationships/image" Target="../media/image23.svg"/><Relationship Id="rId12" Type="http://schemas.openxmlformats.org/officeDocument/2006/relationships/image" Target="../media/image28.png"/><Relationship Id="rId2" Type="http://schemas.openxmlformats.org/officeDocument/2006/relationships/slideLayout" Target="../slideLayouts/slideLayout18.xml"/><Relationship Id="rId1" Type="http://schemas.openxmlformats.org/officeDocument/2006/relationships/themeOverride" Target="../theme/themeOverride6.xml"/><Relationship Id="rId6" Type="http://schemas.openxmlformats.org/officeDocument/2006/relationships/image" Target="../media/image22.png"/><Relationship Id="rId11" Type="http://schemas.openxmlformats.org/officeDocument/2006/relationships/image" Target="../media/image27.svg"/><Relationship Id="rId5" Type="http://schemas.openxmlformats.org/officeDocument/2006/relationships/image" Target="../media/image21.svg"/><Relationship Id="rId15" Type="http://schemas.openxmlformats.org/officeDocument/2006/relationships/image" Target="../media/image31.sv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svg"/><Relationship Id="rId14"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8.xml"/><Relationship Id="rId1" Type="http://schemas.openxmlformats.org/officeDocument/2006/relationships/themeOverride" Target="../theme/themeOverride7.xml"/><Relationship Id="rId4" Type="http://schemas.openxmlformats.org/officeDocument/2006/relationships/image" Target="../media/image32.jp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36.jpg"/><Relationship Id="rId2" Type="http://schemas.openxmlformats.org/officeDocument/2006/relationships/slideLayout" Target="../slideLayouts/slideLayout18.xml"/><Relationship Id="rId1" Type="http://schemas.openxmlformats.org/officeDocument/2006/relationships/themeOverride" Target="../theme/themeOverride8.xml"/><Relationship Id="rId6" Type="http://schemas.openxmlformats.org/officeDocument/2006/relationships/image" Target="../media/image35.emf"/><Relationship Id="rId5" Type="http://schemas.openxmlformats.org/officeDocument/2006/relationships/image" Target="../media/image34.jp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028" y="2607048"/>
            <a:ext cx="12046226" cy="1470025"/>
          </a:xfrm>
        </p:spPr>
        <p:txBody>
          <a:bodyPr/>
          <a:lstStyle/>
          <a:p>
            <a:r>
              <a:rPr lang="en-GB" dirty="0"/>
              <a:t>Coding in Analysis and Research Survey (CARS)</a:t>
            </a:r>
          </a:p>
        </p:txBody>
      </p:sp>
      <p:sp>
        <p:nvSpPr>
          <p:cNvPr id="5" name="TextBox 4"/>
          <p:cNvSpPr txBox="1"/>
          <p:nvPr/>
        </p:nvSpPr>
        <p:spPr>
          <a:xfrm>
            <a:off x="1798320" y="3921761"/>
            <a:ext cx="8636000" cy="646331"/>
          </a:xfrm>
          <a:prstGeom prst="rect">
            <a:avLst/>
          </a:prstGeom>
          <a:noFill/>
        </p:spPr>
        <p:txBody>
          <a:bodyPr wrap="square" rtlCol="0">
            <a:spAutoFit/>
          </a:bodyPr>
          <a:lstStyle/>
          <a:p>
            <a:pPr defTabSz="914400">
              <a:defRPr/>
            </a:pPr>
            <a:r>
              <a:rPr lang="en-GB" dirty="0">
                <a:solidFill>
                  <a:srgbClr val="003D59"/>
                </a:solidFill>
                <a:latin typeface="Calibri"/>
              </a:rPr>
              <a:t>David Mais &amp; George Pickering</a:t>
            </a:r>
          </a:p>
          <a:p>
            <a:pPr defTabSz="914400">
              <a:defRPr/>
            </a:pPr>
            <a:r>
              <a:rPr lang="en-GB" dirty="0">
                <a:solidFill>
                  <a:srgbClr val="003D59"/>
                </a:solidFill>
                <a:latin typeface="Calibri"/>
              </a:rPr>
              <a:t>Best Practice and Impact division, 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F21BB-9EBE-44BB-A456-D0F51BA1B616}"/>
              </a:ext>
            </a:extLst>
          </p:cNvPr>
          <p:cNvSpPr>
            <a:spLocks noGrp="1"/>
          </p:cNvSpPr>
          <p:nvPr>
            <p:ph type="title"/>
          </p:nvPr>
        </p:nvSpPr>
        <p:spPr>
          <a:xfrm>
            <a:off x="838200" y="365125"/>
            <a:ext cx="10515600" cy="1174917"/>
          </a:xfrm>
        </p:spPr>
        <p:txBody>
          <a:bodyPr>
            <a:normAutofit/>
          </a:bodyPr>
          <a:lstStyle/>
          <a:p>
            <a:pPr lvl="0">
              <a:lnSpc>
                <a:spcPct val="100000"/>
              </a:lnSpc>
              <a:spcBef>
                <a:spcPts val="0"/>
              </a:spcBef>
            </a:pPr>
            <a:r>
              <a:rPr lang="en-GB" b="1" dirty="0">
                <a:solidFill>
                  <a:srgbClr val="4472C4">
                    <a:lumMod val="50000"/>
                  </a:srgbClr>
                </a:solidFill>
                <a:latin typeface="Open Sans" panose="020B0606030504020204" pitchFamily="34" charset="0"/>
                <a:ea typeface="Open Sans" panose="020B0606030504020204" pitchFamily="34" charset="0"/>
                <a:cs typeface="Open Sans" panose="020B0606030504020204" pitchFamily="34" charset="0"/>
              </a:rPr>
              <a:t>Outcomes</a:t>
            </a:r>
            <a:endParaRPr lang="en-GB" b="1" dirty="0"/>
          </a:p>
        </p:txBody>
      </p:sp>
      <p:sp>
        <p:nvSpPr>
          <p:cNvPr id="3" name="Content Placeholder 2">
            <a:extLst>
              <a:ext uri="{FF2B5EF4-FFF2-40B4-BE49-F238E27FC236}">
                <a16:creationId xmlns:a16="http://schemas.microsoft.com/office/drawing/2014/main" id="{11F24827-EF59-49EE-B980-54A4D468C152}"/>
              </a:ext>
            </a:extLst>
          </p:cNvPr>
          <p:cNvSpPr>
            <a:spLocks noGrp="1"/>
          </p:cNvSpPr>
          <p:nvPr>
            <p:ph idx="1"/>
          </p:nvPr>
        </p:nvSpPr>
        <p:spPr/>
        <p:txBody>
          <a:bodyPr>
            <a:normAutofit fontScale="92500" lnSpcReduction="20000"/>
          </a:bodyPr>
          <a:lstStyle/>
          <a:p>
            <a:r>
              <a:rPr lang="en-GB" dirty="0">
                <a:solidFill>
                  <a:srgbClr val="003C57"/>
                </a:solidFill>
              </a:rPr>
              <a:t>14 responses</a:t>
            </a:r>
          </a:p>
          <a:p>
            <a:r>
              <a:rPr lang="en-GB" dirty="0">
                <a:solidFill>
                  <a:srgbClr val="003C57"/>
                </a:solidFill>
              </a:rPr>
              <a:t>Mostly from Stats </a:t>
            </a:r>
            <a:r>
              <a:rPr lang="en-GB" dirty="0" err="1">
                <a:solidFill>
                  <a:srgbClr val="003C57"/>
                </a:solidFill>
              </a:rPr>
              <a:t>HoPs</a:t>
            </a:r>
            <a:r>
              <a:rPr lang="en-GB" dirty="0">
                <a:solidFill>
                  <a:srgbClr val="003C57"/>
                </a:solidFill>
              </a:rPr>
              <a:t>, RAP Champions and those in data-related positions such as Head of Data Science</a:t>
            </a:r>
          </a:p>
          <a:p>
            <a:r>
              <a:rPr lang="en-GB" dirty="0">
                <a:solidFill>
                  <a:srgbClr val="003C57"/>
                </a:solidFill>
              </a:rPr>
              <a:t>Common Themes: </a:t>
            </a:r>
          </a:p>
          <a:p>
            <a:pPr lvl="1"/>
            <a:r>
              <a:rPr lang="en-GB" dirty="0">
                <a:solidFill>
                  <a:srgbClr val="003C57"/>
                </a:solidFill>
              </a:rPr>
              <a:t>Interest in knowledge and availability of programming tools across the GSS</a:t>
            </a:r>
          </a:p>
          <a:p>
            <a:pPr lvl="1"/>
            <a:r>
              <a:rPr lang="en-GB" dirty="0">
                <a:solidFill>
                  <a:srgbClr val="003C57"/>
                </a:solidFill>
              </a:rPr>
              <a:t>Coding practices adopted elsewhere e.g. Usage of Git</a:t>
            </a:r>
          </a:p>
          <a:p>
            <a:pPr lvl="1"/>
            <a:r>
              <a:rPr lang="en-GB" dirty="0">
                <a:solidFill>
                  <a:srgbClr val="003C57"/>
                </a:solidFill>
              </a:rPr>
              <a:t>In general, respondents were much more interested in practices outside of their department</a:t>
            </a:r>
          </a:p>
          <a:p>
            <a:pPr lvl="1"/>
            <a:r>
              <a:rPr lang="en-GB" dirty="0">
                <a:solidFill>
                  <a:srgbClr val="003C57"/>
                </a:solidFill>
              </a:rPr>
              <a:t>Some appetite for case studies of good practice or challenges faced by other departments, however this is beyond the scope of the survey</a:t>
            </a:r>
          </a:p>
          <a:p>
            <a:pPr lvl="1"/>
            <a:endParaRPr lang="en-GB" dirty="0"/>
          </a:p>
          <a:p>
            <a:pPr lvl="1"/>
            <a:endParaRPr lang="en-GB" dirty="0"/>
          </a:p>
          <a:p>
            <a:pPr lvl="1"/>
            <a:endParaRPr lang="en-GB" dirty="0"/>
          </a:p>
          <a:p>
            <a:endParaRPr lang="en-GB" dirty="0"/>
          </a:p>
          <a:p>
            <a:endParaRPr lang="en-GB" dirty="0"/>
          </a:p>
        </p:txBody>
      </p:sp>
    </p:spTree>
    <p:extLst>
      <p:ext uri="{BB962C8B-B14F-4D97-AF65-F5344CB8AC3E}">
        <p14:creationId xmlns:p14="http://schemas.microsoft.com/office/powerpoint/2010/main" val="413873223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A315B5-A0EA-4277-A262-E01BB0F8414F}"/>
              </a:ext>
            </a:extLst>
          </p:cNvPr>
          <p:cNvSpPr txBox="1"/>
          <p:nvPr/>
        </p:nvSpPr>
        <p:spPr>
          <a:xfrm>
            <a:off x="3114217" y="454683"/>
            <a:ext cx="5705570" cy="769441"/>
          </a:xfrm>
          <a:prstGeom prst="rect">
            <a:avLst/>
          </a:prstGeom>
          <a:noFill/>
        </p:spPr>
        <p:txBody>
          <a:bodyPr wrap="square" rtlCol="0">
            <a:spAutoFit/>
          </a:bodyPr>
          <a:lstStyle/>
          <a:p>
            <a:r>
              <a:rPr lang="en-GB" sz="4400" b="1" dirty="0">
                <a:solidFill>
                  <a:srgbClr val="002060"/>
                </a:solidFill>
                <a:latin typeface="Open Sans" panose="020B0606030504020204" pitchFamily="34" charset="0"/>
                <a:ea typeface="Open Sans" panose="020B0606030504020204" pitchFamily="34" charset="0"/>
                <a:cs typeface="Open Sans" panose="020B0606030504020204" pitchFamily="34" charset="0"/>
              </a:rPr>
              <a:t>The tools for the job</a:t>
            </a:r>
          </a:p>
        </p:txBody>
      </p:sp>
      <p:sp>
        <p:nvSpPr>
          <p:cNvPr id="3" name="TextBox 2">
            <a:extLst>
              <a:ext uri="{FF2B5EF4-FFF2-40B4-BE49-F238E27FC236}">
                <a16:creationId xmlns:a16="http://schemas.microsoft.com/office/drawing/2014/main" id="{358196D3-D5DA-4D18-9BAE-765DE927C1F9}"/>
              </a:ext>
            </a:extLst>
          </p:cNvPr>
          <p:cNvSpPr txBox="1"/>
          <p:nvPr/>
        </p:nvSpPr>
        <p:spPr>
          <a:xfrm>
            <a:off x="562708" y="1423731"/>
            <a:ext cx="1811037" cy="338554"/>
          </a:xfrm>
          <a:prstGeom prst="rect">
            <a:avLst/>
          </a:prstGeom>
          <a:noFill/>
        </p:spPr>
        <p:txBody>
          <a:bodyPr wrap="square" rtlCol="0">
            <a:spAutoFit/>
          </a:bodyPr>
          <a:lstStyle/>
          <a:p>
            <a:r>
              <a:rPr lang="en-GB" sz="1600" dirty="0">
                <a:solidFill>
                  <a:srgbClr val="002060"/>
                </a:solidFill>
                <a:latin typeface="Open Sans" panose="020B0606030504020204" pitchFamily="34" charset="0"/>
                <a:ea typeface="Open Sans" panose="020B0606030504020204" pitchFamily="34" charset="0"/>
                <a:cs typeface="Open Sans" panose="020B0606030504020204" pitchFamily="34" charset="0"/>
              </a:rPr>
              <a:t>Version control</a:t>
            </a:r>
          </a:p>
        </p:txBody>
      </p:sp>
      <p:pic>
        <p:nvPicPr>
          <p:cNvPr id="1026" name="Picture 2" descr="Image result for git">
            <a:extLst>
              <a:ext uri="{FF2B5EF4-FFF2-40B4-BE49-F238E27FC236}">
                <a16:creationId xmlns:a16="http://schemas.microsoft.com/office/drawing/2014/main" id="{6905E906-3BA2-4C37-A246-E725946EA7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903" y="1762285"/>
            <a:ext cx="994580" cy="9945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ress kit | GitLab">
            <a:extLst>
              <a:ext uri="{FF2B5EF4-FFF2-40B4-BE49-F238E27FC236}">
                <a16:creationId xmlns:a16="http://schemas.microsoft.com/office/drawing/2014/main" id="{F740F4C3-7535-4437-A194-0831A8D207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9483" y="1762285"/>
            <a:ext cx="1243012" cy="112669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61087C0-7671-4BED-9F10-A70E0FFDDA89}"/>
              </a:ext>
            </a:extLst>
          </p:cNvPr>
          <p:cNvSpPr txBox="1"/>
          <p:nvPr/>
        </p:nvSpPr>
        <p:spPr>
          <a:xfrm>
            <a:off x="5967002" y="1334329"/>
            <a:ext cx="2493507" cy="338554"/>
          </a:xfrm>
          <a:prstGeom prst="rect">
            <a:avLst/>
          </a:prstGeom>
          <a:noFill/>
        </p:spPr>
        <p:txBody>
          <a:bodyPr wrap="square" rtlCol="0">
            <a:spAutoFit/>
          </a:bodyPr>
          <a:lstStyle/>
          <a:p>
            <a:r>
              <a:rPr lang="en-GB" sz="1600" dirty="0">
                <a:solidFill>
                  <a:srgbClr val="002060"/>
                </a:solidFill>
                <a:latin typeface="Open Sans" panose="020B0606030504020204" pitchFamily="34" charset="0"/>
                <a:ea typeface="Open Sans" panose="020B0606030504020204" pitchFamily="34" charset="0"/>
                <a:cs typeface="Open Sans" panose="020B0606030504020204" pitchFamily="34" charset="0"/>
              </a:rPr>
              <a:t>Coding environment</a:t>
            </a:r>
          </a:p>
        </p:txBody>
      </p:sp>
      <p:pic>
        <p:nvPicPr>
          <p:cNvPr id="1032" name="Picture 8" descr="RStudio | Open source &amp; professional software for data science ...">
            <a:extLst>
              <a:ext uri="{FF2B5EF4-FFF2-40B4-BE49-F238E27FC236}">
                <a16:creationId xmlns:a16="http://schemas.microsoft.com/office/drawing/2014/main" id="{30137AF5-44D5-4163-9B6C-FF227D8E37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7002" y="1721452"/>
            <a:ext cx="2410711" cy="8459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4D1B9E0-E55F-48F4-B245-E73A83FFE230}"/>
              </a:ext>
            </a:extLst>
          </p:cNvPr>
          <p:cNvSpPr txBox="1"/>
          <p:nvPr/>
        </p:nvSpPr>
        <p:spPr>
          <a:xfrm>
            <a:off x="6803458" y="2938581"/>
            <a:ext cx="2493507" cy="338554"/>
          </a:xfrm>
          <a:prstGeom prst="rect">
            <a:avLst/>
          </a:prstGeom>
          <a:noFill/>
        </p:spPr>
        <p:txBody>
          <a:bodyPr wrap="square" rtlCol="0">
            <a:spAutoFit/>
          </a:bodyPr>
          <a:lstStyle/>
          <a:p>
            <a:r>
              <a:rPr lang="en-GB" sz="1600" dirty="0">
                <a:solidFill>
                  <a:srgbClr val="002060"/>
                </a:solidFill>
                <a:latin typeface="Open Sans" panose="020B0606030504020204" pitchFamily="34" charset="0"/>
                <a:ea typeface="Open Sans" panose="020B0606030504020204" pitchFamily="34" charset="0"/>
                <a:cs typeface="Open Sans" panose="020B0606030504020204" pitchFamily="34" charset="0"/>
              </a:rPr>
              <a:t>Package development</a:t>
            </a:r>
          </a:p>
        </p:txBody>
      </p:sp>
      <p:pic>
        <p:nvPicPr>
          <p:cNvPr id="1038" name="Picture 14" descr="RStudio Benefit Corporation Annual Report - RStudio">
            <a:extLst>
              <a:ext uri="{FF2B5EF4-FFF2-40B4-BE49-F238E27FC236}">
                <a16:creationId xmlns:a16="http://schemas.microsoft.com/office/drawing/2014/main" id="{03852BE2-196D-44EE-ADE3-B6DAB581196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86092" y="3429000"/>
            <a:ext cx="4926653" cy="121883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4E5AEE3-BA04-4237-8FBB-BE2F4B7F3AE4}"/>
              </a:ext>
            </a:extLst>
          </p:cNvPr>
          <p:cNvSpPr txBox="1"/>
          <p:nvPr/>
        </p:nvSpPr>
        <p:spPr>
          <a:xfrm>
            <a:off x="647768" y="3097615"/>
            <a:ext cx="1811037" cy="338554"/>
          </a:xfrm>
          <a:prstGeom prst="rect">
            <a:avLst/>
          </a:prstGeom>
          <a:noFill/>
        </p:spPr>
        <p:txBody>
          <a:bodyPr wrap="square" rtlCol="0">
            <a:spAutoFit/>
          </a:bodyPr>
          <a:lstStyle/>
          <a:p>
            <a:r>
              <a:rPr lang="en-GB" sz="1600" dirty="0">
                <a:solidFill>
                  <a:srgbClr val="002060"/>
                </a:solidFill>
                <a:latin typeface="Open Sans" panose="020B0606030504020204" pitchFamily="34" charset="0"/>
                <a:ea typeface="Open Sans" panose="020B0606030504020204" pitchFamily="34" charset="0"/>
                <a:cs typeface="Open Sans" panose="020B0606030504020204" pitchFamily="34" charset="0"/>
              </a:rPr>
              <a:t>R packages</a:t>
            </a:r>
          </a:p>
        </p:txBody>
      </p:sp>
      <p:pic>
        <p:nvPicPr>
          <p:cNvPr id="1040" name="Picture 16" descr="Data Manipulation in R with dplyr - Towards Data Science">
            <a:extLst>
              <a:ext uri="{FF2B5EF4-FFF2-40B4-BE49-F238E27FC236}">
                <a16:creationId xmlns:a16="http://schemas.microsoft.com/office/drawing/2014/main" id="{799A908B-FCB3-47C3-A016-074FDCB01DB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2708" y="3473292"/>
            <a:ext cx="3509818" cy="171880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Create Elegant Data Visualisations Using the Grammar of Graphics ...">
            <a:extLst>
              <a:ext uri="{FF2B5EF4-FFF2-40B4-BE49-F238E27FC236}">
                <a16:creationId xmlns:a16="http://schemas.microsoft.com/office/drawing/2014/main" id="{8CFE0D76-E934-429C-90B9-93077CBBBBF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47121" y="3473292"/>
            <a:ext cx="1258789" cy="145809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F0C35DA8-7F44-4B61-8D94-182D9413A0A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77900" y="4727870"/>
            <a:ext cx="1187872" cy="1377931"/>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Git for Windows">
            <a:extLst>
              <a:ext uri="{FF2B5EF4-FFF2-40B4-BE49-F238E27FC236}">
                <a16:creationId xmlns:a16="http://schemas.microsoft.com/office/drawing/2014/main" id="{F67B8E53-AB25-43D2-B0E4-1DB0E5DC1EA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5831" y="1704086"/>
            <a:ext cx="1029278" cy="1029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094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E30A8-AE4E-48E8-BCE2-A75DACECB058}"/>
              </a:ext>
            </a:extLst>
          </p:cNvPr>
          <p:cNvSpPr>
            <a:spLocks noGrp="1"/>
          </p:cNvSpPr>
          <p:nvPr>
            <p:ph type="title"/>
          </p:nvPr>
        </p:nvSpPr>
        <p:spPr/>
        <p:txBody>
          <a:bodyPr/>
          <a:lstStyle/>
          <a:p>
            <a:r>
              <a:rPr lang="en-GB" dirty="0"/>
              <a:t>Key findings</a:t>
            </a:r>
          </a:p>
        </p:txBody>
      </p:sp>
      <p:pic>
        <p:nvPicPr>
          <p:cNvPr id="4" name="Picture 3">
            <a:extLst>
              <a:ext uri="{FF2B5EF4-FFF2-40B4-BE49-F238E27FC236}">
                <a16:creationId xmlns:a16="http://schemas.microsoft.com/office/drawing/2014/main" id="{2BB6A306-4CE3-46B4-AD9E-C35EA56EE4C1}"/>
              </a:ext>
            </a:extLst>
          </p:cNvPr>
          <p:cNvPicPr>
            <a:picLocks noChangeAspect="1"/>
          </p:cNvPicPr>
          <p:nvPr/>
        </p:nvPicPr>
        <p:blipFill>
          <a:blip r:embed="rId4"/>
          <a:stretch>
            <a:fillRect/>
          </a:stretch>
        </p:blipFill>
        <p:spPr>
          <a:xfrm>
            <a:off x="746708" y="1417637"/>
            <a:ext cx="3546996" cy="4638959"/>
          </a:xfrm>
          <a:prstGeom prst="rect">
            <a:avLst/>
          </a:prstGeom>
        </p:spPr>
      </p:pic>
      <p:pic>
        <p:nvPicPr>
          <p:cNvPr id="1026" name="Picture 1">
            <a:extLst>
              <a:ext uri="{FF2B5EF4-FFF2-40B4-BE49-F238E27FC236}">
                <a16:creationId xmlns:a16="http://schemas.microsoft.com/office/drawing/2014/main" id="{9E5AB2B2-CAA8-4088-BD6D-D61319D7EB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462" y="1527317"/>
            <a:ext cx="71755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989228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E30A8-AE4E-48E8-BCE2-A75DACECB058}"/>
              </a:ext>
            </a:extLst>
          </p:cNvPr>
          <p:cNvSpPr>
            <a:spLocks noGrp="1"/>
          </p:cNvSpPr>
          <p:nvPr>
            <p:ph type="title"/>
          </p:nvPr>
        </p:nvSpPr>
        <p:spPr/>
        <p:txBody>
          <a:bodyPr/>
          <a:lstStyle/>
          <a:p>
            <a:r>
              <a:rPr lang="en-GB" dirty="0"/>
              <a:t>Key findings</a:t>
            </a:r>
          </a:p>
        </p:txBody>
      </p:sp>
      <p:pic>
        <p:nvPicPr>
          <p:cNvPr id="3" name="Picture 2">
            <a:extLst>
              <a:ext uri="{FF2B5EF4-FFF2-40B4-BE49-F238E27FC236}">
                <a16:creationId xmlns:a16="http://schemas.microsoft.com/office/drawing/2014/main" id="{525E9DF4-9072-458C-9900-52F7E78C7233}"/>
              </a:ext>
            </a:extLst>
          </p:cNvPr>
          <p:cNvPicPr>
            <a:picLocks noChangeAspect="1"/>
          </p:cNvPicPr>
          <p:nvPr/>
        </p:nvPicPr>
        <p:blipFill>
          <a:blip r:embed="rId4"/>
          <a:stretch>
            <a:fillRect/>
          </a:stretch>
        </p:blipFill>
        <p:spPr>
          <a:xfrm>
            <a:off x="2319131" y="1481468"/>
            <a:ext cx="6838122" cy="4581772"/>
          </a:xfrm>
          <a:prstGeom prst="rect">
            <a:avLst/>
          </a:prstGeom>
        </p:spPr>
      </p:pic>
    </p:spTree>
    <p:extLst>
      <p:ext uri="{BB962C8B-B14F-4D97-AF65-F5344CB8AC3E}">
        <p14:creationId xmlns:p14="http://schemas.microsoft.com/office/powerpoint/2010/main" val="20808714"/>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E30A8-AE4E-48E8-BCE2-A75DACECB058}"/>
              </a:ext>
            </a:extLst>
          </p:cNvPr>
          <p:cNvSpPr>
            <a:spLocks noGrp="1"/>
          </p:cNvSpPr>
          <p:nvPr>
            <p:ph type="title"/>
          </p:nvPr>
        </p:nvSpPr>
        <p:spPr/>
        <p:txBody>
          <a:bodyPr/>
          <a:lstStyle/>
          <a:p>
            <a:r>
              <a:rPr lang="en-GB" dirty="0"/>
              <a:t>Key findings</a:t>
            </a:r>
          </a:p>
        </p:txBody>
      </p:sp>
      <p:pic>
        <p:nvPicPr>
          <p:cNvPr id="4" name="Picture 3">
            <a:extLst>
              <a:ext uri="{FF2B5EF4-FFF2-40B4-BE49-F238E27FC236}">
                <a16:creationId xmlns:a16="http://schemas.microsoft.com/office/drawing/2014/main" id="{826ACB84-34D6-4D8D-BA0A-E14DE16A21CA}"/>
              </a:ext>
            </a:extLst>
          </p:cNvPr>
          <p:cNvPicPr>
            <a:picLocks noChangeAspect="1"/>
          </p:cNvPicPr>
          <p:nvPr/>
        </p:nvPicPr>
        <p:blipFill>
          <a:blip r:embed="rId4"/>
          <a:stretch>
            <a:fillRect/>
          </a:stretch>
        </p:blipFill>
        <p:spPr>
          <a:xfrm>
            <a:off x="1857374" y="1417638"/>
            <a:ext cx="8492639" cy="4532588"/>
          </a:xfrm>
          <a:prstGeom prst="rect">
            <a:avLst/>
          </a:prstGeom>
        </p:spPr>
      </p:pic>
    </p:spTree>
    <p:extLst>
      <p:ext uri="{BB962C8B-B14F-4D97-AF65-F5344CB8AC3E}">
        <p14:creationId xmlns:p14="http://schemas.microsoft.com/office/powerpoint/2010/main" val="1482671882"/>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E30A8-AE4E-48E8-BCE2-A75DACECB058}"/>
              </a:ext>
            </a:extLst>
          </p:cNvPr>
          <p:cNvSpPr>
            <a:spLocks noGrp="1"/>
          </p:cNvSpPr>
          <p:nvPr>
            <p:ph type="title"/>
          </p:nvPr>
        </p:nvSpPr>
        <p:spPr/>
        <p:txBody>
          <a:bodyPr/>
          <a:lstStyle/>
          <a:p>
            <a:r>
              <a:rPr lang="en-GB" dirty="0"/>
              <a:t>Key findings</a:t>
            </a:r>
          </a:p>
        </p:txBody>
      </p:sp>
      <p:pic>
        <p:nvPicPr>
          <p:cNvPr id="3" name="Picture 2">
            <a:extLst>
              <a:ext uri="{FF2B5EF4-FFF2-40B4-BE49-F238E27FC236}">
                <a16:creationId xmlns:a16="http://schemas.microsoft.com/office/drawing/2014/main" id="{20578473-9BB0-4346-9588-6F0B5DDD7525}"/>
              </a:ext>
            </a:extLst>
          </p:cNvPr>
          <p:cNvPicPr>
            <a:picLocks noChangeAspect="1"/>
          </p:cNvPicPr>
          <p:nvPr/>
        </p:nvPicPr>
        <p:blipFill>
          <a:blip r:embed="rId4"/>
          <a:stretch>
            <a:fillRect/>
          </a:stretch>
        </p:blipFill>
        <p:spPr>
          <a:xfrm>
            <a:off x="2498034" y="1417638"/>
            <a:ext cx="7195932" cy="4638342"/>
          </a:xfrm>
          <a:prstGeom prst="rect">
            <a:avLst/>
          </a:prstGeom>
        </p:spPr>
      </p:pic>
    </p:spTree>
    <p:extLst>
      <p:ext uri="{BB962C8B-B14F-4D97-AF65-F5344CB8AC3E}">
        <p14:creationId xmlns:p14="http://schemas.microsoft.com/office/powerpoint/2010/main" val="4271628454"/>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E30A8-AE4E-48E8-BCE2-A75DACECB058}"/>
              </a:ext>
            </a:extLst>
          </p:cNvPr>
          <p:cNvSpPr>
            <a:spLocks noGrp="1"/>
          </p:cNvSpPr>
          <p:nvPr>
            <p:ph type="title"/>
          </p:nvPr>
        </p:nvSpPr>
        <p:spPr/>
        <p:txBody>
          <a:bodyPr/>
          <a:lstStyle/>
          <a:p>
            <a:r>
              <a:rPr lang="en-GB" dirty="0"/>
              <a:t>Key findings</a:t>
            </a:r>
          </a:p>
        </p:txBody>
      </p:sp>
      <p:pic>
        <p:nvPicPr>
          <p:cNvPr id="4" name="Picture 3">
            <a:extLst>
              <a:ext uri="{FF2B5EF4-FFF2-40B4-BE49-F238E27FC236}">
                <a16:creationId xmlns:a16="http://schemas.microsoft.com/office/drawing/2014/main" id="{4287C067-94F8-4772-86B7-6B3AEBB02DC3}"/>
              </a:ext>
            </a:extLst>
          </p:cNvPr>
          <p:cNvPicPr>
            <a:picLocks noChangeAspect="1"/>
          </p:cNvPicPr>
          <p:nvPr/>
        </p:nvPicPr>
        <p:blipFill>
          <a:blip r:embed="rId4"/>
          <a:stretch>
            <a:fillRect/>
          </a:stretch>
        </p:blipFill>
        <p:spPr>
          <a:xfrm>
            <a:off x="1919287" y="1490659"/>
            <a:ext cx="8353425" cy="4486275"/>
          </a:xfrm>
          <a:prstGeom prst="rect">
            <a:avLst/>
          </a:prstGeom>
        </p:spPr>
      </p:pic>
    </p:spTree>
    <p:extLst>
      <p:ext uri="{BB962C8B-B14F-4D97-AF65-F5344CB8AC3E}">
        <p14:creationId xmlns:p14="http://schemas.microsoft.com/office/powerpoint/2010/main" val="664382423"/>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E30A8-AE4E-48E8-BCE2-A75DACECB058}"/>
              </a:ext>
            </a:extLst>
          </p:cNvPr>
          <p:cNvSpPr>
            <a:spLocks noGrp="1"/>
          </p:cNvSpPr>
          <p:nvPr>
            <p:ph type="title"/>
          </p:nvPr>
        </p:nvSpPr>
        <p:spPr/>
        <p:txBody>
          <a:bodyPr/>
          <a:lstStyle/>
          <a:p>
            <a:r>
              <a:rPr lang="en-GB" dirty="0"/>
              <a:t>CARS dashboard</a:t>
            </a:r>
          </a:p>
        </p:txBody>
      </p:sp>
      <p:sp>
        <p:nvSpPr>
          <p:cNvPr id="3" name="Content Placeholder 2">
            <a:extLst>
              <a:ext uri="{FF2B5EF4-FFF2-40B4-BE49-F238E27FC236}">
                <a16:creationId xmlns:a16="http://schemas.microsoft.com/office/drawing/2014/main" id="{2DF32200-1FE8-4B76-A30A-596C816DFED7}"/>
              </a:ext>
            </a:extLst>
          </p:cNvPr>
          <p:cNvSpPr>
            <a:spLocks noGrp="1"/>
          </p:cNvSpPr>
          <p:nvPr>
            <p:ph idx="1"/>
          </p:nvPr>
        </p:nvSpPr>
        <p:spPr/>
        <p:txBody>
          <a:bodyPr>
            <a:normAutofit lnSpcReduction="10000"/>
          </a:bodyPr>
          <a:lstStyle/>
          <a:p>
            <a:r>
              <a:rPr lang="en-GB" dirty="0"/>
              <a:t>R Shiny dashboard produced to display the results</a:t>
            </a:r>
          </a:p>
          <a:p>
            <a:r>
              <a:rPr lang="en-GB" dirty="0"/>
              <a:t>Enables results to be filtered by department, grade and profession</a:t>
            </a:r>
          </a:p>
          <a:p>
            <a:r>
              <a:rPr lang="en-GB" dirty="0"/>
              <a:t>Department level figures are available to view in the dashboard where at least 20 responses have been provided in that department. Further breakdowns by grade and profession are available to view where there are at least 20 responses e.g. ONS G7 results are viewable as there are more than 20 responses</a:t>
            </a:r>
          </a:p>
          <a:p>
            <a:endParaRPr lang="en-GB" dirty="0"/>
          </a:p>
        </p:txBody>
      </p:sp>
    </p:spTree>
    <p:extLst>
      <p:ext uri="{BB962C8B-B14F-4D97-AF65-F5344CB8AC3E}">
        <p14:creationId xmlns:p14="http://schemas.microsoft.com/office/powerpoint/2010/main" val="3110822476"/>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E30A8-AE4E-48E8-BCE2-A75DACECB058}"/>
              </a:ext>
            </a:extLst>
          </p:cNvPr>
          <p:cNvSpPr>
            <a:spLocks noGrp="1"/>
          </p:cNvSpPr>
          <p:nvPr>
            <p:ph type="title"/>
          </p:nvPr>
        </p:nvSpPr>
        <p:spPr>
          <a:xfrm>
            <a:off x="107897" y="83055"/>
            <a:ext cx="11264348" cy="1143000"/>
          </a:xfrm>
        </p:spPr>
        <p:txBody>
          <a:bodyPr>
            <a:noAutofit/>
          </a:bodyPr>
          <a:lstStyle/>
          <a:p>
            <a:r>
              <a:rPr lang="en-GB" sz="3200" dirty="0"/>
              <a:t>What department level breakdowns are available to </a:t>
            </a:r>
            <a:br>
              <a:rPr lang="en-GB" sz="3200" dirty="0"/>
            </a:br>
            <a:r>
              <a:rPr lang="en-GB" sz="3200" dirty="0"/>
              <a:t>view in the dashboard?</a:t>
            </a:r>
          </a:p>
        </p:txBody>
      </p:sp>
      <p:pic>
        <p:nvPicPr>
          <p:cNvPr id="1026" name="Picture 2" descr="Cabinet Office | Page Personnel">
            <a:extLst>
              <a:ext uri="{FF2B5EF4-FFF2-40B4-BE49-F238E27FC236}">
                <a16:creationId xmlns:a16="http://schemas.microsoft.com/office/drawing/2014/main" id="{19675C71-F0D6-47C6-85D4-CB1ED24E0E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0673" y="1848265"/>
            <a:ext cx="2054914" cy="10274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epartment for Education - Wikipedia">
            <a:extLst>
              <a:ext uri="{FF2B5EF4-FFF2-40B4-BE49-F238E27FC236}">
                <a16:creationId xmlns:a16="http://schemas.microsoft.com/office/drawing/2014/main" id="{B3337700-346F-46B6-B611-B2A4A9652E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9234" y="1848265"/>
            <a:ext cx="1623644" cy="96119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epartment for Environment, Food and Rural Affairs - Wikipedia">
            <a:extLst>
              <a:ext uri="{FF2B5EF4-FFF2-40B4-BE49-F238E27FC236}">
                <a16:creationId xmlns:a16="http://schemas.microsoft.com/office/drawing/2014/main" id="{47B55E80-41AB-4857-AEC8-D6BBE01B0D1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9507" y="1837947"/>
            <a:ext cx="2038542" cy="104857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New Dates Announced for the Department for Transport Consultation Events |  Community Transport Association">
            <a:extLst>
              <a:ext uri="{FF2B5EF4-FFF2-40B4-BE49-F238E27FC236}">
                <a16:creationId xmlns:a16="http://schemas.microsoft.com/office/drawing/2014/main" id="{29EBD342-7ADD-4446-9A6B-69151DE58DD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78049" y="1783593"/>
            <a:ext cx="2473920" cy="123696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M Revenue and Customs - Wikipedia">
            <a:extLst>
              <a:ext uri="{FF2B5EF4-FFF2-40B4-BE49-F238E27FC236}">
                <a16:creationId xmlns:a16="http://schemas.microsoft.com/office/drawing/2014/main" id="{BA00A8A7-460C-4D53-9D66-BA5129F5C1E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8646" y="1848265"/>
            <a:ext cx="1826729" cy="108599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Lean Six Sigma Case Study - Government - Home Office - Catalyst Consulting">
            <a:extLst>
              <a:ext uri="{FF2B5EF4-FFF2-40B4-BE49-F238E27FC236}">
                <a16:creationId xmlns:a16="http://schemas.microsoft.com/office/drawing/2014/main" id="{D8A13BC3-BA1D-4B16-ACA4-DEB888A8221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0673" y="3352782"/>
            <a:ext cx="2124792" cy="90797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inistry of Housing, Communities and Local Government - Wikipedia">
            <a:extLst>
              <a:ext uri="{FF2B5EF4-FFF2-40B4-BE49-F238E27FC236}">
                <a16:creationId xmlns:a16="http://schemas.microsoft.com/office/drawing/2014/main" id="{8E38404C-1DEB-41C4-8988-885EABF1D0E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35916" y="3352782"/>
            <a:ext cx="2038542" cy="106530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Ministry of Justice - Trusted Partners - Monarch IT">
            <a:extLst>
              <a:ext uri="{FF2B5EF4-FFF2-40B4-BE49-F238E27FC236}">
                <a16:creationId xmlns:a16="http://schemas.microsoft.com/office/drawing/2014/main" id="{91B086ED-E96A-4702-BF68-DE15C039113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40071" y="3168358"/>
            <a:ext cx="1517949" cy="151794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NSS Corporate | NHS National Services Scotland">
            <a:extLst>
              <a:ext uri="{FF2B5EF4-FFF2-40B4-BE49-F238E27FC236}">
                <a16:creationId xmlns:a16="http://schemas.microsoft.com/office/drawing/2014/main" id="{0E04E7EF-ECD2-4CA7-8BAB-6953740C4F9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1958" y="4757858"/>
            <a:ext cx="1832269" cy="128532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ONS figures reveal 65 COVID-related deaths in education workforce">
            <a:extLst>
              <a:ext uri="{FF2B5EF4-FFF2-40B4-BE49-F238E27FC236}">
                <a16:creationId xmlns:a16="http://schemas.microsoft.com/office/drawing/2014/main" id="{859C2729-DCB5-4811-8186-7BB04CADF9D0}"/>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r="9243" b="26381"/>
          <a:stretch/>
        </p:blipFill>
        <p:spPr bwMode="auto">
          <a:xfrm>
            <a:off x="2965587" y="4739091"/>
            <a:ext cx="2679839"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UK Government - Office for Standards in Education, Children's Services and  Skills Salaries in the United Kingdom | Indeed.co.uk">
            <a:extLst>
              <a:ext uri="{FF2B5EF4-FFF2-40B4-BE49-F238E27FC236}">
                <a16:creationId xmlns:a16="http://schemas.microsoft.com/office/drawing/2014/main" id="{3660CFD8-28D1-4A60-B1AE-05073A6E47EC}"/>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b="32056"/>
          <a:stretch/>
        </p:blipFill>
        <p:spPr bwMode="auto">
          <a:xfrm>
            <a:off x="5740071" y="4587064"/>
            <a:ext cx="2143125" cy="1456117"/>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Public Health England - Wikipedia">
            <a:extLst>
              <a:ext uri="{FF2B5EF4-FFF2-40B4-BE49-F238E27FC236}">
                <a16:creationId xmlns:a16="http://schemas.microsoft.com/office/drawing/2014/main" id="{9EF2FDDA-95AD-460B-9E30-10C34BB5820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815772" y="3391581"/>
            <a:ext cx="1826729" cy="1129251"/>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Scottish Government Commits to £2m MaaS Investment Fund">
            <a:extLst>
              <a:ext uri="{FF2B5EF4-FFF2-40B4-BE49-F238E27FC236}">
                <a16:creationId xmlns:a16="http://schemas.microsoft.com/office/drawing/2014/main" id="{2DE9A7C4-8AE3-45C0-A286-6395A98C870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962626" y="3348507"/>
            <a:ext cx="2036102" cy="133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6995594"/>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E30A8-AE4E-48E8-BCE2-A75DACECB058}"/>
              </a:ext>
            </a:extLst>
          </p:cNvPr>
          <p:cNvSpPr>
            <a:spLocks noGrp="1"/>
          </p:cNvSpPr>
          <p:nvPr>
            <p:ph type="title"/>
          </p:nvPr>
        </p:nvSpPr>
        <p:spPr>
          <a:xfrm>
            <a:off x="609600" y="-122926"/>
            <a:ext cx="10972800" cy="1143000"/>
          </a:xfrm>
        </p:spPr>
        <p:txBody>
          <a:bodyPr>
            <a:normAutofit/>
          </a:bodyPr>
          <a:lstStyle/>
          <a:p>
            <a:r>
              <a:rPr lang="en-GB" dirty="0"/>
              <a:t>Dashboard demo</a:t>
            </a:r>
          </a:p>
        </p:txBody>
      </p:sp>
      <p:sp>
        <p:nvSpPr>
          <p:cNvPr id="17" name="Content Placeholder 2">
            <a:extLst>
              <a:ext uri="{FF2B5EF4-FFF2-40B4-BE49-F238E27FC236}">
                <a16:creationId xmlns:a16="http://schemas.microsoft.com/office/drawing/2014/main" id="{6B21CA59-4A4E-4278-85A8-7EAD2DDE0B33}"/>
              </a:ext>
            </a:extLst>
          </p:cNvPr>
          <p:cNvSpPr>
            <a:spLocks noGrp="1"/>
          </p:cNvSpPr>
          <p:nvPr>
            <p:ph idx="1"/>
          </p:nvPr>
        </p:nvSpPr>
        <p:spPr>
          <a:xfrm>
            <a:off x="9806608" y="1568806"/>
            <a:ext cx="2213114" cy="4338281"/>
          </a:xfrm>
        </p:spPr>
        <p:txBody>
          <a:bodyPr>
            <a:normAutofit/>
          </a:bodyPr>
          <a:lstStyle/>
          <a:p>
            <a:pPr marL="0" indent="0">
              <a:buNone/>
            </a:pPr>
            <a:r>
              <a:rPr lang="en-GB" dirty="0">
                <a:hlinkClick r:id="rId4"/>
              </a:rPr>
              <a:t>https://cars-dashboard-dwzndgiyya-ez.a.run.app/</a:t>
            </a:r>
            <a:r>
              <a:rPr lang="en-GB" dirty="0"/>
              <a:t> </a:t>
            </a:r>
          </a:p>
        </p:txBody>
      </p:sp>
      <p:pic>
        <p:nvPicPr>
          <p:cNvPr id="3" name="Picture 2">
            <a:extLst>
              <a:ext uri="{FF2B5EF4-FFF2-40B4-BE49-F238E27FC236}">
                <a16:creationId xmlns:a16="http://schemas.microsoft.com/office/drawing/2014/main" id="{C872DA58-CDF5-4084-B856-2E7F0CC0FBE2}"/>
              </a:ext>
            </a:extLst>
          </p:cNvPr>
          <p:cNvPicPr>
            <a:picLocks noChangeAspect="1"/>
          </p:cNvPicPr>
          <p:nvPr/>
        </p:nvPicPr>
        <p:blipFill>
          <a:blip r:embed="rId5"/>
          <a:stretch>
            <a:fillRect/>
          </a:stretch>
        </p:blipFill>
        <p:spPr>
          <a:xfrm>
            <a:off x="437321" y="1568806"/>
            <a:ext cx="9369287" cy="4338281"/>
          </a:xfrm>
          <a:prstGeom prst="rect">
            <a:avLst/>
          </a:prstGeom>
        </p:spPr>
      </p:pic>
    </p:spTree>
    <p:extLst>
      <p:ext uri="{BB962C8B-B14F-4D97-AF65-F5344CB8AC3E}">
        <p14:creationId xmlns:p14="http://schemas.microsoft.com/office/powerpoint/2010/main" val="253074923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E30A8-AE4E-48E8-BCE2-A75DACECB058}"/>
              </a:ext>
            </a:extLst>
          </p:cNvPr>
          <p:cNvSpPr>
            <a:spLocks noGrp="1"/>
          </p:cNvSpPr>
          <p:nvPr>
            <p:ph type="title"/>
          </p:nvPr>
        </p:nvSpPr>
        <p:spPr/>
        <p:txBody>
          <a:bodyPr/>
          <a:lstStyle/>
          <a:p>
            <a:r>
              <a:rPr lang="en-GB" dirty="0"/>
              <a:t>Outline</a:t>
            </a:r>
          </a:p>
        </p:txBody>
      </p:sp>
      <p:sp>
        <p:nvSpPr>
          <p:cNvPr id="3" name="Content Placeholder 2">
            <a:extLst>
              <a:ext uri="{FF2B5EF4-FFF2-40B4-BE49-F238E27FC236}">
                <a16:creationId xmlns:a16="http://schemas.microsoft.com/office/drawing/2014/main" id="{2DF32200-1FE8-4B76-A30A-596C816DFED7}"/>
              </a:ext>
            </a:extLst>
          </p:cNvPr>
          <p:cNvSpPr>
            <a:spLocks noGrp="1"/>
          </p:cNvSpPr>
          <p:nvPr>
            <p:ph idx="1"/>
          </p:nvPr>
        </p:nvSpPr>
        <p:spPr/>
        <p:txBody>
          <a:bodyPr>
            <a:normAutofit/>
          </a:bodyPr>
          <a:lstStyle/>
          <a:p>
            <a:r>
              <a:rPr lang="en-GB" dirty="0"/>
              <a:t>What is CARS?</a:t>
            </a:r>
          </a:p>
          <a:p>
            <a:r>
              <a:rPr lang="en-GB" dirty="0"/>
              <a:t>How did we analyse the data?</a:t>
            </a:r>
          </a:p>
          <a:p>
            <a:r>
              <a:rPr lang="en-GB" dirty="0"/>
              <a:t>What did we find out?</a:t>
            </a:r>
          </a:p>
          <a:p>
            <a:r>
              <a:rPr lang="en-GB" dirty="0"/>
              <a:t>Demonstration of our interactive dashboard</a:t>
            </a:r>
          </a:p>
          <a:p>
            <a:r>
              <a:rPr lang="en-GB" dirty="0"/>
              <a:t>Discussion on how the RAP champions could use the results</a:t>
            </a:r>
          </a:p>
          <a:p>
            <a:r>
              <a:rPr lang="en-GB" dirty="0"/>
              <a:t>CARS wave 2</a:t>
            </a:r>
          </a:p>
        </p:txBody>
      </p:sp>
    </p:spTree>
    <p:extLst>
      <p:ext uri="{BB962C8B-B14F-4D97-AF65-F5344CB8AC3E}">
        <p14:creationId xmlns:p14="http://schemas.microsoft.com/office/powerpoint/2010/main" val="2497359677"/>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E30A8-AE4E-48E8-BCE2-A75DACECB058}"/>
              </a:ext>
            </a:extLst>
          </p:cNvPr>
          <p:cNvSpPr>
            <a:spLocks noGrp="1"/>
          </p:cNvSpPr>
          <p:nvPr>
            <p:ph type="title"/>
          </p:nvPr>
        </p:nvSpPr>
        <p:spPr/>
        <p:txBody>
          <a:bodyPr/>
          <a:lstStyle/>
          <a:p>
            <a:r>
              <a:rPr lang="en-GB" dirty="0"/>
              <a:t>Discussion</a:t>
            </a:r>
          </a:p>
        </p:txBody>
      </p:sp>
      <p:sp>
        <p:nvSpPr>
          <p:cNvPr id="3" name="Content Placeholder 2">
            <a:extLst>
              <a:ext uri="{FF2B5EF4-FFF2-40B4-BE49-F238E27FC236}">
                <a16:creationId xmlns:a16="http://schemas.microsoft.com/office/drawing/2014/main" id="{2DF32200-1FE8-4B76-A30A-596C816DFED7}"/>
              </a:ext>
            </a:extLst>
          </p:cNvPr>
          <p:cNvSpPr>
            <a:spLocks noGrp="1"/>
          </p:cNvSpPr>
          <p:nvPr>
            <p:ph idx="1"/>
          </p:nvPr>
        </p:nvSpPr>
        <p:spPr>
          <a:xfrm>
            <a:off x="609600" y="3043031"/>
            <a:ext cx="10972800" cy="771938"/>
          </a:xfrm>
        </p:spPr>
        <p:txBody>
          <a:bodyPr>
            <a:normAutofit/>
          </a:bodyPr>
          <a:lstStyle/>
          <a:p>
            <a:pPr marL="0" indent="0">
              <a:buNone/>
            </a:pPr>
            <a:r>
              <a:rPr lang="en-GB" dirty="0"/>
              <a:t>How can this network use the results from this survey?</a:t>
            </a:r>
          </a:p>
        </p:txBody>
      </p:sp>
    </p:spTree>
    <p:extLst>
      <p:ext uri="{BB962C8B-B14F-4D97-AF65-F5344CB8AC3E}">
        <p14:creationId xmlns:p14="http://schemas.microsoft.com/office/powerpoint/2010/main" val="1118865605"/>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E30A8-AE4E-48E8-BCE2-A75DACECB058}"/>
              </a:ext>
            </a:extLst>
          </p:cNvPr>
          <p:cNvSpPr>
            <a:spLocks noGrp="1"/>
          </p:cNvSpPr>
          <p:nvPr>
            <p:ph type="title"/>
          </p:nvPr>
        </p:nvSpPr>
        <p:spPr/>
        <p:txBody>
          <a:bodyPr/>
          <a:lstStyle/>
          <a:p>
            <a:r>
              <a:rPr lang="en-GB" dirty="0"/>
              <a:t>CARS wave 2</a:t>
            </a:r>
          </a:p>
        </p:txBody>
      </p:sp>
      <p:sp>
        <p:nvSpPr>
          <p:cNvPr id="3" name="Content Placeholder 2">
            <a:extLst>
              <a:ext uri="{FF2B5EF4-FFF2-40B4-BE49-F238E27FC236}">
                <a16:creationId xmlns:a16="http://schemas.microsoft.com/office/drawing/2014/main" id="{2DF32200-1FE8-4B76-A30A-596C816DFED7}"/>
              </a:ext>
            </a:extLst>
          </p:cNvPr>
          <p:cNvSpPr>
            <a:spLocks noGrp="1"/>
          </p:cNvSpPr>
          <p:nvPr>
            <p:ph idx="1"/>
          </p:nvPr>
        </p:nvSpPr>
        <p:spPr/>
        <p:txBody>
          <a:bodyPr>
            <a:normAutofit/>
          </a:bodyPr>
          <a:lstStyle/>
          <a:p>
            <a:r>
              <a:rPr lang="en-GB" dirty="0"/>
              <a:t>User testing has been completed on the wave 2 survey</a:t>
            </a:r>
          </a:p>
          <a:p>
            <a:endParaRPr lang="en-GB" dirty="0"/>
          </a:p>
          <a:p>
            <a:r>
              <a:rPr lang="en-GB" dirty="0"/>
              <a:t>Survey will be launched on Thursday 1</a:t>
            </a:r>
            <a:r>
              <a:rPr lang="en-GB" baseline="30000" dirty="0"/>
              <a:t>st</a:t>
            </a:r>
            <a:r>
              <a:rPr lang="en-GB" dirty="0"/>
              <a:t> October</a:t>
            </a:r>
          </a:p>
          <a:p>
            <a:endParaRPr lang="en-GB" dirty="0"/>
          </a:p>
          <a:p>
            <a:r>
              <a:rPr lang="en-GB" dirty="0"/>
              <a:t>Please complete the survey and promote it within your departments!</a:t>
            </a:r>
          </a:p>
        </p:txBody>
      </p:sp>
    </p:spTree>
    <p:extLst>
      <p:ext uri="{BB962C8B-B14F-4D97-AF65-F5344CB8AC3E}">
        <p14:creationId xmlns:p14="http://schemas.microsoft.com/office/powerpoint/2010/main" val="2624455303"/>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E30A8-AE4E-48E8-BCE2-A75DACECB058}"/>
              </a:ext>
            </a:extLst>
          </p:cNvPr>
          <p:cNvSpPr>
            <a:spLocks noGrp="1"/>
          </p:cNvSpPr>
          <p:nvPr>
            <p:ph type="title"/>
          </p:nvPr>
        </p:nvSpPr>
        <p:spPr>
          <a:xfrm>
            <a:off x="609600" y="2857500"/>
            <a:ext cx="10972800" cy="1143000"/>
          </a:xfrm>
        </p:spPr>
        <p:txBody>
          <a:bodyPr/>
          <a:lstStyle/>
          <a:p>
            <a:r>
              <a:rPr lang="en-GB" dirty="0"/>
              <a:t>Any questions?</a:t>
            </a:r>
          </a:p>
        </p:txBody>
      </p:sp>
    </p:spTree>
    <p:extLst>
      <p:ext uri="{BB962C8B-B14F-4D97-AF65-F5344CB8AC3E}">
        <p14:creationId xmlns:p14="http://schemas.microsoft.com/office/powerpoint/2010/main" val="1122392540"/>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E30A8-AE4E-48E8-BCE2-A75DACECB058}"/>
              </a:ext>
            </a:extLst>
          </p:cNvPr>
          <p:cNvSpPr>
            <a:spLocks noGrp="1"/>
          </p:cNvSpPr>
          <p:nvPr>
            <p:ph type="title"/>
          </p:nvPr>
        </p:nvSpPr>
        <p:spPr/>
        <p:txBody>
          <a:bodyPr/>
          <a:lstStyle/>
          <a:p>
            <a:r>
              <a:rPr lang="en-GB" dirty="0"/>
              <a:t>Contact us</a:t>
            </a:r>
          </a:p>
        </p:txBody>
      </p:sp>
      <p:sp>
        <p:nvSpPr>
          <p:cNvPr id="3" name="Content Placeholder 2">
            <a:extLst>
              <a:ext uri="{FF2B5EF4-FFF2-40B4-BE49-F238E27FC236}">
                <a16:creationId xmlns:a16="http://schemas.microsoft.com/office/drawing/2014/main" id="{2DF32200-1FE8-4B76-A30A-596C816DFED7}"/>
              </a:ext>
            </a:extLst>
          </p:cNvPr>
          <p:cNvSpPr>
            <a:spLocks noGrp="1"/>
          </p:cNvSpPr>
          <p:nvPr>
            <p:ph idx="1"/>
          </p:nvPr>
        </p:nvSpPr>
        <p:spPr/>
        <p:txBody>
          <a:bodyPr>
            <a:normAutofit/>
          </a:bodyPr>
          <a:lstStyle/>
          <a:p>
            <a:pPr marL="0" indent="0">
              <a:buNone/>
            </a:pPr>
            <a:r>
              <a:rPr lang="en-GB" dirty="0">
                <a:hlinkClick r:id="rId3"/>
              </a:rPr>
              <a:t>David.Mais@ons.gov.uk</a:t>
            </a:r>
            <a:r>
              <a:rPr lang="en-GB" dirty="0"/>
              <a:t> </a:t>
            </a:r>
          </a:p>
          <a:p>
            <a:pPr marL="0" indent="0">
              <a:buNone/>
            </a:pPr>
            <a:endParaRPr lang="en-GB" dirty="0"/>
          </a:p>
          <a:p>
            <a:pPr marL="0" indent="0">
              <a:buNone/>
            </a:pPr>
            <a:r>
              <a:rPr lang="en-GB" dirty="0">
                <a:hlinkClick r:id="rId4"/>
              </a:rPr>
              <a:t>George.Pickering@ons.gov.uk</a:t>
            </a:r>
            <a:r>
              <a:rPr lang="en-GB" dirty="0"/>
              <a:t> </a:t>
            </a:r>
          </a:p>
          <a:p>
            <a:pPr marL="0" indent="0">
              <a:buNone/>
            </a:pPr>
            <a:endParaRPr lang="en-GB" dirty="0"/>
          </a:p>
        </p:txBody>
      </p:sp>
    </p:spTree>
    <p:extLst>
      <p:ext uri="{BB962C8B-B14F-4D97-AF65-F5344CB8AC3E}">
        <p14:creationId xmlns:p14="http://schemas.microsoft.com/office/powerpoint/2010/main" val="2832956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E30A8-AE4E-48E8-BCE2-A75DACECB058}"/>
              </a:ext>
            </a:extLst>
          </p:cNvPr>
          <p:cNvSpPr>
            <a:spLocks noGrp="1"/>
          </p:cNvSpPr>
          <p:nvPr>
            <p:ph type="title"/>
          </p:nvPr>
        </p:nvSpPr>
        <p:spPr/>
        <p:txBody>
          <a:bodyPr/>
          <a:lstStyle/>
          <a:p>
            <a:r>
              <a:rPr lang="en-GB" dirty="0"/>
              <a:t>What is CARS?</a:t>
            </a:r>
          </a:p>
        </p:txBody>
      </p:sp>
      <p:sp>
        <p:nvSpPr>
          <p:cNvPr id="3" name="Content Placeholder 2">
            <a:extLst>
              <a:ext uri="{FF2B5EF4-FFF2-40B4-BE49-F238E27FC236}">
                <a16:creationId xmlns:a16="http://schemas.microsoft.com/office/drawing/2014/main" id="{2DF32200-1FE8-4B76-A30A-596C816DFED7}"/>
              </a:ext>
            </a:extLst>
          </p:cNvPr>
          <p:cNvSpPr>
            <a:spLocks noGrp="1"/>
          </p:cNvSpPr>
          <p:nvPr>
            <p:ph idx="1"/>
          </p:nvPr>
        </p:nvSpPr>
        <p:spPr/>
        <p:txBody>
          <a:bodyPr>
            <a:normAutofit/>
          </a:bodyPr>
          <a:lstStyle/>
          <a:p>
            <a:r>
              <a:rPr lang="en-GB" dirty="0"/>
              <a:t>Survey launched in September last year</a:t>
            </a:r>
          </a:p>
          <a:p>
            <a:r>
              <a:rPr lang="en-GB" dirty="0"/>
              <a:t>Developed to understand how analysts and researchers use coding across government</a:t>
            </a:r>
          </a:p>
          <a:p>
            <a:r>
              <a:rPr lang="en-GB" dirty="0"/>
              <a:t>1,051 responses to the survey created a large dataset to analyse</a:t>
            </a:r>
          </a:p>
          <a:p>
            <a:pPr marL="0" indent="0">
              <a:buNone/>
            </a:pPr>
            <a:endParaRPr lang="en-GB" dirty="0"/>
          </a:p>
        </p:txBody>
      </p:sp>
    </p:spTree>
    <p:extLst>
      <p:ext uri="{BB962C8B-B14F-4D97-AF65-F5344CB8AC3E}">
        <p14:creationId xmlns:p14="http://schemas.microsoft.com/office/powerpoint/2010/main" val="51836514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E30A8-AE4E-48E8-BCE2-A75DACECB058}"/>
              </a:ext>
            </a:extLst>
          </p:cNvPr>
          <p:cNvSpPr>
            <a:spLocks noGrp="1"/>
          </p:cNvSpPr>
          <p:nvPr>
            <p:ph type="title"/>
          </p:nvPr>
        </p:nvSpPr>
        <p:spPr/>
        <p:txBody>
          <a:bodyPr/>
          <a:lstStyle/>
          <a:p>
            <a:r>
              <a:rPr lang="en-GB" dirty="0"/>
              <a:t>Example questions</a:t>
            </a:r>
          </a:p>
        </p:txBody>
      </p:sp>
      <p:pic>
        <p:nvPicPr>
          <p:cNvPr id="6" name="Picture 5">
            <a:extLst>
              <a:ext uri="{FF2B5EF4-FFF2-40B4-BE49-F238E27FC236}">
                <a16:creationId xmlns:a16="http://schemas.microsoft.com/office/drawing/2014/main" id="{FBAA0663-63DA-41A0-A5DD-61D1F91C6005}"/>
              </a:ext>
            </a:extLst>
          </p:cNvPr>
          <p:cNvPicPr>
            <a:picLocks noChangeAspect="1"/>
          </p:cNvPicPr>
          <p:nvPr/>
        </p:nvPicPr>
        <p:blipFill>
          <a:blip r:embed="rId4"/>
          <a:stretch>
            <a:fillRect/>
          </a:stretch>
        </p:blipFill>
        <p:spPr>
          <a:xfrm>
            <a:off x="1296435" y="1847018"/>
            <a:ext cx="9174052" cy="3427343"/>
          </a:xfrm>
          <a:prstGeom prst="rect">
            <a:avLst/>
          </a:prstGeom>
        </p:spPr>
      </p:pic>
      <p:pic>
        <p:nvPicPr>
          <p:cNvPr id="7" name="Picture 6">
            <a:extLst>
              <a:ext uri="{FF2B5EF4-FFF2-40B4-BE49-F238E27FC236}">
                <a16:creationId xmlns:a16="http://schemas.microsoft.com/office/drawing/2014/main" id="{86C7D4EF-3ECD-4D27-AADE-FA702F46B014}"/>
              </a:ext>
            </a:extLst>
          </p:cNvPr>
          <p:cNvPicPr>
            <a:picLocks noChangeAspect="1"/>
          </p:cNvPicPr>
          <p:nvPr/>
        </p:nvPicPr>
        <p:blipFill>
          <a:blip r:embed="rId5"/>
          <a:stretch>
            <a:fillRect/>
          </a:stretch>
        </p:blipFill>
        <p:spPr>
          <a:xfrm>
            <a:off x="1296435" y="1997759"/>
            <a:ext cx="9823286" cy="2256187"/>
          </a:xfrm>
          <a:prstGeom prst="rect">
            <a:avLst/>
          </a:prstGeom>
        </p:spPr>
      </p:pic>
      <p:pic>
        <p:nvPicPr>
          <p:cNvPr id="8" name="Picture 7">
            <a:extLst>
              <a:ext uri="{FF2B5EF4-FFF2-40B4-BE49-F238E27FC236}">
                <a16:creationId xmlns:a16="http://schemas.microsoft.com/office/drawing/2014/main" id="{FA11CE89-574E-4D1B-BD8E-CCA71254029B}"/>
              </a:ext>
            </a:extLst>
          </p:cNvPr>
          <p:cNvPicPr>
            <a:picLocks noChangeAspect="1"/>
          </p:cNvPicPr>
          <p:nvPr/>
        </p:nvPicPr>
        <p:blipFill>
          <a:blip r:embed="rId6"/>
          <a:stretch>
            <a:fillRect/>
          </a:stretch>
        </p:blipFill>
        <p:spPr>
          <a:xfrm>
            <a:off x="1455668" y="1997758"/>
            <a:ext cx="8072645" cy="3309283"/>
          </a:xfrm>
          <a:prstGeom prst="rect">
            <a:avLst/>
          </a:prstGeom>
        </p:spPr>
      </p:pic>
      <p:pic>
        <p:nvPicPr>
          <p:cNvPr id="9" name="Picture 8">
            <a:extLst>
              <a:ext uri="{FF2B5EF4-FFF2-40B4-BE49-F238E27FC236}">
                <a16:creationId xmlns:a16="http://schemas.microsoft.com/office/drawing/2014/main" id="{B7B41FC1-6847-4728-8328-FE270DE91EA4}"/>
              </a:ext>
            </a:extLst>
          </p:cNvPr>
          <p:cNvPicPr>
            <a:picLocks noChangeAspect="1"/>
          </p:cNvPicPr>
          <p:nvPr/>
        </p:nvPicPr>
        <p:blipFill>
          <a:blip r:embed="rId7"/>
          <a:stretch>
            <a:fillRect/>
          </a:stretch>
        </p:blipFill>
        <p:spPr>
          <a:xfrm>
            <a:off x="466725" y="1457325"/>
            <a:ext cx="9485658" cy="4550227"/>
          </a:xfrm>
          <a:prstGeom prst="rect">
            <a:avLst/>
          </a:prstGeom>
        </p:spPr>
      </p:pic>
      <p:pic>
        <p:nvPicPr>
          <p:cNvPr id="10" name="Picture 9">
            <a:extLst>
              <a:ext uri="{FF2B5EF4-FFF2-40B4-BE49-F238E27FC236}">
                <a16:creationId xmlns:a16="http://schemas.microsoft.com/office/drawing/2014/main" id="{2A90A33B-BA8E-482E-9F7A-3EF1E3144587}"/>
              </a:ext>
            </a:extLst>
          </p:cNvPr>
          <p:cNvPicPr>
            <a:picLocks noChangeAspect="1"/>
          </p:cNvPicPr>
          <p:nvPr/>
        </p:nvPicPr>
        <p:blipFill>
          <a:blip r:embed="rId8"/>
          <a:stretch>
            <a:fillRect/>
          </a:stretch>
        </p:blipFill>
        <p:spPr>
          <a:xfrm>
            <a:off x="466725" y="1409763"/>
            <a:ext cx="10972800" cy="4625788"/>
          </a:xfrm>
          <a:prstGeom prst="rect">
            <a:avLst/>
          </a:prstGeom>
        </p:spPr>
      </p:pic>
    </p:spTree>
    <p:extLst>
      <p:ext uri="{BB962C8B-B14F-4D97-AF65-F5344CB8AC3E}">
        <p14:creationId xmlns:p14="http://schemas.microsoft.com/office/powerpoint/2010/main" val="403806723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9"/>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5269BAF-8ED0-4048-A789-C883D076C6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5950" y="1684943"/>
            <a:ext cx="6376587" cy="4234721"/>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81A19250-0654-4577-A942-8FE6D3B92DC7}"/>
              </a:ext>
            </a:extLst>
          </p:cNvPr>
          <p:cNvSpPr txBox="1">
            <a:spLocks/>
          </p:cNvSpPr>
          <p:nvPr/>
        </p:nvSpPr>
        <p:spPr>
          <a:xfrm>
            <a:off x="609600" y="274638"/>
            <a:ext cx="10972800"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400" b="1" dirty="0">
                <a:solidFill>
                  <a:schemeClr val="tx2">
                    <a:lumMod val="75000"/>
                  </a:schemeClr>
                </a:solidFill>
                <a:latin typeface="Open Sans" panose="020B0606030504020204" pitchFamily="34" charset="0"/>
              </a:rPr>
              <a:t>CARS Data Cleaning</a:t>
            </a:r>
          </a:p>
        </p:txBody>
      </p:sp>
    </p:spTree>
    <p:extLst>
      <p:ext uri="{BB962C8B-B14F-4D97-AF65-F5344CB8AC3E}">
        <p14:creationId xmlns:p14="http://schemas.microsoft.com/office/powerpoint/2010/main" val="176331188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E54A4-AAA9-4A2A-8C42-71859E0ED241}"/>
              </a:ext>
            </a:extLst>
          </p:cNvPr>
          <p:cNvPicPr>
            <a:picLocks noChangeAspect="1"/>
          </p:cNvPicPr>
          <p:nvPr/>
        </p:nvPicPr>
        <p:blipFill>
          <a:blip r:embed="rId4"/>
          <a:stretch>
            <a:fillRect/>
          </a:stretch>
        </p:blipFill>
        <p:spPr>
          <a:xfrm>
            <a:off x="129940" y="1165116"/>
            <a:ext cx="5055958" cy="3917461"/>
          </a:xfrm>
          <a:prstGeom prst="rect">
            <a:avLst/>
          </a:prstGeom>
        </p:spPr>
      </p:pic>
      <p:pic>
        <p:nvPicPr>
          <p:cNvPr id="2" name="Picture 1">
            <a:extLst>
              <a:ext uri="{FF2B5EF4-FFF2-40B4-BE49-F238E27FC236}">
                <a16:creationId xmlns:a16="http://schemas.microsoft.com/office/drawing/2014/main" id="{FC84AD1A-FFF5-4C4C-B00E-A5F32CC555E9}"/>
              </a:ext>
            </a:extLst>
          </p:cNvPr>
          <p:cNvPicPr>
            <a:picLocks noChangeAspect="1"/>
          </p:cNvPicPr>
          <p:nvPr/>
        </p:nvPicPr>
        <p:blipFill>
          <a:blip r:embed="rId5"/>
          <a:stretch>
            <a:fillRect/>
          </a:stretch>
        </p:blipFill>
        <p:spPr>
          <a:xfrm>
            <a:off x="6467302" y="2069905"/>
            <a:ext cx="5603548" cy="3960495"/>
          </a:xfrm>
          <a:prstGeom prst="rect">
            <a:avLst/>
          </a:prstGeom>
        </p:spPr>
      </p:pic>
      <p:pic>
        <p:nvPicPr>
          <p:cNvPr id="4" name="Graphic 3" descr="Arrow Counterclockwise curve">
            <a:extLst>
              <a:ext uri="{FF2B5EF4-FFF2-40B4-BE49-F238E27FC236}">
                <a16:creationId xmlns:a16="http://schemas.microsoft.com/office/drawing/2014/main" id="{052B6B98-7450-4EDD-990B-774ACCF149C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6001850" flipH="1">
            <a:off x="4415843" y="1116990"/>
            <a:ext cx="2821515" cy="2931143"/>
          </a:xfrm>
          <a:prstGeom prst="rect">
            <a:avLst/>
          </a:prstGeom>
        </p:spPr>
      </p:pic>
      <p:pic>
        <p:nvPicPr>
          <p:cNvPr id="7" name="Graphic 6" descr="Close">
            <a:extLst>
              <a:ext uri="{FF2B5EF4-FFF2-40B4-BE49-F238E27FC236}">
                <a16:creationId xmlns:a16="http://schemas.microsoft.com/office/drawing/2014/main" id="{32F3DB6B-EDCF-4D0D-B060-157E0EBDC47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084857" y="1891430"/>
            <a:ext cx="4368437" cy="4368437"/>
          </a:xfrm>
          <a:prstGeom prst="rect">
            <a:avLst/>
          </a:prstGeom>
        </p:spPr>
      </p:pic>
      <p:sp>
        <p:nvSpPr>
          <p:cNvPr id="9" name="Title 1">
            <a:extLst>
              <a:ext uri="{FF2B5EF4-FFF2-40B4-BE49-F238E27FC236}">
                <a16:creationId xmlns:a16="http://schemas.microsoft.com/office/drawing/2014/main" id="{EDB92151-71E2-45A7-941C-E46AD5E1086E}"/>
              </a:ext>
            </a:extLst>
          </p:cNvPr>
          <p:cNvSpPr txBox="1">
            <a:spLocks/>
          </p:cNvSpPr>
          <p:nvPr/>
        </p:nvSpPr>
        <p:spPr>
          <a:xfrm>
            <a:off x="0" y="0"/>
            <a:ext cx="12191999" cy="12807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GB" b="1" dirty="0">
                <a:solidFill>
                  <a:schemeClr val="tx2">
                    <a:lumMod val="75000"/>
                  </a:schemeClr>
                </a:solidFill>
                <a:latin typeface="Open Sans" panose="020B0606030504020204" pitchFamily="34" charset="0"/>
              </a:rPr>
              <a:t>The data</a:t>
            </a:r>
          </a:p>
        </p:txBody>
      </p:sp>
    </p:spTree>
    <p:extLst>
      <p:ext uri="{BB962C8B-B14F-4D97-AF65-F5344CB8AC3E}">
        <p14:creationId xmlns:p14="http://schemas.microsoft.com/office/powerpoint/2010/main" val="33377217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C564A50-03FB-4CC2-8CC0-6E15036A2407}"/>
              </a:ext>
            </a:extLst>
          </p:cNvPr>
          <p:cNvSpPr txBox="1">
            <a:spLocks/>
          </p:cNvSpPr>
          <p:nvPr/>
        </p:nvSpPr>
        <p:spPr>
          <a:xfrm>
            <a:off x="826416" y="213746"/>
            <a:ext cx="5702775" cy="12807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b="1" dirty="0">
                <a:solidFill>
                  <a:schemeClr val="tx2">
                    <a:lumMod val="75000"/>
                  </a:schemeClr>
                </a:solidFill>
                <a:latin typeface="Open Sans" panose="020B0606030504020204" pitchFamily="34" charset="0"/>
              </a:rPr>
              <a:t>Outcomes</a:t>
            </a:r>
          </a:p>
        </p:txBody>
      </p:sp>
      <p:sp>
        <p:nvSpPr>
          <p:cNvPr id="6" name="TextBox 5">
            <a:extLst>
              <a:ext uri="{FF2B5EF4-FFF2-40B4-BE49-F238E27FC236}">
                <a16:creationId xmlns:a16="http://schemas.microsoft.com/office/drawing/2014/main" id="{F59E1C5A-05AD-4355-9852-6D7DBDE83DD2}"/>
              </a:ext>
            </a:extLst>
          </p:cNvPr>
          <p:cNvSpPr txBox="1"/>
          <p:nvPr/>
        </p:nvSpPr>
        <p:spPr>
          <a:xfrm>
            <a:off x="826416" y="1599292"/>
            <a:ext cx="9448800" cy="4465261"/>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srgbClr val="003C57"/>
                </a:solidFill>
                <a:effectLst/>
                <a:uLnTx/>
                <a:uFillTx/>
                <a:latin typeface="Open Sans" panose="020B0606030504020204" pitchFamily="34" charset="0"/>
                <a:ea typeface="Open Sans" panose="020B0606030504020204" pitchFamily="34" charset="0"/>
                <a:cs typeface="Open Sans" panose="020B0606030504020204" pitchFamily="34" charset="0"/>
              </a:rPr>
              <a:t>91 variables renamed</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srgbClr val="003C57"/>
                </a:solidFill>
                <a:effectLst/>
                <a:uLnTx/>
                <a:uFillTx/>
                <a:latin typeface="Open Sans" panose="020B0606030504020204" pitchFamily="34" charset="0"/>
                <a:ea typeface="Open Sans" panose="020B0606030504020204" pitchFamily="34" charset="0"/>
                <a:cs typeface="Open Sans" panose="020B0606030504020204" pitchFamily="34" charset="0"/>
              </a:rPr>
              <a:t>118 new variables created:</a:t>
            </a:r>
          </a:p>
          <a:p>
            <a:pPr marL="742950" marR="0" lvl="1"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srgbClr val="003C57"/>
                </a:solidFill>
                <a:effectLst/>
                <a:uLnTx/>
                <a:uFillTx/>
                <a:latin typeface="Open Sans" panose="020B0606030504020204" pitchFamily="34" charset="0"/>
                <a:ea typeface="Open Sans" panose="020B0606030504020204" pitchFamily="34" charset="0"/>
                <a:cs typeface="Open Sans" panose="020B0606030504020204" pitchFamily="34" charset="0"/>
              </a:rPr>
              <a:t>Missing values imputed where possible</a:t>
            </a:r>
          </a:p>
          <a:p>
            <a:pPr marL="742950" marR="0" lvl="1"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srgbClr val="003C57"/>
                </a:solidFill>
                <a:effectLst/>
                <a:uLnTx/>
                <a:uFillTx/>
                <a:latin typeface="Open Sans" panose="020B0606030504020204" pitchFamily="34" charset="0"/>
                <a:ea typeface="Open Sans" panose="020B0606030504020204" pitchFamily="34" charset="0"/>
                <a:cs typeface="Open Sans" panose="020B0606030504020204" pitchFamily="34" charset="0"/>
              </a:rPr>
              <a:t>Responses tested for consistency</a:t>
            </a:r>
          </a:p>
          <a:p>
            <a:pPr marL="742950" marR="0" lvl="1"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srgbClr val="003C57"/>
                </a:solidFill>
                <a:effectLst/>
                <a:uLnTx/>
                <a:uFillTx/>
                <a:latin typeface="Open Sans" panose="020B0606030504020204" pitchFamily="34" charset="0"/>
                <a:ea typeface="Open Sans" panose="020B0606030504020204" pitchFamily="34" charset="0"/>
                <a:cs typeface="Open Sans" panose="020B0606030504020204" pitchFamily="34" charset="0"/>
              </a:rPr>
              <a:t>“Other” responses categorised</a:t>
            </a:r>
          </a:p>
          <a:p>
            <a:pPr marL="457200" marR="0" lvl="1" indent="0" algn="l" defTabSz="914400" rtl="0" eaLnBrk="1" fontAlgn="auto" latinLnBrk="0" hangingPunct="1">
              <a:lnSpc>
                <a:spcPct val="15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4472C4">
                  <a:lumMod val="50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742950" marR="0" lvl="1"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GB" sz="2400" b="0" i="0" u="none" strike="noStrike" kern="1200" cap="none" spc="0" normalizeH="0" baseline="0" noProof="0" dirty="0">
              <a:ln>
                <a:noFill/>
              </a:ln>
              <a:solidFill>
                <a:srgbClr val="4472C4">
                  <a:lumMod val="50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457200" marR="0" lvl="1" indent="0" algn="l" defTabSz="914400" rtl="0" eaLnBrk="1" fontAlgn="auto" latinLnBrk="0" hangingPunct="1">
              <a:lnSpc>
                <a:spcPct val="15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4472C4">
                  <a:lumMod val="50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8" name="TextBox 7">
            <a:extLst>
              <a:ext uri="{FF2B5EF4-FFF2-40B4-BE49-F238E27FC236}">
                <a16:creationId xmlns:a16="http://schemas.microsoft.com/office/drawing/2014/main" id="{0B38B9A4-2A55-40DC-B04C-E59E6611DBE4}"/>
              </a:ext>
            </a:extLst>
          </p:cNvPr>
          <p:cNvSpPr txBox="1"/>
          <p:nvPr/>
        </p:nvSpPr>
        <p:spPr>
          <a:xfrm>
            <a:off x="826416" y="4797043"/>
            <a:ext cx="8241384" cy="830997"/>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srgbClr val="003C57"/>
                </a:solidFill>
                <a:effectLst/>
                <a:uLnTx/>
                <a:uFillTx/>
                <a:latin typeface="Open Sans" panose="020B0606030504020204" pitchFamily="34" charset="0"/>
                <a:ea typeface="Open Sans" panose="020B0606030504020204" pitchFamily="34" charset="0"/>
                <a:cs typeface="Open Sans" panose="020B0606030504020204" pitchFamily="34" charset="0"/>
              </a:rPr>
              <a:t>The CARS dataset is ready for </a:t>
            </a:r>
          </a:p>
          <a:p>
            <a:pPr marR="0" lvl="0" algn="l" defTabSz="914400" rtl="0" eaLnBrk="1" fontAlgn="auto" latinLnBrk="0" hangingPunct="1">
              <a:lnSpc>
                <a:spcPct val="100000"/>
              </a:lnSpc>
              <a:spcBef>
                <a:spcPts val="0"/>
              </a:spcBef>
              <a:spcAft>
                <a:spcPts val="0"/>
              </a:spcAft>
              <a:buClrTx/>
              <a:buSzTx/>
              <a:tabLst/>
              <a:defRPr/>
            </a:pPr>
            <a:r>
              <a:rPr kumimoji="0" lang="en-GB" sz="2400" b="0" i="0" u="none" strike="noStrike" kern="1200" cap="none" spc="0" normalizeH="0" baseline="0" noProof="0" dirty="0">
                <a:ln>
                  <a:noFill/>
                </a:ln>
                <a:solidFill>
                  <a:srgbClr val="003C57"/>
                </a:solidFill>
                <a:effectLst/>
                <a:uLnTx/>
                <a:uFillTx/>
                <a:latin typeface="Open Sans" panose="020B0606030504020204" pitchFamily="34" charset="0"/>
                <a:ea typeface="Open Sans" panose="020B0606030504020204" pitchFamily="34" charset="0"/>
                <a:cs typeface="Open Sans" panose="020B0606030504020204" pitchFamily="34" charset="0"/>
              </a:rPr>
              <a:t>    analysis</a:t>
            </a:r>
          </a:p>
        </p:txBody>
      </p:sp>
      <p:pic>
        <p:nvPicPr>
          <p:cNvPr id="11" name="Graphic 10" descr="Car">
            <a:extLst>
              <a:ext uri="{FF2B5EF4-FFF2-40B4-BE49-F238E27FC236}">
                <a16:creationId xmlns:a16="http://schemas.microsoft.com/office/drawing/2014/main" id="{B444949A-A138-401B-83D0-3EBEDFAAACD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18431" y="4088053"/>
            <a:ext cx="2473569" cy="2473569"/>
          </a:xfrm>
          <a:prstGeom prst="rect">
            <a:avLst/>
          </a:prstGeom>
        </p:spPr>
      </p:pic>
      <p:grpSp>
        <p:nvGrpSpPr>
          <p:cNvPr id="27" name="Group 26">
            <a:extLst>
              <a:ext uri="{FF2B5EF4-FFF2-40B4-BE49-F238E27FC236}">
                <a16:creationId xmlns:a16="http://schemas.microsoft.com/office/drawing/2014/main" id="{E0431C7D-D371-4A69-911F-33DD19790893}"/>
              </a:ext>
            </a:extLst>
          </p:cNvPr>
          <p:cNvGrpSpPr/>
          <p:nvPr/>
        </p:nvGrpSpPr>
        <p:grpSpPr>
          <a:xfrm rot="20973588">
            <a:off x="7269329" y="4603748"/>
            <a:ext cx="844400" cy="1181444"/>
            <a:chOff x="5633066" y="5078594"/>
            <a:chExt cx="1133357" cy="1585739"/>
          </a:xfrm>
        </p:grpSpPr>
        <p:pic>
          <p:nvPicPr>
            <p:cNvPr id="28" name="Graphic 27" descr="Cloud">
              <a:extLst>
                <a:ext uri="{FF2B5EF4-FFF2-40B4-BE49-F238E27FC236}">
                  <a16:creationId xmlns:a16="http://schemas.microsoft.com/office/drawing/2014/main" id="{DCE272D6-CCBD-4C90-9E41-6EA4A5741FB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50650" y="5078594"/>
              <a:ext cx="1115773" cy="1115773"/>
            </a:xfrm>
            <a:prstGeom prst="rect">
              <a:avLst/>
            </a:prstGeom>
          </p:spPr>
        </p:pic>
        <p:pic>
          <p:nvPicPr>
            <p:cNvPr id="29" name="Graphic 28" descr="Cloud">
              <a:extLst>
                <a:ext uri="{FF2B5EF4-FFF2-40B4-BE49-F238E27FC236}">
                  <a16:creationId xmlns:a16="http://schemas.microsoft.com/office/drawing/2014/main" id="{A3502842-FC9E-42CA-A845-F603FE9F430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0800000">
              <a:off x="5633066" y="5548560"/>
              <a:ext cx="1115773" cy="1115773"/>
            </a:xfrm>
            <a:prstGeom prst="rect">
              <a:avLst/>
            </a:prstGeom>
          </p:spPr>
        </p:pic>
      </p:grpSp>
      <p:grpSp>
        <p:nvGrpSpPr>
          <p:cNvPr id="33" name="Group 32">
            <a:extLst>
              <a:ext uri="{FF2B5EF4-FFF2-40B4-BE49-F238E27FC236}">
                <a16:creationId xmlns:a16="http://schemas.microsoft.com/office/drawing/2014/main" id="{FF9ED66C-8D22-4C79-A970-C467A305538A}"/>
              </a:ext>
            </a:extLst>
          </p:cNvPr>
          <p:cNvGrpSpPr/>
          <p:nvPr/>
        </p:nvGrpSpPr>
        <p:grpSpPr>
          <a:xfrm>
            <a:off x="9406639" y="5194470"/>
            <a:ext cx="357233" cy="499823"/>
            <a:chOff x="5633066" y="5078594"/>
            <a:chExt cx="1133357" cy="1585739"/>
          </a:xfrm>
        </p:grpSpPr>
        <p:pic>
          <p:nvPicPr>
            <p:cNvPr id="34" name="Graphic 33" descr="Cloud">
              <a:extLst>
                <a:ext uri="{FF2B5EF4-FFF2-40B4-BE49-F238E27FC236}">
                  <a16:creationId xmlns:a16="http://schemas.microsoft.com/office/drawing/2014/main" id="{55FA28DB-3198-4656-B152-52DEEA210F6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50650" y="5078594"/>
              <a:ext cx="1115773" cy="1115773"/>
            </a:xfrm>
            <a:prstGeom prst="rect">
              <a:avLst/>
            </a:prstGeom>
          </p:spPr>
        </p:pic>
        <p:pic>
          <p:nvPicPr>
            <p:cNvPr id="35" name="Graphic 34" descr="Cloud">
              <a:extLst>
                <a:ext uri="{FF2B5EF4-FFF2-40B4-BE49-F238E27FC236}">
                  <a16:creationId xmlns:a16="http://schemas.microsoft.com/office/drawing/2014/main" id="{708E075E-3A35-4451-9941-2FADA686D6A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0800000">
              <a:off x="5633066" y="5548560"/>
              <a:ext cx="1115773" cy="1115773"/>
            </a:xfrm>
            <a:prstGeom prst="rect">
              <a:avLst/>
            </a:prstGeom>
          </p:spPr>
        </p:pic>
      </p:grpSp>
      <p:grpSp>
        <p:nvGrpSpPr>
          <p:cNvPr id="36" name="Group 35">
            <a:extLst>
              <a:ext uri="{FF2B5EF4-FFF2-40B4-BE49-F238E27FC236}">
                <a16:creationId xmlns:a16="http://schemas.microsoft.com/office/drawing/2014/main" id="{120DD383-9993-435B-914F-A1D63724C54F}"/>
              </a:ext>
            </a:extLst>
          </p:cNvPr>
          <p:cNvGrpSpPr/>
          <p:nvPr/>
        </p:nvGrpSpPr>
        <p:grpSpPr>
          <a:xfrm rot="16954588">
            <a:off x="8830162" y="4847971"/>
            <a:ext cx="572832" cy="801479"/>
            <a:chOff x="5633066" y="5078594"/>
            <a:chExt cx="1133357" cy="1585739"/>
          </a:xfrm>
        </p:grpSpPr>
        <p:pic>
          <p:nvPicPr>
            <p:cNvPr id="37" name="Graphic 36" descr="Cloud">
              <a:extLst>
                <a:ext uri="{FF2B5EF4-FFF2-40B4-BE49-F238E27FC236}">
                  <a16:creationId xmlns:a16="http://schemas.microsoft.com/office/drawing/2014/main" id="{54FCC6B3-23CF-4A1C-91FC-8F93727110E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50650" y="5078594"/>
              <a:ext cx="1115773" cy="1115773"/>
            </a:xfrm>
            <a:prstGeom prst="rect">
              <a:avLst/>
            </a:prstGeom>
          </p:spPr>
        </p:pic>
        <p:pic>
          <p:nvPicPr>
            <p:cNvPr id="38" name="Graphic 37" descr="Cloud">
              <a:extLst>
                <a:ext uri="{FF2B5EF4-FFF2-40B4-BE49-F238E27FC236}">
                  <a16:creationId xmlns:a16="http://schemas.microsoft.com/office/drawing/2014/main" id="{145211B7-77FA-4A41-9DCD-A7B6EC85F55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0800000">
              <a:off x="5633066" y="5548560"/>
              <a:ext cx="1115773" cy="1115773"/>
            </a:xfrm>
            <a:prstGeom prst="rect">
              <a:avLst/>
            </a:prstGeom>
          </p:spPr>
        </p:pic>
      </p:grpSp>
      <p:grpSp>
        <p:nvGrpSpPr>
          <p:cNvPr id="39" name="Group 38">
            <a:extLst>
              <a:ext uri="{FF2B5EF4-FFF2-40B4-BE49-F238E27FC236}">
                <a16:creationId xmlns:a16="http://schemas.microsoft.com/office/drawing/2014/main" id="{C1D0A664-C720-4A06-9C7D-D4E919218F48}"/>
              </a:ext>
            </a:extLst>
          </p:cNvPr>
          <p:cNvGrpSpPr/>
          <p:nvPr/>
        </p:nvGrpSpPr>
        <p:grpSpPr>
          <a:xfrm rot="1710741">
            <a:off x="8145417" y="4691381"/>
            <a:ext cx="660547" cy="924206"/>
            <a:chOff x="5633066" y="5078594"/>
            <a:chExt cx="1133357" cy="1585739"/>
          </a:xfrm>
        </p:grpSpPr>
        <p:pic>
          <p:nvPicPr>
            <p:cNvPr id="40" name="Graphic 39" descr="Cloud">
              <a:extLst>
                <a:ext uri="{FF2B5EF4-FFF2-40B4-BE49-F238E27FC236}">
                  <a16:creationId xmlns:a16="http://schemas.microsoft.com/office/drawing/2014/main" id="{91C11427-9BA1-4950-978C-1FE29672119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50650" y="5078594"/>
              <a:ext cx="1115773" cy="1115773"/>
            </a:xfrm>
            <a:prstGeom prst="rect">
              <a:avLst/>
            </a:prstGeom>
          </p:spPr>
        </p:pic>
        <p:pic>
          <p:nvPicPr>
            <p:cNvPr id="41" name="Graphic 40" descr="Cloud">
              <a:extLst>
                <a:ext uri="{FF2B5EF4-FFF2-40B4-BE49-F238E27FC236}">
                  <a16:creationId xmlns:a16="http://schemas.microsoft.com/office/drawing/2014/main" id="{08727B94-12BC-400C-8702-D775CDF19CE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0800000">
              <a:off x="5633066" y="5548560"/>
              <a:ext cx="1115773" cy="1115773"/>
            </a:xfrm>
            <a:prstGeom prst="rect">
              <a:avLst/>
            </a:prstGeom>
          </p:spPr>
        </p:pic>
      </p:grpSp>
      <p:grpSp>
        <p:nvGrpSpPr>
          <p:cNvPr id="42" name="Group 41">
            <a:extLst>
              <a:ext uri="{FF2B5EF4-FFF2-40B4-BE49-F238E27FC236}">
                <a16:creationId xmlns:a16="http://schemas.microsoft.com/office/drawing/2014/main" id="{43E830C1-D30C-4356-A2AC-F56565DA9A17}"/>
              </a:ext>
            </a:extLst>
          </p:cNvPr>
          <p:cNvGrpSpPr/>
          <p:nvPr/>
        </p:nvGrpSpPr>
        <p:grpSpPr>
          <a:xfrm rot="7520970">
            <a:off x="6213338" y="4373095"/>
            <a:ext cx="1036348" cy="1450008"/>
            <a:chOff x="5633066" y="5078594"/>
            <a:chExt cx="1133357" cy="1585739"/>
          </a:xfrm>
        </p:grpSpPr>
        <p:pic>
          <p:nvPicPr>
            <p:cNvPr id="43" name="Graphic 42" descr="Cloud">
              <a:extLst>
                <a:ext uri="{FF2B5EF4-FFF2-40B4-BE49-F238E27FC236}">
                  <a16:creationId xmlns:a16="http://schemas.microsoft.com/office/drawing/2014/main" id="{30742FBA-11D9-4129-A072-B84AF7022B4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50650" y="5078594"/>
              <a:ext cx="1115773" cy="1115773"/>
            </a:xfrm>
            <a:prstGeom prst="rect">
              <a:avLst/>
            </a:prstGeom>
          </p:spPr>
        </p:pic>
        <p:pic>
          <p:nvPicPr>
            <p:cNvPr id="44" name="Graphic 43" descr="Cloud">
              <a:extLst>
                <a:ext uri="{FF2B5EF4-FFF2-40B4-BE49-F238E27FC236}">
                  <a16:creationId xmlns:a16="http://schemas.microsoft.com/office/drawing/2014/main" id="{0805A6F9-7738-43A8-B4C5-BCC2DE2F6B3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0800000">
              <a:off x="5633066" y="5548560"/>
              <a:ext cx="1115773" cy="1115773"/>
            </a:xfrm>
            <a:prstGeom prst="rect">
              <a:avLst/>
            </a:prstGeom>
          </p:spPr>
        </p:pic>
      </p:grpSp>
      <p:pic>
        <p:nvPicPr>
          <p:cNvPr id="46" name="Graphic 45" descr="Bar chart">
            <a:extLst>
              <a:ext uri="{FF2B5EF4-FFF2-40B4-BE49-F238E27FC236}">
                <a16:creationId xmlns:a16="http://schemas.microsoft.com/office/drawing/2014/main" id="{FC9CF3C1-99A4-445D-8019-6A1C97A9B87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9979060">
            <a:off x="6428380" y="4802650"/>
            <a:ext cx="620864" cy="620864"/>
          </a:xfrm>
          <a:prstGeom prst="rect">
            <a:avLst/>
          </a:prstGeom>
        </p:spPr>
      </p:pic>
      <p:pic>
        <p:nvPicPr>
          <p:cNvPr id="48" name="Graphic 47" descr="Database">
            <a:extLst>
              <a:ext uri="{FF2B5EF4-FFF2-40B4-BE49-F238E27FC236}">
                <a16:creationId xmlns:a16="http://schemas.microsoft.com/office/drawing/2014/main" id="{9B9C69A6-5DEA-4ACA-8E6C-F0C3979177F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602088">
            <a:off x="8949738" y="5082847"/>
            <a:ext cx="341900" cy="341900"/>
          </a:xfrm>
          <a:prstGeom prst="rect">
            <a:avLst/>
          </a:prstGeom>
        </p:spPr>
      </p:pic>
      <p:pic>
        <p:nvPicPr>
          <p:cNvPr id="50" name="Graphic 49" descr="Statistics">
            <a:extLst>
              <a:ext uri="{FF2B5EF4-FFF2-40B4-BE49-F238E27FC236}">
                <a16:creationId xmlns:a16="http://schemas.microsoft.com/office/drawing/2014/main" id="{C62BADE1-CD73-4314-B28A-FD798DF1F8C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806402">
            <a:off x="7457620" y="4977360"/>
            <a:ext cx="484121" cy="484121"/>
          </a:xfrm>
          <a:prstGeom prst="rect">
            <a:avLst/>
          </a:prstGeom>
        </p:spPr>
      </p:pic>
      <p:sp>
        <p:nvSpPr>
          <p:cNvPr id="51" name="TextBox 50">
            <a:extLst>
              <a:ext uri="{FF2B5EF4-FFF2-40B4-BE49-F238E27FC236}">
                <a16:creationId xmlns:a16="http://schemas.microsoft.com/office/drawing/2014/main" id="{F609B335-126F-4AE2-84D8-AA73C333D24D}"/>
              </a:ext>
            </a:extLst>
          </p:cNvPr>
          <p:cNvSpPr txBox="1"/>
          <p:nvPr/>
        </p:nvSpPr>
        <p:spPr>
          <a:xfrm rot="19965373">
            <a:off x="8254731" y="4950984"/>
            <a:ext cx="50747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a:t>
            </a:r>
          </a:p>
        </p:txBody>
      </p:sp>
      <p:pic>
        <p:nvPicPr>
          <p:cNvPr id="53" name="Graphic 52" descr="Table">
            <a:extLst>
              <a:ext uri="{FF2B5EF4-FFF2-40B4-BE49-F238E27FC236}">
                <a16:creationId xmlns:a16="http://schemas.microsoft.com/office/drawing/2014/main" id="{35A70EE7-F6EB-4BDA-957F-FBA90F31A0D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1436124">
            <a:off x="9487733" y="5336253"/>
            <a:ext cx="205829" cy="223381"/>
          </a:xfrm>
          <a:prstGeom prst="rect">
            <a:avLst/>
          </a:prstGeom>
        </p:spPr>
      </p:pic>
    </p:spTree>
    <p:extLst>
      <p:ext uri="{BB962C8B-B14F-4D97-AF65-F5344CB8AC3E}">
        <p14:creationId xmlns:p14="http://schemas.microsoft.com/office/powerpoint/2010/main" val="3856648674"/>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5B7F9-17B1-4AA5-BEB1-00298B3ED083}"/>
              </a:ext>
            </a:extLst>
          </p:cNvPr>
          <p:cNvSpPr>
            <a:spLocks noGrp="1"/>
          </p:cNvSpPr>
          <p:nvPr>
            <p:ph type="title"/>
          </p:nvPr>
        </p:nvSpPr>
        <p:spPr/>
        <p:txBody>
          <a:bodyPr/>
          <a:lstStyle/>
          <a:p>
            <a:r>
              <a:rPr lang="en-GB" b="1" dirty="0">
                <a:solidFill>
                  <a:srgbClr val="4472C4">
                    <a:lumMod val="50000"/>
                  </a:srgbClr>
                </a:solidFill>
                <a:latin typeface="Open Sans" panose="020B0606030504020204" pitchFamily="34" charset="0"/>
              </a:rPr>
              <a:t>Stakeholder Engagement – Why?</a:t>
            </a:r>
            <a:endParaRPr lang="en-GB" b="1" dirty="0"/>
          </a:p>
        </p:txBody>
      </p:sp>
      <p:pic>
        <p:nvPicPr>
          <p:cNvPr id="9" name="Content Placeholder 8" descr="A picture containing toy, table, drawing&#10;&#10;Description automatically generated">
            <a:extLst>
              <a:ext uri="{FF2B5EF4-FFF2-40B4-BE49-F238E27FC236}">
                <a16:creationId xmlns:a16="http://schemas.microsoft.com/office/drawing/2014/main" id="{662D77E9-5A8F-48CA-9FF2-DCC3EFD4D8D5}"/>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533768" y="1835250"/>
            <a:ext cx="7124464" cy="3664010"/>
          </a:xfrm>
        </p:spPr>
      </p:pic>
    </p:spTree>
    <p:extLst>
      <p:ext uri="{BB962C8B-B14F-4D97-AF65-F5344CB8AC3E}">
        <p14:creationId xmlns:p14="http://schemas.microsoft.com/office/powerpoint/2010/main" val="71594605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9310B-180C-4D47-95D7-BA8B251372B2}"/>
              </a:ext>
            </a:extLst>
          </p:cNvPr>
          <p:cNvSpPr>
            <a:spLocks noGrp="1"/>
          </p:cNvSpPr>
          <p:nvPr>
            <p:ph type="title"/>
          </p:nvPr>
        </p:nvSpPr>
        <p:spPr/>
        <p:txBody>
          <a:bodyPr/>
          <a:lstStyle/>
          <a:p>
            <a:r>
              <a:rPr lang="en-GB" b="1" dirty="0">
                <a:solidFill>
                  <a:srgbClr val="4472C4">
                    <a:lumMod val="50000"/>
                  </a:srgbClr>
                </a:solidFill>
                <a:latin typeface="Open Sans" panose="020B0606030504020204" pitchFamily="34" charset="0"/>
              </a:rPr>
              <a:t>Stakeholder Engagement – Who?</a:t>
            </a:r>
            <a:endParaRPr lang="en-GB" b="1" dirty="0"/>
          </a:p>
        </p:txBody>
      </p:sp>
      <p:pic>
        <p:nvPicPr>
          <p:cNvPr id="20" name="Content Placeholder 19" descr="A picture containing object, clock&#10;&#10;Description automatically generated">
            <a:extLst>
              <a:ext uri="{FF2B5EF4-FFF2-40B4-BE49-F238E27FC236}">
                <a16:creationId xmlns:a16="http://schemas.microsoft.com/office/drawing/2014/main" id="{D266EBEF-DE83-4815-A783-A5E7E4079C33}"/>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593688" y="1602166"/>
            <a:ext cx="1957460" cy="1984900"/>
          </a:xfrm>
        </p:spPr>
      </p:pic>
      <p:pic>
        <p:nvPicPr>
          <p:cNvPr id="22" name="Picture 21" descr="A close up of a logo&#10;&#10;Description automatically generated">
            <a:extLst>
              <a:ext uri="{FF2B5EF4-FFF2-40B4-BE49-F238E27FC236}">
                <a16:creationId xmlns:a16="http://schemas.microsoft.com/office/drawing/2014/main" id="{5AB897A6-3370-4A14-A5F6-7E3B3EAFA6DE}"/>
              </a:ext>
            </a:extLst>
          </p:cNvPr>
          <p:cNvPicPr>
            <a:picLocks noChangeAspect="1"/>
          </p:cNvPicPr>
          <p:nvPr/>
        </p:nvPicPr>
        <p:blipFill rotWithShape="1">
          <a:blip r:embed="rId5">
            <a:extLst>
              <a:ext uri="{28A0092B-C50C-407E-A947-70E740481C1C}">
                <a14:useLocalDpi xmlns:a14="http://schemas.microsoft.com/office/drawing/2010/main" val="0"/>
              </a:ext>
            </a:extLst>
          </a:blip>
          <a:srcRect b="23430"/>
          <a:stretch/>
        </p:blipFill>
        <p:spPr>
          <a:xfrm>
            <a:off x="1222083" y="1356449"/>
            <a:ext cx="4343417" cy="2217166"/>
          </a:xfrm>
          <a:prstGeom prst="rect">
            <a:avLst/>
          </a:prstGeom>
        </p:spPr>
      </p:pic>
      <p:pic>
        <p:nvPicPr>
          <p:cNvPr id="23" name="Picture 22">
            <a:extLst>
              <a:ext uri="{FF2B5EF4-FFF2-40B4-BE49-F238E27FC236}">
                <a16:creationId xmlns:a16="http://schemas.microsoft.com/office/drawing/2014/main" id="{8D5BC491-6F7E-42D0-863E-305092F2213F}"/>
              </a:ext>
            </a:extLst>
          </p:cNvPr>
          <p:cNvPicPr>
            <a:picLocks noChangeAspect="1"/>
          </p:cNvPicPr>
          <p:nvPr/>
        </p:nvPicPr>
        <p:blipFill>
          <a:blip r:embed="rId6"/>
          <a:stretch>
            <a:fillRect/>
          </a:stretch>
        </p:blipFill>
        <p:spPr>
          <a:xfrm>
            <a:off x="1738246" y="4145410"/>
            <a:ext cx="2467993" cy="1629078"/>
          </a:xfrm>
          <a:prstGeom prst="rect">
            <a:avLst/>
          </a:prstGeom>
        </p:spPr>
      </p:pic>
      <p:pic>
        <p:nvPicPr>
          <p:cNvPr id="25" name="Picture 24" descr="A picture containing device&#10;&#10;Description automatically generated">
            <a:extLst>
              <a:ext uri="{FF2B5EF4-FFF2-40B4-BE49-F238E27FC236}">
                <a16:creationId xmlns:a16="http://schemas.microsoft.com/office/drawing/2014/main" id="{4544A3C6-6C09-4A63-8C55-C4C2BACEB2E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70643" y="3883441"/>
            <a:ext cx="2811581" cy="1827528"/>
          </a:xfrm>
          <a:prstGeom prst="rect">
            <a:avLst/>
          </a:prstGeom>
        </p:spPr>
      </p:pic>
    </p:spTree>
    <p:extLst>
      <p:ext uri="{BB962C8B-B14F-4D97-AF65-F5344CB8AC3E}">
        <p14:creationId xmlns:p14="http://schemas.microsoft.com/office/powerpoint/2010/main" val="1342098267"/>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GPT template white with small dark cog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PI Template - small dark cogs.potx" id="{990C7CCB-1E5A-425C-9D36-93E5B65B07FE}" vid="{6CDC396B-DC8C-4E9F-8093-02C50E8F882A}"/>
    </a:ext>
  </a:extLst>
</a:theme>
</file>

<file path=ppt/theme/theme2.xml><?xml version="1.0" encoding="utf-8"?>
<a:theme xmlns:a="http://schemas.openxmlformats.org/drawingml/2006/main" name="1_BPI Template - small dark cogs">
  <a:themeElements>
    <a:clrScheme name="Custom 2">
      <a:dk1>
        <a:srgbClr val="003D59"/>
      </a:dk1>
      <a:lt1>
        <a:srgbClr val="FFFFFF"/>
      </a:lt1>
      <a:dk2>
        <a:srgbClr val="003D59"/>
      </a:dk2>
      <a:lt2>
        <a:srgbClr val="E8E8E8"/>
      </a:lt2>
      <a:accent1>
        <a:srgbClr val="D0CECE"/>
      </a:accent1>
      <a:accent2>
        <a:srgbClr val="A8BD3E"/>
      </a:accent2>
      <a:accent3>
        <a:srgbClr val="003D59"/>
      </a:accent3>
      <a:accent4>
        <a:srgbClr val="171616"/>
      </a:accent4>
      <a:accent5>
        <a:srgbClr val="A8BD3E"/>
      </a:accent5>
      <a:accent6>
        <a:srgbClr val="003D59"/>
      </a:accent6>
      <a:hlink>
        <a:srgbClr val="4472C4"/>
      </a:hlink>
      <a:folHlink>
        <a:srgbClr val="4472C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PI Template - small dark cogs.potx" id="{61E5FDC0-2D92-4CE6-AA8E-62121DE910CC}" vid="{40C39DAA-C7A4-44F4-843F-9198D1D2384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
    <a:dk1>
      <a:srgbClr val="003D59"/>
    </a:dk1>
    <a:lt1>
      <a:srgbClr val="FFFFFF"/>
    </a:lt1>
    <a:dk2>
      <a:srgbClr val="003D59"/>
    </a:dk2>
    <a:lt2>
      <a:srgbClr val="E8E8E8"/>
    </a:lt2>
    <a:accent1>
      <a:srgbClr val="D0CECE"/>
    </a:accent1>
    <a:accent2>
      <a:srgbClr val="A8BD3E"/>
    </a:accent2>
    <a:accent3>
      <a:srgbClr val="003D59"/>
    </a:accent3>
    <a:accent4>
      <a:srgbClr val="171616"/>
    </a:accent4>
    <a:accent5>
      <a:srgbClr val="A8BD3E"/>
    </a:accent5>
    <a:accent6>
      <a:srgbClr val="003D59"/>
    </a:accent6>
    <a:hlink>
      <a:srgbClr val="4472C4"/>
    </a:hlink>
    <a:folHlink>
      <a:srgbClr val="4472C4"/>
    </a:folHlink>
  </a:clrScheme>
</a:themeOverride>
</file>

<file path=ppt/theme/themeOverride10.xml><?xml version="1.0" encoding="utf-8"?>
<a:themeOverride xmlns:a="http://schemas.openxmlformats.org/drawingml/2006/main">
  <a:clrScheme name="Custom 2">
    <a:dk1>
      <a:srgbClr val="003D59"/>
    </a:dk1>
    <a:lt1>
      <a:srgbClr val="FFFFFF"/>
    </a:lt1>
    <a:dk2>
      <a:srgbClr val="003D59"/>
    </a:dk2>
    <a:lt2>
      <a:srgbClr val="E8E8E8"/>
    </a:lt2>
    <a:accent1>
      <a:srgbClr val="D0CECE"/>
    </a:accent1>
    <a:accent2>
      <a:srgbClr val="A8BD3E"/>
    </a:accent2>
    <a:accent3>
      <a:srgbClr val="003D59"/>
    </a:accent3>
    <a:accent4>
      <a:srgbClr val="171616"/>
    </a:accent4>
    <a:accent5>
      <a:srgbClr val="A8BD3E"/>
    </a:accent5>
    <a:accent6>
      <a:srgbClr val="003D59"/>
    </a:accent6>
    <a:hlink>
      <a:srgbClr val="4472C4"/>
    </a:hlink>
    <a:folHlink>
      <a:srgbClr val="4472C4"/>
    </a:folHlink>
  </a:clrScheme>
</a:themeOverride>
</file>

<file path=ppt/theme/themeOverride11.xml><?xml version="1.0" encoding="utf-8"?>
<a:themeOverride xmlns:a="http://schemas.openxmlformats.org/drawingml/2006/main">
  <a:clrScheme name="Custom 2">
    <a:dk1>
      <a:srgbClr val="003D59"/>
    </a:dk1>
    <a:lt1>
      <a:srgbClr val="FFFFFF"/>
    </a:lt1>
    <a:dk2>
      <a:srgbClr val="003D59"/>
    </a:dk2>
    <a:lt2>
      <a:srgbClr val="E8E8E8"/>
    </a:lt2>
    <a:accent1>
      <a:srgbClr val="D0CECE"/>
    </a:accent1>
    <a:accent2>
      <a:srgbClr val="A8BD3E"/>
    </a:accent2>
    <a:accent3>
      <a:srgbClr val="003D59"/>
    </a:accent3>
    <a:accent4>
      <a:srgbClr val="171616"/>
    </a:accent4>
    <a:accent5>
      <a:srgbClr val="A8BD3E"/>
    </a:accent5>
    <a:accent6>
      <a:srgbClr val="003D59"/>
    </a:accent6>
    <a:hlink>
      <a:srgbClr val="4472C4"/>
    </a:hlink>
    <a:folHlink>
      <a:srgbClr val="4472C4"/>
    </a:folHlink>
  </a:clrScheme>
</a:themeOverride>
</file>

<file path=ppt/theme/themeOverride12.xml><?xml version="1.0" encoding="utf-8"?>
<a:themeOverride xmlns:a="http://schemas.openxmlformats.org/drawingml/2006/main">
  <a:clrScheme name="Custom 2">
    <a:dk1>
      <a:srgbClr val="003D59"/>
    </a:dk1>
    <a:lt1>
      <a:srgbClr val="FFFFFF"/>
    </a:lt1>
    <a:dk2>
      <a:srgbClr val="003D59"/>
    </a:dk2>
    <a:lt2>
      <a:srgbClr val="E8E8E8"/>
    </a:lt2>
    <a:accent1>
      <a:srgbClr val="D0CECE"/>
    </a:accent1>
    <a:accent2>
      <a:srgbClr val="A8BD3E"/>
    </a:accent2>
    <a:accent3>
      <a:srgbClr val="003D59"/>
    </a:accent3>
    <a:accent4>
      <a:srgbClr val="171616"/>
    </a:accent4>
    <a:accent5>
      <a:srgbClr val="A8BD3E"/>
    </a:accent5>
    <a:accent6>
      <a:srgbClr val="003D59"/>
    </a:accent6>
    <a:hlink>
      <a:srgbClr val="4472C4"/>
    </a:hlink>
    <a:folHlink>
      <a:srgbClr val="4472C4"/>
    </a:folHlink>
  </a:clrScheme>
</a:themeOverride>
</file>

<file path=ppt/theme/themeOverride13.xml><?xml version="1.0" encoding="utf-8"?>
<a:themeOverride xmlns:a="http://schemas.openxmlformats.org/drawingml/2006/main">
  <a:clrScheme name="Custom 2">
    <a:dk1>
      <a:srgbClr val="003D59"/>
    </a:dk1>
    <a:lt1>
      <a:srgbClr val="FFFFFF"/>
    </a:lt1>
    <a:dk2>
      <a:srgbClr val="003D59"/>
    </a:dk2>
    <a:lt2>
      <a:srgbClr val="E8E8E8"/>
    </a:lt2>
    <a:accent1>
      <a:srgbClr val="D0CECE"/>
    </a:accent1>
    <a:accent2>
      <a:srgbClr val="A8BD3E"/>
    </a:accent2>
    <a:accent3>
      <a:srgbClr val="003D59"/>
    </a:accent3>
    <a:accent4>
      <a:srgbClr val="171616"/>
    </a:accent4>
    <a:accent5>
      <a:srgbClr val="A8BD3E"/>
    </a:accent5>
    <a:accent6>
      <a:srgbClr val="003D59"/>
    </a:accent6>
    <a:hlink>
      <a:srgbClr val="4472C4"/>
    </a:hlink>
    <a:folHlink>
      <a:srgbClr val="4472C4"/>
    </a:folHlink>
  </a:clrScheme>
</a:themeOverride>
</file>

<file path=ppt/theme/themeOverride14.xml><?xml version="1.0" encoding="utf-8"?>
<a:themeOverride xmlns:a="http://schemas.openxmlformats.org/drawingml/2006/main">
  <a:clrScheme name="Custom 2">
    <a:dk1>
      <a:srgbClr val="003D59"/>
    </a:dk1>
    <a:lt1>
      <a:srgbClr val="FFFFFF"/>
    </a:lt1>
    <a:dk2>
      <a:srgbClr val="003D59"/>
    </a:dk2>
    <a:lt2>
      <a:srgbClr val="E8E8E8"/>
    </a:lt2>
    <a:accent1>
      <a:srgbClr val="D0CECE"/>
    </a:accent1>
    <a:accent2>
      <a:srgbClr val="A8BD3E"/>
    </a:accent2>
    <a:accent3>
      <a:srgbClr val="003D59"/>
    </a:accent3>
    <a:accent4>
      <a:srgbClr val="171616"/>
    </a:accent4>
    <a:accent5>
      <a:srgbClr val="A8BD3E"/>
    </a:accent5>
    <a:accent6>
      <a:srgbClr val="003D59"/>
    </a:accent6>
    <a:hlink>
      <a:srgbClr val="4472C4"/>
    </a:hlink>
    <a:folHlink>
      <a:srgbClr val="4472C4"/>
    </a:folHlink>
  </a:clrScheme>
</a:themeOverride>
</file>

<file path=ppt/theme/themeOverride15.xml><?xml version="1.0" encoding="utf-8"?>
<a:themeOverride xmlns:a="http://schemas.openxmlformats.org/drawingml/2006/main">
  <a:clrScheme name="Custom 2">
    <a:dk1>
      <a:srgbClr val="003D59"/>
    </a:dk1>
    <a:lt1>
      <a:srgbClr val="FFFFFF"/>
    </a:lt1>
    <a:dk2>
      <a:srgbClr val="003D59"/>
    </a:dk2>
    <a:lt2>
      <a:srgbClr val="E8E8E8"/>
    </a:lt2>
    <a:accent1>
      <a:srgbClr val="D0CECE"/>
    </a:accent1>
    <a:accent2>
      <a:srgbClr val="A8BD3E"/>
    </a:accent2>
    <a:accent3>
      <a:srgbClr val="003D59"/>
    </a:accent3>
    <a:accent4>
      <a:srgbClr val="171616"/>
    </a:accent4>
    <a:accent5>
      <a:srgbClr val="A8BD3E"/>
    </a:accent5>
    <a:accent6>
      <a:srgbClr val="003D59"/>
    </a:accent6>
    <a:hlink>
      <a:srgbClr val="4472C4"/>
    </a:hlink>
    <a:folHlink>
      <a:srgbClr val="4472C4"/>
    </a:folHlink>
  </a:clrScheme>
</a:themeOverride>
</file>

<file path=ppt/theme/themeOverride16.xml><?xml version="1.0" encoding="utf-8"?>
<a:themeOverride xmlns:a="http://schemas.openxmlformats.org/drawingml/2006/main">
  <a:clrScheme name="Custom 2">
    <a:dk1>
      <a:srgbClr val="003D59"/>
    </a:dk1>
    <a:lt1>
      <a:srgbClr val="FFFFFF"/>
    </a:lt1>
    <a:dk2>
      <a:srgbClr val="003D59"/>
    </a:dk2>
    <a:lt2>
      <a:srgbClr val="E8E8E8"/>
    </a:lt2>
    <a:accent1>
      <a:srgbClr val="D0CECE"/>
    </a:accent1>
    <a:accent2>
      <a:srgbClr val="A8BD3E"/>
    </a:accent2>
    <a:accent3>
      <a:srgbClr val="003D59"/>
    </a:accent3>
    <a:accent4>
      <a:srgbClr val="171616"/>
    </a:accent4>
    <a:accent5>
      <a:srgbClr val="A8BD3E"/>
    </a:accent5>
    <a:accent6>
      <a:srgbClr val="003D59"/>
    </a:accent6>
    <a:hlink>
      <a:srgbClr val="4472C4"/>
    </a:hlink>
    <a:folHlink>
      <a:srgbClr val="4472C4"/>
    </a:folHlink>
  </a:clrScheme>
</a:themeOverride>
</file>

<file path=ppt/theme/themeOverride17.xml><?xml version="1.0" encoding="utf-8"?>
<a:themeOverride xmlns:a="http://schemas.openxmlformats.org/drawingml/2006/main">
  <a:clrScheme name="Custom 2">
    <a:dk1>
      <a:srgbClr val="003D59"/>
    </a:dk1>
    <a:lt1>
      <a:srgbClr val="FFFFFF"/>
    </a:lt1>
    <a:dk2>
      <a:srgbClr val="003D59"/>
    </a:dk2>
    <a:lt2>
      <a:srgbClr val="E8E8E8"/>
    </a:lt2>
    <a:accent1>
      <a:srgbClr val="D0CECE"/>
    </a:accent1>
    <a:accent2>
      <a:srgbClr val="A8BD3E"/>
    </a:accent2>
    <a:accent3>
      <a:srgbClr val="003D59"/>
    </a:accent3>
    <a:accent4>
      <a:srgbClr val="171616"/>
    </a:accent4>
    <a:accent5>
      <a:srgbClr val="A8BD3E"/>
    </a:accent5>
    <a:accent6>
      <a:srgbClr val="003D59"/>
    </a:accent6>
    <a:hlink>
      <a:srgbClr val="4472C4"/>
    </a:hlink>
    <a:folHlink>
      <a:srgbClr val="4472C4"/>
    </a:folHlink>
  </a:clrScheme>
</a:themeOverride>
</file>

<file path=ppt/theme/themeOverride18.xml><?xml version="1.0" encoding="utf-8"?>
<a:themeOverride xmlns:a="http://schemas.openxmlformats.org/drawingml/2006/main">
  <a:clrScheme name="Custom 2">
    <a:dk1>
      <a:srgbClr val="003D59"/>
    </a:dk1>
    <a:lt1>
      <a:srgbClr val="FFFFFF"/>
    </a:lt1>
    <a:dk2>
      <a:srgbClr val="003D59"/>
    </a:dk2>
    <a:lt2>
      <a:srgbClr val="E8E8E8"/>
    </a:lt2>
    <a:accent1>
      <a:srgbClr val="D0CECE"/>
    </a:accent1>
    <a:accent2>
      <a:srgbClr val="A8BD3E"/>
    </a:accent2>
    <a:accent3>
      <a:srgbClr val="003D59"/>
    </a:accent3>
    <a:accent4>
      <a:srgbClr val="171616"/>
    </a:accent4>
    <a:accent5>
      <a:srgbClr val="A8BD3E"/>
    </a:accent5>
    <a:accent6>
      <a:srgbClr val="003D59"/>
    </a:accent6>
    <a:hlink>
      <a:srgbClr val="4472C4"/>
    </a:hlink>
    <a:folHlink>
      <a:srgbClr val="4472C4"/>
    </a:folHlink>
  </a:clrScheme>
</a:themeOverride>
</file>

<file path=ppt/theme/themeOverride19.xml><?xml version="1.0" encoding="utf-8"?>
<a:themeOverride xmlns:a="http://schemas.openxmlformats.org/drawingml/2006/main">
  <a:clrScheme name="Custom 2">
    <a:dk1>
      <a:srgbClr val="003D59"/>
    </a:dk1>
    <a:lt1>
      <a:srgbClr val="FFFFFF"/>
    </a:lt1>
    <a:dk2>
      <a:srgbClr val="003D59"/>
    </a:dk2>
    <a:lt2>
      <a:srgbClr val="E8E8E8"/>
    </a:lt2>
    <a:accent1>
      <a:srgbClr val="D0CECE"/>
    </a:accent1>
    <a:accent2>
      <a:srgbClr val="A8BD3E"/>
    </a:accent2>
    <a:accent3>
      <a:srgbClr val="003D59"/>
    </a:accent3>
    <a:accent4>
      <a:srgbClr val="171616"/>
    </a:accent4>
    <a:accent5>
      <a:srgbClr val="A8BD3E"/>
    </a:accent5>
    <a:accent6>
      <a:srgbClr val="003D59"/>
    </a:accent6>
    <a:hlink>
      <a:srgbClr val="4472C4"/>
    </a:hlink>
    <a:folHlink>
      <a:srgbClr val="4472C4"/>
    </a:folHlink>
  </a:clrScheme>
</a:themeOverride>
</file>

<file path=ppt/theme/themeOverride2.xml><?xml version="1.0" encoding="utf-8"?>
<a:themeOverride xmlns:a="http://schemas.openxmlformats.org/drawingml/2006/main">
  <a:clrScheme name="Custom 2">
    <a:dk1>
      <a:srgbClr val="003D59"/>
    </a:dk1>
    <a:lt1>
      <a:srgbClr val="FFFFFF"/>
    </a:lt1>
    <a:dk2>
      <a:srgbClr val="003D59"/>
    </a:dk2>
    <a:lt2>
      <a:srgbClr val="E8E8E8"/>
    </a:lt2>
    <a:accent1>
      <a:srgbClr val="D0CECE"/>
    </a:accent1>
    <a:accent2>
      <a:srgbClr val="A8BD3E"/>
    </a:accent2>
    <a:accent3>
      <a:srgbClr val="003D59"/>
    </a:accent3>
    <a:accent4>
      <a:srgbClr val="171616"/>
    </a:accent4>
    <a:accent5>
      <a:srgbClr val="A8BD3E"/>
    </a:accent5>
    <a:accent6>
      <a:srgbClr val="003D59"/>
    </a:accent6>
    <a:hlink>
      <a:srgbClr val="4472C4"/>
    </a:hlink>
    <a:folHlink>
      <a:srgbClr val="4472C4"/>
    </a:folHlink>
  </a:clrScheme>
</a:themeOverride>
</file>

<file path=ppt/theme/themeOverride20.xml><?xml version="1.0" encoding="utf-8"?>
<a:themeOverride xmlns:a="http://schemas.openxmlformats.org/drawingml/2006/main">
  <a:clrScheme name="Custom 2">
    <a:dk1>
      <a:srgbClr val="003D59"/>
    </a:dk1>
    <a:lt1>
      <a:srgbClr val="FFFFFF"/>
    </a:lt1>
    <a:dk2>
      <a:srgbClr val="003D59"/>
    </a:dk2>
    <a:lt2>
      <a:srgbClr val="E8E8E8"/>
    </a:lt2>
    <a:accent1>
      <a:srgbClr val="D0CECE"/>
    </a:accent1>
    <a:accent2>
      <a:srgbClr val="A8BD3E"/>
    </a:accent2>
    <a:accent3>
      <a:srgbClr val="003D59"/>
    </a:accent3>
    <a:accent4>
      <a:srgbClr val="171616"/>
    </a:accent4>
    <a:accent5>
      <a:srgbClr val="A8BD3E"/>
    </a:accent5>
    <a:accent6>
      <a:srgbClr val="003D59"/>
    </a:accent6>
    <a:hlink>
      <a:srgbClr val="4472C4"/>
    </a:hlink>
    <a:folHlink>
      <a:srgbClr val="4472C4"/>
    </a:folHlink>
  </a:clrScheme>
</a:themeOverride>
</file>

<file path=ppt/theme/themeOverride3.xml><?xml version="1.0" encoding="utf-8"?>
<a:themeOverride xmlns:a="http://schemas.openxmlformats.org/drawingml/2006/main">
  <a:clrScheme name="Custom 2">
    <a:dk1>
      <a:srgbClr val="003D59"/>
    </a:dk1>
    <a:lt1>
      <a:srgbClr val="FFFFFF"/>
    </a:lt1>
    <a:dk2>
      <a:srgbClr val="003D59"/>
    </a:dk2>
    <a:lt2>
      <a:srgbClr val="E8E8E8"/>
    </a:lt2>
    <a:accent1>
      <a:srgbClr val="D0CECE"/>
    </a:accent1>
    <a:accent2>
      <a:srgbClr val="A8BD3E"/>
    </a:accent2>
    <a:accent3>
      <a:srgbClr val="003D59"/>
    </a:accent3>
    <a:accent4>
      <a:srgbClr val="171616"/>
    </a:accent4>
    <a:accent5>
      <a:srgbClr val="A8BD3E"/>
    </a:accent5>
    <a:accent6>
      <a:srgbClr val="003D59"/>
    </a:accent6>
    <a:hlink>
      <a:srgbClr val="4472C4"/>
    </a:hlink>
    <a:folHlink>
      <a:srgbClr val="4472C4"/>
    </a:folHlink>
  </a:clrScheme>
</a:themeOverride>
</file>

<file path=ppt/theme/themeOverride4.xml><?xml version="1.0" encoding="utf-8"?>
<a:themeOverride xmlns:a="http://schemas.openxmlformats.org/drawingml/2006/main">
  <a:clrScheme name="Custom 2">
    <a:dk1>
      <a:srgbClr val="003D59"/>
    </a:dk1>
    <a:lt1>
      <a:srgbClr val="FFFFFF"/>
    </a:lt1>
    <a:dk2>
      <a:srgbClr val="003D59"/>
    </a:dk2>
    <a:lt2>
      <a:srgbClr val="E8E8E8"/>
    </a:lt2>
    <a:accent1>
      <a:srgbClr val="D0CECE"/>
    </a:accent1>
    <a:accent2>
      <a:srgbClr val="A8BD3E"/>
    </a:accent2>
    <a:accent3>
      <a:srgbClr val="003D59"/>
    </a:accent3>
    <a:accent4>
      <a:srgbClr val="171616"/>
    </a:accent4>
    <a:accent5>
      <a:srgbClr val="A8BD3E"/>
    </a:accent5>
    <a:accent6>
      <a:srgbClr val="003D59"/>
    </a:accent6>
    <a:hlink>
      <a:srgbClr val="4472C4"/>
    </a:hlink>
    <a:folHlink>
      <a:srgbClr val="4472C4"/>
    </a:folHlink>
  </a:clrScheme>
</a:themeOverride>
</file>

<file path=ppt/theme/themeOverride5.xml><?xml version="1.0" encoding="utf-8"?>
<a:themeOverride xmlns:a="http://schemas.openxmlformats.org/drawingml/2006/main">
  <a:clrScheme name="Custom 2">
    <a:dk1>
      <a:srgbClr val="003D59"/>
    </a:dk1>
    <a:lt1>
      <a:srgbClr val="FFFFFF"/>
    </a:lt1>
    <a:dk2>
      <a:srgbClr val="003D59"/>
    </a:dk2>
    <a:lt2>
      <a:srgbClr val="E8E8E8"/>
    </a:lt2>
    <a:accent1>
      <a:srgbClr val="D0CECE"/>
    </a:accent1>
    <a:accent2>
      <a:srgbClr val="A8BD3E"/>
    </a:accent2>
    <a:accent3>
      <a:srgbClr val="003D59"/>
    </a:accent3>
    <a:accent4>
      <a:srgbClr val="171616"/>
    </a:accent4>
    <a:accent5>
      <a:srgbClr val="A8BD3E"/>
    </a:accent5>
    <a:accent6>
      <a:srgbClr val="003D59"/>
    </a:accent6>
    <a:hlink>
      <a:srgbClr val="4472C4"/>
    </a:hlink>
    <a:folHlink>
      <a:srgbClr val="4472C4"/>
    </a:folHlink>
  </a:clrScheme>
</a:themeOverride>
</file>

<file path=ppt/theme/themeOverride6.xml><?xml version="1.0" encoding="utf-8"?>
<a:themeOverride xmlns:a="http://schemas.openxmlformats.org/drawingml/2006/main">
  <a:clrScheme name="Custom 2">
    <a:dk1>
      <a:srgbClr val="003D59"/>
    </a:dk1>
    <a:lt1>
      <a:srgbClr val="FFFFFF"/>
    </a:lt1>
    <a:dk2>
      <a:srgbClr val="003D59"/>
    </a:dk2>
    <a:lt2>
      <a:srgbClr val="E8E8E8"/>
    </a:lt2>
    <a:accent1>
      <a:srgbClr val="D0CECE"/>
    </a:accent1>
    <a:accent2>
      <a:srgbClr val="A8BD3E"/>
    </a:accent2>
    <a:accent3>
      <a:srgbClr val="003D59"/>
    </a:accent3>
    <a:accent4>
      <a:srgbClr val="171616"/>
    </a:accent4>
    <a:accent5>
      <a:srgbClr val="A8BD3E"/>
    </a:accent5>
    <a:accent6>
      <a:srgbClr val="003D59"/>
    </a:accent6>
    <a:hlink>
      <a:srgbClr val="4472C4"/>
    </a:hlink>
    <a:folHlink>
      <a:srgbClr val="4472C4"/>
    </a:folHlink>
  </a:clrScheme>
</a:themeOverride>
</file>

<file path=ppt/theme/themeOverride7.xml><?xml version="1.0" encoding="utf-8"?>
<a:themeOverride xmlns:a="http://schemas.openxmlformats.org/drawingml/2006/main">
  <a:clrScheme name="Custom 2">
    <a:dk1>
      <a:srgbClr val="003D59"/>
    </a:dk1>
    <a:lt1>
      <a:srgbClr val="FFFFFF"/>
    </a:lt1>
    <a:dk2>
      <a:srgbClr val="003D59"/>
    </a:dk2>
    <a:lt2>
      <a:srgbClr val="E8E8E8"/>
    </a:lt2>
    <a:accent1>
      <a:srgbClr val="D0CECE"/>
    </a:accent1>
    <a:accent2>
      <a:srgbClr val="A8BD3E"/>
    </a:accent2>
    <a:accent3>
      <a:srgbClr val="003D59"/>
    </a:accent3>
    <a:accent4>
      <a:srgbClr val="171616"/>
    </a:accent4>
    <a:accent5>
      <a:srgbClr val="A8BD3E"/>
    </a:accent5>
    <a:accent6>
      <a:srgbClr val="003D59"/>
    </a:accent6>
    <a:hlink>
      <a:srgbClr val="4472C4"/>
    </a:hlink>
    <a:folHlink>
      <a:srgbClr val="4472C4"/>
    </a:folHlink>
  </a:clrScheme>
</a:themeOverride>
</file>

<file path=ppt/theme/themeOverride8.xml><?xml version="1.0" encoding="utf-8"?>
<a:themeOverride xmlns:a="http://schemas.openxmlformats.org/drawingml/2006/main">
  <a:clrScheme name="Custom 2">
    <a:dk1>
      <a:srgbClr val="003D59"/>
    </a:dk1>
    <a:lt1>
      <a:srgbClr val="FFFFFF"/>
    </a:lt1>
    <a:dk2>
      <a:srgbClr val="003D59"/>
    </a:dk2>
    <a:lt2>
      <a:srgbClr val="E8E8E8"/>
    </a:lt2>
    <a:accent1>
      <a:srgbClr val="D0CECE"/>
    </a:accent1>
    <a:accent2>
      <a:srgbClr val="A8BD3E"/>
    </a:accent2>
    <a:accent3>
      <a:srgbClr val="003D59"/>
    </a:accent3>
    <a:accent4>
      <a:srgbClr val="171616"/>
    </a:accent4>
    <a:accent5>
      <a:srgbClr val="A8BD3E"/>
    </a:accent5>
    <a:accent6>
      <a:srgbClr val="003D59"/>
    </a:accent6>
    <a:hlink>
      <a:srgbClr val="4472C4"/>
    </a:hlink>
    <a:folHlink>
      <a:srgbClr val="4472C4"/>
    </a:folHlink>
  </a:clrScheme>
</a:themeOverride>
</file>

<file path=ppt/theme/themeOverride9.xml><?xml version="1.0" encoding="utf-8"?>
<a:themeOverride xmlns:a="http://schemas.openxmlformats.org/drawingml/2006/main">
  <a:clrScheme name="Custom 2">
    <a:dk1>
      <a:srgbClr val="003D59"/>
    </a:dk1>
    <a:lt1>
      <a:srgbClr val="FFFFFF"/>
    </a:lt1>
    <a:dk2>
      <a:srgbClr val="003D59"/>
    </a:dk2>
    <a:lt2>
      <a:srgbClr val="E8E8E8"/>
    </a:lt2>
    <a:accent1>
      <a:srgbClr val="D0CECE"/>
    </a:accent1>
    <a:accent2>
      <a:srgbClr val="A8BD3E"/>
    </a:accent2>
    <a:accent3>
      <a:srgbClr val="003D59"/>
    </a:accent3>
    <a:accent4>
      <a:srgbClr val="171616"/>
    </a:accent4>
    <a:accent5>
      <a:srgbClr val="A8BD3E"/>
    </a:accent5>
    <a:accent6>
      <a:srgbClr val="003D59"/>
    </a:accent6>
    <a:hlink>
      <a:srgbClr val="4472C4"/>
    </a:hlink>
    <a:folHlink>
      <a:srgbClr val="4472C4"/>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encoding="utf-8"?>
<?mso-contentType ?>
<spe:Receivers xmlns:spe="http://schemas.microsoft.com/sharepoint/events">
  <Receiver>
    <Name>Microsoft.Office.RecordsManagement.PolicyFeatures.ExpirationEventReceiver</Name>
    <Synchronization>Synchronous</Synchronization>
    <Type>10001</Type>
    <SequenceNumber>101</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Url/>
    <Assembly>Microsoft.Office.Policy, Version=15.0.0.0, Culture=neutral, PublicKeyToken=71e9bce111e9429c</Assembly>
    <Class>Microsoft.Office.RecordsManagement.Internal.UpdateExpireDate</Class>
    <Data/>
    <Filter/>
  </Receiver>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o5359087ad404c199aee74686ab194d3 xmlns="e14115de-03ae-49b5-af01-31035404c456">
      <Terms xmlns="http://schemas.microsoft.com/office/infopath/2007/PartnerControls">
        <TermInfo xmlns="http://schemas.microsoft.com/office/infopath/2007/PartnerControls">
          <TermName xmlns="http://schemas.microsoft.com/office/infopath/2007/PartnerControls"/>
          <TermId xmlns="http://schemas.microsoft.com/office/infopath/2007/PartnerControls">ce21491e-24bf-490d-8d19-382be1f405d0</TermId>
        </TermInfo>
      </Terms>
    </o5359087ad404c199aee74686ab194d3>
    <EDRMSOwner xmlns="52981cac-d13a-415e-9dca-571db41734b5" xsi:nil="true"/>
    <RetentionDate xmlns="52981cac-d13a-415e-9dca-571db41734b5" xsi:nil="true"/>
    <Retention xmlns="52981cac-d13a-415e-9dca-571db41734b5">0</Retention>
    <TaxKeywordTaxHTField xmlns="e14115de-03ae-49b5-af01-31035404c456">
      <Terms xmlns="http://schemas.microsoft.com/office/infopath/2007/PartnerControls"/>
    </TaxKeywordTaxHTField>
    <RetentionType xmlns="52981cac-d13a-415e-9dca-571db41734b5">Notify</RetentionType>
    <_dlc_DocId xmlns="37655e2e-3ff4-440c-aed8-80b3c3e7d4fa">D5PZWENCX5VS-1221323024-944</_dlc_DocId>
    <_dlc_DocIdUrl xmlns="37655e2e-3ff4-440c-aed8-80b3c3e7d4fa">
      <Url>https://share.sp.ons.statistics.gov.uk/sites/BPI/_layouts/15/DocIdRedir.aspx?ID=D5PZWENCX5VS-1221323024-944</Url>
      <Description>D5PZWENCX5VS-1221323024-944</Description>
    </_dlc_DocIdUrl>
  </documentManagement>
</p:properties>
</file>

<file path=customXml/item3.xml><?xml version="1.0" encoding="utf-8"?>
<?mso-contentType ?>
<SharedContentType xmlns="Microsoft.SharePoint.Taxonomy.ContentTypeSync" SourceId="a7dd7a64-f5c5-4f30-b8c4-f5626f639d1b" ContentTypeId="0x01010035E33599CC8D1E47A037F474646B1D58" PreviousValue="false"/>
</file>

<file path=customXml/item4.xml><?xml version="1.0" encoding="utf-8"?>
<?mso-contentType ?>
<customXsn xmlns="http://schemas.microsoft.com/office/2006/metadata/customXsn">
  <xsnLocation/>
  <cached>True</cached>
  <openByDefault>True</openByDefault>
  <xsnScope/>
</customXsn>
</file>

<file path=customXml/item5.xml><?xml version="1.0" encoding="utf-8"?>
<?mso-contentType ?>
<FormTemplates xmlns="http://schemas.microsoft.com/sharepoint/v3/contenttype/forms">
  <Display>DocumentLibraryForm</Display>
  <Edit>DocumentLibraryForm</Edit>
  <New>DocumentLibraryForm</New>
</FormTemplates>
</file>

<file path=customXml/item6.xml><?xml version="1.0" encoding="utf-8"?>
<ct:contentTypeSchema xmlns:ct="http://schemas.microsoft.com/office/2006/metadata/contentType" xmlns:ma="http://schemas.microsoft.com/office/2006/metadata/properties/metaAttributes" ct:_="" ma:_="" ma:contentTypeName="ONS Document" ma:contentTypeID="0x01010035E33599CC8D1E47A037F474646B1D5800A5E575EC78CBD3449CDCB57FBEAF1D5E" ma:contentTypeVersion="81" ma:contentTypeDescription="Create a new document." ma:contentTypeScope="" ma:versionID="1cd006c10c0529be176d4fe6c0a8959d">
  <xsd:schema xmlns:xsd="http://www.w3.org/2001/XMLSchema" xmlns:xs="http://www.w3.org/2001/XMLSchema" xmlns:p="http://schemas.microsoft.com/office/2006/metadata/properties" xmlns:ns1="http://schemas.microsoft.com/sharepoint/v3" xmlns:ns3="e14115de-03ae-49b5-af01-31035404c456" xmlns:ns4="52981cac-d13a-415e-9dca-571db41734b5" xmlns:ns6="37655e2e-3ff4-440c-aed8-80b3c3e7d4fa" targetNamespace="http://schemas.microsoft.com/office/2006/metadata/properties" ma:root="true" ma:fieldsID="9de448dabf205bb7210878b4c146032a" ns1:_="" ns3:_="" ns4:_="" ns6:_="">
    <xsd:import namespace="http://schemas.microsoft.com/sharepoint/v3"/>
    <xsd:import namespace="e14115de-03ae-49b5-af01-31035404c456"/>
    <xsd:import namespace="52981cac-d13a-415e-9dca-571db41734b5"/>
    <xsd:import namespace="37655e2e-3ff4-440c-aed8-80b3c3e7d4fa"/>
    <xsd:element name="properties">
      <xsd:complexType>
        <xsd:sequence>
          <xsd:element name="documentManagement">
            <xsd:complexType>
              <xsd:all>
                <xsd:element ref="ns3:o5359087ad404c199aee74686ab194d3" minOccurs="0"/>
                <xsd:element ref="ns4:RetentionDate" minOccurs="0"/>
                <xsd:element ref="ns4:Retention" minOccurs="0"/>
                <xsd:element ref="ns4:EDRMSOwner" minOccurs="0"/>
                <xsd:element ref="ns4:RetentionType" minOccurs="0"/>
                <xsd:element ref="ns3:TaxKeywordTaxHTField" minOccurs="0"/>
                <xsd:element ref="ns1:_dlc_Exempt" minOccurs="0"/>
                <xsd:element ref="ns1:_dlc_ExpireDateSaved" minOccurs="0"/>
                <xsd:element ref="ns1:_dlc_ExpireDate" minOccurs="0"/>
                <xsd:element ref="ns6:_dlc_DocId" minOccurs="0"/>
                <xsd:element ref="ns6:_dlc_DocIdUrl" minOccurs="0"/>
                <xsd:element ref="ns6: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17" nillable="true" ma:displayName="Exempt from Policy" ma:hidden="true" ma:internalName="_dlc_Exempt" ma:readOnly="true">
      <xsd:simpleType>
        <xsd:restriction base="dms:Unknown"/>
      </xsd:simpleType>
    </xsd:element>
    <xsd:element name="_dlc_ExpireDateSaved" ma:index="18" nillable="true" ma:displayName="Original Expiration Date" ma:hidden="true" ma:internalName="_dlc_ExpireDateSaved" ma:readOnly="true">
      <xsd:simpleType>
        <xsd:restriction base="dms:DateTime"/>
      </xsd:simpleType>
    </xsd:element>
    <xsd:element name="_dlc_ExpireDate" ma:index="19" nillable="true" ma:displayName="Expiration Date" ma:description="" ma:hidden="true" ma:indexed="true" ma:internalName="_dlc_ExpireDat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14115de-03ae-49b5-af01-31035404c456" elementFormDefault="qualified">
    <xsd:import namespace="http://schemas.microsoft.com/office/2006/documentManagement/types"/>
    <xsd:import namespace="http://schemas.microsoft.com/office/infopath/2007/PartnerControls"/>
    <xsd:element name="o5359087ad404c199aee74686ab194d3" ma:index="7" ma:taxonomy="true" ma:internalName="o5359087ad404c199aee74686ab194d3" ma:taxonomyFieldName="RecordType" ma:displayName="Record Type" ma:readOnly="false" ma:default="" ma:fieldId="{85359087-ad40-4c19-9aee-74686ab194d3}" ma:sspId="a7dd7a64-f5c5-4f30-b8c4-f5626f639d1b" ma:termSetId="b7884471-767e-4886-9e04-df700fa96fc2" ma:anchorId="00000000-0000-0000-0000-000000000000" ma:open="false" ma:isKeyword="false">
      <xsd:complexType>
        <xsd:sequence>
          <xsd:element ref="pc:Terms" minOccurs="0" maxOccurs="1"/>
        </xsd:sequence>
      </xsd:complexType>
    </xsd:element>
    <xsd:element name="TaxKeywordTaxHTField" ma:index="14" nillable="true" ma:taxonomy="true" ma:internalName="TaxKeywordTaxHTField" ma:taxonomyFieldName="TaxKeyword" ma:displayName="Enterprise Keywords" ma:fieldId="{23f27201-bee3-471e-b2e7-b64fd8b7ca38}" ma:taxonomyMulti="true" ma:sspId="a7dd7a64-f5c5-4f30-b8c4-f5626f639d1b"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2981cac-d13a-415e-9dca-571db41734b5" elementFormDefault="qualified">
    <xsd:import namespace="http://schemas.microsoft.com/office/2006/documentManagement/types"/>
    <xsd:import namespace="http://schemas.microsoft.com/office/infopath/2007/PartnerControls"/>
    <xsd:element name="RetentionDate" ma:index="10" nillable="true" ma:displayName="Retention Date" ma:format="DateOnly" ma:internalName="Retention_x0020_Date" ma:readOnly="false">
      <xsd:simpleType>
        <xsd:restriction base="dms:DateTime"/>
      </xsd:simpleType>
    </xsd:element>
    <xsd:element name="Retention" ma:index="11" nillable="true" ma:displayName="Retention" ma:default="0" ma:internalName="Retention" ma:readOnly="false">
      <xsd:simpleType>
        <xsd:restriction base="dms:Number"/>
      </xsd:simpleType>
    </xsd:element>
    <xsd:element name="EDRMSOwner" ma:index="12" nillable="true" ma:displayName="EDRMSOwner" ma:hidden="true" ma:internalName="EDRMSOwner" ma:readOnly="false">
      <xsd:simpleType>
        <xsd:restriction base="dms:Text"/>
      </xsd:simpleType>
    </xsd:element>
    <xsd:element name="RetentionType" ma:index="13" nillable="true" ma:displayName="Retention Type" ma:default="Notify" ma:internalName="Retention_x0020_Type" ma:readOnly="false">
      <xsd:simpleType>
        <xsd:restriction base="dms:Choice">
          <xsd:enumeration value="Notify"/>
          <xsd:enumeration value="Delete"/>
          <xsd:enumeration value="Declare"/>
        </xsd:restriction>
      </xsd:simpleType>
    </xsd:element>
  </xsd:schema>
  <xsd:schema xmlns:xsd="http://www.w3.org/2001/XMLSchema" xmlns:xs="http://www.w3.org/2001/XMLSchema" xmlns:dms="http://schemas.microsoft.com/office/2006/documentManagement/types" xmlns:pc="http://schemas.microsoft.com/office/infopath/2007/PartnerControls" targetNamespace="37655e2e-3ff4-440c-aed8-80b3c3e7d4fa" elementFormDefault="qualified">
    <xsd:import namespace="http://schemas.microsoft.com/office/2006/documentManagement/types"/>
    <xsd:import namespace="http://schemas.microsoft.com/office/infopath/2007/PartnerControls"/>
    <xsd:element name="_dlc_DocId" ma:index="20" nillable="true" ma:displayName="Document ID Value" ma:description="The value of the document ID assigned to this item." ma:internalName="_dlc_DocId" ma:readOnly="true">
      <xsd:simpleType>
        <xsd:restriction base="dms:Text"/>
      </xsd:simpleType>
    </xsd:element>
    <xsd:element name="_dlc_DocIdUrl" ma:index="2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2"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7.xml><?xml version="1.0" encoding="utf-8"?>
<?mso-contentType ?>
<p:Policy xmlns:p="office.server.policy" id="" local="true">
  <p:Name>ONS Document</p:Name>
  <p:Description/>
  <p:Statement/>
  <p:PolicyItems>
    <p:PolicyItem featureId="Microsoft.Office.RecordsManagement.PolicyFeatures.Expiration" staticId="0x01010035E33599CC8D1E47A037F474646B1D58|2057524105" UniqueId="d097a687-1114-45fc-89d8-799351d0ef20">
      <p:Name>Retention</p:Name>
      <p:Description>Automatic scheduling of content for processing, and performing a retention action on content that has reached its due date.</p:Description>
      <p:CustomData>
        <Schedules nextStageId="2">
          <Schedule type="Default">
            <stages>
              <data stageId="1">
                <formula id="Microsoft.Office.RecordsManagement.PolicyFeatures.Expiration.Formula.BuiltIn">
                  <number>100</number>
                  <property>Retention_x0020_Date</property>
                  <period>years</period>
                </formula>
                <action type="action" id="ONS-RetentionAction"/>
              </data>
            </stages>
          </Schedule>
        </Schedules>
      </p:CustomData>
    </p:PolicyItem>
  </p:PolicyItems>
</p:Policy>
</file>

<file path=customXml/itemProps1.xml><?xml version="1.0" encoding="utf-8"?>
<ds:datastoreItem xmlns:ds="http://schemas.openxmlformats.org/officeDocument/2006/customXml" ds:itemID="{965D6110-9937-4C5D-9DDB-13044611C50E}">
  <ds:schemaRefs>
    <ds:schemaRef ds:uri="http://schemas.microsoft.com/sharepoint/events"/>
  </ds:schemaRefs>
</ds:datastoreItem>
</file>

<file path=customXml/itemProps2.xml><?xml version="1.0" encoding="utf-8"?>
<ds:datastoreItem xmlns:ds="http://schemas.openxmlformats.org/officeDocument/2006/customXml" ds:itemID="{D0FD4FDF-9F8D-4D7D-A0C4-1D1ED6618C0A}">
  <ds:schemaRefs>
    <ds:schemaRef ds:uri="http://schemas.microsoft.com/office/2006/metadata/properties"/>
    <ds:schemaRef ds:uri="http://schemas.microsoft.com/office/infopath/2007/PartnerControls"/>
    <ds:schemaRef ds:uri="e14115de-03ae-49b5-af01-31035404c456"/>
    <ds:schemaRef ds:uri="52981cac-d13a-415e-9dca-571db41734b5"/>
    <ds:schemaRef ds:uri="37655e2e-3ff4-440c-aed8-80b3c3e7d4fa"/>
  </ds:schemaRefs>
</ds:datastoreItem>
</file>

<file path=customXml/itemProps3.xml><?xml version="1.0" encoding="utf-8"?>
<ds:datastoreItem xmlns:ds="http://schemas.openxmlformats.org/officeDocument/2006/customXml" ds:itemID="{5A4174A4-6587-4D33-AAD3-E29A75D211A9}">
  <ds:schemaRefs>
    <ds:schemaRef ds:uri="Microsoft.SharePoint.Taxonomy.ContentTypeSync"/>
  </ds:schemaRefs>
</ds:datastoreItem>
</file>

<file path=customXml/itemProps4.xml><?xml version="1.0" encoding="utf-8"?>
<ds:datastoreItem xmlns:ds="http://schemas.openxmlformats.org/officeDocument/2006/customXml" ds:itemID="{54DE982D-15C6-4721-94B3-8432D0AA154C}">
  <ds:schemaRefs>
    <ds:schemaRef ds:uri="http://schemas.microsoft.com/office/2006/metadata/customXsn"/>
  </ds:schemaRefs>
</ds:datastoreItem>
</file>

<file path=customXml/itemProps5.xml><?xml version="1.0" encoding="utf-8"?>
<ds:datastoreItem xmlns:ds="http://schemas.openxmlformats.org/officeDocument/2006/customXml" ds:itemID="{C94A5A4F-C6CD-43C2-B2FA-28C5C2D7C90F}">
  <ds:schemaRefs>
    <ds:schemaRef ds:uri="http://schemas.microsoft.com/sharepoint/v3/contenttype/forms"/>
  </ds:schemaRefs>
</ds:datastoreItem>
</file>

<file path=customXml/itemProps6.xml><?xml version="1.0" encoding="utf-8"?>
<ds:datastoreItem xmlns:ds="http://schemas.openxmlformats.org/officeDocument/2006/customXml" ds:itemID="{C781400B-15B5-4229-9AFD-EE554590CF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14115de-03ae-49b5-af01-31035404c456"/>
    <ds:schemaRef ds:uri="52981cac-d13a-415e-9dca-571db41734b5"/>
    <ds:schemaRef ds:uri="37655e2e-3ff4-440c-aed8-80b3c3e7d4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7.xml><?xml version="1.0" encoding="utf-8"?>
<ds:datastoreItem xmlns:ds="http://schemas.openxmlformats.org/officeDocument/2006/customXml" ds:itemID="{C8622BBB-D0A3-4396-8A3B-FFB6819653A0}">
  <ds:schemaRefs>
    <ds:schemaRef ds:uri="office.server.policy"/>
  </ds:schemaRefs>
</ds:datastoreItem>
</file>

<file path=docProps/app.xml><?xml version="1.0" encoding="utf-8"?>
<Properties xmlns="http://schemas.openxmlformats.org/officeDocument/2006/extended-properties" xmlns:vt="http://schemas.openxmlformats.org/officeDocument/2006/docPropsVTypes">
  <TotalTime>370</TotalTime>
  <Words>1770</Words>
  <Application>Microsoft Office PowerPoint</Application>
  <PresentationFormat>Widescreen</PresentationFormat>
  <Paragraphs>226</Paragraphs>
  <Slides>23</Slides>
  <Notes>23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Arial</vt:lpstr>
      <vt:lpstr>Calibri</vt:lpstr>
      <vt:lpstr>Candara</vt:lpstr>
      <vt:lpstr>Open Sans</vt:lpstr>
      <vt:lpstr>GPT template white with small dark cogs</vt:lpstr>
      <vt:lpstr>1_BPI Template - small dark cogs</vt:lpstr>
      <vt:lpstr>Coding in Analysis and Research Survey (CARS)</vt:lpstr>
      <vt:lpstr>Outline</vt:lpstr>
      <vt:lpstr>What is CARS?</vt:lpstr>
      <vt:lpstr>Example questions</vt:lpstr>
      <vt:lpstr>PowerPoint Presentation</vt:lpstr>
      <vt:lpstr>PowerPoint Presentation</vt:lpstr>
      <vt:lpstr>PowerPoint Presentation</vt:lpstr>
      <vt:lpstr>Stakeholder Engagement – Why?</vt:lpstr>
      <vt:lpstr>Stakeholder Engagement – Who?</vt:lpstr>
      <vt:lpstr>Outcomes</vt:lpstr>
      <vt:lpstr>PowerPoint Presentation</vt:lpstr>
      <vt:lpstr>Key findings</vt:lpstr>
      <vt:lpstr>Key findings</vt:lpstr>
      <vt:lpstr>Key findings</vt:lpstr>
      <vt:lpstr>Key findings</vt:lpstr>
      <vt:lpstr>Key findings</vt:lpstr>
      <vt:lpstr>CARS dashboard</vt:lpstr>
      <vt:lpstr>What department level breakdowns are available to  view in the dashboard?</vt:lpstr>
      <vt:lpstr>Dashboard demo</vt:lpstr>
      <vt:lpstr>Discussion</vt:lpstr>
      <vt:lpstr>CARS wave 2</vt:lpstr>
      <vt:lpstr>Any questions?</vt:lpstr>
      <vt:lpstr>Contact 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BPI Away Day </dc:title>
  <dc:creator>Kaur-Channing, Marina</dc:creator>
  <cp:lastModifiedBy>Mais, David</cp:lastModifiedBy>
  <cp:revision>43</cp:revision>
  <dcterms:created xsi:type="dcterms:W3CDTF">2020-02-21T12:49:25Z</dcterms:created>
  <dcterms:modified xsi:type="dcterms:W3CDTF">2020-09-11T15:16:12Z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0x01010035E33599CC8D1E47A037F474646B1D5800A5E575EC78CBD3449CDCB57FBEAF1D5E</vt:lpwstr>
  </property>
  <property fmtid="{D5CDD505-2E9C-101B-9397-08002B2CF9AE}" pid="3" name="_dlc_policyId">
    <vt:lpwstr>0x01010035E33599CC8D1E47A037F474646B1D58|2057524105</vt:lpwstr>
  </property>
  <property fmtid="{D5CDD505-2E9C-101B-9397-08002B2CF9AE}" pid="4" name="ItemRetentionFormula">
    <vt:lpwstr>&lt;formula id="Microsoft.Office.RecordsManagement.PolicyFeatures.Expiration.Formula.BuiltIn"&gt;&lt;number&gt;100&lt;/number&gt;&lt;property&gt;Retention_x005f_x0020_Date&lt;/property&gt;&lt;period&gt;years&lt;/period&gt;&lt;/formula&gt;</vt:lpwstr>
  </property>
  <property fmtid="{D5CDD505-2E9C-101B-9397-08002B2CF9AE}" pid="5" name="_dlc_DocIdItemGuid">
    <vt:lpwstr>23ece984-c6f7-4623-bc57-abe154fc39a2</vt:lpwstr>
  </property>
  <property fmtid="{D5CDD505-2E9C-101B-9397-08002B2CF9AE}" pid="6" name="TaxKeyword">
    <vt:lpwstr/>
  </property>
  <property fmtid="{D5CDD505-2E9C-101B-9397-08002B2CF9AE}" pid="7" name="RecordType">
    <vt:lpwstr>5;#|ce21491e-24bf-490d-8d19-382be1f405d0</vt:lpwstr>
  </property>
  <property fmtid="{D5CDD505-2E9C-101B-9397-08002B2CF9AE}" pid="8" name="TaxCatchAll">
    <vt:lpwstr>5;#|ce21491e-24bf-490d-8d19-382be1f405d0</vt:lpwstr>
  </property>
</Properties>
</file>