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9" r:id="rId3"/>
    <p:sldId id="264" r:id="rId4"/>
    <p:sldId id="286" r:id="rId5"/>
    <p:sldId id="291" r:id="rId6"/>
    <p:sldId id="294" r:id="rId7"/>
    <p:sldId id="293" r:id="rId8"/>
    <p:sldId id="258" r:id="rId9"/>
    <p:sldId id="287" r:id="rId10"/>
    <p:sldId id="292" r:id="rId11"/>
    <p:sldId id="288" r:id="rId12"/>
    <p:sldId id="290" r:id="rId13"/>
    <p:sldId id="27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52901" autoAdjust="0"/>
  </p:normalViewPr>
  <p:slideViewPr>
    <p:cSldViewPr snapToGrid="0">
      <p:cViewPr varScale="1">
        <p:scale>
          <a:sx n="60" d="100"/>
          <a:sy n="60" d="100"/>
        </p:scale>
        <p:origin x="25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60CBB-2186-4EA9-ABFE-7E030F95DC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2B634D-D6D5-4BBB-AD8C-C718F4F2B840}">
      <dgm:prSet/>
      <dgm:spPr/>
      <dgm:t>
        <a:bodyPr/>
        <a:lstStyle/>
        <a:p>
          <a:pPr>
            <a:lnSpc>
              <a:spcPct val="100000"/>
            </a:lnSpc>
          </a:pPr>
          <a:r>
            <a:rPr lang="en-GB" dirty="0"/>
            <a:t>Intro to the CSEW</a:t>
          </a:r>
          <a:endParaRPr lang="en-US" dirty="0"/>
        </a:p>
      </dgm:t>
    </dgm:pt>
    <dgm:pt modelId="{F919E950-15C1-48B9-9232-55C1F0F18A17}" type="parTrans" cxnId="{2DDC04AD-476D-4736-B1E5-CBED525FFB95}">
      <dgm:prSet/>
      <dgm:spPr/>
      <dgm:t>
        <a:bodyPr/>
        <a:lstStyle/>
        <a:p>
          <a:endParaRPr lang="en-US"/>
        </a:p>
      </dgm:t>
    </dgm:pt>
    <dgm:pt modelId="{EED63E33-B870-4E6D-B700-37249C36869E}" type="sibTrans" cxnId="{2DDC04AD-476D-4736-B1E5-CBED525FFB95}">
      <dgm:prSet/>
      <dgm:spPr/>
      <dgm:t>
        <a:bodyPr/>
        <a:lstStyle/>
        <a:p>
          <a:endParaRPr lang="en-US"/>
        </a:p>
      </dgm:t>
    </dgm:pt>
    <dgm:pt modelId="{ACF6A644-4FC4-4E24-AB1E-A06BD11BB43D}">
      <dgm:prSet/>
      <dgm:spPr/>
      <dgm:t>
        <a:bodyPr/>
        <a:lstStyle/>
        <a:p>
          <a:pPr>
            <a:lnSpc>
              <a:spcPct val="100000"/>
            </a:lnSpc>
          </a:pPr>
          <a:r>
            <a:rPr lang="en-GB" dirty="0"/>
            <a:t>Experiences of RAP </a:t>
          </a:r>
          <a:endParaRPr lang="en-US" dirty="0"/>
        </a:p>
      </dgm:t>
    </dgm:pt>
    <dgm:pt modelId="{B2C20AAE-EEC3-4C69-9FB4-4ACFB28392FC}" type="parTrans" cxnId="{125AB694-1A39-4410-8980-FCBD1C251739}">
      <dgm:prSet/>
      <dgm:spPr/>
      <dgm:t>
        <a:bodyPr/>
        <a:lstStyle/>
        <a:p>
          <a:endParaRPr lang="en-US"/>
        </a:p>
      </dgm:t>
    </dgm:pt>
    <dgm:pt modelId="{8FB9D64A-0D6F-46CB-865E-ACAD19B7B0A9}" type="sibTrans" cxnId="{125AB694-1A39-4410-8980-FCBD1C251739}">
      <dgm:prSet/>
      <dgm:spPr/>
      <dgm:t>
        <a:bodyPr/>
        <a:lstStyle/>
        <a:p>
          <a:endParaRPr lang="en-US"/>
        </a:p>
      </dgm:t>
    </dgm:pt>
    <dgm:pt modelId="{5E289D07-6728-43ED-B113-96B9FFC37FD8}">
      <dgm:prSet/>
      <dgm:spPr/>
      <dgm:t>
        <a:bodyPr/>
        <a:lstStyle/>
        <a:p>
          <a:pPr>
            <a:lnSpc>
              <a:spcPct val="100000"/>
            </a:lnSpc>
          </a:pPr>
          <a:r>
            <a:rPr lang="en-GB" dirty="0"/>
            <a:t>RAP Benefits </a:t>
          </a:r>
          <a:endParaRPr lang="en-US" dirty="0"/>
        </a:p>
      </dgm:t>
    </dgm:pt>
    <dgm:pt modelId="{702F2A0D-B981-48C4-9231-A11CE141CEA5}" type="parTrans" cxnId="{208C44F6-2800-4B50-8322-1D05272DE5A0}">
      <dgm:prSet/>
      <dgm:spPr/>
      <dgm:t>
        <a:bodyPr/>
        <a:lstStyle/>
        <a:p>
          <a:endParaRPr lang="en-US"/>
        </a:p>
      </dgm:t>
    </dgm:pt>
    <dgm:pt modelId="{04CA1B3A-479C-451B-8548-F60F137318EE}" type="sibTrans" cxnId="{208C44F6-2800-4B50-8322-1D05272DE5A0}">
      <dgm:prSet/>
      <dgm:spPr/>
      <dgm:t>
        <a:bodyPr/>
        <a:lstStyle/>
        <a:p>
          <a:endParaRPr lang="en-US"/>
        </a:p>
      </dgm:t>
    </dgm:pt>
    <dgm:pt modelId="{8881DB7D-58D0-4E30-B83F-6147300F42F3}">
      <dgm:prSet/>
      <dgm:spPr/>
      <dgm:t>
        <a:bodyPr/>
        <a:lstStyle/>
        <a:p>
          <a:pPr>
            <a:lnSpc>
              <a:spcPct val="100000"/>
            </a:lnSpc>
          </a:pPr>
          <a:r>
            <a:rPr lang="en-GB" dirty="0"/>
            <a:t>Future plans</a:t>
          </a:r>
          <a:endParaRPr lang="en-US" dirty="0"/>
        </a:p>
      </dgm:t>
    </dgm:pt>
    <dgm:pt modelId="{E96BE1D6-3DE8-47B6-B936-A9F2896F7484}" type="parTrans" cxnId="{AD25209D-17EE-4EE8-846B-4B10FECFC029}">
      <dgm:prSet/>
      <dgm:spPr/>
      <dgm:t>
        <a:bodyPr/>
        <a:lstStyle/>
        <a:p>
          <a:endParaRPr lang="en-US"/>
        </a:p>
      </dgm:t>
    </dgm:pt>
    <dgm:pt modelId="{10E30FEC-2635-41CD-994D-E5BDDA43B057}" type="sibTrans" cxnId="{AD25209D-17EE-4EE8-846B-4B10FECFC029}">
      <dgm:prSet/>
      <dgm:spPr/>
      <dgm:t>
        <a:bodyPr/>
        <a:lstStyle/>
        <a:p>
          <a:endParaRPr lang="en-US"/>
        </a:p>
      </dgm:t>
    </dgm:pt>
    <dgm:pt modelId="{01D7F0D9-4AC2-4725-8F4E-8061F5223715}">
      <dgm:prSet/>
      <dgm:spPr/>
      <dgm:t>
        <a:bodyPr/>
        <a:lstStyle/>
        <a:p>
          <a:pPr>
            <a:lnSpc>
              <a:spcPct val="100000"/>
            </a:lnSpc>
          </a:pPr>
          <a:r>
            <a:rPr lang="en-GB" dirty="0"/>
            <a:t>Questions</a:t>
          </a:r>
        </a:p>
      </dgm:t>
    </dgm:pt>
    <dgm:pt modelId="{054B9111-017D-4D11-BAA7-0DBC28812E58}" type="parTrans" cxnId="{BBDAB1CC-3264-4B7C-9A8B-B61C40E9CC08}">
      <dgm:prSet/>
      <dgm:spPr/>
      <dgm:t>
        <a:bodyPr/>
        <a:lstStyle/>
        <a:p>
          <a:endParaRPr lang="en-US"/>
        </a:p>
      </dgm:t>
    </dgm:pt>
    <dgm:pt modelId="{7C155937-8761-4FB6-A766-532460B0BB56}" type="sibTrans" cxnId="{BBDAB1CC-3264-4B7C-9A8B-B61C40E9CC08}">
      <dgm:prSet/>
      <dgm:spPr/>
      <dgm:t>
        <a:bodyPr/>
        <a:lstStyle/>
        <a:p>
          <a:endParaRPr lang="en-US"/>
        </a:p>
      </dgm:t>
    </dgm:pt>
    <dgm:pt modelId="{78D6E168-1C9C-46EE-9B47-AD7C24CCD566}">
      <dgm:prSet/>
      <dgm:spPr/>
      <dgm:t>
        <a:bodyPr/>
        <a:lstStyle/>
        <a:p>
          <a:pPr>
            <a:lnSpc>
              <a:spcPct val="100000"/>
            </a:lnSpc>
          </a:pPr>
          <a:r>
            <a:rPr lang="en-GB" dirty="0"/>
            <a:t>Intro to the ‘Nature of Crime’ RAP project</a:t>
          </a:r>
          <a:endParaRPr lang="en-US" dirty="0"/>
        </a:p>
      </dgm:t>
    </dgm:pt>
    <dgm:pt modelId="{B7E87F07-1910-4B26-A1B6-6D9056E1D395}" type="parTrans" cxnId="{49B53D83-9404-46F1-811E-79E21BA7B734}">
      <dgm:prSet/>
      <dgm:spPr/>
      <dgm:t>
        <a:bodyPr/>
        <a:lstStyle/>
        <a:p>
          <a:endParaRPr lang="en-GB"/>
        </a:p>
      </dgm:t>
    </dgm:pt>
    <dgm:pt modelId="{191787C4-AE69-41DB-9276-8BB9B0E71573}" type="sibTrans" cxnId="{49B53D83-9404-46F1-811E-79E21BA7B734}">
      <dgm:prSet/>
      <dgm:spPr/>
      <dgm:t>
        <a:bodyPr/>
        <a:lstStyle/>
        <a:p>
          <a:endParaRPr lang="en-GB"/>
        </a:p>
      </dgm:t>
    </dgm:pt>
    <dgm:pt modelId="{76EBBEB6-0B1E-4277-AF43-F0DFDFC7F80D}">
      <dgm:prSet custT="1"/>
      <dgm:spPr>
        <a:noFill/>
        <a:ln>
          <a:noFill/>
        </a:ln>
        <a:effectLst/>
      </dgm:spPr>
      <dgm:t>
        <a:bodyPr spcFirstLastPara="0" vert="horz" wrap="square" lIns="68527" tIns="68527" rIns="68527" bIns="68527" numCol="1" spcCol="1270" anchor="ctr" anchorCtr="0"/>
        <a:lstStyle/>
        <a:p>
          <a:pPr marL="0" lvl="0" indent="0" algn="l"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alibri" panose="020F0502020204030204"/>
              <a:ea typeface="+mn-ea"/>
              <a:cs typeface="+mn-cs"/>
            </a:rPr>
            <a:t>Overview of ‘Crime RAP’ architectures</a:t>
          </a:r>
          <a:endParaRPr lang="en-US" sz="1600" kern="1200" dirty="0">
            <a:solidFill>
              <a:prstClr val="black">
                <a:hueOff val="0"/>
                <a:satOff val="0"/>
                <a:lumOff val="0"/>
                <a:alphaOff val="0"/>
              </a:prstClr>
            </a:solidFill>
            <a:latin typeface="Calibri" panose="020F0502020204030204"/>
            <a:ea typeface="+mn-ea"/>
            <a:cs typeface="+mn-cs"/>
          </a:endParaRPr>
        </a:p>
      </dgm:t>
    </dgm:pt>
    <dgm:pt modelId="{370CBB1C-152F-4DFB-83CD-9DD973FF5850}" type="parTrans" cxnId="{1C20F4BE-DC7B-46F1-A726-83E968DDF63E}">
      <dgm:prSet/>
      <dgm:spPr/>
      <dgm:t>
        <a:bodyPr/>
        <a:lstStyle/>
        <a:p>
          <a:endParaRPr lang="en-GB"/>
        </a:p>
      </dgm:t>
    </dgm:pt>
    <dgm:pt modelId="{3D3F8B4E-BBEF-458B-9515-26D0E2C8181F}" type="sibTrans" cxnId="{1C20F4BE-DC7B-46F1-A726-83E968DDF63E}">
      <dgm:prSet/>
      <dgm:spPr/>
      <dgm:t>
        <a:bodyPr/>
        <a:lstStyle/>
        <a:p>
          <a:endParaRPr lang="en-GB"/>
        </a:p>
      </dgm:t>
    </dgm:pt>
    <dgm:pt modelId="{3395790C-8C0B-4087-AE99-E93B57B7C6F2}" type="pres">
      <dgm:prSet presAssocID="{7ED60CBB-2186-4EA9-ABFE-7E030F95DC51}" presName="root" presStyleCnt="0">
        <dgm:presLayoutVars>
          <dgm:dir/>
          <dgm:resizeHandles val="exact"/>
        </dgm:presLayoutVars>
      </dgm:prSet>
      <dgm:spPr/>
    </dgm:pt>
    <dgm:pt modelId="{73978329-9F2B-4ED7-9CF8-6E9F67DF8B79}" type="pres">
      <dgm:prSet presAssocID="{8E2B634D-D6D5-4BBB-AD8C-C718F4F2B840}" presName="compNode" presStyleCnt="0"/>
      <dgm:spPr/>
    </dgm:pt>
    <dgm:pt modelId="{EC822668-7369-4FE6-BEC3-804E52F30EFC}" type="pres">
      <dgm:prSet presAssocID="{8E2B634D-D6D5-4BBB-AD8C-C718F4F2B840}" presName="bgRect" presStyleLbl="bgShp" presStyleIdx="0" presStyleCnt="7"/>
      <dgm:spPr/>
    </dgm:pt>
    <dgm:pt modelId="{33FF3E64-9984-40EA-8010-35377F4DE95E}" type="pres">
      <dgm:prSet presAssocID="{8E2B634D-D6D5-4BBB-AD8C-C718F4F2B840}" presName="iconRect" presStyleLbl="node1" presStyleIdx="0" presStyleCnt="7" custLinFactNeighborX="11171" custLinFactNeighborY="756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ipboard"/>
        </a:ext>
      </dgm:extLst>
    </dgm:pt>
    <dgm:pt modelId="{59D7D5F7-20EC-4280-9455-FDABFCC13F75}" type="pres">
      <dgm:prSet presAssocID="{8E2B634D-D6D5-4BBB-AD8C-C718F4F2B840}" presName="spaceRect" presStyleCnt="0"/>
      <dgm:spPr/>
    </dgm:pt>
    <dgm:pt modelId="{C0FBFEE3-3196-47BE-8961-6FB758B911E2}" type="pres">
      <dgm:prSet presAssocID="{8E2B634D-D6D5-4BBB-AD8C-C718F4F2B840}" presName="parTx" presStyleLbl="revTx" presStyleIdx="0" presStyleCnt="7">
        <dgm:presLayoutVars>
          <dgm:chMax val="0"/>
          <dgm:chPref val="0"/>
        </dgm:presLayoutVars>
      </dgm:prSet>
      <dgm:spPr/>
    </dgm:pt>
    <dgm:pt modelId="{85DEAB5B-3933-47BF-AB29-D0B8039F536E}" type="pres">
      <dgm:prSet presAssocID="{EED63E33-B870-4E6D-B700-37249C36869E}" presName="sibTrans" presStyleCnt="0"/>
      <dgm:spPr/>
    </dgm:pt>
    <dgm:pt modelId="{F77F1F36-6FD4-4A9B-BE55-BDC269653E35}" type="pres">
      <dgm:prSet presAssocID="{78D6E168-1C9C-46EE-9B47-AD7C24CCD566}" presName="compNode" presStyleCnt="0"/>
      <dgm:spPr/>
    </dgm:pt>
    <dgm:pt modelId="{EBC43AC6-7C28-4AEF-8A6E-BCC89D53A440}" type="pres">
      <dgm:prSet presAssocID="{78D6E168-1C9C-46EE-9B47-AD7C24CCD566}" presName="bgRect" presStyleLbl="bgShp" presStyleIdx="1" presStyleCnt="7"/>
      <dgm:spPr/>
    </dgm:pt>
    <dgm:pt modelId="{E759DFE8-7DAC-41F3-8A8A-6E21E9280C0C}" type="pres">
      <dgm:prSet presAssocID="{78D6E168-1C9C-46EE-9B47-AD7C24CCD566}" presName="iconRect" presStyleLbl="node1" presStyleIdx="1" presStyleCnt="7"/>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9B26B3E8-BD81-42D0-99BB-C4391134F7E8}" type="pres">
      <dgm:prSet presAssocID="{78D6E168-1C9C-46EE-9B47-AD7C24CCD566}" presName="spaceRect" presStyleCnt="0"/>
      <dgm:spPr/>
    </dgm:pt>
    <dgm:pt modelId="{267046FB-3C5E-4E46-B286-6012070F737F}" type="pres">
      <dgm:prSet presAssocID="{78D6E168-1C9C-46EE-9B47-AD7C24CCD566}" presName="parTx" presStyleLbl="revTx" presStyleIdx="1" presStyleCnt="7">
        <dgm:presLayoutVars>
          <dgm:chMax val="0"/>
          <dgm:chPref val="0"/>
        </dgm:presLayoutVars>
      </dgm:prSet>
      <dgm:spPr/>
    </dgm:pt>
    <dgm:pt modelId="{33538A4E-B74D-43F1-8E23-2829085704D9}" type="pres">
      <dgm:prSet presAssocID="{191787C4-AE69-41DB-9276-8BB9B0E71573}" presName="sibTrans" presStyleCnt="0"/>
      <dgm:spPr/>
    </dgm:pt>
    <dgm:pt modelId="{97BA704B-6FCE-49C1-B2CA-3659D0D2DD81}" type="pres">
      <dgm:prSet presAssocID="{76EBBEB6-0B1E-4277-AF43-F0DFDFC7F80D}" presName="compNode" presStyleCnt="0"/>
      <dgm:spPr/>
    </dgm:pt>
    <dgm:pt modelId="{F1E3979C-B92B-40C4-8C40-B94227EC9F7A}" type="pres">
      <dgm:prSet presAssocID="{76EBBEB6-0B1E-4277-AF43-F0DFDFC7F80D}" presName="bgRect" presStyleLbl="bgShp" presStyleIdx="2" presStyleCnt="7"/>
      <dgm:spPr/>
    </dgm:pt>
    <dgm:pt modelId="{12B63EFD-2E95-4669-8E90-43AEAD4BDA87}" type="pres">
      <dgm:prSet presAssocID="{76EBBEB6-0B1E-4277-AF43-F0DFDFC7F80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rawing compass"/>
        </a:ext>
      </dgm:extLst>
    </dgm:pt>
    <dgm:pt modelId="{7411E340-70D4-47B4-B107-2BCFA92C4B07}" type="pres">
      <dgm:prSet presAssocID="{76EBBEB6-0B1E-4277-AF43-F0DFDFC7F80D}" presName="spaceRect" presStyleCnt="0"/>
      <dgm:spPr/>
    </dgm:pt>
    <dgm:pt modelId="{EC130C71-5CC0-4104-8D9E-CD26BC9F21BC}" type="pres">
      <dgm:prSet presAssocID="{76EBBEB6-0B1E-4277-AF43-F0DFDFC7F80D}" presName="parTx" presStyleLbl="revTx" presStyleIdx="2" presStyleCnt="7">
        <dgm:presLayoutVars>
          <dgm:chMax val="0"/>
          <dgm:chPref val="0"/>
        </dgm:presLayoutVars>
      </dgm:prSet>
      <dgm:spPr>
        <a:xfrm>
          <a:off x="747862" y="1619219"/>
          <a:ext cx="5515777" cy="647499"/>
        </a:xfrm>
        <a:prstGeom prst="rect">
          <a:avLst/>
        </a:prstGeom>
      </dgm:spPr>
    </dgm:pt>
    <dgm:pt modelId="{BA769E2E-4D1C-491E-AA98-71E846F53583}" type="pres">
      <dgm:prSet presAssocID="{3D3F8B4E-BBEF-458B-9515-26D0E2C8181F}" presName="sibTrans" presStyleCnt="0"/>
      <dgm:spPr/>
    </dgm:pt>
    <dgm:pt modelId="{8759B9C1-EB79-4633-B6E5-28BEE00EB2C3}" type="pres">
      <dgm:prSet presAssocID="{ACF6A644-4FC4-4E24-AB1E-A06BD11BB43D}" presName="compNode" presStyleCnt="0"/>
      <dgm:spPr/>
    </dgm:pt>
    <dgm:pt modelId="{2EFFD73B-4A69-41E1-81BC-B76BC0897982}" type="pres">
      <dgm:prSet presAssocID="{ACF6A644-4FC4-4E24-AB1E-A06BD11BB43D}" presName="bgRect" presStyleLbl="bgShp" presStyleIdx="3" presStyleCnt="7"/>
      <dgm:spPr/>
    </dgm:pt>
    <dgm:pt modelId="{0840D244-D05A-415B-B692-2F807E5A3163}" type="pres">
      <dgm:prSet presAssocID="{ACF6A644-4FC4-4E24-AB1E-A06BD11BB43D}" presName="iconRect" presStyleLbl="node1" presStyleIdx="3"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eeting"/>
        </a:ext>
      </dgm:extLst>
    </dgm:pt>
    <dgm:pt modelId="{0EB6E09F-1F2E-4EF7-98B0-AA9E0DF965EE}" type="pres">
      <dgm:prSet presAssocID="{ACF6A644-4FC4-4E24-AB1E-A06BD11BB43D}" presName="spaceRect" presStyleCnt="0"/>
      <dgm:spPr/>
    </dgm:pt>
    <dgm:pt modelId="{601CD149-9589-49B9-9ACA-EF83340C060C}" type="pres">
      <dgm:prSet presAssocID="{ACF6A644-4FC4-4E24-AB1E-A06BD11BB43D}" presName="parTx" presStyleLbl="revTx" presStyleIdx="3" presStyleCnt="7">
        <dgm:presLayoutVars>
          <dgm:chMax val="0"/>
          <dgm:chPref val="0"/>
        </dgm:presLayoutVars>
      </dgm:prSet>
      <dgm:spPr/>
    </dgm:pt>
    <dgm:pt modelId="{B129FC76-B953-4966-883B-E3684F49FD38}" type="pres">
      <dgm:prSet presAssocID="{8FB9D64A-0D6F-46CB-865E-ACAD19B7B0A9}" presName="sibTrans" presStyleCnt="0"/>
      <dgm:spPr/>
    </dgm:pt>
    <dgm:pt modelId="{005FA9BE-CFD6-4978-BEE3-91041128206B}" type="pres">
      <dgm:prSet presAssocID="{5E289D07-6728-43ED-B113-96B9FFC37FD8}" presName="compNode" presStyleCnt="0"/>
      <dgm:spPr/>
    </dgm:pt>
    <dgm:pt modelId="{DFCBD296-BB3B-44C8-A68D-59818F31414C}" type="pres">
      <dgm:prSet presAssocID="{5E289D07-6728-43ED-B113-96B9FFC37FD8}" presName="bgRect" presStyleLbl="bgShp" presStyleIdx="4" presStyleCnt="7"/>
      <dgm:spPr/>
    </dgm:pt>
    <dgm:pt modelId="{EFF74F34-73B2-4F63-83A0-AEDD41C77B91}" type="pres">
      <dgm:prSet presAssocID="{5E289D07-6728-43ED-B113-96B9FFC37F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Thumbs up sign"/>
        </a:ext>
      </dgm:extLst>
    </dgm:pt>
    <dgm:pt modelId="{61FA246E-F4B6-4FA8-8FC0-1AA487845220}" type="pres">
      <dgm:prSet presAssocID="{5E289D07-6728-43ED-B113-96B9FFC37FD8}" presName="spaceRect" presStyleCnt="0"/>
      <dgm:spPr/>
    </dgm:pt>
    <dgm:pt modelId="{EDA8C0E7-4494-46C7-9184-AF1E3BA46E54}" type="pres">
      <dgm:prSet presAssocID="{5E289D07-6728-43ED-B113-96B9FFC37FD8}" presName="parTx" presStyleLbl="revTx" presStyleIdx="4" presStyleCnt="7">
        <dgm:presLayoutVars>
          <dgm:chMax val="0"/>
          <dgm:chPref val="0"/>
        </dgm:presLayoutVars>
      </dgm:prSet>
      <dgm:spPr/>
    </dgm:pt>
    <dgm:pt modelId="{F30437F4-855C-426C-8457-D94E5EC31C95}" type="pres">
      <dgm:prSet presAssocID="{04CA1B3A-479C-451B-8548-F60F137318EE}" presName="sibTrans" presStyleCnt="0"/>
      <dgm:spPr/>
    </dgm:pt>
    <dgm:pt modelId="{9955E38A-3EF7-4434-8ADF-730445A0540C}" type="pres">
      <dgm:prSet presAssocID="{8881DB7D-58D0-4E30-B83F-6147300F42F3}" presName="compNode" presStyleCnt="0"/>
      <dgm:spPr/>
    </dgm:pt>
    <dgm:pt modelId="{53AB3B37-4D89-4504-B12B-507C2F295CA1}" type="pres">
      <dgm:prSet presAssocID="{8881DB7D-58D0-4E30-B83F-6147300F42F3}" presName="bgRect" presStyleLbl="bgShp" presStyleIdx="5" presStyleCnt="7"/>
      <dgm:spPr/>
    </dgm:pt>
    <dgm:pt modelId="{E8F3A63C-E9F2-46AD-9AB3-81514B16777A}" type="pres">
      <dgm:prSet presAssocID="{8881DB7D-58D0-4E30-B83F-6147300F42F3}" presName="iconRect" presStyleLbl="node1" presStyleIdx="5" presStyleCnt="7"/>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pt>
    <dgm:pt modelId="{46A1007A-8B5C-449C-9FAE-3EA88F31BDB0}" type="pres">
      <dgm:prSet presAssocID="{8881DB7D-58D0-4E30-B83F-6147300F42F3}" presName="spaceRect" presStyleCnt="0"/>
      <dgm:spPr/>
    </dgm:pt>
    <dgm:pt modelId="{B4DE8059-3456-4B59-8D66-8563D6D42AA7}" type="pres">
      <dgm:prSet presAssocID="{8881DB7D-58D0-4E30-B83F-6147300F42F3}" presName="parTx" presStyleLbl="revTx" presStyleIdx="5" presStyleCnt="7">
        <dgm:presLayoutVars>
          <dgm:chMax val="0"/>
          <dgm:chPref val="0"/>
        </dgm:presLayoutVars>
      </dgm:prSet>
      <dgm:spPr/>
    </dgm:pt>
    <dgm:pt modelId="{EE8A6628-EB5B-4E2D-88E2-C8449098BDEF}" type="pres">
      <dgm:prSet presAssocID="{10E30FEC-2635-41CD-994D-E5BDDA43B057}" presName="sibTrans" presStyleCnt="0"/>
      <dgm:spPr/>
    </dgm:pt>
    <dgm:pt modelId="{8CA7FBC0-BB58-4A46-80D1-2AB5EF09234B}" type="pres">
      <dgm:prSet presAssocID="{01D7F0D9-4AC2-4725-8F4E-8061F5223715}" presName="compNode" presStyleCnt="0"/>
      <dgm:spPr/>
    </dgm:pt>
    <dgm:pt modelId="{DBC40B50-1B84-44F5-B31B-DA9484063BFF}" type="pres">
      <dgm:prSet presAssocID="{01D7F0D9-4AC2-4725-8F4E-8061F5223715}" presName="bgRect" presStyleLbl="bgShp" presStyleIdx="6" presStyleCnt="7"/>
      <dgm:spPr/>
    </dgm:pt>
    <dgm:pt modelId="{D3E396FF-D3BB-4E05-B941-CF58A4F84C12}" type="pres">
      <dgm:prSet presAssocID="{01D7F0D9-4AC2-4725-8F4E-8061F5223715}" presName="iconRect" presStyleLbl="node1" presStyleIdx="6" presStyleCnt="7" custLinFactNeighborX="-5672" custLinFactNeighborY="-3781"/>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pt>
    <dgm:pt modelId="{F81B0A2A-47BB-4544-8B93-6A91CEED6BD7}" type="pres">
      <dgm:prSet presAssocID="{01D7F0D9-4AC2-4725-8F4E-8061F5223715}" presName="spaceRect" presStyleCnt="0"/>
      <dgm:spPr/>
    </dgm:pt>
    <dgm:pt modelId="{F1F9E764-1A5C-4705-891B-CBAEE3909889}" type="pres">
      <dgm:prSet presAssocID="{01D7F0D9-4AC2-4725-8F4E-8061F5223715}" presName="parTx" presStyleLbl="revTx" presStyleIdx="6" presStyleCnt="7">
        <dgm:presLayoutVars>
          <dgm:chMax val="0"/>
          <dgm:chPref val="0"/>
        </dgm:presLayoutVars>
      </dgm:prSet>
      <dgm:spPr/>
    </dgm:pt>
  </dgm:ptLst>
  <dgm:cxnLst>
    <dgm:cxn modelId="{69549845-6F2F-4E3E-9C60-C1E0B01AD134}" type="presOf" srcId="{78D6E168-1C9C-46EE-9B47-AD7C24CCD566}" destId="{267046FB-3C5E-4E46-B286-6012070F737F}" srcOrd="0" destOrd="0" presId="urn:microsoft.com/office/officeart/2018/2/layout/IconVerticalSolidList"/>
    <dgm:cxn modelId="{9F015B6E-8225-4B8A-90F9-F5A10651A668}" type="presOf" srcId="{01D7F0D9-4AC2-4725-8F4E-8061F5223715}" destId="{F1F9E764-1A5C-4705-891B-CBAEE3909889}" srcOrd="0" destOrd="0" presId="urn:microsoft.com/office/officeart/2018/2/layout/IconVerticalSolidList"/>
    <dgm:cxn modelId="{84550850-5AE1-44FF-8000-BFEB93DA03E5}" type="presOf" srcId="{ACF6A644-4FC4-4E24-AB1E-A06BD11BB43D}" destId="{601CD149-9589-49B9-9ACA-EF83340C060C}" srcOrd="0" destOrd="0" presId="urn:microsoft.com/office/officeart/2018/2/layout/IconVerticalSolidList"/>
    <dgm:cxn modelId="{27FDC659-1613-4059-82ED-100F8049A1C8}" type="presOf" srcId="{7ED60CBB-2186-4EA9-ABFE-7E030F95DC51}" destId="{3395790C-8C0B-4087-AE99-E93B57B7C6F2}" srcOrd="0" destOrd="0" presId="urn:microsoft.com/office/officeart/2018/2/layout/IconVerticalSolidList"/>
    <dgm:cxn modelId="{49B53D83-9404-46F1-811E-79E21BA7B734}" srcId="{7ED60CBB-2186-4EA9-ABFE-7E030F95DC51}" destId="{78D6E168-1C9C-46EE-9B47-AD7C24CCD566}" srcOrd="1" destOrd="0" parTransId="{B7E87F07-1910-4B26-A1B6-6D9056E1D395}" sibTransId="{191787C4-AE69-41DB-9276-8BB9B0E71573}"/>
    <dgm:cxn modelId="{B2F2348C-9A50-42EE-9F57-D001A53FBEDC}" type="presOf" srcId="{8E2B634D-D6D5-4BBB-AD8C-C718F4F2B840}" destId="{C0FBFEE3-3196-47BE-8961-6FB758B911E2}" srcOrd="0" destOrd="0" presId="urn:microsoft.com/office/officeart/2018/2/layout/IconVerticalSolidList"/>
    <dgm:cxn modelId="{125AB694-1A39-4410-8980-FCBD1C251739}" srcId="{7ED60CBB-2186-4EA9-ABFE-7E030F95DC51}" destId="{ACF6A644-4FC4-4E24-AB1E-A06BD11BB43D}" srcOrd="3" destOrd="0" parTransId="{B2C20AAE-EEC3-4C69-9FB4-4ACFB28392FC}" sibTransId="{8FB9D64A-0D6F-46CB-865E-ACAD19B7B0A9}"/>
    <dgm:cxn modelId="{AD25209D-17EE-4EE8-846B-4B10FECFC029}" srcId="{7ED60CBB-2186-4EA9-ABFE-7E030F95DC51}" destId="{8881DB7D-58D0-4E30-B83F-6147300F42F3}" srcOrd="5" destOrd="0" parTransId="{E96BE1D6-3DE8-47B6-B936-A9F2896F7484}" sibTransId="{10E30FEC-2635-41CD-994D-E5BDDA43B057}"/>
    <dgm:cxn modelId="{CA32C49F-3707-4BC3-91E1-EE84A9CBC3C3}" type="presOf" srcId="{76EBBEB6-0B1E-4277-AF43-F0DFDFC7F80D}" destId="{EC130C71-5CC0-4104-8D9E-CD26BC9F21BC}" srcOrd="0" destOrd="0" presId="urn:microsoft.com/office/officeart/2018/2/layout/IconVerticalSolidList"/>
    <dgm:cxn modelId="{2DDC04AD-476D-4736-B1E5-CBED525FFB95}" srcId="{7ED60CBB-2186-4EA9-ABFE-7E030F95DC51}" destId="{8E2B634D-D6D5-4BBB-AD8C-C718F4F2B840}" srcOrd="0" destOrd="0" parTransId="{F919E950-15C1-48B9-9232-55C1F0F18A17}" sibTransId="{EED63E33-B870-4E6D-B700-37249C36869E}"/>
    <dgm:cxn modelId="{1C20F4BE-DC7B-46F1-A726-83E968DDF63E}" srcId="{7ED60CBB-2186-4EA9-ABFE-7E030F95DC51}" destId="{76EBBEB6-0B1E-4277-AF43-F0DFDFC7F80D}" srcOrd="2" destOrd="0" parTransId="{370CBB1C-152F-4DFB-83CD-9DD973FF5850}" sibTransId="{3D3F8B4E-BBEF-458B-9515-26D0E2C8181F}"/>
    <dgm:cxn modelId="{BBDAB1CC-3264-4B7C-9A8B-B61C40E9CC08}" srcId="{7ED60CBB-2186-4EA9-ABFE-7E030F95DC51}" destId="{01D7F0D9-4AC2-4725-8F4E-8061F5223715}" srcOrd="6" destOrd="0" parTransId="{054B9111-017D-4D11-BAA7-0DBC28812E58}" sibTransId="{7C155937-8761-4FB6-A766-532460B0BB56}"/>
    <dgm:cxn modelId="{03E05EE7-046C-4DE8-BE94-9026F1F6DF24}" type="presOf" srcId="{5E289D07-6728-43ED-B113-96B9FFC37FD8}" destId="{EDA8C0E7-4494-46C7-9184-AF1E3BA46E54}" srcOrd="0" destOrd="0" presId="urn:microsoft.com/office/officeart/2018/2/layout/IconVerticalSolidList"/>
    <dgm:cxn modelId="{EB45F6EC-6E31-4233-98FD-7DC70FD294A5}" type="presOf" srcId="{8881DB7D-58D0-4E30-B83F-6147300F42F3}" destId="{B4DE8059-3456-4B59-8D66-8563D6D42AA7}" srcOrd="0" destOrd="0" presId="urn:microsoft.com/office/officeart/2018/2/layout/IconVerticalSolidList"/>
    <dgm:cxn modelId="{208C44F6-2800-4B50-8322-1D05272DE5A0}" srcId="{7ED60CBB-2186-4EA9-ABFE-7E030F95DC51}" destId="{5E289D07-6728-43ED-B113-96B9FFC37FD8}" srcOrd="4" destOrd="0" parTransId="{702F2A0D-B981-48C4-9231-A11CE141CEA5}" sibTransId="{04CA1B3A-479C-451B-8548-F60F137318EE}"/>
    <dgm:cxn modelId="{6D10CFF4-29DE-4E8E-A30F-4B93B28C749B}" type="presParOf" srcId="{3395790C-8C0B-4087-AE99-E93B57B7C6F2}" destId="{73978329-9F2B-4ED7-9CF8-6E9F67DF8B79}" srcOrd="0" destOrd="0" presId="urn:microsoft.com/office/officeart/2018/2/layout/IconVerticalSolidList"/>
    <dgm:cxn modelId="{D66A961A-30B0-497C-BCB3-7A41D95C0513}" type="presParOf" srcId="{73978329-9F2B-4ED7-9CF8-6E9F67DF8B79}" destId="{EC822668-7369-4FE6-BEC3-804E52F30EFC}" srcOrd="0" destOrd="0" presId="urn:microsoft.com/office/officeart/2018/2/layout/IconVerticalSolidList"/>
    <dgm:cxn modelId="{C04AEF5E-DC8E-4EB6-A179-204206B6A93D}" type="presParOf" srcId="{73978329-9F2B-4ED7-9CF8-6E9F67DF8B79}" destId="{33FF3E64-9984-40EA-8010-35377F4DE95E}" srcOrd="1" destOrd="0" presId="urn:microsoft.com/office/officeart/2018/2/layout/IconVerticalSolidList"/>
    <dgm:cxn modelId="{78270E38-21C7-40AD-BC22-9F6E2072845F}" type="presParOf" srcId="{73978329-9F2B-4ED7-9CF8-6E9F67DF8B79}" destId="{59D7D5F7-20EC-4280-9455-FDABFCC13F75}" srcOrd="2" destOrd="0" presId="urn:microsoft.com/office/officeart/2018/2/layout/IconVerticalSolidList"/>
    <dgm:cxn modelId="{69004D20-C507-4988-8799-441093DC89F4}" type="presParOf" srcId="{73978329-9F2B-4ED7-9CF8-6E9F67DF8B79}" destId="{C0FBFEE3-3196-47BE-8961-6FB758B911E2}" srcOrd="3" destOrd="0" presId="urn:microsoft.com/office/officeart/2018/2/layout/IconVerticalSolidList"/>
    <dgm:cxn modelId="{8A361567-E8A5-4C3B-99BF-59EAAC85E11E}" type="presParOf" srcId="{3395790C-8C0B-4087-AE99-E93B57B7C6F2}" destId="{85DEAB5B-3933-47BF-AB29-D0B8039F536E}" srcOrd="1" destOrd="0" presId="urn:microsoft.com/office/officeart/2018/2/layout/IconVerticalSolidList"/>
    <dgm:cxn modelId="{93B00573-E593-41D2-ACE4-C9081D1395DD}" type="presParOf" srcId="{3395790C-8C0B-4087-AE99-E93B57B7C6F2}" destId="{F77F1F36-6FD4-4A9B-BE55-BDC269653E35}" srcOrd="2" destOrd="0" presId="urn:microsoft.com/office/officeart/2018/2/layout/IconVerticalSolidList"/>
    <dgm:cxn modelId="{81FBAB85-9A43-4C86-8510-C368175B71A4}" type="presParOf" srcId="{F77F1F36-6FD4-4A9B-BE55-BDC269653E35}" destId="{EBC43AC6-7C28-4AEF-8A6E-BCC89D53A440}" srcOrd="0" destOrd="0" presId="urn:microsoft.com/office/officeart/2018/2/layout/IconVerticalSolidList"/>
    <dgm:cxn modelId="{91540D97-4ED0-438D-83B6-05C9D2BD33FA}" type="presParOf" srcId="{F77F1F36-6FD4-4A9B-BE55-BDC269653E35}" destId="{E759DFE8-7DAC-41F3-8A8A-6E21E9280C0C}" srcOrd="1" destOrd="0" presId="urn:microsoft.com/office/officeart/2018/2/layout/IconVerticalSolidList"/>
    <dgm:cxn modelId="{570B07F4-8FAD-428D-968A-09188F76E51E}" type="presParOf" srcId="{F77F1F36-6FD4-4A9B-BE55-BDC269653E35}" destId="{9B26B3E8-BD81-42D0-99BB-C4391134F7E8}" srcOrd="2" destOrd="0" presId="urn:microsoft.com/office/officeart/2018/2/layout/IconVerticalSolidList"/>
    <dgm:cxn modelId="{EE09D4F0-97A2-4552-BDCC-75909F581C8A}" type="presParOf" srcId="{F77F1F36-6FD4-4A9B-BE55-BDC269653E35}" destId="{267046FB-3C5E-4E46-B286-6012070F737F}" srcOrd="3" destOrd="0" presId="urn:microsoft.com/office/officeart/2018/2/layout/IconVerticalSolidList"/>
    <dgm:cxn modelId="{364177F9-80EB-478D-8CBF-3303416307F3}" type="presParOf" srcId="{3395790C-8C0B-4087-AE99-E93B57B7C6F2}" destId="{33538A4E-B74D-43F1-8E23-2829085704D9}" srcOrd="3" destOrd="0" presId="urn:microsoft.com/office/officeart/2018/2/layout/IconVerticalSolidList"/>
    <dgm:cxn modelId="{C9C60649-0786-4693-B9EE-88E96389D368}" type="presParOf" srcId="{3395790C-8C0B-4087-AE99-E93B57B7C6F2}" destId="{97BA704B-6FCE-49C1-B2CA-3659D0D2DD81}" srcOrd="4" destOrd="0" presId="urn:microsoft.com/office/officeart/2018/2/layout/IconVerticalSolidList"/>
    <dgm:cxn modelId="{20AAB507-2518-4E42-ADA1-857E2FAAD126}" type="presParOf" srcId="{97BA704B-6FCE-49C1-B2CA-3659D0D2DD81}" destId="{F1E3979C-B92B-40C4-8C40-B94227EC9F7A}" srcOrd="0" destOrd="0" presId="urn:microsoft.com/office/officeart/2018/2/layout/IconVerticalSolidList"/>
    <dgm:cxn modelId="{E9CC3FCE-A161-4B6C-960A-A1409C6C45A1}" type="presParOf" srcId="{97BA704B-6FCE-49C1-B2CA-3659D0D2DD81}" destId="{12B63EFD-2E95-4669-8E90-43AEAD4BDA87}" srcOrd="1" destOrd="0" presId="urn:microsoft.com/office/officeart/2018/2/layout/IconVerticalSolidList"/>
    <dgm:cxn modelId="{BF75F171-D836-4F72-8829-58B7309A8454}" type="presParOf" srcId="{97BA704B-6FCE-49C1-B2CA-3659D0D2DD81}" destId="{7411E340-70D4-47B4-B107-2BCFA92C4B07}" srcOrd="2" destOrd="0" presId="urn:microsoft.com/office/officeart/2018/2/layout/IconVerticalSolidList"/>
    <dgm:cxn modelId="{49FFEE84-0EFD-4404-88B3-A542FFF2CCED}" type="presParOf" srcId="{97BA704B-6FCE-49C1-B2CA-3659D0D2DD81}" destId="{EC130C71-5CC0-4104-8D9E-CD26BC9F21BC}" srcOrd="3" destOrd="0" presId="urn:microsoft.com/office/officeart/2018/2/layout/IconVerticalSolidList"/>
    <dgm:cxn modelId="{A363028D-2480-4527-8AFF-82E9FE56C7DE}" type="presParOf" srcId="{3395790C-8C0B-4087-AE99-E93B57B7C6F2}" destId="{BA769E2E-4D1C-491E-AA98-71E846F53583}" srcOrd="5" destOrd="0" presId="urn:microsoft.com/office/officeart/2018/2/layout/IconVerticalSolidList"/>
    <dgm:cxn modelId="{A251C69F-74B1-4791-A9B5-F314CB0499F1}" type="presParOf" srcId="{3395790C-8C0B-4087-AE99-E93B57B7C6F2}" destId="{8759B9C1-EB79-4633-B6E5-28BEE00EB2C3}" srcOrd="6" destOrd="0" presId="urn:microsoft.com/office/officeart/2018/2/layout/IconVerticalSolidList"/>
    <dgm:cxn modelId="{D6E2E980-9133-44DE-BC10-EDF31DD23EC6}" type="presParOf" srcId="{8759B9C1-EB79-4633-B6E5-28BEE00EB2C3}" destId="{2EFFD73B-4A69-41E1-81BC-B76BC0897982}" srcOrd="0" destOrd="0" presId="urn:microsoft.com/office/officeart/2018/2/layout/IconVerticalSolidList"/>
    <dgm:cxn modelId="{0129B214-47C9-41B5-9A75-230357EE80F9}" type="presParOf" srcId="{8759B9C1-EB79-4633-B6E5-28BEE00EB2C3}" destId="{0840D244-D05A-415B-B692-2F807E5A3163}" srcOrd="1" destOrd="0" presId="urn:microsoft.com/office/officeart/2018/2/layout/IconVerticalSolidList"/>
    <dgm:cxn modelId="{FC5D2B0E-69BD-4742-9CD1-9808D609AC1A}" type="presParOf" srcId="{8759B9C1-EB79-4633-B6E5-28BEE00EB2C3}" destId="{0EB6E09F-1F2E-4EF7-98B0-AA9E0DF965EE}" srcOrd="2" destOrd="0" presId="urn:microsoft.com/office/officeart/2018/2/layout/IconVerticalSolidList"/>
    <dgm:cxn modelId="{F87AC8E3-3405-452B-8D5E-60F128C3714D}" type="presParOf" srcId="{8759B9C1-EB79-4633-B6E5-28BEE00EB2C3}" destId="{601CD149-9589-49B9-9ACA-EF83340C060C}" srcOrd="3" destOrd="0" presId="urn:microsoft.com/office/officeart/2018/2/layout/IconVerticalSolidList"/>
    <dgm:cxn modelId="{27211DA7-6033-4BA8-BF35-654FF083921E}" type="presParOf" srcId="{3395790C-8C0B-4087-AE99-E93B57B7C6F2}" destId="{B129FC76-B953-4966-883B-E3684F49FD38}" srcOrd="7" destOrd="0" presId="urn:microsoft.com/office/officeart/2018/2/layout/IconVerticalSolidList"/>
    <dgm:cxn modelId="{E96C95EE-9E2F-4EBB-8CBA-6AD1B0AABFDD}" type="presParOf" srcId="{3395790C-8C0B-4087-AE99-E93B57B7C6F2}" destId="{005FA9BE-CFD6-4978-BEE3-91041128206B}" srcOrd="8" destOrd="0" presId="urn:microsoft.com/office/officeart/2018/2/layout/IconVerticalSolidList"/>
    <dgm:cxn modelId="{6800DD00-8BE4-4A13-90ED-985A9D9829A3}" type="presParOf" srcId="{005FA9BE-CFD6-4978-BEE3-91041128206B}" destId="{DFCBD296-BB3B-44C8-A68D-59818F31414C}" srcOrd="0" destOrd="0" presId="urn:microsoft.com/office/officeart/2018/2/layout/IconVerticalSolidList"/>
    <dgm:cxn modelId="{B13F3F2C-82D0-45C3-B9D2-FA38479619F4}" type="presParOf" srcId="{005FA9BE-CFD6-4978-BEE3-91041128206B}" destId="{EFF74F34-73B2-4F63-83A0-AEDD41C77B91}" srcOrd="1" destOrd="0" presId="urn:microsoft.com/office/officeart/2018/2/layout/IconVerticalSolidList"/>
    <dgm:cxn modelId="{E3DCA518-7279-4AA9-8636-DF4202E9E065}" type="presParOf" srcId="{005FA9BE-CFD6-4978-BEE3-91041128206B}" destId="{61FA246E-F4B6-4FA8-8FC0-1AA487845220}" srcOrd="2" destOrd="0" presId="urn:microsoft.com/office/officeart/2018/2/layout/IconVerticalSolidList"/>
    <dgm:cxn modelId="{C7FE18F5-51D2-4D5D-ADD0-4E67DC06C73D}" type="presParOf" srcId="{005FA9BE-CFD6-4978-BEE3-91041128206B}" destId="{EDA8C0E7-4494-46C7-9184-AF1E3BA46E54}" srcOrd="3" destOrd="0" presId="urn:microsoft.com/office/officeart/2018/2/layout/IconVerticalSolidList"/>
    <dgm:cxn modelId="{A8CC61C4-44DD-4372-83DA-47D47B2D1A25}" type="presParOf" srcId="{3395790C-8C0B-4087-AE99-E93B57B7C6F2}" destId="{F30437F4-855C-426C-8457-D94E5EC31C95}" srcOrd="9" destOrd="0" presId="urn:microsoft.com/office/officeart/2018/2/layout/IconVerticalSolidList"/>
    <dgm:cxn modelId="{2200FC50-BAF5-49F7-A276-0133DB1D4DD9}" type="presParOf" srcId="{3395790C-8C0B-4087-AE99-E93B57B7C6F2}" destId="{9955E38A-3EF7-4434-8ADF-730445A0540C}" srcOrd="10" destOrd="0" presId="urn:microsoft.com/office/officeart/2018/2/layout/IconVerticalSolidList"/>
    <dgm:cxn modelId="{CD7D872D-7DC6-489D-95CD-E61567F983C6}" type="presParOf" srcId="{9955E38A-3EF7-4434-8ADF-730445A0540C}" destId="{53AB3B37-4D89-4504-B12B-507C2F295CA1}" srcOrd="0" destOrd="0" presId="urn:microsoft.com/office/officeart/2018/2/layout/IconVerticalSolidList"/>
    <dgm:cxn modelId="{FA2425D7-67F1-4290-A160-4E25FCD54DB7}" type="presParOf" srcId="{9955E38A-3EF7-4434-8ADF-730445A0540C}" destId="{E8F3A63C-E9F2-46AD-9AB3-81514B16777A}" srcOrd="1" destOrd="0" presId="urn:microsoft.com/office/officeart/2018/2/layout/IconVerticalSolidList"/>
    <dgm:cxn modelId="{4C00C267-5027-430F-8627-BE561D17093B}" type="presParOf" srcId="{9955E38A-3EF7-4434-8ADF-730445A0540C}" destId="{46A1007A-8B5C-449C-9FAE-3EA88F31BDB0}" srcOrd="2" destOrd="0" presId="urn:microsoft.com/office/officeart/2018/2/layout/IconVerticalSolidList"/>
    <dgm:cxn modelId="{0BD83404-AC87-444A-AE96-6EC3D186FBC8}" type="presParOf" srcId="{9955E38A-3EF7-4434-8ADF-730445A0540C}" destId="{B4DE8059-3456-4B59-8D66-8563D6D42AA7}" srcOrd="3" destOrd="0" presId="urn:microsoft.com/office/officeart/2018/2/layout/IconVerticalSolidList"/>
    <dgm:cxn modelId="{F06B23CF-B8FC-4385-B70D-C9FC244F31C7}" type="presParOf" srcId="{3395790C-8C0B-4087-AE99-E93B57B7C6F2}" destId="{EE8A6628-EB5B-4E2D-88E2-C8449098BDEF}" srcOrd="11" destOrd="0" presId="urn:microsoft.com/office/officeart/2018/2/layout/IconVerticalSolidList"/>
    <dgm:cxn modelId="{4298417C-8730-4164-8FBF-E3758F78C404}" type="presParOf" srcId="{3395790C-8C0B-4087-AE99-E93B57B7C6F2}" destId="{8CA7FBC0-BB58-4A46-80D1-2AB5EF09234B}" srcOrd="12" destOrd="0" presId="urn:microsoft.com/office/officeart/2018/2/layout/IconVerticalSolidList"/>
    <dgm:cxn modelId="{E45337BD-F4BC-4C9F-A483-203CBDABFB61}" type="presParOf" srcId="{8CA7FBC0-BB58-4A46-80D1-2AB5EF09234B}" destId="{DBC40B50-1B84-44F5-B31B-DA9484063BFF}" srcOrd="0" destOrd="0" presId="urn:microsoft.com/office/officeart/2018/2/layout/IconVerticalSolidList"/>
    <dgm:cxn modelId="{B0BA0509-C350-47F4-960B-D017B40581DA}" type="presParOf" srcId="{8CA7FBC0-BB58-4A46-80D1-2AB5EF09234B}" destId="{D3E396FF-D3BB-4E05-B941-CF58A4F84C12}" srcOrd="1" destOrd="0" presId="urn:microsoft.com/office/officeart/2018/2/layout/IconVerticalSolidList"/>
    <dgm:cxn modelId="{D1969EA0-BFF4-41A4-8B98-03D8496AF619}" type="presParOf" srcId="{8CA7FBC0-BB58-4A46-80D1-2AB5EF09234B}" destId="{F81B0A2A-47BB-4544-8B93-6A91CEED6BD7}" srcOrd="2" destOrd="0" presId="urn:microsoft.com/office/officeart/2018/2/layout/IconVerticalSolidList"/>
    <dgm:cxn modelId="{B1B8C565-CEA4-4568-A6C1-BE5FBEB7DDAF}" type="presParOf" srcId="{8CA7FBC0-BB58-4A46-80D1-2AB5EF09234B}" destId="{F1F9E764-1A5C-4705-891B-CBAEE39098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22668-7369-4FE6-BEC3-804E52F30EFC}">
      <dsp:nvSpPr>
        <dsp:cNvPr id="0" name=""/>
        <dsp:cNvSpPr/>
      </dsp:nvSpPr>
      <dsp:spPr>
        <a:xfrm>
          <a:off x="0" y="470"/>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F3E64-9984-40EA-8010-35377F4DE95E}">
      <dsp:nvSpPr>
        <dsp:cNvPr id="0" name=""/>
        <dsp:cNvSpPr/>
      </dsp:nvSpPr>
      <dsp:spPr>
        <a:xfrm>
          <a:off x="235651" y="173087"/>
          <a:ext cx="356124" cy="356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BFEE3-3196-47BE-8961-6FB758B911E2}">
      <dsp:nvSpPr>
        <dsp:cNvPr id="0" name=""/>
        <dsp:cNvSpPr/>
      </dsp:nvSpPr>
      <dsp:spPr>
        <a:xfrm>
          <a:off x="747862" y="470"/>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t>Intro to the CSEW</a:t>
          </a:r>
          <a:endParaRPr lang="en-US" sz="1600" kern="1200" dirty="0"/>
        </a:p>
      </dsp:txBody>
      <dsp:txXfrm>
        <a:off x="747862" y="470"/>
        <a:ext cx="5515777" cy="647499"/>
      </dsp:txXfrm>
    </dsp:sp>
    <dsp:sp modelId="{EBC43AC6-7C28-4AEF-8A6E-BCC89D53A440}">
      <dsp:nvSpPr>
        <dsp:cNvPr id="0" name=""/>
        <dsp:cNvSpPr/>
      </dsp:nvSpPr>
      <dsp:spPr>
        <a:xfrm>
          <a:off x="0" y="809844"/>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9DFE8-7DAC-41F3-8A8A-6E21E9280C0C}">
      <dsp:nvSpPr>
        <dsp:cNvPr id="0" name=""/>
        <dsp:cNvSpPr/>
      </dsp:nvSpPr>
      <dsp:spPr>
        <a:xfrm>
          <a:off x="195868" y="955532"/>
          <a:ext cx="356124" cy="35612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7046FB-3C5E-4E46-B286-6012070F737F}">
      <dsp:nvSpPr>
        <dsp:cNvPr id="0" name=""/>
        <dsp:cNvSpPr/>
      </dsp:nvSpPr>
      <dsp:spPr>
        <a:xfrm>
          <a:off x="747862" y="80984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t>Intro to the ‘Nature of Crime’ RAP project</a:t>
          </a:r>
          <a:endParaRPr lang="en-US" sz="1600" kern="1200" dirty="0"/>
        </a:p>
      </dsp:txBody>
      <dsp:txXfrm>
        <a:off x="747862" y="809844"/>
        <a:ext cx="5515777" cy="647499"/>
      </dsp:txXfrm>
    </dsp:sp>
    <dsp:sp modelId="{F1E3979C-B92B-40C4-8C40-B94227EC9F7A}">
      <dsp:nvSpPr>
        <dsp:cNvPr id="0" name=""/>
        <dsp:cNvSpPr/>
      </dsp:nvSpPr>
      <dsp:spPr>
        <a:xfrm>
          <a:off x="0" y="1619219"/>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63EFD-2E95-4669-8E90-43AEAD4BDA87}">
      <dsp:nvSpPr>
        <dsp:cNvPr id="0" name=""/>
        <dsp:cNvSpPr/>
      </dsp:nvSpPr>
      <dsp:spPr>
        <a:xfrm>
          <a:off x="195868" y="1764906"/>
          <a:ext cx="356124" cy="356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130C71-5CC0-4104-8D9E-CD26BC9F21BC}">
      <dsp:nvSpPr>
        <dsp:cNvPr id="0" name=""/>
        <dsp:cNvSpPr/>
      </dsp:nvSpPr>
      <dsp:spPr>
        <a:xfrm>
          <a:off x="747862" y="1619219"/>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alibri" panose="020F0502020204030204"/>
              <a:ea typeface="+mn-ea"/>
              <a:cs typeface="+mn-cs"/>
            </a:rPr>
            <a:t>Overview of ‘Crime RAP’ architectures</a:t>
          </a:r>
          <a:endParaRPr lang="en-US" sz="1600" kern="1200" dirty="0">
            <a:solidFill>
              <a:prstClr val="black">
                <a:hueOff val="0"/>
                <a:satOff val="0"/>
                <a:lumOff val="0"/>
                <a:alphaOff val="0"/>
              </a:prstClr>
            </a:solidFill>
            <a:latin typeface="Calibri" panose="020F0502020204030204"/>
            <a:ea typeface="+mn-ea"/>
            <a:cs typeface="+mn-cs"/>
          </a:endParaRPr>
        </a:p>
      </dsp:txBody>
      <dsp:txXfrm>
        <a:off x="747862" y="1619219"/>
        <a:ext cx="5515777" cy="647499"/>
      </dsp:txXfrm>
    </dsp:sp>
    <dsp:sp modelId="{2EFFD73B-4A69-41E1-81BC-B76BC0897982}">
      <dsp:nvSpPr>
        <dsp:cNvPr id="0" name=""/>
        <dsp:cNvSpPr/>
      </dsp:nvSpPr>
      <dsp:spPr>
        <a:xfrm>
          <a:off x="0" y="2428594"/>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0D244-D05A-415B-B692-2F807E5A3163}">
      <dsp:nvSpPr>
        <dsp:cNvPr id="0" name=""/>
        <dsp:cNvSpPr/>
      </dsp:nvSpPr>
      <dsp:spPr>
        <a:xfrm>
          <a:off x="195868" y="2574281"/>
          <a:ext cx="356124" cy="35612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1CD149-9589-49B9-9ACA-EF83340C060C}">
      <dsp:nvSpPr>
        <dsp:cNvPr id="0" name=""/>
        <dsp:cNvSpPr/>
      </dsp:nvSpPr>
      <dsp:spPr>
        <a:xfrm>
          <a:off x="747862" y="242859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t>Experiences of RAP </a:t>
          </a:r>
          <a:endParaRPr lang="en-US" sz="1600" kern="1200" dirty="0"/>
        </a:p>
      </dsp:txBody>
      <dsp:txXfrm>
        <a:off x="747862" y="2428594"/>
        <a:ext cx="5515777" cy="647499"/>
      </dsp:txXfrm>
    </dsp:sp>
    <dsp:sp modelId="{DFCBD296-BB3B-44C8-A68D-59818F31414C}">
      <dsp:nvSpPr>
        <dsp:cNvPr id="0" name=""/>
        <dsp:cNvSpPr/>
      </dsp:nvSpPr>
      <dsp:spPr>
        <a:xfrm>
          <a:off x="0" y="3237968"/>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74F34-73B2-4F63-83A0-AEDD41C77B91}">
      <dsp:nvSpPr>
        <dsp:cNvPr id="0" name=""/>
        <dsp:cNvSpPr/>
      </dsp:nvSpPr>
      <dsp:spPr>
        <a:xfrm>
          <a:off x="195868" y="3383656"/>
          <a:ext cx="356124" cy="356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8C0E7-4494-46C7-9184-AF1E3BA46E54}">
      <dsp:nvSpPr>
        <dsp:cNvPr id="0" name=""/>
        <dsp:cNvSpPr/>
      </dsp:nvSpPr>
      <dsp:spPr>
        <a:xfrm>
          <a:off x="747862" y="3237968"/>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t>RAP Benefits </a:t>
          </a:r>
          <a:endParaRPr lang="en-US" sz="1600" kern="1200" dirty="0"/>
        </a:p>
      </dsp:txBody>
      <dsp:txXfrm>
        <a:off x="747862" y="3237968"/>
        <a:ext cx="5515777" cy="647499"/>
      </dsp:txXfrm>
    </dsp:sp>
    <dsp:sp modelId="{53AB3B37-4D89-4504-B12B-507C2F295CA1}">
      <dsp:nvSpPr>
        <dsp:cNvPr id="0" name=""/>
        <dsp:cNvSpPr/>
      </dsp:nvSpPr>
      <dsp:spPr>
        <a:xfrm>
          <a:off x="0" y="4047343"/>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3A63C-E9F2-46AD-9AB3-81514B16777A}">
      <dsp:nvSpPr>
        <dsp:cNvPr id="0" name=""/>
        <dsp:cNvSpPr/>
      </dsp:nvSpPr>
      <dsp:spPr>
        <a:xfrm>
          <a:off x="195868" y="4193030"/>
          <a:ext cx="356124" cy="356124"/>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E8059-3456-4B59-8D66-8563D6D42AA7}">
      <dsp:nvSpPr>
        <dsp:cNvPr id="0" name=""/>
        <dsp:cNvSpPr/>
      </dsp:nvSpPr>
      <dsp:spPr>
        <a:xfrm>
          <a:off x="747862" y="4047343"/>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t>Future plans</a:t>
          </a:r>
          <a:endParaRPr lang="en-US" sz="1600" kern="1200" dirty="0"/>
        </a:p>
      </dsp:txBody>
      <dsp:txXfrm>
        <a:off x="747862" y="4047343"/>
        <a:ext cx="5515777" cy="647499"/>
      </dsp:txXfrm>
    </dsp:sp>
    <dsp:sp modelId="{DBC40B50-1B84-44F5-B31B-DA9484063BFF}">
      <dsp:nvSpPr>
        <dsp:cNvPr id="0" name=""/>
        <dsp:cNvSpPr/>
      </dsp:nvSpPr>
      <dsp:spPr>
        <a:xfrm>
          <a:off x="0" y="4856717"/>
          <a:ext cx="6263640" cy="6474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396FF-D3BB-4E05-B941-CF58A4F84C12}">
      <dsp:nvSpPr>
        <dsp:cNvPr id="0" name=""/>
        <dsp:cNvSpPr/>
      </dsp:nvSpPr>
      <dsp:spPr>
        <a:xfrm>
          <a:off x="175669" y="4988940"/>
          <a:ext cx="356124" cy="356124"/>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9E764-1A5C-4705-891B-CBAEE3909889}">
      <dsp:nvSpPr>
        <dsp:cNvPr id="0" name=""/>
        <dsp:cNvSpPr/>
      </dsp:nvSpPr>
      <dsp:spPr>
        <a:xfrm>
          <a:off x="747862" y="4856717"/>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100000"/>
            </a:lnSpc>
            <a:spcBef>
              <a:spcPct val="0"/>
            </a:spcBef>
            <a:spcAft>
              <a:spcPct val="35000"/>
            </a:spcAft>
            <a:buNone/>
          </a:pPr>
          <a:r>
            <a:rPr lang="en-GB" sz="1600" kern="1200" dirty="0"/>
            <a:t>Questions</a:t>
          </a:r>
        </a:p>
      </dsp:txBody>
      <dsp:txXfrm>
        <a:off x="747862" y="4856717"/>
        <a:ext cx="5515777" cy="647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5C279-70B9-4506-81FB-DEDDC3330733}" type="datetimeFigureOut">
              <a:rPr lang="en-GB" smtClean="0"/>
              <a:t>14/09/2020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D31FD-2F1B-44CC-8939-82BFBEF476A6}" type="slidenum">
              <a:rPr lang="en-GB" smtClean="0"/>
              <a:t>‹#›</a:t>
            </a:fld>
            <a:endParaRPr lang="en-GB"/>
          </a:p>
        </p:txBody>
      </p:sp>
    </p:spTree>
    <p:extLst>
      <p:ext uri="{BB962C8B-B14F-4D97-AF65-F5344CB8AC3E}">
        <p14:creationId xmlns:p14="http://schemas.microsoft.com/office/powerpoint/2010/main" val="221625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1</a:t>
            </a:fld>
            <a:endParaRPr lang="en-GB"/>
          </a:p>
        </p:txBody>
      </p:sp>
    </p:spTree>
    <p:extLst>
      <p:ext uri="{BB962C8B-B14F-4D97-AF65-F5344CB8AC3E}">
        <p14:creationId xmlns:p14="http://schemas.microsoft.com/office/powerpoint/2010/main" val="70040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677D31FD-2F1B-44CC-8939-82BFBEF476A6}" type="slidenum">
              <a:rPr lang="en-GB" smtClean="0"/>
              <a:t>10</a:t>
            </a:fld>
            <a:endParaRPr lang="en-GB"/>
          </a:p>
        </p:txBody>
      </p:sp>
    </p:spTree>
    <p:extLst>
      <p:ext uri="{BB962C8B-B14F-4D97-AF65-F5344CB8AC3E}">
        <p14:creationId xmlns:p14="http://schemas.microsoft.com/office/powerpoint/2010/main" val="3917457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11</a:t>
            </a:fld>
            <a:endParaRPr lang="en-GB"/>
          </a:p>
        </p:txBody>
      </p:sp>
    </p:spTree>
    <p:extLst>
      <p:ext uri="{BB962C8B-B14F-4D97-AF65-F5344CB8AC3E}">
        <p14:creationId xmlns:p14="http://schemas.microsoft.com/office/powerpoint/2010/main" val="151013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we need to again secure the resource and time commitment to keep this going.</a:t>
            </a:r>
          </a:p>
        </p:txBody>
      </p:sp>
      <p:sp>
        <p:nvSpPr>
          <p:cNvPr id="4" name="Slide Number Placeholder 3"/>
          <p:cNvSpPr>
            <a:spLocks noGrp="1"/>
          </p:cNvSpPr>
          <p:nvPr>
            <p:ph type="sldNum" sz="quarter" idx="5"/>
          </p:nvPr>
        </p:nvSpPr>
        <p:spPr/>
        <p:txBody>
          <a:bodyPr/>
          <a:lstStyle/>
          <a:p>
            <a:fld id="{677D31FD-2F1B-44CC-8939-82BFBEF476A6}" type="slidenum">
              <a:rPr lang="en-GB" smtClean="0"/>
              <a:t>12</a:t>
            </a:fld>
            <a:endParaRPr lang="en-GB"/>
          </a:p>
        </p:txBody>
      </p:sp>
    </p:spTree>
    <p:extLst>
      <p:ext uri="{BB962C8B-B14F-4D97-AF65-F5344CB8AC3E}">
        <p14:creationId xmlns:p14="http://schemas.microsoft.com/office/powerpoint/2010/main" val="2502885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13</a:t>
            </a:fld>
            <a:endParaRPr lang="en-GB"/>
          </a:p>
        </p:txBody>
      </p:sp>
    </p:spTree>
    <p:extLst>
      <p:ext uri="{BB962C8B-B14F-4D97-AF65-F5344CB8AC3E}">
        <p14:creationId xmlns:p14="http://schemas.microsoft.com/office/powerpoint/2010/main" val="381699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14</a:t>
            </a:fld>
            <a:endParaRPr lang="en-GB"/>
          </a:p>
        </p:txBody>
      </p:sp>
    </p:spTree>
    <p:extLst>
      <p:ext uri="{BB962C8B-B14F-4D97-AF65-F5344CB8AC3E}">
        <p14:creationId xmlns:p14="http://schemas.microsoft.com/office/powerpoint/2010/main" val="328878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2</a:t>
            </a:fld>
            <a:endParaRPr lang="en-GB"/>
          </a:p>
        </p:txBody>
      </p:sp>
    </p:spTree>
    <p:extLst>
      <p:ext uri="{BB962C8B-B14F-4D97-AF65-F5344CB8AC3E}">
        <p14:creationId xmlns:p14="http://schemas.microsoft.com/office/powerpoint/2010/main" val="193698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Usually this is done via F2F interviews but during the Covid-19 period we are conducting a telephone interview.</a:t>
            </a:r>
          </a:p>
        </p:txBody>
      </p:sp>
      <p:sp>
        <p:nvSpPr>
          <p:cNvPr id="4" name="Slide Number Placeholder 3"/>
          <p:cNvSpPr>
            <a:spLocks noGrp="1"/>
          </p:cNvSpPr>
          <p:nvPr>
            <p:ph type="sldNum" sz="quarter" idx="5"/>
          </p:nvPr>
        </p:nvSpPr>
        <p:spPr/>
        <p:txBody>
          <a:bodyPr/>
          <a:lstStyle/>
          <a:p>
            <a:fld id="{932DA6F9-F919-4D34-9278-CF1EB3579A2C}" type="slidenum">
              <a:rPr lang="en-GB" smtClean="0"/>
              <a:t>3</a:t>
            </a:fld>
            <a:endParaRPr lang="en-GB"/>
          </a:p>
        </p:txBody>
      </p:sp>
    </p:spTree>
    <p:extLst>
      <p:ext uri="{BB962C8B-B14F-4D97-AF65-F5344CB8AC3E}">
        <p14:creationId xmlns:p14="http://schemas.microsoft.com/office/powerpoint/2010/main" val="152052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4</a:t>
            </a:fld>
            <a:endParaRPr lang="en-GB"/>
          </a:p>
        </p:txBody>
      </p:sp>
    </p:spTree>
    <p:extLst>
      <p:ext uri="{BB962C8B-B14F-4D97-AF65-F5344CB8AC3E}">
        <p14:creationId xmlns:p14="http://schemas.microsoft.com/office/powerpoint/2010/main" val="307802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677D31FD-2F1B-44CC-8939-82BFBEF476A6}" type="slidenum">
              <a:rPr lang="en-GB" smtClean="0"/>
              <a:t>5</a:t>
            </a:fld>
            <a:endParaRPr lang="en-GB"/>
          </a:p>
        </p:txBody>
      </p:sp>
    </p:spTree>
    <p:extLst>
      <p:ext uri="{BB962C8B-B14F-4D97-AF65-F5344CB8AC3E}">
        <p14:creationId xmlns:p14="http://schemas.microsoft.com/office/powerpoint/2010/main" val="18813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two pipelines took very different approaches</a:t>
            </a:r>
          </a:p>
          <a:p>
            <a:r>
              <a:rPr lang="en-GB" b="1" dirty="0"/>
              <a:t>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the </a:t>
            </a:r>
            <a:r>
              <a:rPr lang="en-GB" sz="1200" i="1" kern="1200" dirty="0">
                <a:solidFill>
                  <a:schemeClr val="tx1"/>
                </a:solidFill>
                <a:effectLst/>
                <a:latin typeface="+mn-lt"/>
                <a:ea typeface="+mn-ea"/>
                <a:cs typeface="+mn-cs"/>
              </a:rPr>
              <a:t>Nature of Crime</a:t>
            </a:r>
            <a:r>
              <a:rPr lang="en-GB" sz="1200" kern="1200" dirty="0">
                <a:solidFill>
                  <a:schemeClr val="tx1"/>
                </a:solidFill>
                <a:effectLst/>
                <a:latin typeface="+mn-lt"/>
                <a:ea typeface="+mn-ea"/>
                <a:cs typeface="+mn-cs"/>
              </a:rPr>
              <a:t> suite, there are 20 different table types</a:t>
            </a:r>
            <a:r>
              <a:rPr lang="en-GB" sz="1200" kern="1200" baseline="30000" dirty="0">
                <a:solidFill>
                  <a:schemeClr val="tx1"/>
                </a:solidFill>
                <a:effectLst/>
                <a:latin typeface="+mn-lt"/>
                <a:ea typeface="+mn-ea"/>
                <a:cs typeface="+mn-cs"/>
              </a:rPr>
              <a:t>1</a:t>
            </a:r>
            <a:r>
              <a:rPr lang="en-GB" sz="1200" kern="1200" dirty="0">
                <a:solidFill>
                  <a:schemeClr val="tx1"/>
                </a:solidFill>
                <a:effectLst/>
                <a:latin typeface="+mn-lt"/>
                <a:ea typeface="+mn-ea"/>
                <a:cs typeface="+mn-cs"/>
              </a:rPr>
              <a:t>  and 8 different headline crime types.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don’t, however, build every table type for every headline crime type. With green meaning </a:t>
            </a:r>
            <a:r>
              <a:rPr lang="en-GB" sz="1200" i="1" kern="1200" dirty="0">
                <a:solidFill>
                  <a:schemeClr val="tx1"/>
                </a:solidFill>
                <a:effectLst/>
                <a:latin typeface="+mn-lt"/>
                <a:ea typeface="+mn-ea"/>
                <a:cs typeface="+mn-cs"/>
              </a:rPr>
              <a:t>“Yes, build this table”</a:t>
            </a:r>
            <a:r>
              <a:rPr lang="en-GB" sz="1200" kern="1200" dirty="0">
                <a:solidFill>
                  <a:schemeClr val="tx1"/>
                </a:solidFill>
                <a:effectLst/>
                <a:latin typeface="+mn-lt"/>
                <a:ea typeface="+mn-ea"/>
                <a:cs typeface="+mn-cs"/>
              </a:rPr>
              <a:t> and red meaning </a:t>
            </a:r>
            <a:r>
              <a:rPr lang="en-GB" sz="1200" i="1" kern="1200" dirty="0">
                <a:solidFill>
                  <a:schemeClr val="tx1"/>
                </a:solidFill>
                <a:effectLst/>
                <a:latin typeface="+mn-lt"/>
                <a:ea typeface="+mn-ea"/>
                <a:cs typeface="+mn-cs"/>
              </a:rPr>
              <a:t>“No, don’t build this table”</a:t>
            </a:r>
            <a:r>
              <a:rPr lang="en-GB" sz="1200" kern="1200" dirty="0">
                <a:solidFill>
                  <a:schemeClr val="tx1"/>
                </a:solidFill>
                <a:effectLst/>
                <a:latin typeface="+mn-lt"/>
                <a:ea typeface="+mn-ea"/>
                <a:cs typeface="+mn-cs"/>
              </a:rPr>
              <a:t>, we can summarise which tables we need to build by the following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then represent this grid in R as a logical/Boolean matrix (</a:t>
            </a:r>
            <a:r>
              <a:rPr lang="en-GB" sz="1200" i="1" kern="1200" dirty="0">
                <a:solidFill>
                  <a:schemeClr val="tx1"/>
                </a:solidFill>
                <a:effectLst/>
                <a:latin typeface="+mn-lt"/>
                <a:ea typeface="+mn-ea"/>
                <a:cs typeface="+mn-cs"/>
              </a:rPr>
              <a:t>i.e.</a:t>
            </a:r>
            <a:r>
              <a:rPr lang="en-GB" sz="1200" kern="1200" dirty="0">
                <a:solidFill>
                  <a:schemeClr val="tx1"/>
                </a:solidFill>
                <a:effectLst/>
                <a:latin typeface="+mn-lt"/>
                <a:ea typeface="+mn-ea"/>
                <a:cs typeface="+mn-cs"/>
              </a:rPr>
              <a:t> the value of each cell is either TRUE or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our code, each nature has a corresponding function that takes in a configuration file as its argument. So for example, to build the “Emotional impact” table for Violence you would call </a:t>
            </a:r>
            <a:r>
              <a:rPr lang="en-GB" sz="1200" kern="1200" dirty="0" err="1">
                <a:solidFill>
                  <a:schemeClr val="tx1"/>
                </a:solidFill>
                <a:effectLst/>
                <a:latin typeface="+mn-lt"/>
                <a:ea typeface="+mn-ea"/>
                <a:cs typeface="+mn-cs"/>
              </a:rPr>
              <a:t>emotional_impact</a:t>
            </a:r>
            <a:r>
              <a:rPr lang="en-GB" sz="1200" kern="1200" dirty="0">
                <a:solidFill>
                  <a:schemeClr val="tx1"/>
                </a:solidFill>
                <a:effectLst/>
                <a:latin typeface="+mn-lt"/>
                <a:ea typeface="+mn-ea"/>
                <a:cs typeface="+mn-cs"/>
              </a:rPr>
              <a:t>(config = “configs/</a:t>
            </a:r>
            <a:r>
              <a:rPr lang="en-GB" sz="1200" kern="1200" dirty="0" err="1">
                <a:solidFill>
                  <a:schemeClr val="tx1"/>
                </a:solidFill>
                <a:effectLst/>
                <a:latin typeface="+mn-lt"/>
                <a:ea typeface="+mn-ea"/>
                <a:cs typeface="+mn-cs"/>
              </a:rPr>
              <a:t>emotional_impact</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VIOLENCE.yaml</a:t>
            </a:r>
            <a:r>
              <a:rPr lang="en-GB" sz="1200" kern="1200" dirty="0">
                <a:solidFill>
                  <a:schemeClr val="tx1"/>
                </a:solidFill>
                <a:effectLst/>
                <a:latin typeface="+mn-lt"/>
                <a:ea typeface="+mn-ea"/>
                <a:cs typeface="+mn-cs"/>
              </a:rPr>
              <a:t>”). The config files allow users to change things about the output (e.g. the title of the table, or the variables used) without fiddling about with the actual code.</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Our pipeline then goes through the matrix above cell by cell, left-to-right top-to-bottom, via two for-loops. If the cell is TRUE, the pipeline calls the appropriate nature function with the appropriate config file, building that table. If the cell is FALSE, it just skips over that cell.</a:t>
            </a:r>
          </a:p>
          <a:p>
            <a:endParaRPr lang="en-GB" sz="120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R pipeline uses </a:t>
            </a:r>
            <a:r>
              <a:rPr lang="en-GB" sz="1200" b="0" i="0" kern="1200" dirty="0" err="1">
                <a:solidFill>
                  <a:schemeClr val="tx1"/>
                </a:solidFill>
                <a:effectLst/>
                <a:latin typeface="+mn-lt"/>
                <a:ea typeface="+mn-ea"/>
                <a:cs typeface="+mn-cs"/>
              </a:rPr>
              <a:t>gptables</a:t>
            </a:r>
            <a:r>
              <a:rPr lang="en-GB" sz="1200" b="0" i="0" kern="1200" dirty="0">
                <a:solidFill>
                  <a:schemeClr val="tx1"/>
                </a:solidFill>
                <a:effectLst/>
                <a:latin typeface="+mn-lt"/>
                <a:ea typeface="+mn-ea"/>
                <a:cs typeface="+mn-cs"/>
              </a:rPr>
              <a:t> through reticulate</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6</a:t>
            </a:fld>
            <a:endParaRPr lang="en-GB"/>
          </a:p>
        </p:txBody>
      </p:sp>
    </p:spTree>
    <p:extLst>
      <p:ext uri="{BB962C8B-B14F-4D97-AF65-F5344CB8AC3E}">
        <p14:creationId xmlns:p14="http://schemas.microsoft.com/office/powerpoint/2010/main" val="179725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Python</a:t>
            </a:r>
          </a:p>
          <a:p>
            <a:endParaRPr lang="en-GB" dirty="0"/>
          </a:p>
          <a:p>
            <a:r>
              <a:rPr lang="en-GB" dirty="0"/>
              <a:t>The python pipeline still sticks to the idea that each table will need an individual script to run it, but have tried to implement more efficient and automated methods to create and compile the data tables.</a:t>
            </a:r>
          </a:p>
          <a:p>
            <a:r>
              <a:rPr lang="en-GB" dirty="0"/>
              <a:t> </a:t>
            </a:r>
          </a:p>
          <a:p>
            <a:r>
              <a:rPr lang="en-GB" dirty="0"/>
              <a:t>The majority of tables are time-series tables so we initially read in 10 years worth of data so we can apply our functions once rather than looping through the years. We then run the data analysis using functions we have created to calculate, means, median and percentages as required. We also have a significance testing function so instead of the manual calculation we used to use it inputs the correct numbers and automatically calculates the significance. These final </a:t>
            </a:r>
            <a:r>
              <a:rPr lang="en-GB" dirty="0" err="1"/>
              <a:t>datatable</a:t>
            </a:r>
            <a:r>
              <a:rPr lang="en-GB" dirty="0"/>
              <a:t> are stored as pandas </a:t>
            </a:r>
            <a:r>
              <a:rPr lang="en-GB" dirty="0" err="1"/>
              <a:t>Dataframes</a:t>
            </a:r>
            <a:r>
              <a:rPr lang="en-GB" dirty="0"/>
              <a:t>.</a:t>
            </a:r>
          </a:p>
          <a:p>
            <a:endParaRPr lang="en-GB" dirty="0"/>
          </a:p>
          <a:p>
            <a:r>
              <a:rPr lang="en-GB" dirty="0"/>
              <a:t>We then run each of these </a:t>
            </a:r>
            <a:r>
              <a:rPr lang="en-GB" dirty="0" err="1"/>
              <a:t>dataframes</a:t>
            </a:r>
            <a:r>
              <a:rPr lang="en-GB" dirty="0"/>
              <a:t> through </a:t>
            </a:r>
            <a:r>
              <a:rPr lang="en-GB" dirty="0" err="1"/>
              <a:t>GPTables</a:t>
            </a:r>
            <a:r>
              <a:rPr lang="en-GB" dirty="0"/>
              <a:t> to format them inline with best practice guidance. This is where our specific Crime Theme is applied which tailors </a:t>
            </a:r>
            <a:r>
              <a:rPr lang="en-GB" dirty="0" err="1"/>
              <a:t>Gptables</a:t>
            </a:r>
            <a:r>
              <a:rPr lang="en-GB" dirty="0"/>
              <a:t> a bit more towards how we have previously published these tables. </a:t>
            </a:r>
          </a:p>
          <a:p>
            <a:endParaRPr lang="en-GB" dirty="0"/>
          </a:p>
          <a:p>
            <a:r>
              <a:rPr lang="en-GB" dirty="0"/>
              <a:t>Once the data frames have run through </a:t>
            </a:r>
            <a:r>
              <a:rPr lang="en-GB" dirty="0" err="1"/>
              <a:t>GPTables</a:t>
            </a:r>
            <a:r>
              <a:rPr lang="en-GB" dirty="0"/>
              <a:t> we output them as XLSX workbooks.</a:t>
            </a:r>
          </a:p>
          <a:p>
            <a:endParaRPr lang="en-GB" dirty="0"/>
          </a:p>
          <a:p>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7</a:t>
            </a:fld>
            <a:endParaRPr lang="en-GB"/>
          </a:p>
        </p:txBody>
      </p:sp>
    </p:spTree>
    <p:extLst>
      <p:ext uri="{BB962C8B-B14F-4D97-AF65-F5344CB8AC3E}">
        <p14:creationId xmlns:p14="http://schemas.microsoft.com/office/powerpoint/2010/main" val="396869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77D31FD-2F1B-44CC-8939-82BFBEF476A6}" type="slidenum">
              <a:rPr lang="en-GB" smtClean="0"/>
              <a:t>8</a:t>
            </a:fld>
            <a:endParaRPr lang="en-GB"/>
          </a:p>
        </p:txBody>
      </p:sp>
    </p:spTree>
    <p:extLst>
      <p:ext uri="{BB962C8B-B14F-4D97-AF65-F5344CB8AC3E}">
        <p14:creationId xmlns:p14="http://schemas.microsoft.com/office/powerpoint/2010/main" val="26312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677D31FD-2F1B-44CC-8939-82BFBEF476A6}" type="slidenum">
              <a:rPr lang="en-GB" smtClean="0"/>
              <a:t>9</a:t>
            </a:fld>
            <a:endParaRPr lang="en-GB"/>
          </a:p>
        </p:txBody>
      </p:sp>
    </p:spTree>
    <p:extLst>
      <p:ext uri="{BB962C8B-B14F-4D97-AF65-F5344CB8AC3E}">
        <p14:creationId xmlns:p14="http://schemas.microsoft.com/office/powerpoint/2010/main" val="181539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7374-C882-4478-B73C-5C877E0A7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140226-9232-46BC-B8EC-5DCF5CB34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8D30A6-6C9F-4757-9AA6-D2061CA9E1A1}"/>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5" name="Footer Placeholder 4">
            <a:extLst>
              <a:ext uri="{FF2B5EF4-FFF2-40B4-BE49-F238E27FC236}">
                <a16:creationId xmlns:a16="http://schemas.microsoft.com/office/drawing/2014/main" id="{04CBA348-81DB-4B38-83D7-C97FA29E6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08F4C-E3D0-4946-868C-52D0CB7D6F31}"/>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231535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20AB-1FAE-42E3-ABEE-DA1270F439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3677BF-05F7-42B1-8E4D-0AE602B0D5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29DFDB-7971-4FC9-959B-FAB67A3B21A6}"/>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5" name="Footer Placeholder 4">
            <a:extLst>
              <a:ext uri="{FF2B5EF4-FFF2-40B4-BE49-F238E27FC236}">
                <a16:creationId xmlns:a16="http://schemas.microsoft.com/office/drawing/2014/main" id="{67239F85-B5F3-40F1-BD70-B21C5BB257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057E26-21A9-4926-8579-6A1BDE45FDDC}"/>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282229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32791-3D4F-41DD-ADFC-E46BBD4DEA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E4A399-1769-48D4-8AF6-E67C467C0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052BB5-18FD-401A-9DB2-C1711FC925E2}"/>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5" name="Footer Placeholder 4">
            <a:extLst>
              <a:ext uri="{FF2B5EF4-FFF2-40B4-BE49-F238E27FC236}">
                <a16:creationId xmlns:a16="http://schemas.microsoft.com/office/drawing/2014/main" id="{526DE1D6-42D1-4280-945D-F50D543437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3A5B90-6933-48ED-B819-3D882B0F6909}"/>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291338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1BF3-1037-4DAF-9BE6-987F4E9661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70124B-0216-42A9-98E1-16C6079C7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5F3230-8D8E-443B-ABE9-F907B5D4F5FF}"/>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5" name="Footer Placeholder 4">
            <a:extLst>
              <a:ext uri="{FF2B5EF4-FFF2-40B4-BE49-F238E27FC236}">
                <a16:creationId xmlns:a16="http://schemas.microsoft.com/office/drawing/2014/main" id="{62896896-BBFB-4F07-AD75-228DC341C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9BEC37-E355-4FB9-86E8-14DBF880CCC0}"/>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175084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C483-FC28-4856-B440-0D55975A3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E6B107B-9BEF-4BBF-B803-13FABF0E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B0234-95F7-460A-B922-214CCE0CC7A8}"/>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5" name="Footer Placeholder 4">
            <a:extLst>
              <a:ext uri="{FF2B5EF4-FFF2-40B4-BE49-F238E27FC236}">
                <a16:creationId xmlns:a16="http://schemas.microsoft.com/office/drawing/2014/main" id="{2BC92E44-CA24-40CB-B1C2-ED7EC5900F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FE847F-8941-4349-AFCD-47F2C8EDF0AE}"/>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398273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CAC3-3BD1-4006-9843-8A874A9ADC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29F73-9277-474A-AD1E-96C9741C8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7DBF1D-818E-4CC5-8BAF-050F6A287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E74004-F5B1-480A-9FBF-BA7E27980B2C}"/>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6" name="Footer Placeholder 5">
            <a:extLst>
              <a:ext uri="{FF2B5EF4-FFF2-40B4-BE49-F238E27FC236}">
                <a16:creationId xmlns:a16="http://schemas.microsoft.com/office/drawing/2014/main" id="{55453B8A-0B26-4DE8-A64D-A5A3F2B574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5E996D-F0B4-49B2-BBCC-79A1D7B64D82}"/>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193146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D87C-020A-4257-A99C-ABE6C4F0DA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5B50D6-7476-48B7-94FC-273AC65C7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7B023-F394-4E01-A2E5-549BF6AD7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E5B93F3-0920-4ECF-AEDB-15DAB6647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22D32-39D9-4DDA-960A-8F318A051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18BF9A-CBB9-4EE0-8011-A95925B146F2}"/>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8" name="Footer Placeholder 7">
            <a:extLst>
              <a:ext uri="{FF2B5EF4-FFF2-40B4-BE49-F238E27FC236}">
                <a16:creationId xmlns:a16="http://schemas.microsoft.com/office/drawing/2014/main" id="{F00CBB54-4807-44BB-A6CE-0AFC5FF1DF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F95BFC-8917-4957-B42D-56480F7C3561}"/>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217997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261-C197-4E81-9E34-CD47E0614D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6E497BE-6D0B-4682-BD26-B907BEF149A5}"/>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4" name="Footer Placeholder 3">
            <a:extLst>
              <a:ext uri="{FF2B5EF4-FFF2-40B4-BE49-F238E27FC236}">
                <a16:creationId xmlns:a16="http://schemas.microsoft.com/office/drawing/2014/main" id="{C40343C7-7B0B-42DF-BFB5-FB545FDD4B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33EEFB-F87E-4A39-802F-1F18B2ABA910}"/>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384470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4313C-84FE-455A-B709-D3202B934673}"/>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3" name="Footer Placeholder 2">
            <a:extLst>
              <a:ext uri="{FF2B5EF4-FFF2-40B4-BE49-F238E27FC236}">
                <a16:creationId xmlns:a16="http://schemas.microsoft.com/office/drawing/2014/main" id="{7BB47258-913C-4643-A75C-F485ECEA18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8078954-54FE-4FCA-881C-AC94664C0D3C}"/>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291189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B8AD-F702-4FA9-9989-949457798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A275F9-5D38-4833-BF38-2D2F0F5A1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4D684F-53AF-4AA2-8804-E8D1385AF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66F66-6CCA-4CCB-96BB-372EDF092FA9}"/>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6" name="Footer Placeholder 5">
            <a:extLst>
              <a:ext uri="{FF2B5EF4-FFF2-40B4-BE49-F238E27FC236}">
                <a16:creationId xmlns:a16="http://schemas.microsoft.com/office/drawing/2014/main" id="{48E4EBD1-D6E8-44C8-BAC9-C484735FF3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195C58-182B-48B7-BD3A-5EC024D9D3BB}"/>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108741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B1D7-33FF-43C8-B1C0-2DFB6B2E1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094056-4501-4819-BFE5-AAA717E2E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2DF536-8C19-4037-9033-D3CA4EFD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505EB-AA94-449C-8A65-7371134A9755}"/>
              </a:ext>
            </a:extLst>
          </p:cNvPr>
          <p:cNvSpPr>
            <a:spLocks noGrp="1"/>
          </p:cNvSpPr>
          <p:nvPr>
            <p:ph type="dt" sz="half" idx="10"/>
          </p:nvPr>
        </p:nvSpPr>
        <p:spPr/>
        <p:txBody>
          <a:bodyPr/>
          <a:lstStyle/>
          <a:p>
            <a:fld id="{9980EC52-E032-4151-AFA9-46B9EF93C29C}" type="datetimeFigureOut">
              <a:rPr lang="en-GB" smtClean="0"/>
              <a:t>14/09/2020</a:t>
            </a:fld>
            <a:endParaRPr lang="en-GB"/>
          </a:p>
        </p:txBody>
      </p:sp>
      <p:sp>
        <p:nvSpPr>
          <p:cNvPr id="6" name="Footer Placeholder 5">
            <a:extLst>
              <a:ext uri="{FF2B5EF4-FFF2-40B4-BE49-F238E27FC236}">
                <a16:creationId xmlns:a16="http://schemas.microsoft.com/office/drawing/2014/main" id="{3A09F375-ECBA-4542-9C80-11F531A5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5D354-6EF0-4C7A-8D28-F0649BB95125}"/>
              </a:ext>
            </a:extLst>
          </p:cNvPr>
          <p:cNvSpPr>
            <a:spLocks noGrp="1"/>
          </p:cNvSpPr>
          <p:nvPr>
            <p:ph type="sldNum" sz="quarter" idx="12"/>
          </p:nvPr>
        </p:nvSpPr>
        <p:spPr/>
        <p:txBody>
          <a:bodyPr/>
          <a:lstStyle/>
          <a:p>
            <a:fld id="{613B2EC2-43E2-4BF4-B715-32CD37F5E145}" type="slidenum">
              <a:rPr lang="en-GB" smtClean="0"/>
              <a:t>‹#›</a:t>
            </a:fld>
            <a:endParaRPr lang="en-GB"/>
          </a:p>
        </p:txBody>
      </p:sp>
    </p:spTree>
    <p:extLst>
      <p:ext uri="{BB962C8B-B14F-4D97-AF65-F5344CB8AC3E}">
        <p14:creationId xmlns:p14="http://schemas.microsoft.com/office/powerpoint/2010/main" val="239664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174A8-95D3-4415-A674-1DA3466B4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E2E25D-9862-437E-9D3A-280E12B62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044087-9195-4C52-90AD-0D47592F0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0EC52-E032-4151-AFA9-46B9EF93C29C}" type="datetimeFigureOut">
              <a:rPr lang="en-GB" smtClean="0"/>
              <a:t>14/09/2020</a:t>
            </a:fld>
            <a:endParaRPr lang="en-GB"/>
          </a:p>
        </p:txBody>
      </p:sp>
      <p:sp>
        <p:nvSpPr>
          <p:cNvPr id="5" name="Footer Placeholder 4">
            <a:extLst>
              <a:ext uri="{FF2B5EF4-FFF2-40B4-BE49-F238E27FC236}">
                <a16:creationId xmlns:a16="http://schemas.microsoft.com/office/drawing/2014/main" id="{6684941B-CBA0-4FC8-B2DD-FD77C60F4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FB18BDD-0197-49C6-A510-CCFF48D35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B2EC2-43E2-4BF4-B715-32CD37F5E145}" type="slidenum">
              <a:rPr lang="en-GB" smtClean="0"/>
              <a:t>‹#›</a:t>
            </a:fld>
            <a:endParaRPr lang="en-GB"/>
          </a:p>
        </p:txBody>
      </p:sp>
    </p:spTree>
    <p:extLst>
      <p:ext uri="{BB962C8B-B14F-4D97-AF65-F5344CB8AC3E}">
        <p14:creationId xmlns:p14="http://schemas.microsoft.com/office/powerpoint/2010/main" val="340017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hyperlink" Target="https://www.ons.gov.uk/releases/natureofcrimetablesyearendingmarch2020" TargetMode="External"/><Relationship Id="rId7" Type="http://schemas.openxmlformats.org/officeDocument/2006/relationships/hyperlink" Target="mailto:crimestatistics@ons.gov.u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mailto:shannan.child@ons.gov.uk" TargetMode="External"/><Relationship Id="rId5" Type="http://schemas.openxmlformats.org/officeDocument/2006/relationships/hyperlink" Target="https://gss.civilservice.gov.uk/blog/the-nature-of-rap/" TargetMode="External"/><Relationship Id="rId4" Type="http://schemas.openxmlformats.org/officeDocument/2006/relationships/hyperlink" Target="https://github.com/ONS-centre-for-crime-and-justic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hyperlink" Target="https://github.com/ONS-centre-for-crime-and-justice/nature-of-crim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NS-centre-for-crime-and-justice/nature-of-crime-pyth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719C6-5A3B-4EDE-BF46-29AA97D2D6DA}"/>
              </a:ext>
            </a:extLst>
          </p:cNvPr>
          <p:cNvSpPr>
            <a:spLocks noGrp="1"/>
          </p:cNvSpPr>
          <p:nvPr>
            <p:ph type="ctrTitle"/>
          </p:nvPr>
        </p:nvSpPr>
        <p:spPr>
          <a:xfrm>
            <a:off x="786087" y="899229"/>
            <a:ext cx="5491068" cy="2991416"/>
          </a:xfrm>
        </p:spPr>
        <p:txBody>
          <a:bodyPr anchor="b">
            <a:normAutofit/>
          </a:bodyPr>
          <a:lstStyle/>
          <a:p>
            <a:r>
              <a:rPr lang="en-GB" dirty="0"/>
              <a:t>‘Nature of Crime’ RAP</a:t>
            </a:r>
          </a:p>
        </p:txBody>
      </p:sp>
      <p:sp>
        <p:nvSpPr>
          <p:cNvPr id="3" name="Subtitle 2">
            <a:extLst>
              <a:ext uri="{FF2B5EF4-FFF2-40B4-BE49-F238E27FC236}">
                <a16:creationId xmlns:a16="http://schemas.microsoft.com/office/drawing/2014/main" id="{F23A6FD7-C318-4FC0-87C9-DC97E75D5ADB}"/>
              </a:ext>
            </a:extLst>
          </p:cNvPr>
          <p:cNvSpPr>
            <a:spLocks noGrp="1"/>
          </p:cNvSpPr>
          <p:nvPr>
            <p:ph type="subTitle" idx="1"/>
          </p:nvPr>
        </p:nvSpPr>
        <p:spPr>
          <a:xfrm>
            <a:off x="786087" y="3845389"/>
            <a:ext cx="5491068" cy="2163551"/>
          </a:xfrm>
        </p:spPr>
        <p:txBody>
          <a:bodyPr anchor="t">
            <a:normAutofit/>
          </a:bodyPr>
          <a:lstStyle/>
          <a:p>
            <a:r>
              <a:rPr lang="en-GB" dirty="0"/>
              <a:t>Centre for Crime and Justice, ONS </a:t>
            </a:r>
          </a:p>
          <a:p>
            <a:r>
              <a:rPr lang="en-GB" sz="1800" dirty="0"/>
              <a:t>Shannan Child &amp; Greg Rose </a:t>
            </a:r>
          </a:p>
        </p:txBody>
      </p:sp>
      <p:sp>
        <p:nvSpPr>
          <p:cNvPr id="11"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Police">
            <a:extLst>
              <a:ext uri="{FF2B5EF4-FFF2-40B4-BE49-F238E27FC236}">
                <a16:creationId xmlns:a16="http://schemas.microsoft.com/office/drawing/2014/main" id="{5F6D6BED-52F7-4365-8DF2-229AA05B5D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3360" y="2251215"/>
            <a:ext cx="2697350" cy="2697350"/>
          </a:xfrm>
          <a:prstGeom prst="rect">
            <a:avLst/>
          </a:prstGeom>
        </p:spPr>
      </p:pic>
      <p:pic>
        <p:nvPicPr>
          <p:cNvPr id="7" name="Picture 10" descr="RAP Companion">
            <a:extLst>
              <a:ext uri="{FF2B5EF4-FFF2-40B4-BE49-F238E27FC236}">
                <a16:creationId xmlns:a16="http://schemas.microsoft.com/office/drawing/2014/main" id="{B7BE1091-17D2-4526-8C06-DE9B30A13B2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729328" y="4116516"/>
            <a:ext cx="753373" cy="8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8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8C35-AFDE-4502-A14C-2C881FDA8F82}"/>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Experiences of RAP - Building capability (2)</a:t>
            </a:r>
          </a:p>
        </p:txBody>
      </p:sp>
      <p:sp>
        <p:nvSpPr>
          <p:cNvPr id="3" name="Content Placeholder 2">
            <a:extLst>
              <a:ext uri="{FF2B5EF4-FFF2-40B4-BE49-F238E27FC236}">
                <a16:creationId xmlns:a16="http://schemas.microsoft.com/office/drawing/2014/main" id="{53987FC1-DA43-4EB4-878B-9776985637C7}"/>
              </a:ext>
            </a:extLst>
          </p:cNvPr>
          <p:cNvSpPr>
            <a:spLocks noGrp="1"/>
          </p:cNvSpPr>
          <p:nvPr>
            <p:ph idx="1"/>
          </p:nvPr>
        </p:nvSpPr>
        <p:spPr>
          <a:xfrm>
            <a:off x="685800" y="1825625"/>
            <a:ext cx="10805160" cy="4667250"/>
          </a:xfrm>
        </p:spPr>
        <p:txBody>
          <a:bodyPr>
            <a:normAutofit/>
          </a:bodyPr>
          <a:lstStyle/>
          <a:p>
            <a:pPr marL="0" indent="0">
              <a:buNone/>
            </a:pPr>
            <a:endParaRPr lang="en-GB" b="1" dirty="0"/>
          </a:p>
          <a:p>
            <a:pPr marL="0" indent="0">
              <a:buNone/>
            </a:pPr>
            <a:r>
              <a:rPr lang="en-GB" b="1" dirty="0"/>
              <a:t>Outcomes </a:t>
            </a:r>
          </a:p>
          <a:p>
            <a:r>
              <a:rPr lang="en-GB" dirty="0"/>
              <a:t>Identified areas of future development for the pipeline</a:t>
            </a:r>
          </a:p>
          <a:p>
            <a:r>
              <a:rPr lang="en-GB" dirty="0"/>
              <a:t>Have a better understanding of the training needs for wider team</a:t>
            </a:r>
          </a:p>
          <a:p>
            <a:r>
              <a:rPr lang="en-GB" dirty="0"/>
              <a:t>Upskilled analysts in working group who can take this work forward and help bring the other team members up to speed. </a:t>
            </a:r>
          </a:p>
          <a:p>
            <a:r>
              <a:rPr lang="en-GB" dirty="0"/>
              <a:t>Development of core functions for CSEW analysis and desk notes</a:t>
            </a:r>
          </a:p>
          <a:p>
            <a:endParaRPr lang="en-GB" dirty="0"/>
          </a:p>
        </p:txBody>
      </p:sp>
    </p:spTree>
    <p:extLst>
      <p:ext uri="{BB962C8B-B14F-4D97-AF65-F5344CB8AC3E}">
        <p14:creationId xmlns:p14="http://schemas.microsoft.com/office/powerpoint/2010/main" val="96921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EC03-F3FD-48A1-A9E1-62CFCA035ECA}"/>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Benefits of RAP</a:t>
            </a:r>
          </a:p>
        </p:txBody>
      </p:sp>
      <p:sp>
        <p:nvSpPr>
          <p:cNvPr id="3" name="Content Placeholder 2">
            <a:extLst>
              <a:ext uri="{FF2B5EF4-FFF2-40B4-BE49-F238E27FC236}">
                <a16:creationId xmlns:a16="http://schemas.microsoft.com/office/drawing/2014/main" id="{8E3B0658-012C-4F6B-8E60-B6E7A1DADB42}"/>
              </a:ext>
            </a:extLst>
          </p:cNvPr>
          <p:cNvSpPr>
            <a:spLocks noGrp="1"/>
          </p:cNvSpPr>
          <p:nvPr>
            <p:ph idx="1"/>
          </p:nvPr>
        </p:nvSpPr>
        <p:spPr/>
        <p:txBody>
          <a:bodyPr>
            <a:normAutofit/>
          </a:bodyPr>
          <a:lstStyle/>
          <a:p>
            <a:endParaRPr lang="en-GB" dirty="0">
              <a:cs typeface="Arial" panose="020B0604020202020204" pitchFamily="34" charset="0"/>
            </a:endParaRPr>
          </a:p>
          <a:p>
            <a:r>
              <a:rPr lang="en-GB" dirty="0">
                <a:cs typeface="Arial" panose="020B0604020202020204" pitchFamily="34" charset="0"/>
              </a:rPr>
              <a:t>Improved </a:t>
            </a:r>
            <a:r>
              <a:rPr lang="en-GB" b="1" dirty="0">
                <a:cs typeface="Arial" panose="020B0604020202020204" pitchFamily="34" charset="0"/>
              </a:rPr>
              <a:t>consistency</a:t>
            </a:r>
            <a:r>
              <a:rPr lang="en-GB" dirty="0">
                <a:cs typeface="Arial" panose="020B0604020202020204" pitchFamily="34" charset="0"/>
              </a:rPr>
              <a:t> of formatting across suite of tables</a:t>
            </a:r>
          </a:p>
          <a:p>
            <a:pPr marL="0" indent="0">
              <a:buNone/>
            </a:pPr>
            <a:endParaRPr lang="en-GB" dirty="0">
              <a:cs typeface="Arial" panose="020B0604020202020204" pitchFamily="34" charset="0"/>
            </a:endParaRPr>
          </a:p>
          <a:p>
            <a:pPr>
              <a:spcBef>
                <a:spcPts val="0"/>
              </a:spcBef>
              <a:defRPr/>
            </a:pPr>
            <a:r>
              <a:rPr lang="en-US" dirty="0">
                <a:cs typeface="Arial" panose="020B0604020202020204" pitchFamily="34" charset="0"/>
              </a:rPr>
              <a:t>Increased </a:t>
            </a:r>
            <a:r>
              <a:rPr lang="en-US" b="1" dirty="0">
                <a:cs typeface="Arial" panose="020B0604020202020204" pitchFamily="34" charset="0"/>
              </a:rPr>
              <a:t>efficiency</a:t>
            </a:r>
            <a:r>
              <a:rPr lang="en-US" dirty="0">
                <a:cs typeface="Arial" panose="020B0604020202020204" pitchFamily="34" charset="0"/>
              </a:rPr>
              <a:t> and significant resource saving</a:t>
            </a:r>
          </a:p>
          <a:p>
            <a:pPr marL="0" indent="0">
              <a:spcBef>
                <a:spcPts val="0"/>
              </a:spcBef>
              <a:buNone/>
              <a:defRPr/>
            </a:pPr>
            <a:endParaRPr lang="en-US" dirty="0">
              <a:cs typeface="Arial" panose="020B0604020202020204" pitchFamily="34" charset="0"/>
            </a:endParaRPr>
          </a:p>
          <a:p>
            <a:pPr>
              <a:spcBef>
                <a:spcPts val="0"/>
              </a:spcBef>
              <a:defRPr/>
            </a:pPr>
            <a:r>
              <a:rPr lang="en-GB" dirty="0">
                <a:cs typeface="Arial" panose="020B0604020202020204" pitchFamily="34" charset="0"/>
              </a:rPr>
              <a:t>Has improved </a:t>
            </a:r>
            <a:r>
              <a:rPr lang="en-GB" b="1" dirty="0">
                <a:cs typeface="Arial" panose="020B0604020202020204" pitchFamily="34" charset="0"/>
              </a:rPr>
              <a:t>quality</a:t>
            </a:r>
            <a:r>
              <a:rPr lang="en-GB" dirty="0">
                <a:cs typeface="Arial" panose="020B0604020202020204" pitchFamily="34" charset="0"/>
              </a:rPr>
              <a:t> and </a:t>
            </a:r>
            <a:r>
              <a:rPr lang="en-GB" b="1" dirty="0">
                <a:cs typeface="Arial" panose="020B0604020202020204" pitchFamily="34" charset="0"/>
              </a:rPr>
              <a:t>accuracy</a:t>
            </a:r>
            <a:r>
              <a:rPr lang="en-GB" dirty="0">
                <a:cs typeface="Arial" panose="020B0604020202020204" pitchFamily="34" charset="0"/>
              </a:rPr>
              <a:t> of publications</a:t>
            </a:r>
          </a:p>
          <a:p>
            <a:pPr>
              <a:spcBef>
                <a:spcPts val="0"/>
              </a:spcBef>
              <a:defRPr/>
            </a:pPr>
            <a:endParaRPr lang="en-GB" dirty="0">
              <a:cs typeface="Arial" panose="020B0604020202020204" pitchFamily="34" charset="0"/>
            </a:endParaRPr>
          </a:p>
          <a:p>
            <a:pPr>
              <a:spcBef>
                <a:spcPts val="0"/>
              </a:spcBef>
              <a:defRPr/>
            </a:pPr>
            <a:r>
              <a:rPr lang="en-GB" dirty="0">
                <a:cs typeface="Arial" panose="020B0604020202020204" pitchFamily="34" charset="0"/>
              </a:rPr>
              <a:t>Increased </a:t>
            </a:r>
            <a:r>
              <a:rPr lang="en-GB" b="1" dirty="0">
                <a:cs typeface="Arial" panose="020B0604020202020204" pitchFamily="34" charset="0"/>
              </a:rPr>
              <a:t>capability</a:t>
            </a:r>
            <a:r>
              <a:rPr lang="en-GB" dirty="0">
                <a:cs typeface="Arial" panose="020B0604020202020204" pitchFamily="34" charset="0"/>
              </a:rPr>
              <a:t> of 50% of analysts in team</a:t>
            </a:r>
          </a:p>
          <a:p>
            <a:pPr marL="0" indent="0">
              <a:spcBef>
                <a:spcPts val="0"/>
              </a:spcBef>
              <a:buNone/>
              <a:defRPr/>
            </a:pPr>
            <a:endParaRPr lang="en-GB" dirty="0">
              <a:cs typeface="Arial" panose="020B0604020202020204" pitchFamily="34" charset="0"/>
            </a:endParaRPr>
          </a:p>
          <a:p>
            <a:pPr>
              <a:spcBef>
                <a:spcPts val="0"/>
              </a:spcBef>
              <a:defRPr/>
            </a:pPr>
            <a:r>
              <a:rPr lang="en-GB" dirty="0">
                <a:cs typeface="Arial" panose="020B0604020202020204" pitchFamily="34" charset="0"/>
              </a:rPr>
              <a:t>Has demonstrated that a lot of what we do </a:t>
            </a:r>
            <a:r>
              <a:rPr lang="en-GB" b="1" dirty="0">
                <a:cs typeface="Arial" panose="020B0604020202020204" pitchFamily="34" charset="0"/>
              </a:rPr>
              <a:t>can be automated</a:t>
            </a:r>
            <a:endParaRPr lang="en-GB" dirty="0"/>
          </a:p>
          <a:p>
            <a:endParaRPr lang="en-GB" dirty="0"/>
          </a:p>
        </p:txBody>
      </p:sp>
    </p:spTree>
    <p:extLst>
      <p:ext uri="{BB962C8B-B14F-4D97-AF65-F5344CB8AC3E}">
        <p14:creationId xmlns:p14="http://schemas.microsoft.com/office/powerpoint/2010/main" val="17621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EC03-F3FD-48A1-A9E1-62CFCA035ECA}"/>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Future plans</a:t>
            </a:r>
          </a:p>
        </p:txBody>
      </p:sp>
      <p:sp>
        <p:nvSpPr>
          <p:cNvPr id="3" name="Content Placeholder 2">
            <a:extLst>
              <a:ext uri="{FF2B5EF4-FFF2-40B4-BE49-F238E27FC236}">
                <a16:creationId xmlns:a16="http://schemas.microsoft.com/office/drawing/2014/main" id="{8E3B0658-012C-4F6B-8E60-B6E7A1DADB42}"/>
              </a:ext>
            </a:extLst>
          </p:cNvPr>
          <p:cNvSpPr>
            <a:spLocks noGrp="1"/>
          </p:cNvSpPr>
          <p:nvPr>
            <p:ph idx="1"/>
          </p:nvPr>
        </p:nvSpPr>
        <p:spPr/>
        <p:txBody>
          <a:bodyPr>
            <a:normAutofit fontScale="85000" lnSpcReduction="20000"/>
          </a:bodyPr>
          <a:lstStyle/>
          <a:p>
            <a:pPr marL="0" indent="0">
              <a:buNone/>
            </a:pPr>
            <a:endParaRPr lang="en-GB" dirty="0"/>
          </a:p>
          <a:p>
            <a:r>
              <a:rPr lang="en-GB" dirty="0"/>
              <a:t>Continue to develop and improve code – further testing, documentation</a:t>
            </a:r>
          </a:p>
          <a:p>
            <a:r>
              <a:rPr lang="en-GB" dirty="0"/>
              <a:t>Daily use of coding tools to maintain skills in team – move to ad-hoc analysis</a:t>
            </a:r>
          </a:p>
          <a:p>
            <a:r>
              <a:rPr lang="en-GB" dirty="0"/>
              <a:t>Wider roll out of RAP using code repo functions for table production planned</a:t>
            </a:r>
          </a:p>
          <a:p>
            <a:pPr lvl="1"/>
            <a:r>
              <a:rPr lang="en-GB" dirty="0"/>
              <a:t>use on new outputs – e.g. TCSEW, </a:t>
            </a:r>
          </a:p>
          <a:p>
            <a:pPr lvl="1"/>
            <a:r>
              <a:rPr lang="en-GB" dirty="0"/>
              <a:t>Support on upcoming releases – possibly 2021 releases</a:t>
            </a:r>
          </a:p>
          <a:p>
            <a:pPr marL="228600" lvl="1">
              <a:lnSpc>
                <a:spcPct val="100000"/>
              </a:lnSpc>
              <a:spcBef>
                <a:spcPts val="1000"/>
              </a:spcBef>
            </a:pPr>
            <a:r>
              <a:rPr lang="en-GB" sz="2800" dirty="0"/>
              <a:t>Identify further repetitive processes in existing CSEW statistical value chain</a:t>
            </a:r>
          </a:p>
          <a:p>
            <a:pPr marL="685800" lvl="2">
              <a:lnSpc>
                <a:spcPct val="100000"/>
              </a:lnSpc>
              <a:spcBef>
                <a:spcPts val="1000"/>
              </a:spcBef>
            </a:pPr>
            <a:r>
              <a:rPr lang="en-GB" sz="2400" dirty="0"/>
              <a:t>TCSEW processing – some of this already moved to new coding tools (e.g. calibration)</a:t>
            </a:r>
          </a:p>
          <a:p>
            <a:pPr marL="685800" lvl="2">
              <a:lnSpc>
                <a:spcPct val="100000"/>
              </a:lnSpc>
              <a:spcBef>
                <a:spcPts val="1000"/>
              </a:spcBef>
            </a:pPr>
            <a:r>
              <a:rPr lang="en-GB" sz="2400" dirty="0"/>
              <a:t>Transformed version of CSEW – explore use of RAP</a:t>
            </a:r>
          </a:p>
          <a:p>
            <a:pPr marL="228600" lvl="1">
              <a:lnSpc>
                <a:spcPct val="100000"/>
              </a:lnSpc>
              <a:spcBef>
                <a:spcPts val="1000"/>
              </a:spcBef>
            </a:pPr>
            <a:r>
              <a:rPr lang="en-GB" sz="2800" dirty="0"/>
              <a:t>Upskill rest of Crime team – move from 50% to 100% of analysts</a:t>
            </a:r>
          </a:p>
          <a:p>
            <a:pPr marL="685800" lvl="2">
              <a:spcBef>
                <a:spcPts val="1000"/>
              </a:spcBef>
            </a:pPr>
            <a:r>
              <a:rPr lang="en-GB" sz="2400" dirty="0"/>
              <a:t>Pair programming internally on RAP projects</a:t>
            </a:r>
          </a:p>
          <a:p>
            <a:pPr marL="685800" lvl="2">
              <a:spcBef>
                <a:spcPts val="1000"/>
              </a:spcBef>
            </a:pPr>
            <a:r>
              <a:rPr lang="en-GB" sz="2400" dirty="0"/>
              <a:t>Code repo of CSEW functions for analysis and ad-</a:t>
            </a:r>
            <a:r>
              <a:rPr lang="en-GB" sz="2400" dirty="0" err="1"/>
              <a:t>hocs</a:t>
            </a:r>
            <a:endParaRPr lang="en-GB" sz="2400" dirty="0"/>
          </a:p>
          <a:p>
            <a:pPr marL="457200" lvl="2" indent="0">
              <a:spcBef>
                <a:spcPts val="1000"/>
              </a:spcBef>
              <a:buNone/>
            </a:pPr>
            <a:endParaRPr lang="en-GB" sz="2400" dirty="0">
              <a:solidFill>
                <a:srgbClr val="FF0000"/>
              </a:solidFill>
            </a:endParaRPr>
          </a:p>
          <a:p>
            <a:pPr marL="0" indent="0">
              <a:buNone/>
            </a:pPr>
            <a:endParaRPr lang="en-GB" dirty="0"/>
          </a:p>
          <a:p>
            <a:pPr marL="0" indent="0">
              <a:buNone/>
            </a:pPr>
            <a:endParaRPr lang="en-GB" dirty="0"/>
          </a:p>
        </p:txBody>
      </p:sp>
      <p:pic>
        <p:nvPicPr>
          <p:cNvPr id="5" name="Graphic 4" descr="Astronaut">
            <a:extLst>
              <a:ext uri="{FF2B5EF4-FFF2-40B4-BE49-F238E27FC236}">
                <a16:creationId xmlns:a16="http://schemas.microsoft.com/office/drawing/2014/main" id="{9ABC5F92-F0B9-4947-9061-D3CA9907FF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5690" y="4459538"/>
            <a:ext cx="2209800" cy="2209800"/>
          </a:xfrm>
          <a:prstGeom prst="rect">
            <a:avLst/>
          </a:prstGeom>
        </p:spPr>
      </p:pic>
    </p:spTree>
    <p:extLst>
      <p:ext uri="{BB962C8B-B14F-4D97-AF65-F5344CB8AC3E}">
        <p14:creationId xmlns:p14="http://schemas.microsoft.com/office/powerpoint/2010/main" val="300843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8FC-0B27-47CB-A133-B1EA945103F3}"/>
              </a:ext>
            </a:extLst>
          </p:cNvPr>
          <p:cNvSpPr>
            <a:spLocks noGrp="1"/>
          </p:cNvSpPr>
          <p:nvPr>
            <p:ph type="title"/>
          </p:nvPr>
        </p:nvSpPr>
        <p:spPr>
          <a:xfrm>
            <a:off x="838200" y="365125"/>
            <a:ext cx="3420000" cy="5652000"/>
          </a:xfrm>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Questions?</a:t>
            </a:r>
          </a:p>
        </p:txBody>
      </p:sp>
      <p:pic>
        <p:nvPicPr>
          <p:cNvPr id="5" name="Content Placeholder 4" descr="Questions">
            <a:extLst>
              <a:ext uri="{FF2B5EF4-FFF2-40B4-BE49-F238E27FC236}">
                <a16:creationId xmlns:a16="http://schemas.microsoft.com/office/drawing/2014/main" id="{B0E7D0B2-1AD7-48F5-BC71-7A15BD83B0F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2794" y="1067974"/>
            <a:ext cx="4722051" cy="4722051"/>
          </a:xfrm>
        </p:spPr>
      </p:pic>
    </p:spTree>
    <p:extLst>
      <p:ext uri="{BB962C8B-B14F-4D97-AF65-F5344CB8AC3E}">
        <p14:creationId xmlns:p14="http://schemas.microsoft.com/office/powerpoint/2010/main" val="355924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9A84-E361-4678-AF27-621F2C411455}"/>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Links</a:t>
            </a:r>
          </a:p>
        </p:txBody>
      </p:sp>
      <p:sp>
        <p:nvSpPr>
          <p:cNvPr id="3" name="Content Placeholder 2">
            <a:extLst>
              <a:ext uri="{FF2B5EF4-FFF2-40B4-BE49-F238E27FC236}">
                <a16:creationId xmlns:a16="http://schemas.microsoft.com/office/drawing/2014/main" id="{8BA5DC99-0FDB-4910-B45D-2CD0A0B96D73}"/>
              </a:ext>
            </a:extLst>
          </p:cNvPr>
          <p:cNvSpPr>
            <a:spLocks noGrp="1"/>
          </p:cNvSpPr>
          <p:nvPr>
            <p:ph idx="1"/>
          </p:nvPr>
        </p:nvSpPr>
        <p:spPr/>
        <p:txBody>
          <a:bodyPr>
            <a:normAutofit/>
          </a:bodyPr>
          <a:lstStyle/>
          <a:p>
            <a:endParaRPr lang="en-GB" sz="2400" dirty="0"/>
          </a:p>
          <a:p>
            <a:r>
              <a:rPr lang="en-GB" sz="2400" dirty="0"/>
              <a:t>Tables - </a:t>
            </a:r>
            <a:r>
              <a:rPr lang="en-GB" sz="2400" dirty="0">
                <a:hlinkClick r:id="rId3"/>
              </a:rPr>
              <a:t>https://www.ons.gov.uk/releases/natureofcrimetablesyearendingmarch2020</a:t>
            </a:r>
            <a:endParaRPr lang="en-GB" sz="2400" dirty="0"/>
          </a:p>
          <a:p>
            <a:r>
              <a:rPr lang="en-GB" sz="2400" dirty="0"/>
              <a:t>GitHub - </a:t>
            </a:r>
            <a:r>
              <a:rPr lang="en-GB" sz="2400" dirty="0">
                <a:hlinkClick r:id="rId4"/>
              </a:rPr>
              <a:t>https://github.com/ONS-centre-for-crime-and-justice</a:t>
            </a:r>
            <a:endParaRPr lang="en-GB" sz="2400" dirty="0"/>
          </a:p>
          <a:p>
            <a:r>
              <a:rPr lang="en-GB" sz="2400" dirty="0"/>
              <a:t>Nature of RAP - </a:t>
            </a:r>
            <a:r>
              <a:rPr lang="en-GB" sz="2400" dirty="0">
                <a:hlinkClick r:id="rId5"/>
              </a:rPr>
              <a:t>https://gss.civilservice.gov.uk/blog/the-nature-of-rap/</a:t>
            </a:r>
            <a:r>
              <a:rPr lang="en-GB" sz="2400" dirty="0"/>
              <a:t> </a:t>
            </a:r>
          </a:p>
          <a:p>
            <a:endParaRPr lang="en-GB" sz="2400" dirty="0"/>
          </a:p>
          <a:p>
            <a:pPr marL="0" indent="0" algn="ctr">
              <a:buNone/>
            </a:pPr>
            <a:r>
              <a:rPr lang="en-GB" sz="3200" dirty="0">
                <a:hlinkClick r:id="rId6"/>
              </a:rPr>
              <a:t>shannan.child@ons.gov.uk</a:t>
            </a:r>
            <a:endParaRPr lang="en-GB" sz="3200" dirty="0"/>
          </a:p>
          <a:p>
            <a:pPr marL="0" indent="0" algn="ctr">
              <a:buNone/>
            </a:pPr>
            <a:r>
              <a:rPr lang="en-GB" sz="3200" dirty="0">
                <a:hlinkClick r:id="rId7"/>
              </a:rPr>
              <a:t>crimestatistics@ons.gov.uk</a:t>
            </a:r>
            <a:endParaRPr lang="en-GB" sz="3200" dirty="0"/>
          </a:p>
          <a:p>
            <a:pPr marL="0" indent="0" algn="ctr">
              <a:buNone/>
            </a:pPr>
            <a:endParaRPr lang="en-GB" sz="2000" dirty="0"/>
          </a:p>
        </p:txBody>
      </p:sp>
    </p:spTree>
    <p:extLst>
      <p:ext uri="{BB962C8B-B14F-4D97-AF65-F5344CB8AC3E}">
        <p14:creationId xmlns:p14="http://schemas.microsoft.com/office/powerpoint/2010/main" val="303558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2459-92F2-49FA-8D12-7E17F6BB66F0}"/>
              </a:ext>
            </a:extLst>
          </p:cNvPr>
          <p:cNvSpPr>
            <a:spLocks noGrp="1"/>
          </p:cNvSpPr>
          <p:nvPr>
            <p:ph type="title"/>
          </p:nvPr>
        </p:nvSpPr>
        <p:spPr>
          <a:xfrm>
            <a:off x="838200" y="620392"/>
            <a:ext cx="3374136" cy="5504688"/>
          </a:xfrm>
          <a:solidFill>
            <a:schemeClr val="accent1">
              <a:lumMod val="60000"/>
              <a:lumOff val="40000"/>
            </a:schemeClr>
          </a:solidFill>
        </p:spPr>
        <p:txBody>
          <a:bodyPr>
            <a:normAutofit/>
          </a:bodyPr>
          <a:lstStyle/>
          <a:p>
            <a:pPr algn="ctr"/>
            <a:r>
              <a:rPr lang="en-GB" b="1" dirty="0">
                <a:solidFill>
                  <a:schemeClr val="bg1"/>
                </a:solidFill>
              </a:rPr>
              <a:t>Overview of session</a:t>
            </a:r>
          </a:p>
        </p:txBody>
      </p:sp>
      <p:graphicFrame>
        <p:nvGraphicFramePr>
          <p:cNvPr id="5" name="Content Placeholder 2">
            <a:extLst>
              <a:ext uri="{FF2B5EF4-FFF2-40B4-BE49-F238E27FC236}">
                <a16:creationId xmlns:a16="http://schemas.microsoft.com/office/drawing/2014/main" id="{C9DAEF93-2A4B-4CBA-A304-78D445549206}"/>
              </a:ext>
            </a:extLst>
          </p:cNvPr>
          <p:cNvGraphicFramePr>
            <a:graphicFrameLocks noGrp="1"/>
          </p:cNvGraphicFramePr>
          <p:nvPr>
            <p:ph idx="1"/>
            <p:extLst>
              <p:ext uri="{D42A27DB-BD31-4B8C-83A1-F6EECF244321}">
                <p14:modId xmlns:p14="http://schemas.microsoft.com/office/powerpoint/2010/main" val="250097840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90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A633-F504-4221-8D1D-F81570265DE2}"/>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What is the Crime Survey for England and Wales (CSEW)?</a:t>
            </a:r>
          </a:p>
        </p:txBody>
      </p:sp>
      <p:pic>
        <p:nvPicPr>
          <p:cNvPr id="4098" name="Picture 2" descr="https://www.crimesurvey.co.uk/Content/images/crime-survey-logo.png">
            <a:extLst>
              <a:ext uri="{FF2B5EF4-FFF2-40B4-BE49-F238E27FC236}">
                <a16:creationId xmlns:a16="http://schemas.microsoft.com/office/drawing/2014/main" id="{C3936CAF-7F20-42A6-B740-627232EE2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0560" y="2365500"/>
            <a:ext cx="2683240" cy="267751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0FB4D44-C869-4C09-A2F2-59CFB5EF7C16}"/>
              </a:ext>
            </a:extLst>
          </p:cNvPr>
          <p:cNvSpPr txBox="1">
            <a:spLocks/>
          </p:cNvSpPr>
          <p:nvPr/>
        </p:nvSpPr>
        <p:spPr>
          <a:xfrm>
            <a:off x="838200" y="1531767"/>
            <a:ext cx="7436370" cy="43449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a:p>
            <a:pPr marL="0" indent="0">
              <a:buNone/>
            </a:pPr>
            <a:r>
              <a:rPr lang="en-US" sz="3200" dirty="0">
                <a:cs typeface="Arial" panose="020B0604020202020204" pitchFamily="34" charset="0"/>
              </a:rPr>
              <a:t>The </a:t>
            </a:r>
            <a:r>
              <a:rPr lang="en-US" sz="3200" b="1" dirty="0">
                <a:cs typeface="Arial" panose="020B0604020202020204" pitchFamily="34" charset="0"/>
              </a:rPr>
              <a:t>Crime Survey for England and Wales </a:t>
            </a:r>
            <a:r>
              <a:rPr lang="en-US" sz="3200" dirty="0">
                <a:cs typeface="Arial" panose="020B0604020202020204" pitchFamily="34" charset="0"/>
              </a:rPr>
              <a:t>(CSEW) is a face-to-face </a:t>
            </a:r>
            <a:r>
              <a:rPr lang="en-US" sz="3200" dirty="0" err="1">
                <a:cs typeface="Arial" panose="020B0604020202020204" pitchFamily="34" charset="0"/>
              </a:rPr>
              <a:t>victimisation</a:t>
            </a:r>
            <a:r>
              <a:rPr lang="en-US" sz="3200" dirty="0">
                <a:cs typeface="Arial" panose="020B0604020202020204" pitchFamily="34" charset="0"/>
              </a:rPr>
              <a:t> survey.</a:t>
            </a:r>
          </a:p>
          <a:p>
            <a:pPr marL="0" indent="0">
              <a:buNone/>
            </a:pPr>
            <a:endParaRPr lang="en-US" sz="3200" dirty="0">
              <a:cs typeface="Arial" panose="020B0604020202020204" pitchFamily="34" charset="0"/>
            </a:endParaRPr>
          </a:p>
          <a:p>
            <a:pPr marL="0" indent="0">
              <a:buNone/>
            </a:pPr>
            <a:r>
              <a:rPr lang="en-US" sz="3200" dirty="0">
                <a:cs typeface="Arial" panose="020B0604020202020204" pitchFamily="34" charset="0"/>
              </a:rPr>
              <a:t>The CSEW asks approximately 35,000 respondents aged 16 years and over residing in households in England and Wales about their experiences of crime in the 12 months prior to the interview. </a:t>
            </a:r>
            <a:endParaRPr lang="en-US" sz="3000" dirty="0">
              <a:cs typeface="Arial" panose="020B0604020202020204" pitchFamily="34" charset="0"/>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66033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CAFD-B2F3-4361-AA46-59EE424C5BFE}"/>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The ‘Nature of Crime’ RAP project (1)</a:t>
            </a:r>
          </a:p>
        </p:txBody>
      </p:sp>
      <p:sp>
        <p:nvSpPr>
          <p:cNvPr id="3" name="Content Placeholder 2">
            <a:extLst>
              <a:ext uri="{FF2B5EF4-FFF2-40B4-BE49-F238E27FC236}">
                <a16:creationId xmlns:a16="http://schemas.microsoft.com/office/drawing/2014/main" id="{E2A5BF8B-5179-4C5B-AA24-7BD5E9042A75}"/>
              </a:ext>
            </a:extLst>
          </p:cNvPr>
          <p:cNvSpPr>
            <a:spLocks noGrp="1"/>
          </p:cNvSpPr>
          <p:nvPr>
            <p:ph idx="1"/>
          </p:nvPr>
        </p:nvSpPr>
        <p:spPr>
          <a:xfrm>
            <a:off x="838200" y="2023745"/>
            <a:ext cx="10515600" cy="4351338"/>
          </a:xfrm>
        </p:spPr>
        <p:txBody>
          <a:bodyPr>
            <a:normAutofit/>
          </a:bodyPr>
          <a:lstStyle/>
          <a:p>
            <a:pPr marL="0" indent="0">
              <a:buNone/>
            </a:pPr>
            <a:r>
              <a:rPr lang="en-GB" b="1" dirty="0"/>
              <a:t>What?</a:t>
            </a:r>
          </a:p>
          <a:p>
            <a:pPr marL="0" indent="0">
              <a:buNone/>
            </a:pPr>
            <a:r>
              <a:rPr lang="en-GB" dirty="0"/>
              <a:t>Over 100 Nature of Crime tables which present annual CSEW data on when incidents happened, information about offenders, the victim's perception of the incident.</a:t>
            </a:r>
          </a:p>
          <a:p>
            <a:pPr marL="0" indent="0">
              <a:buNone/>
            </a:pPr>
            <a:endParaRPr lang="en-GB" b="1" dirty="0"/>
          </a:p>
          <a:p>
            <a:pPr marL="0" indent="0">
              <a:buNone/>
            </a:pPr>
            <a:r>
              <a:rPr lang="en-GB" b="1" dirty="0"/>
              <a:t>Why?</a:t>
            </a:r>
          </a:p>
          <a:p>
            <a:pPr marL="0" indent="0">
              <a:buNone/>
            </a:pPr>
            <a:r>
              <a:rPr lang="en-GB" dirty="0"/>
              <a:t>Existing production is repetitive, time-consuming and dependent on passing information between multiple software systems. </a:t>
            </a:r>
          </a:p>
        </p:txBody>
      </p:sp>
    </p:spTree>
    <p:extLst>
      <p:ext uri="{BB962C8B-B14F-4D97-AF65-F5344CB8AC3E}">
        <p14:creationId xmlns:p14="http://schemas.microsoft.com/office/powerpoint/2010/main" val="50110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CAFD-B2F3-4361-AA46-59EE424C5BFE}"/>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The ‘Nature of Crime’ RAP project (2)</a:t>
            </a:r>
          </a:p>
        </p:txBody>
      </p:sp>
      <p:sp>
        <p:nvSpPr>
          <p:cNvPr id="3" name="Content Placeholder 2">
            <a:extLst>
              <a:ext uri="{FF2B5EF4-FFF2-40B4-BE49-F238E27FC236}">
                <a16:creationId xmlns:a16="http://schemas.microsoft.com/office/drawing/2014/main" id="{E2A5BF8B-5179-4C5B-AA24-7BD5E9042A75}"/>
              </a:ext>
            </a:extLst>
          </p:cNvPr>
          <p:cNvSpPr>
            <a:spLocks noGrp="1"/>
          </p:cNvSpPr>
          <p:nvPr>
            <p:ph idx="1"/>
          </p:nvPr>
        </p:nvSpPr>
        <p:spPr>
          <a:xfrm>
            <a:off x="838200" y="2008505"/>
            <a:ext cx="10515600" cy="4351338"/>
          </a:xfrm>
        </p:spPr>
        <p:txBody>
          <a:bodyPr>
            <a:normAutofit fontScale="77500" lnSpcReduction="20000"/>
          </a:bodyPr>
          <a:lstStyle/>
          <a:p>
            <a:pPr marL="0" indent="0">
              <a:buNone/>
            </a:pPr>
            <a:r>
              <a:rPr lang="en-GB" sz="3400" b="1" dirty="0"/>
              <a:t>Aim </a:t>
            </a:r>
          </a:p>
          <a:p>
            <a:pPr marL="0" indent="0">
              <a:buNone/>
            </a:pPr>
            <a:r>
              <a:rPr lang="en-GB" sz="3400" dirty="0"/>
              <a:t>Transform the way we produce our outputs and tables through automation and RAP.</a:t>
            </a:r>
          </a:p>
          <a:p>
            <a:pPr marL="0" indent="0">
              <a:buNone/>
            </a:pPr>
            <a:endParaRPr lang="en-GB" sz="1500" b="1" dirty="0">
              <a:solidFill>
                <a:srgbClr val="FF0000"/>
              </a:solidFill>
            </a:endParaRPr>
          </a:p>
          <a:p>
            <a:pPr marL="0" indent="0">
              <a:buNone/>
            </a:pPr>
            <a:r>
              <a:rPr lang="en-GB" sz="3400" b="1" dirty="0"/>
              <a:t>Scope </a:t>
            </a:r>
          </a:p>
          <a:p>
            <a:pPr marL="0" indent="0">
              <a:buNone/>
            </a:pPr>
            <a:r>
              <a:rPr lang="en-GB" sz="3400" dirty="0"/>
              <a:t>Allocated 7 research officers split into two coding groups, 2 days a week for 7 months.</a:t>
            </a:r>
          </a:p>
          <a:p>
            <a:pPr marL="0" indent="0">
              <a:buNone/>
            </a:pPr>
            <a:r>
              <a:rPr lang="en-GB" sz="3400" dirty="0"/>
              <a:t>Collaborative project with BPI team – initial development of code, mentoring and support.</a:t>
            </a:r>
          </a:p>
          <a:p>
            <a:pPr marL="0" indent="0">
              <a:buNone/>
            </a:pPr>
            <a:endParaRPr lang="en-GB" sz="1400" dirty="0"/>
          </a:p>
          <a:p>
            <a:pPr marL="0" indent="0">
              <a:buNone/>
            </a:pPr>
            <a:r>
              <a:rPr lang="en-GB" sz="3400" b="1" dirty="0"/>
              <a:t>Technologies</a:t>
            </a:r>
          </a:p>
          <a:p>
            <a:pPr marL="0" indent="0">
              <a:buNone/>
            </a:pPr>
            <a:r>
              <a:rPr lang="en-GB" sz="3400" dirty="0"/>
              <a:t>R, Python </a:t>
            </a:r>
            <a:r>
              <a:rPr lang="en-GB" sz="3400" b="1" dirty="0"/>
              <a:t>(why both?) </a:t>
            </a:r>
            <a:r>
              <a:rPr lang="en-GB" sz="3400" dirty="0"/>
              <a:t>and</a:t>
            </a:r>
            <a:r>
              <a:rPr lang="en-GB" sz="3400" b="1" dirty="0"/>
              <a:t> </a:t>
            </a:r>
            <a:r>
              <a:rPr lang="en-GB" sz="3400" dirty="0"/>
              <a:t>Git</a:t>
            </a:r>
            <a:endParaRPr lang="en-GB" dirty="0"/>
          </a:p>
        </p:txBody>
      </p:sp>
    </p:spTree>
    <p:extLst>
      <p:ext uri="{BB962C8B-B14F-4D97-AF65-F5344CB8AC3E}">
        <p14:creationId xmlns:p14="http://schemas.microsoft.com/office/powerpoint/2010/main" val="410112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4317-431B-41C1-B5E8-33E222658426}"/>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Overview of ‘Crime RAP’ architecture - R</a:t>
            </a:r>
          </a:p>
        </p:txBody>
      </p:sp>
      <p:sp>
        <p:nvSpPr>
          <p:cNvPr id="3" name="Content Placeholder 2">
            <a:extLst>
              <a:ext uri="{FF2B5EF4-FFF2-40B4-BE49-F238E27FC236}">
                <a16:creationId xmlns:a16="http://schemas.microsoft.com/office/drawing/2014/main" id="{CF6D6EE0-B410-48D8-B620-2A0DB91F5203}"/>
              </a:ext>
            </a:extLst>
          </p:cNvPr>
          <p:cNvSpPr>
            <a:spLocks noGrp="1"/>
          </p:cNvSpPr>
          <p:nvPr>
            <p:ph idx="1"/>
          </p:nvPr>
        </p:nvSpPr>
        <p:spPr>
          <a:xfrm>
            <a:off x="1120620" y="1896570"/>
            <a:ext cx="10233179" cy="4052391"/>
          </a:xfrm>
        </p:spPr>
        <p:txBody>
          <a:bodyPr numCol="1"/>
          <a:lstStyle/>
          <a:p>
            <a:pPr marL="0" indent="0" algn="ctr">
              <a:buNone/>
            </a:pPr>
            <a:endParaRPr lang="en-GB" dirty="0"/>
          </a:p>
          <a:p>
            <a:pPr marL="0" indent="0" algn="ctr">
              <a:buNone/>
            </a:pPr>
            <a:r>
              <a:rPr lang="en-GB" dirty="0"/>
              <a:t>				</a:t>
            </a:r>
          </a:p>
        </p:txBody>
      </p:sp>
      <p:pic>
        <p:nvPicPr>
          <p:cNvPr id="1026" name="Picture 1">
            <a:extLst>
              <a:ext uri="{FF2B5EF4-FFF2-40B4-BE49-F238E27FC236}">
                <a16:creationId xmlns:a16="http://schemas.microsoft.com/office/drawing/2014/main" id="{B92DB549-5BD6-4DE9-86E4-C5405EF0B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46" y="2028290"/>
            <a:ext cx="6104232" cy="371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FDAAD4F-33CC-41DD-B3EB-D5A127BEF638}"/>
              </a:ext>
            </a:extLst>
          </p:cNvPr>
          <p:cNvSpPr txBox="1"/>
          <p:nvPr/>
        </p:nvSpPr>
        <p:spPr>
          <a:xfrm>
            <a:off x="730853" y="6193093"/>
            <a:ext cx="8305800" cy="369332"/>
          </a:xfrm>
          <a:prstGeom prst="rect">
            <a:avLst/>
          </a:prstGeom>
          <a:noFill/>
        </p:spPr>
        <p:txBody>
          <a:bodyPr wrap="square" rtlCol="0">
            <a:spAutoFit/>
          </a:bodyPr>
          <a:lstStyle/>
          <a:p>
            <a:r>
              <a:rPr lang="en-GB" dirty="0">
                <a:hlinkClick r:id="rId4"/>
              </a:rPr>
              <a:t>https://github.com/ONS-centre-for-crime-and-justice/nature-of-crime-r</a:t>
            </a:r>
            <a:endParaRPr lang="en-GB" dirty="0"/>
          </a:p>
        </p:txBody>
      </p:sp>
      <p:pic>
        <p:nvPicPr>
          <p:cNvPr id="6" name="Picture 5" descr="A screenshot of a social media post&#10;&#10;Description automatically generated">
            <a:extLst>
              <a:ext uri="{FF2B5EF4-FFF2-40B4-BE49-F238E27FC236}">
                <a16:creationId xmlns:a16="http://schemas.microsoft.com/office/drawing/2014/main" id="{D05EB7F0-4B2C-4BB4-BECD-3CD114C09B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4268" y="2510980"/>
            <a:ext cx="4718161" cy="2018119"/>
          </a:xfrm>
          <a:prstGeom prst="rect">
            <a:avLst/>
          </a:prstGeom>
        </p:spPr>
      </p:pic>
      <p:sp>
        <p:nvSpPr>
          <p:cNvPr id="7" name="TextBox 6">
            <a:extLst>
              <a:ext uri="{FF2B5EF4-FFF2-40B4-BE49-F238E27FC236}">
                <a16:creationId xmlns:a16="http://schemas.microsoft.com/office/drawing/2014/main" id="{8B69D82C-22BA-4B69-A9E8-246A05A90463}"/>
              </a:ext>
            </a:extLst>
          </p:cNvPr>
          <p:cNvSpPr txBox="1"/>
          <p:nvPr/>
        </p:nvSpPr>
        <p:spPr>
          <a:xfrm>
            <a:off x="6654203" y="4654254"/>
            <a:ext cx="5453170" cy="584775"/>
          </a:xfrm>
          <a:prstGeom prst="rect">
            <a:avLst/>
          </a:prstGeom>
          <a:noFill/>
        </p:spPr>
        <p:txBody>
          <a:bodyPr wrap="square" rtlCol="0">
            <a:spAutoFit/>
          </a:bodyPr>
          <a:lstStyle/>
          <a:p>
            <a:r>
              <a:rPr lang="en-GB" sz="1600" b="1" dirty="0" err="1">
                <a:latin typeface="Courier New" panose="02070309020205020404" pitchFamily="49" charset="0"/>
                <a:cs typeface="Courier New" panose="02070309020205020404" pitchFamily="49" charset="0"/>
              </a:rPr>
              <a:t>emotional_impact</a:t>
            </a:r>
            <a:r>
              <a:rPr lang="en-GB" sz="1600" b="1" dirty="0">
                <a:latin typeface="Courier New" panose="02070309020205020404" pitchFamily="49" charset="0"/>
                <a:cs typeface="Courier New" panose="02070309020205020404" pitchFamily="49" charset="0"/>
              </a:rPr>
              <a:t>(config = “configs/</a:t>
            </a:r>
            <a:r>
              <a:rPr lang="en-GB" sz="1600" b="1" dirty="0" err="1">
                <a:latin typeface="Courier New" panose="02070309020205020404" pitchFamily="49" charset="0"/>
                <a:cs typeface="Courier New" panose="02070309020205020404" pitchFamily="49" charset="0"/>
              </a:rPr>
              <a:t>emotional_impact</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VIOLENCE.yaml</a:t>
            </a:r>
            <a:r>
              <a:rPr lang="en-GB"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0173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4317-431B-41C1-B5E8-33E222658426}"/>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Overview of ‘Crime RAP’ architecture - Python</a:t>
            </a:r>
          </a:p>
        </p:txBody>
      </p:sp>
      <p:sp>
        <p:nvSpPr>
          <p:cNvPr id="3" name="Content Placeholder 2">
            <a:extLst>
              <a:ext uri="{FF2B5EF4-FFF2-40B4-BE49-F238E27FC236}">
                <a16:creationId xmlns:a16="http://schemas.microsoft.com/office/drawing/2014/main" id="{CF6D6EE0-B410-48D8-B620-2A0DB91F5203}"/>
              </a:ext>
            </a:extLst>
          </p:cNvPr>
          <p:cNvSpPr>
            <a:spLocks noGrp="1"/>
          </p:cNvSpPr>
          <p:nvPr>
            <p:ph idx="1"/>
          </p:nvPr>
        </p:nvSpPr>
        <p:spPr>
          <a:xfrm>
            <a:off x="838200" y="1825625"/>
            <a:ext cx="10515600" cy="4052391"/>
          </a:xfrm>
        </p:spPr>
        <p:txBody>
          <a:bodyPr numCol="1">
            <a:normAutofit/>
          </a:bodyPr>
          <a:lstStyle/>
          <a:p>
            <a:pPr marL="0" indent="0" algn="ctr">
              <a:buNone/>
            </a:pPr>
            <a:r>
              <a:rPr lang="en-GB" dirty="0"/>
              <a:t>			 		</a:t>
            </a:r>
          </a:p>
          <a:p>
            <a:pPr marL="0" indent="0" algn="ctr">
              <a:buNone/>
            </a:pPr>
            <a:endParaRPr lang="en-GB" dirty="0"/>
          </a:p>
          <a:p>
            <a:pPr marL="0" indent="0" algn="ctr">
              <a:buNone/>
            </a:pPr>
            <a:endParaRPr lang="en-GB" dirty="0">
              <a:solidFill>
                <a:srgbClr val="FF0000"/>
              </a:solidFill>
            </a:endParaRPr>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			</a:t>
            </a:r>
          </a:p>
        </p:txBody>
      </p:sp>
      <p:sp>
        <p:nvSpPr>
          <p:cNvPr id="5" name="TextBox 4">
            <a:extLst>
              <a:ext uri="{FF2B5EF4-FFF2-40B4-BE49-F238E27FC236}">
                <a16:creationId xmlns:a16="http://schemas.microsoft.com/office/drawing/2014/main" id="{ABDC6749-5FC5-4A97-BA7C-63AC94A086E2}"/>
              </a:ext>
            </a:extLst>
          </p:cNvPr>
          <p:cNvSpPr txBox="1"/>
          <p:nvPr/>
        </p:nvSpPr>
        <p:spPr>
          <a:xfrm>
            <a:off x="730853" y="6193093"/>
            <a:ext cx="8305800" cy="369332"/>
          </a:xfrm>
          <a:prstGeom prst="rect">
            <a:avLst/>
          </a:prstGeom>
          <a:noFill/>
        </p:spPr>
        <p:txBody>
          <a:bodyPr wrap="square" rtlCol="0">
            <a:spAutoFit/>
          </a:bodyPr>
          <a:lstStyle/>
          <a:p>
            <a:r>
              <a:rPr lang="en-GB" dirty="0">
                <a:hlinkClick r:id="rId3"/>
              </a:rPr>
              <a:t>https://github.com/ONS-centre-for-crime-and-justice/nature-of-crime-python</a:t>
            </a:r>
            <a:endParaRPr lang="en-GB" dirty="0"/>
          </a:p>
        </p:txBody>
      </p:sp>
      <p:sp>
        <p:nvSpPr>
          <p:cNvPr id="6" name="Rectangle 5">
            <a:extLst>
              <a:ext uri="{FF2B5EF4-FFF2-40B4-BE49-F238E27FC236}">
                <a16:creationId xmlns:a16="http://schemas.microsoft.com/office/drawing/2014/main" id="{025CA6E3-0009-40D9-8793-3BBF1522CA87}"/>
              </a:ext>
            </a:extLst>
          </p:cNvPr>
          <p:cNvSpPr/>
          <p:nvPr/>
        </p:nvSpPr>
        <p:spPr>
          <a:xfrm>
            <a:off x="278328" y="3439041"/>
            <a:ext cx="708928" cy="1282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sp>
        <p:nvSpPr>
          <p:cNvPr id="7" name="Rectangle 6">
            <a:extLst>
              <a:ext uri="{FF2B5EF4-FFF2-40B4-BE49-F238E27FC236}">
                <a16:creationId xmlns:a16="http://schemas.microsoft.com/office/drawing/2014/main" id="{F0792178-3B80-4F1F-A24C-B2EE68B7D52F}"/>
              </a:ext>
            </a:extLst>
          </p:cNvPr>
          <p:cNvSpPr/>
          <p:nvPr/>
        </p:nvSpPr>
        <p:spPr>
          <a:xfrm>
            <a:off x="2303546" y="3404149"/>
            <a:ext cx="1664627" cy="13113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gptables</a:t>
            </a:r>
            <a:r>
              <a:rPr lang="en-GB" dirty="0"/>
              <a:t> </a:t>
            </a:r>
          </a:p>
          <a:p>
            <a:pPr algn="ctr"/>
            <a:r>
              <a:rPr lang="en-GB" dirty="0"/>
              <a:t>(Crime Theme)</a:t>
            </a:r>
          </a:p>
        </p:txBody>
      </p:sp>
      <p:sp>
        <p:nvSpPr>
          <p:cNvPr id="9" name="Rectangle 8">
            <a:extLst>
              <a:ext uri="{FF2B5EF4-FFF2-40B4-BE49-F238E27FC236}">
                <a16:creationId xmlns:a16="http://schemas.microsoft.com/office/drawing/2014/main" id="{4EAF0E3A-60AE-4D6E-A95F-80ED22342B54}"/>
              </a:ext>
            </a:extLst>
          </p:cNvPr>
          <p:cNvSpPr/>
          <p:nvPr/>
        </p:nvSpPr>
        <p:spPr>
          <a:xfrm>
            <a:off x="278328" y="2915705"/>
            <a:ext cx="7343449" cy="388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crime-tables</a:t>
            </a:r>
            <a:r>
              <a:rPr lang="en-GB" i="1" dirty="0"/>
              <a:t>-python</a:t>
            </a:r>
            <a:endParaRPr lang="en-GB" dirty="0"/>
          </a:p>
        </p:txBody>
      </p:sp>
      <p:sp>
        <p:nvSpPr>
          <p:cNvPr id="10" name="Rectangle 9">
            <a:extLst>
              <a:ext uri="{FF2B5EF4-FFF2-40B4-BE49-F238E27FC236}">
                <a16:creationId xmlns:a16="http://schemas.microsoft.com/office/drawing/2014/main" id="{7AB4A13A-FA7B-43D1-91EA-8A7F77F4646E}"/>
              </a:ext>
            </a:extLst>
          </p:cNvPr>
          <p:cNvSpPr/>
          <p:nvPr/>
        </p:nvSpPr>
        <p:spPr>
          <a:xfrm>
            <a:off x="5957151" y="3429000"/>
            <a:ext cx="1664627" cy="128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Final tables</a:t>
            </a:r>
          </a:p>
          <a:p>
            <a:pPr algn="ctr"/>
            <a:r>
              <a:rPr lang="en-GB" dirty="0"/>
              <a:t>.xlsx output</a:t>
            </a:r>
          </a:p>
        </p:txBody>
      </p:sp>
      <p:sp>
        <p:nvSpPr>
          <p:cNvPr id="11" name="Rectangle 10">
            <a:extLst>
              <a:ext uri="{FF2B5EF4-FFF2-40B4-BE49-F238E27FC236}">
                <a16:creationId xmlns:a16="http://schemas.microsoft.com/office/drawing/2014/main" id="{872D4106-4A87-4918-8E13-A6D396FBC02B}"/>
              </a:ext>
            </a:extLst>
          </p:cNvPr>
          <p:cNvSpPr/>
          <p:nvPr/>
        </p:nvSpPr>
        <p:spPr>
          <a:xfrm>
            <a:off x="1104841" y="3410057"/>
            <a:ext cx="1070428" cy="131137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Offence tables</a:t>
            </a:r>
          </a:p>
        </p:txBody>
      </p:sp>
      <p:sp>
        <p:nvSpPr>
          <p:cNvPr id="14" name="Rectangle 13">
            <a:extLst>
              <a:ext uri="{FF2B5EF4-FFF2-40B4-BE49-F238E27FC236}">
                <a16:creationId xmlns:a16="http://schemas.microsoft.com/office/drawing/2014/main" id="{6CB4E765-28E2-41AC-9A66-DD7B4C5206EA}"/>
              </a:ext>
            </a:extLst>
          </p:cNvPr>
          <p:cNvSpPr/>
          <p:nvPr/>
        </p:nvSpPr>
        <p:spPr>
          <a:xfrm>
            <a:off x="4137465" y="3429000"/>
            <a:ext cx="1650394" cy="126344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Collate tables into workbook</a:t>
            </a:r>
          </a:p>
        </p:txBody>
      </p:sp>
      <p:pic>
        <p:nvPicPr>
          <p:cNvPr id="4" name="Picture 3">
            <a:extLst>
              <a:ext uri="{FF2B5EF4-FFF2-40B4-BE49-F238E27FC236}">
                <a16:creationId xmlns:a16="http://schemas.microsoft.com/office/drawing/2014/main" id="{153868B7-3CCF-4501-B31D-B19D38F55C9B}"/>
              </a:ext>
            </a:extLst>
          </p:cNvPr>
          <p:cNvPicPr>
            <a:picLocks noChangeAspect="1"/>
          </p:cNvPicPr>
          <p:nvPr/>
        </p:nvPicPr>
        <p:blipFill>
          <a:blip r:embed="rId4"/>
          <a:stretch>
            <a:fillRect/>
          </a:stretch>
        </p:blipFill>
        <p:spPr>
          <a:xfrm>
            <a:off x="7750054" y="2449687"/>
            <a:ext cx="4191557" cy="3056540"/>
          </a:xfrm>
          <a:prstGeom prst="rect">
            <a:avLst/>
          </a:prstGeom>
        </p:spPr>
      </p:pic>
    </p:spTree>
    <p:extLst>
      <p:ext uri="{BB962C8B-B14F-4D97-AF65-F5344CB8AC3E}">
        <p14:creationId xmlns:p14="http://schemas.microsoft.com/office/powerpoint/2010/main" val="10548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8C35-AFDE-4502-A14C-2C881FDA8F82}"/>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Experiences of RAP  - Project management</a:t>
            </a:r>
          </a:p>
        </p:txBody>
      </p:sp>
      <p:sp>
        <p:nvSpPr>
          <p:cNvPr id="3" name="Content Placeholder 2">
            <a:extLst>
              <a:ext uri="{FF2B5EF4-FFF2-40B4-BE49-F238E27FC236}">
                <a16:creationId xmlns:a16="http://schemas.microsoft.com/office/drawing/2014/main" id="{53987FC1-DA43-4EB4-878B-9776985637C7}"/>
              </a:ext>
            </a:extLst>
          </p:cNvPr>
          <p:cNvSpPr>
            <a:spLocks noGrp="1"/>
          </p:cNvSpPr>
          <p:nvPr>
            <p:ph idx="1"/>
          </p:nvPr>
        </p:nvSpPr>
        <p:spPr>
          <a:xfrm>
            <a:off x="838200" y="1825624"/>
            <a:ext cx="8778240" cy="4803775"/>
          </a:xfrm>
        </p:spPr>
        <p:txBody>
          <a:bodyPr>
            <a:normAutofit fontScale="92500" lnSpcReduction="10000"/>
          </a:bodyPr>
          <a:lstStyle/>
          <a:p>
            <a:pPr marL="0" indent="0">
              <a:buNone/>
            </a:pPr>
            <a:r>
              <a:rPr lang="en-GB" b="1" dirty="0"/>
              <a:t>How?</a:t>
            </a:r>
          </a:p>
          <a:p>
            <a:pPr marL="0" indent="0">
              <a:buNone/>
            </a:pPr>
            <a:r>
              <a:rPr lang="en-GB" dirty="0"/>
              <a:t>Was completely unknown!</a:t>
            </a:r>
          </a:p>
          <a:p>
            <a:pPr lvl="1"/>
            <a:endParaRPr lang="en-GB" sz="1300" dirty="0"/>
          </a:p>
          <a:p>
            <a:pPr lvl="1"/>
            <a:r>
              <a:rPr lang="en-GB" dirty="0"/>
              <a:t>Iterative</a:t>
            </a:r>
          </a:p>
          <a:p>
            <a:pPr lvl="1"/>
            <a:r>
              <a:rPr lang="en-GB" dirty="0"/>
              <a:t>Flexible, short-term milestones</a:t>
            </a:r>
          </a:p>
          <a:p>
            <a:pPr marL="0" indent="0">
              <a:buNone/>
            </a:pPr>
            <a:endParaRPr lang="en-GB" dirty="0"/>
          </a:p>
          <a:p>
            <a:pPr marL="0" indent="0">
              <a:buNone/>
            </a:pPr>
            <a:r>
              <a:rPr lang="en-GB" u="sng" dirty="0"/>
              <a:t>High-level timeline</a:t>
            </a:r>
            <a:r>
              <a:rPr lang="en-GB" sz="2800" u="sng" dirty="0"/>
              <a:t>:</a:t>
            </a:r>
          </a:p>
          <a:p>
            <a:pPr lvl="2"/>
            <a:r>
              <a:rPr lang="en-GB" dirty="0"/>
              <a:t>Jan- March - BPI scoping and initial development of proof of concepts</a:t>
            </a:r>
          </a:p>
          <a:p>
            <a:pPr lvl="2"/>
            <a:r>
              <a:rPr lang="en-GB" dirty="0"/>
              <a:t>March - May – kick off session, pair programming, training</a:t>
            </a:r>
          </a:p>
          <a:p>
            <a:pPr lvl="2"/>
            <a:r>
              <a:rPr lang="en-GB" dirty="0"/>
              <a:t>May - July - independent table production with initial QA and cross checks, training </a:t>
            </a:r>
          </a:p>
          <a:p>
            <a:pPr lvl="2"/>
            <a:r>
              <a:rPr lang="en-GB" dirty="0"/>
              <a:t>July - Aug – quality assurance and peer review of code on Git, regular publishing tasks</a:t>
            </a:r>
          </a:p>
          <a:p>
            <a:pPr lvl="2"/>
            <a:r>
              <a:rPr lang="en-GB" dirty="0"/>
              <a:t>Sep - publication of tables and code</a:t>
            </a:r>
          </a:p>
        </p:txBody>
      </p:sp>
      <p:pic>
        <p:nvPicPr>
          <p:cNvPr id="5" name="Graphic 4" descr="Daily calendar">
            <a:extLst>
              <a:ext uri="{FF2B5EF4-FFF2-40B4-BE49-F238E27FC236}">
                <a16:creationId xmlns:a16="http://schemas.microsoft.com/office/drawing/2014/main" id="{0B2747B2-4AFE-4C70-945C-4F51FF3E57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9800" y="4434840"/>
            <a:ext cx="1524000" cy="1524000"/>
          </a:xfrm>
          <a:prstGeom prst="rect">
            <a:avLst/>
          </a:prstGeom>
        </p:spPr>
      </p:pic>
    </p:spTree>
    <p:extLst>
      <p:ext uri="{BB962C8B-B14F-4D97-AF65-F5344CB8AC3E}">
        <p14:creationId xmlns:p14="http://schemas.microsoft.com/office/powerpoint/2010/main" val="266057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8C35-AFDE-4502-A14C-2C881FDA8F82}"/>
              </a:ext>
            </a:extLst>
          </p:cNvPr>
          <p:cNvSpPr>
            <a:spLocks noGrp="1"/>
          </p:cNvSpPr>
          <p:nvPr>
            <p:ph type="title"/>
          </p:nvPr>
        </p:nvSpPr>
        <p:spPr>
          <a:solidFill>
            <a:schemeClr val="accent1">
              <a:lumMod val="60000"/>
              <a:lumOff val="40000"/>
            </a:schemeClr>
          </a:solidFill>
        </p:spPr>
        <p:txBody>
          <a:bodyPr vert="horz" lIns="91440" tIns="45720" rIns="91440" bIns="45720" rtlCol="0" anchor="ctr">
            <a:normAutofit/>
          </a:bodyPr>
          <a:lstStyle/>
          <a:p>
            <a:pPr algn="ctr"/>
            <a:r>
              <a:rPr lang="en-GB" b="1" dirty="0">
                <a:solidFill>
                  <a:schemeClr val="bg1"/>
                </a:solidFill>
              </a:rPr>
              <a:t>Experiences of RAP - Building capability (1)</a:t>
            </a:r>
          </a:p>
        </p:txBody>
      </p:sp>
      <p:sp>
        <p:nvSpPr>
          <p:cNvPr id="3" name="Content Placeholder 2">
            <a:extLst>
              <a:ext uri="{FF2B5EF4-FFF2-40B4-BE49-F238E27FC236}">
                <a16:creationId xmlns:a16="http://schemas.microsoft.com/office/drawing/2014/main" id="{53987FC1-DA43-4EB4-878B-9776985637C7}"/>
              </a:ext>
            </a:extLst>
          </p:cNvPr>
          <p:cNvSpPr>
            <a:spLocks noGrp="1"/>
          </p:cNvSpPr>
          <p:nvPr>
            <p:ph idx="1"/>
          </p:nvPr>
        </p:nvSpPr>
        <p:spPr>
          <a:xfrm>
            <a:off x="685800" y="1825625"/>
            <a:ext cx="10805160" cy="4667250"/>
          </a:xfrm>
        </p:spPr>
        <p:txBody>
          <a:bodyPr>
            <a:normAutofit fontScale="92500" lnSpcReduction="10000"/>
          </a:bodyPr>
          <a:lstStyle/>
          <a:p>
            <a:pPr marL="0" indent="0">
              <a:buNone/>
            </a:pPr>
            <a:r>
              <a:rPr lang="en-GB" b="1" dirty="0"/>
              <a:t>Learning RAP</a:t>
            </a:r>
          </a:p>
          <a:p>
            <a:r>
              <a:rPr lang="en-GB" dirty="0"/>
              <a:t>Python and R working groups but also pair programming</a:t>
            </a:r>
          </a:p>
          <a:p>
            <a:r>
              <a:rPr lang="en-GB" dirty="0"/>
              <a:t>Ad-hoc specific sessions to cover issues we were having at the time be that troubleshooting errors or help writing a specific function</a:t>
            </a:r>
          </a:p>
          <a:p>
            <a:r>
              <a:rPr lang="en-GB" sz="2700" dirty="0"/>
              <a:t>Using ‘just in time learning’ to cover some of the fundamental basics of coding (i.e. unit testing and code QA)</a:t>
            </a:r>
            <a:endParaRPr lang="en-GB" b="1" dirty="0"/>
          </a:p>
          <a:p>
            <a:pPr marL="0" indent="0">
              <a:buNone/>
            </a:pPr>
            <a:r>
              <a:rPr lang="en-GB" b="1" dirty="0"/>
              <a:t>Challenges</a:t>
            </a:r>
          </a:p>
          <a:p>
            <a:r>
              <a:rPr lang="en-GB" sz="2700" dirty="0"/>
              <a:t>Moving from thinking about our table production as individuals to a ‘pipeline’ to create a suite of tables.</a:t>
            </a:r>
          </a:p>
          <a:p>
            <a:r>
              <a:rPr lang="en-GB" sz="2700" dirty="0"/>
              <a:t>Using GIT</a:t>
            </a:r>
          </a:p>
          <a:p>
            <a:r>
              <a:rPr lang="en-GB" sz="2700" dirty="0"/>
              <a:t>Automation</a:t>
            </a:r>
            <a:endParaRPr lang="en-GB" b="1" dirty="0"/>
          </a:p>
          <a:p>
            <a:endParaRPr lang="en-GB" dirty="0"/>
          </a:p>
        </p:txBody>
      </p:sp>
    </p:spTree>
    <p:extLst>
      <p:ext uri="{BB962C8B-B14F-4D97-AF65-F5344CB8AC3E}">
        <p14:creationId xmlns:p14="http://schemas.microsoft.com/office/powerpoint/2010/main" val="265294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1289</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‘Nature of Crime’ RAP</vt:lpstr>
      <vt:lpstr>Overview of session</vt:lpstr>
      <vt:lpstr>What is the Crime Survey for England and Wales (CSEW)?</vt:lpstr>
      <vt:lpstr>The ‘Nature of Crime’ RAP project (1)</vt:lpstr>
      <vt:lpstr>The ‘Nature of Crime’ RAP project (2)</vt:lpstr>
      <vt:lpstr>Overview of ‘Crime RAP’ architecture - R</vt:lpstr>
      <vt:lpstr>Overview of ‘Crime RAP’ architecture - Python</vt:lpstr>
      <vt:lpstr>Experiences of RAP  - Project management</vt:lpstr>
      <vt:lpstr>Experiences of RAP - Building capability (1)</vt:lpstr>
      <vt:lpstr>Experiences of RAP - Building capability (2)</vt:lpstr>
      <vt:lpstr>Benefits of RAP</vt:lpstr>
      <vt:lpstr>Future plans</vt:lpstr>
      <vt:lpstr>Questions?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of Crime’ RAP</dc:title>
  <dc:creator>Child, Shannan</dc:creator>
  <cp:lastModifiedBy>Child, Shannan</cp:lastModifiedBy>
  <cp:revision>67</cp:revision>
  <dcterms:created xsi:type="dcterms:W3CDTF">2020-09-09T12:44:30Z</dcterms:created>
  <dcterms:modified xsi:type="dcterms:W3CDTF">2020-09-14T15:00:19Z</dcterms:modified>
</cp:coreProperties>
</file>