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78" r:id="rId3"/>
    <p:sldId id="280" r:id="rId4"/>
    <p:sldId id="281" r:id="rId5"/>
    <p:sldId id="290" r:id="rId6"/>
    <p:sldId id="267" r:id="rId7"/>
    <p:sldId id="268" r:id="rId8"/>
    <p:sldId id="289" r:id="rId9"/>
    <p:sldId id="269" r:id="rId10"/>
    <p:sldId id="283" r:id="rId11"/>
    <p:sldId id="285" r:id="rId12"/>
    <p:sldId id="286" r:id="rId13"/>
    <p:sldId id="287" r:id="rId14"/>
    <p:sldId id="284" r:id="rId15"/>
    <p:sldId id="262" r:id="rId16"/>
    <p:sldId id="273" r:id="rId17"/>
    <p:sldId id="277" r:id="rId18"/>
    <p:sldId id="288" r:id="rId19"/>
    <p:sldId id="259" r:id="rId20"/>
    <p:sldId id="274" r:id="rId21"/>
    <p:sldId id="25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85583" autoAdjust="0"/>
  </p:normalViewPr>
  <p:slideViewPr>
    <p:cSldViewPr snapToGrid="0">
      <p:cViewPr varScale="1">
        <p:scale>
          <a:sx n="97" d="100"/>
          <a:sy n="97" d="100"/>
        </p:scale>
        <p:origin x="11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C9DC7-3C79-4BF2-B841-F79EF0EE28F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A2C9908-C618-42BF-B8B0-3BFB9C898231}">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We didn’t understand early on where we should focus the RAP</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8D166291-4E71-42C3-81C3-864E9FB63B55}" type="parTrans" cxnId="{1433EB83-69B8-4D10-92DE-A56C818438C8}">
      <dgm:prSet/>
      <dgm:spPr/>
      <dgm:t>
        <a:bodyPr/>
        <a:lstStyle/>
        <a:p>
          <a:endParaRPr lang="en-US" sz="2000"/>
        </a:p>
      </dgm:t>
    </dgm:pt>
    <dgm:pt modelId="{894B3099-2037-47F3-8695-339832D6CB55}" type="sibTrans" cxnId="{1433EB83-69B8-4D10-92DE-A56C818438C8}">
      <dgm:prSet/>
      <dgm:spPr/>
      <dgm:t>
        <a:bodyPr/>
        <a:lstStyle/>
        <a:p>
          <a:pPr>
            <a:lnSpc>
              <a:spcPct val="100000"/>
            </a:lnSpc>
          </a:pPr>
          <a:endParaRPr lang="en-US" sz="2000"/>
        </a:p>
      </dgm:t>
    </dgm:pt>
    <dgm:pt modelId="{B4AE2530-0580-42BD-BA22-0C6DF299389E}">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It took a while to realise this, because everyone was too busy firefighting to discuss and define requirements!</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487DA84E-3644-4744-82E7-B068B01FF8AE}" type="parTrans" cxnId="{5D562215-C9E5-4805-9C86-07EFD222B36A}">
      <dgm:prSet/>
      <dgm:spPr/>
      <dgm:t>
        <a:bodyPr/>
        <a:lstStyle/>
        <a:p>
          <a:endParaRPr lang="en-US" sz="2000"/>
        </a:p>
      </dgm:t>
    </dgm:pt>
    <dgm:pt modelId="{BD412E94-974E-43C4-8DB7-26BDCC0AA080}" type="sibTrans" cxnId="{5D562215-C9E5-4805-9C86-07EFD222B36A}">
      <dgm:prSet/>
      <dgm:spPr/>
      <dgm:t>
        <a:bodyPr/>
        <a:lstStyle/>
        <a:p>
          <a:pPr>
            <a:lnSpc>
              <a:spcPct val="100000"/>
            </a:lnSpc>
          </a:pPr>
          <a:endParaRPr lang="en-US" sz="2000"/>
        </a:p>
      </dgm:t>
    </dgm:pt>
    <dgm:pt modelId="{A807D5E7-A2D4-40B6-8130-26A5E1283709}">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We tried to automate the graphs for rapid production</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4F534B9E-C375-4C91-8167-33DF69D0F347}" type="parTrans" cxnId="{8C4C91EC-D6D8-4BBD-8734-F2B699AAFFF3}">
      <dgm:prSet/>
      <dgm:spPr/>
      <dgm:t>
        <a:bodyPr/>
        <a:lstStyle/>
        <a:p>
          <a:endParaRPr lang="en-US" sz="2000"/>
        </a:p>
      </dgm:t>
    </dgm:pt>
    <dgm:pt modelId="{59771090-E5BF-4F67-918D-6A199E781567}" type="sibTrans" cxnId="{8C4C91EC-D6D8-4BBD-8734-F2B699AAFFF3}">
      <dgm:prSet/>
      <dgm:spPr/>
      <dgm:t>
        <a:bodyPr/>
        <a:lstStyle/>
        <a:p>
          <a:pPr>
            <a:lnSpc>
              <a:spcPct val="100000"/>
            </a:lnSpc>
          </a:pPr>
          <a:endParaRPr lang="en-US" sz="2000"/>
        </a:p>
      </dgm:t>
    </dgm:pt>
    <dgm:pt modelId="{0FB792E2-7A7A-40FA-9603-2138A0B645FC}">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There were too many new requests and changes each day to make this viable</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B49FF2F7-DAA6-4D71-8F1A-9A7760B2C415}" type="parTrans" cxnId="{5741CFFB-47F8-49C5-BF7A-570B24E4BBFE}">
      <dgm:prSet/>
      <dgm:spPr/>
      <dgm:t>
        <a:bodyPr/>
        <a:lstStyle/>
        <a:p>
          <a:endParaRPr lang="en-US" sz="2000"/>
        </a:p>
      </dgm:t>
    </dgm:pt>
    <dgm:pt modelId="{54A8EEC3-B4CB-49A9-A321-9741355954F8}" type="sibTrans" cxnId="{5741CFFB-47F8-49C5-BF7A-570B24E4BBFE}">
      <dgm:prSet/>
      <dgm:spPr/>
      <dgm:t>
        <a:bodyPr/>
        <a:lstStyle/>
        <a:p>
          <a:pPr>
            <a:lnSpc>
              <a:spcPct val="100000"/>
            </a:lnSpc>
          </a:pPr>
          <a:endParaRPr lang="en-US" sz="2000"/>
        </a:p>
      </dgm:t>
    </dgm:pt>
    <dgm:pt modelId="{EE6BFBB3-CB6D-46A5-8478-DE720C290FB4}">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The focus should have been on the data for building the slides – generating what we needed alongside automated QA</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4278657F-22A3-40F2-9D69-CF9616A1B5C3}" type="parTrans" cxnId="{BFF51A17-5585-4615-970B-08969F0F2DF1}">
      <dgm:prSet/>
      <dgm:spPr/>
      <dgm:t>
        <a:bodyPr/>
        <a:lstStyle/>
        <a:p>
          <a:endParaRPr lang="en-US" sz="2000"/>
        </a:p>
      </dgm:t>
    </dgm:pt>
    <dgm:pt modelId="{1C22865E-E0CA-4AD2-B9C4-6ADE92D9D733}" type="sibTrans" cxnId="{BFF51A17-5585-4615-970B-08969F0F2DF1}">
      <dgm:prSet/>
      <dgm:spPr/>
      <dgm:t>
        <a:bodyPr/>
        <a:lstStyle/>
        <a:p>
          <a:pPr>
            <a:lnSpc>
              <a:spcPct val="100000"/>
            </a:lnSpc>
          </a:pPr>
          <a:endParaRPr lang="en-US" sz="2000"/>
        </a:p>
      </dgm:t>
    </dgm:pt>
    <dgm:pt modelId="{D1C0CAA1-B84F-4331-B752-B957712F106C}">
      <dgm:prSet custT="1"/>
      <dgm:spPr/>
      <dgm:t>
        <a:bodyPr/>
        <a:lstStyle/>
        <a:p>
          <a:pPr>
            <a:lnSpc>
              <a:spcPct val="100000"/>
            </a:lnSpc>
          </a:pPr>
          <a:r>
            <a:rPr lang="en-GB" sz="2000" dirty="0">
              <a:latin typeface="Open Sans" panose="020B0606030504020204" pitchFamily="34" charset="0"/>
              <a:ea typeface="Open Sans" panose="020B0606030504020204" pitchFamily="34" charset="0"/>
              <a:cs typeface="Open Sans" panose="020B0606030504020204" pitchFamily="34" charset="0"/>
            </a:rPr>
            <a:t>When we DID focus here, things got much, much easier for everyone</a:t>
          </a:r>
          <a:endParaRPr lang="en-US" sz="2000" dirty="0">
            <a:latin typeface="Open Sans" panose="020B0606030504020204" pitchFamily="34" charset="0"/>
            <a:ea typeface="Open Sans" panose="020B0606030504020204" pitchFamily="34" charset="0"/>
            <a:cs typeface="Open Sans" panose="020B0606030504020204" pitchFamily="34" charset="0"/>
          </a:endParaRPr>
        </a:p>
      </dgm:t>
    </dgm:pt>
    <dgm:pt modelId="{A73202B4-D489-4E08-95FE-E149285DA25F}" type="parTrans" cxnId="{20E1DABC-2E8A-4CD8-A99B-12A0D7DE8D4D}">
      <dgm:prSet/>
      <dgm:spPr/>
      <dgm:t>
        <a:bodyPr/>
        <a:lstStyle/>
        <a:p>
          <a:endParaRPr lang="en-US" sz="2000"/>
        </a:p>
      </dgm:t>
    </dgm:pt>
    <dgm:pt modelId="{7CA51717-40B9-432C-8A20-EB6FE606F0B4}" type="sibTrans" cxnId="{20E1DABC-2E8A-4CD8-A99B-12A0D7DE8D4D}">
      <dgm:prSet/>
      <dgm:spPr/>
      <dgm:t>
        <a:bodyPr/>
        <a:lstStyle/>
        <a:p>
          <a:endParaRPr lang="en-US" sz="2000"/>
        </a:p>
      </dgm:t>
    </dgm:pt>
    <dgm:pt modelId="{3DE139C2-49A3-422C-BA1D-7FAEECFFEA4B}" type="pres">
      <dgm:prSet presAssocID="{741C9DC7-3C79-4BF2-B841-F79EF0EE28F3}" presName="root" presStyleCnt="0">
        <dgm:presLayoutVars>
          <dgm:dir/>
          <dgm:resizeHandles val="exact"/>
        </dgm:presLayoutVars>
      </dgm:prSet>
      <dgm:spPr/>
    </dgm:pt>
    <dgm:pt modelId="{F5EC95AA-CD92-4618-A249-2AAB3F0E9B1B}" type="pres">
      <dgm:prSet presAssocID="{741C9DC7-3C79-4BF2-B841-F79EF0EE28F3}" presName="container" presStyleCnt="0">
        <dgm:presLayoutVars>
          <dgm:dir/>
          <dgm:resizeHandles val="exact"/>
        </dgm:presLayoutVars>
      </dgm:prSet>
      <dgm:spPr/>
    </dgm:pt>
    <dgm:pt modelId="{D786C0F5-133F-43B3-8D0F-C01CABAF177B}" type="pres">
      <dgm:prSet presAssocID="{6A2C9908-C618-42BF-B8B0-3BFB9C898231}" presName="compNode" presStyleCnt="0"/>
      <dgm:spPr/>
    </dgm:pt>
    <dgm:pt modelId="{57B80FEF-7021-4944-A0FE-8A14593D0973}" type="pres">
      <dgm:prSet presAssocID="{6A2C9908-C618-42BF-B8B0-3BFB9C898231}" presName="iconBgRect" presStyleLbl="bgShp" presStyleIdx="0" presStyleCnt="6" custLinFactNeighborX="-84618" custLinFactNeighborY="-3803"/>
      <dgm:spPr/>
    </dgm:pt>
    <dgm:pt modelId="{B1134747-65D6-4D9D-A001-D4700EDF4A26}" type="pres">
      <dgm:prSet presAssocID="{6A2C9908-C618-42BF-B8B0-3BFB9C898231}" presName="iconRect" presStyleLbl="node1" presStyleIdx="0" presStyleCnt="6" custLinFactX="-45892" custLinFactNeighborX="-100000" custLinFactNeighborY="-65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orried face with no fill"/>
        </a:ext>
      </dgm:extLst>
    </dgm:pt>
    <dgm:pt modelId="{D7FA2894-1BE1-47D4-A490-A20A6EF4AC78}" type="pres">
      <dgm:prSet presAssocID="{6A2C9908-C618-42BF-B8B0-3BFB9C898231}" presName="spaceRect" presStyleCnt="0"/>
      <dgm:spPr/>
    </dgm:pt>
    <dgm:pt modelId="{FA06DF0A-CDDD-4098-8C04-579F7C0D2CF9}" type="pres">
      <dgm:prSet presAssocID="{6A2C9908-C618-42BF-B8B0-3BFB9C898231}" presName="textRect" presStyleLbl="revTx" presStyleIdx="0" presStyleCnt="6" custScaleX="142520" custLinFactNeighborX="-12504" custLinFactNeighborY="-2853">
        <dgm:presLayoutVars>
          <dgm:chMax val="1"/>
          <dgm:chPref val="1"/>
        </dgm:presLayoutVars>
      </dgm:prSet>
      <dgm:spPr/>
    </dgm:pt>
    <dgm:pt modelId="{9751CBB5-2E91-4BBD-ADA7-95ACF8AAE40F}" type="pres">
      <dgm:prSet presAssocID="{894B3099-2037-47F3-8695-339832D6CB55}" presName="sibTrans" presStyleLbl="sibTrans2D1" presStyleIdx="0" presStyleCnt="0"/>
      <dgm:spPr/>
    </dgm:pt>
    <dgm:pt modelId="{1ED6BD90-9145-4DE8-A8A9-C83035F728DC}" type="pres">
      <dgm:prSet presAssocID="{B4AE2530-0580-42BD-BA22-0C6DF299389E}" presName="compNode" presStyleCnt="0"/>
      <dgm:spPr/>
    </dgm:pt>
    <dgm:pt modelId="{A445F4DB-2B0A-4B96-80CF-AEF2B7C8144E}" type="pres">
      <dgm:prSet presAssocID="{B4AE2530-0580-42BD-BA22-0C6DF299389E}" presName="iconBgRect" presStyleLbl="bgShp" presStyleIdx="1" presStyleCnt="6" custLinFactNeighborX="45636" custLinFactNeighborY="-951"/>
      <dgm:spPr/>
    </dgm:pt>
    <dgm:pt modelId="{46BDF6F2-2918-473B-A8AC-9637349A4CE0}" type="pres">
      <dgm:prSet presAssocID="{B4AE2530-0580-42BD-BA22-0C6DF299389E}" presName="iconRect" presStyleLbl="node1" presStyleIdx="1" presStyleCnt="6" custLinFactNeighborX="78684" custLinFactNeighborY="-16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F54F949C-4CBC-4E3C-9439-577185DD0B06}" type="pres">
      <dgm:prSet presAssocID="{B4AE2530-0580-42BD-BA22-0C6DF299389E}" presName="spaceRect" presStyleCnt="0"/>
      <dgm:spPr/>
    </dgm:pt>
    <dgm:pt modelId="{BFDFA3CF-41DF-4493-A581-3B2A8C03693A}" type="pres">
      <dgm:prSet presAssocID="{B4AE2530-0580-42BD-BA22-0C6DF299389E}" presName="textRect" presStyleLbl="revTx" presStyleIdx="1" presStyleCnt="6" custScaleX="136164" custLinFactNeighborX="36571" custLinFactNeighborY="-951">
        <dgm:presLayoutVars>
          <dgm:chMax val="1"/>
          <dgm:chPref val="1"/>
        </dgm:presLayoutVars>
      </dgm:prSet>
      <dgm:spPr/>
    </dgm:pt>
    <dgm:pt modelId="{D2FB66C1-B3A5-4183-8C9A-288E63611C51}" type="pres">
      <dgm:prSet presAssocID="{BD412E94-974E-43C4-8DB7-26BDCC0AA080}" presName="sibTrans" presStyleLbl="sibTrans2D1" presStyleIdx="0" presStyleCnt="0"/>
      <dgm:spPr/>
    </dgm:pt>
    <dgm:pt modelId="{36CA6496-886E-46CA-AF47-6117F037FF24}" type="pres">
      <dgm:prSet presAssocID="{A807D5E7-A2D4-40B6-8130-26A5E1283709}" presName="compNode" presStyleCnt="0"/>
      <dgm:spPr/>
    </dgm:pt>
    <dgm:pt modelId="{E4B8FC84-554A-4F1C-93E0-B942AF78B661}" type="pres">
      <dgm:prSet presAssocID="{A807D5E7-A2D4-40B6-8130-26A5E1283709}" presName="iconBgRect" presStyleLbl="bgShp" presStyleIdx="2" presStyleCnt="6" custLinFactNeighborX="-80815" custLinFactNeighborY="-43735"/>
      <dgm:spPr/>
    </dgm:pt>
    <dgm:pt modelId="{36A179DC-5D1E-41EE-8BD8-1476CFAA000C}" type="pres">
      <dgm:prSet presAssocID="{A807D5E7-A2D4-40B6-8130-26A5E1283709}" presName="iconRect" presStyleLbl="node1" presStyleIdx="2" presStyleCnt="6" custLinFactX="-39335" custLinFactNeighborX="-100000" custLinFactNeighborY="-754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6D49012-4552-4027-A62D-98EAB1201F43}" type="pres">
      <dgm:prSet presAssocID="{A807D5E7-A2D4-40B6-8130-26A5E1283709}" presName="spaceRect" presStyleCnt="0"/>
      <dgm:spPr/>
    </dgm:pt>
    <dgm:pt modelId="{B04EFA04-6CDF-42F4-A739-6ED3F580539E}" type="pres">
      <dgm:prSet presAssocID="{A807D5E7-A2D4-40B6-8130-26A5E1283709}" presName="textRect" presStyleLbl="revTx" presStyleIdx="2" presStyleCnt="6" custLinFactNeighborX="-33075" custLinFactNeighborY="-41834">
        <dgm:presLayoutVars>
          <dgm:chMax val="1"/>
          <dgm:chPref val="1"/>
        </dgm:presLayoutVars>
      </dgm:prSet>
      <dgm:spPr/>
    </dgm:pt>
    <dgm:pt modelId="{AE30F035-F91A-4248-B647-E380C70EEECB}" type="pres">
      <dgm:prSet presAssocID="{59771090-E5BF-4F67-918D-6A199E781567}" presName="sibTrans" presStyleLbl="sibTrans2D1" presStyleIdx="0" presStyleCnt="0"/>
      <dgm:spPr/>
    </dgm:pt>
    <dgm:pt modelId="{B35AC3C4-417B-4481-8112-698BF9939896}" type="pres">
      <dgm:prSet presAssocID="{0FB792E2-7A7A-40FA-9603-2138A0B645FC}" presName="compNode" presStyleCnt="0"/>
      <dgm:spPr/>
    </dgm:pt>
    <dgm:pt modelId="{951F2538-B8AD-448A-8312-7BCF22A1A47D}" type="pres">
      <dgm:prSet presAssocID="{0FB792E2-7A7A-40FA-9603-2138A0B645FC}" presName="iconBgRect" presStyleLbl="bgShp" presStyleIdx="3" presStyleCnt="6" custLinFactNeighborX="96977" custLinFactNeighborY="-38981"/>
      <dgm:spPr/>
    </dgm:pt>
    <dgm:pt modelId="{6D5E2E97-90F9-401E-A0FF-5750FC320273}" type="pres">
      <dgm:prSet presAssocID="{0FB792E2-7A7A-40FA-9603-2138A0B645FC}" presName="iconRect" presStyleLbl="node1" presStyleIdx="3" presStyleCnt="6" custLinFactX="65563" custLinFactNeighborX="100000" custLinFactNeighborY="-6884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8F4A7860-BAA7-474D-9D1C-5C88FD8DF3C2}" type="pres">
      <dgm:prSet presAssocID="{0FB792E2-7A7A-40FA-9603-2138A0B645FC}" presName="spaceRect" presStyleCnt="0"/>
      <dgm:spPr/>
    </dgm:pt>
    <dgm:pt modelId="{A3CD62EA-3A27-4F65-886F-842CB4EB9F58}" type="pres">
      <dgm:prSet presAssocID="{0FB792E2-7A7A-40FA-9603-2138A0B645FC}" presName="textRect" presStyleLbl="revTx" presStyleIdx="3" presStyleCnt="6" custScaleX="146156" custLinFactNeighborX="61705" custLinFactNeighborY="-34227">
        <dgm:presLayoutVars>
          <dgm:chMax val="1"/>
          <dgm:chPref val="1"/>
        </dgm:presLayoutVars>
      </dgm:prSet>
      <dgm:spPr/>
    </dgm:pt>
    <dgm:pt modelId="{572C46B9-E5AA-49DD-805F-E0EF5B2D8210}" type="pres">
      <dgm:prSet presAssocID="{54A8EEC3-B4CB-49A9-A321-9741355954F8}" presName="sibTrans" presStyleLbl="sibTrans2D1" presStyleIdx="0" presStyleCnt="0"/>
      <dgm:spPr/>
    </dgm:pt>
    <dgm:pt modelId="{96200034-1458-40BF-93EB-F4D510DEED4E}" type="pres">
      <dgm:prSet presAssocID="{EE6BFBB3-CB6D-46A5-8478-DE720C290FB4}" presName="compNode" presStyleCnt="0"/>
      <dgm:spPr/>
    </dgm:pt>
    <dgm:pt modelId="{A85A5BD3-2C3B-4855-89EB-46A42F2D1E24}" type="pres">
      <dgm:prSet presAssocID="{EE6BFBB3-CB6D-46A5-8478-DE720C290FB4}" presName="iconBgRect" presStyleLbl="bgShp" presStyleIdx="4" presStyleCnt="6" custLinFactNeighborX="-79864" custLinFactNeighborY="-86519"/>
      <dgm:spPr/>
    </dgm:pt>
    <dgm:pt modelId="{72A557DE-1802-43D1-B642-EBA584D3A875}" type="pres">
      <dgm:prSet presAssocID="{EE6BFBB3-CB6D-46A5-8478-DE720C290FB4}" presName="iconRect" presStyleLbl="node1" presStyleIdx="4" presStyleCnt="6" custLinFactX="-37696" custLinFactY="-49171" custLinFactNeighborX="-100000" custLinFactNeighborY="-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EF93C80-5142-40F0-99E8-B0C59E673C58}" type="pres">
      <dgm:prSet presAssocID="{EE6BFBB3-CB6D-46A5-8478-DE720C290FB4}" presName="spaceRect" presStyleCnt="0"/>
      <dgm:spPr/>
    </dgm:pt>
    <dgm:pt modelId="{C13D6F29-2C0A-412A-BBCB-7B89AE1C90BA}" type="pres">
      <dgm:prSet presAssocID="{EE6BFBB3-CB6D-46A5-8478-DE720C290FB4}" presName="textRect" presStyleLbl="revTx" presStyleIdx="4" presStyleCnt="6" custScaleX="140103" custLinFactNeighborX="-14118" custLinFactNeighborY="-85569">
        <dgm:presLayoutVars>
          <dgm:chMax val="1"/>
          <dgm:chPref val="1"/>
        </dgm:presLayoutVars>
      </dgm:prSet>
      <dgm:spPr/>
    </dgm:pt>
    <dgm:pt modelId="{B1494C5E-DFEE-4413-8900-9A241A7F74EF}" type="pres">
      <dgm:prSet presAssocID="{1C22865E-E0CA-4AD2-B9C4-6ADE92D9D733}" presName="sibTrans" presStyleLbl="sibTrans2D1" presStyleIdx="0" presStyleCnt="0"/>
      <dgm:spPr/>
    </dgm:pt>
    <dgm:pt modelId="{B77565E6-0A49-445B-AFEA-82F7B8CD4A89}" type="pres">
      <dgm:prSet presAssocID="{D1C0CAA1-B84F-4331-B752-B957712F106C}" presName="compNode" presStyleCnt="0"/>
      <dgm:spPr/>
    </dgm:pt>
    <dgm:pt modelId="{7196CA3E-9C8F-457E-8CED-76E65A4C130E}" type="pres">
      <dgm:prSet presAssocID="{D1C0CAA1-B84F-4331-B752-B957712F106C}" presName="iconBgRect" presStyleLbl="bgShp" presStyleIdx="5" presStyleCnt="6" custLinFactNeighborX="50391" custLinFactNeighborY="-78913"/>
      <dgm:spPr/>
    </dgm:pt>
    <dgm:pt modelId="{753682E7-4F62-4BC7-A79A-A428687A08F9}" type="pres">
      <dgm:prSet presAssocID="{D1C0CAA1-B84F-4331-B752-B957712F106C}" presName="iconRect" presStyleLbl="node1" presStyleIdx="5" presStyleCnt="6" custLinFactY="-31139" custLinFactNeighborX="85240"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ngel Face with Solid Fill"/>
        </a:ext>
      </dgm:extLst>
    </dgm:pt>
    <dgm:pt modelId="{A80992F1-B0CF-4A25-980B-08B69236BAD6}" type="pres">
      <dgm:prSet presAssocID="{D1C0CAA1-B84F-4331-B752-B957712F106C}" presName="spaceRect" presStyleCnt="0"/>
      <dgm:spPr/>
    </dgm:pt>
    <dgm:pt modelId="{773DCF7D-CE32-4CBD-B5B6-E083627BD5DB}" type="pres">
      <dgm:prSet presAssocID="{D1C0CAA1-B84F-4331-B752-B957712F106C}" presName="textRect" presStyleLbl="revTx" presStyleIdx="5" presStyleCnt="6" custScaleX="133206" custLinFactNeighborX="36301" custLinFactNeighborY="-79371">
        <dgm:presLayoutVars>
          <dgm:chMax val="1"/>
          <dgm:chPref val="1"/>
        </dgm:presLayoutVars>
      </dgm:prSet>
      <dgm:spPr/>
    </dgm:pt>
  </dgm:ptLst>
  <dgm:cxnLst>
    <dgm:cxn modelId="{5D562215-C9E5-4805-9C86-07EFD222B36A}" srcId="{741C9DC7-3C79-4BF2-B841-F79EF0EE28F3}" destId="{B4AE2530-0580-42BD-BA22-0C6DF299389E}" srcOrd="1" destOrd="0" parTransId="{487DA84E-3644-4744-82E7-B068B01FF8AE}" sibTransId="{BD412E94-974E-43C4-8DB7-26BDCC0AA080}"/>
    <dgm:cxn modelId="{BFF51A17-5585-4615-970B-08969F0F2DF1}" srcId="{741C9DC7-3C79-4BF2-B841-F79EF0EE28F3}" destId="{EE6BFBB3-CB6D-46A5-8478-DE720C290FB4}" srcOrd="4" destOrd="0" parTransId="{4278657F-22A3-40F2-9D69-CF9616A1B5C3}" sibTransId="{1C22865E-E0CA-4AD2-B9C4-6ADE92D9D733}"/>
    <dgm:cxn modelId="{1EFEBB28-D2F5-4145-B358-448B2D0B67EA}" type="presOf" srcId="{54A8EEC3-B4CB-49A9-A321-9741355954F8}" destId="{572C46B9-E5AA-49DD-805F-E0EF5B2D8210}" srcOrd="0" destOrd="0" presId="urn:microsoft.com/office/officeart/2018/2/layout/IconCircleList"/>
    <dgm:cxn modelId="{BAE01D2C-5AF6-4459-A063-2624DC08E42B}" type="presOf" srcId="{EE6BFBB3-CB6D-46A5-8478-DE720C290FB4}" destId="{C13D6F29-2C0A-412A-BBCB-7B89AE1C90BA}" srcOrd="0" destOrd="0" presId="urn:microsoft.com/office/officeart/2018/2/layout/IconCircleList"/>
    <dgm:cxn modelId="{CD1A6F52-9961-4E0A-9976-2A9DBCA886F6}" type="presOf" srcId="{D1C0CAA1-B84F-4331-B752-B957712F106C}" destId="{773DCF7D-CE32-4CBD-B5B6-E083627BD5DB}" srcOrd="0" destOrd="0" presId="urn:microsoft.com/office/officeart/2018/2/layout/IconCircleList"/>
    <dgm:cxn modelId="{A6981474-639F-4BE1-948A-912C62F244BD}" type="presOf" srcId="{BD412E94-974E-43C4-8DB7-26BDCC0AA080}" destId="{D2FB66C1-B3A5-4183-8C9A-288E63611C51}" srcOrd="0" destOrd="0" presId="urn:microsoft.com/office/officeart/2018/2/layout/IconCircleList"/>
    <dgm:cxn modelId="{1433EB83-69B8-4D10-92DE-A56C818438C8}" srcId="{741C9DC7-3C79-4BF2-B841-F79EF0EE28F3}" destId="{6A2C9908-C618-42BF-B8B0-3BFB9C898231}" srcOrd="0" destOrd="0" parTransId="{8D166291-4E71-42C3-81C3-864E9FB63B55}" sibTransId="{894B3099-2037-47F3-8695-339832D6CB55}"/>
    <dgm:cxn modelId="{98566397-C516-4740-8265-F94DE5AB1578}" type="presOf" srcId="{6A2C9908-C618-42BF-B8B0-3BFB9C898231}" destId="{FA06DF0A-CDDD-4098-8C04-579F7C0D2CF9}" srcOrd="0" destOrd="0" presId="urn:microsoft.com/office/officeart/2018/2/layout/IconCircleList"/>
    <dgm:cxn modelId="{F0E5E99E-6E1B-4338-BA57-F39C72C5040D}" type="presOf" srcId="{1C22865E-E0CA-4AD2-B9C4-6ADE92D9D733}" destId="{B1494C5E-DFEE-4413-8900-9A241A7F74EF}" srcOrd="0" destOrd="0" presId="urn:microsoft.com/office/officeart/2018/2/layout/IconCircleList"/>
    <dgm:cxn modelId="{CA8270A6-BA42-41E2-B8CF-35CB1C2EEAED}" type="presOf" srcId="{B4AE2530-0580-42BD-BA22-0C6DF299389E}" destId="{BFDFA3CF-41DF-4493-A581-3B2A8C03693A}" srcOrd="0" destOrd="0" presId="urn:microsoft.com/office/officeart/2018/2/layout/IconCircleList"/>
    <dgm:cxn modelId="{20E1DABC-2E8A-4CD8-A99B-12A0D7DE8D4D}" srcId="{741C9DC7-3C79-4BF2-B841-F79EF0EE28F3}" destId="{D1C0CAA1-B84F-4331-B752-B957712F106C}" srcOrd="5" destOrd="0" parTransId="{A73202B4-D489-4E08-95FE-E149285DA25F}" sibTransId="{7CA51717-40B9-432C-8A20-EB6FE606F0B4}"/>
    <dgm:cxn modelId="{EB1838C2-613D-4C65-BE9C-29470B181232}" type="presOf" srcId="{741C9DC7-3C79-4BF2-B841-F79EF0EE28F3}" destId="{3DE139C2-49A3-422C-BA1D-7FAEECFFEA4B}" srcOrd="0" destOrd="0" presId="urn:microsoft.com/office/officeart/2018/2/layout/IconCircleList"/>
    <dgm:cxn modelId="{406FF2E9-340A-448E-904D-B8E7437E4957}" type="presOf" srcId="{A807D5E7-A2D4-40B6-8130-26A5E1283709}" destId="{B04EFA04-6CDF-42F4-A739-6ED3F580539E}" srcOrd="0" destOrd="0" presId="urn:microsoft.com/office/officeart/2018/2/layout/IconCircleList"/>
    <dgm:cxn modelId="{8C4C91EC-D6D8-4BBD-8734-F2B699AAFFF3}" srcId="{741C9DC7-3C79-4BF2-B841-F79EF0EE28F3}" destId="{A807D5E7-A2D4-40B6-8130-26A5E1283709}" srcOrd="2" destOrd="0" parTransId="{4F534B9E-C375-4C91-8167-33DF69D0F347}" sibTransId="{59771090-E5BF-4F67-918D-6A199E781567}"/>
    <dgm:cxn modelId="{4C1E87ED-8250-41EF-B593-62D2C0C0238B}" type="presOf" srcId="{894B3099-2037-47F3-8695-339832D6CB55}" destId="{9751CBB5-2E91-4BBD-ADA7-95ACF8AAE40F}" srcOrd="0" destOrd="0" presId="urn:microsoft.com/office/officeart/2018/2/layout/IconCircleList"/>
    <dgm:cxn modelId="{3EB4F5EF-1C3A-4205-B5FC-8CD62DB64EBC}" type="presOf" srcId="{59771090-E5BF-4F67-918D-6A199E781567}" destId="{AE30F035-F91A-4248-B647-E380C70EEECB}" srcOrd="0" destOrd="0" presId="urn:microsoft.com/office/officeart/2018/2/layout/IconCircleList"/>
    <dgm:cxn modelId="{4216BBF2-29FC-4913-9A42-0C6352CC9D2D}" type="presOf" srcId="{0FB792E2-7A7A-40FA-9603-2138A0B645FC}" destId="{A3CD62EA-3A27-4F65-886F-842CB4EB9F58}" srcOrd="0" destOrd="0" presId="urn:microsoft.com/office/officeart/2018/2/layout/IconCircleList"/>
    <dgm:cxn modelId="{5741CFFB-47F8-49C5-BF7A-570B24E4BBFE}" srcId="{741C9DC7-3C79-4BF2-B841-F79EF0EE28F3}" destId="{0FB792E2-7A7A-40FA-9603-2138A0B645FC}" srcOrd="3" destOrd="0" parTransId="{B49FF2F7-DAA6-4D71-8F1A-9A7760B2C415}" sibTransId="{54A8EEC3-B4CB-49A9-A321-9741355954F8}"/>
    <dgm:cxn modelId="{3A24C08A-0E6A-4F44-B0E0-996890C0B9D4}" type="presParOf" srcId="{3DE139C2-49A3-422C-BA1D-7FAEECFFEA4B}" destId="{F5EC95AA-CD92-4618-A249-2AAB3F0E9B1B}" srcOrd="0" destOrd="0" presId="urn:microsoft.com/office/officeart/2018/2/layout/IconCircleList"/>
    <dgm:cxn modelId="{55D161BB-2582-4CE4-92E4-32BFCE99A811}" type="presParOf" srcId="{F5EC95AA-CD92-4618-A249-2AAB3F0E9B1B}" destId="{D786C0F5-133F-43B3-8D0F-C01CABAF177B}" srcOrd="0" destOrd="0" presId="urn:microsoft.com/office/officeart/2018/2/layout/IconCircleList"/>
    <dgm:cxn modelId="{13F234DF-807E-4FCF-A4C5-1D7CDC7DE5FC}" type="presParOf" srcId="{D786C0F5-133F-43B3-8D0F-C01CABAF177B}" destId="{57B80FEF-7021-4944-A0FE-8A14593D0973}" srcOrd="0" destOrd="0" presId="urn:microsoft.com/office/officeart/2018/2/layout/IconCircleList"/>
    <dgm:cxn modelId="{7505C051-A6B2-488F-BA20-07328DD26901}" type="presParOf" srcId="{D786C0F5-133F-43B3-8D0F-C01CABAF177B}" destId="{B1134747-65D6-4D9D-A001-D4700EDF4A26}" srcOrd="1" destOrd="0" presId="urn:microsoft.com/office/officeart/2018/2/layout/IconCircleList"/>
    <dgm:cxn modelId="{1E10151A-4683-4194-AA9A-0107FA241612}" type="presParOf" srcId="{D786C0F5-133F-43B3-8D0F-C01CABAF177B}" destId="{D7FA2894-1BE1-47D4-A490-A20A6EF4AC78}" srcOrd="2" destOrd="0" presId="urn:microsoft.com/office/officeart/2018/2/layout/IconCircleList"/>
    <dgm:cxn modelId="{75207CB3-ABB7-4118-A67A-DE0A99DC5AAD}" type="presParOf" srcId="{D786C0F5-133F-43B3-8D0F-C01CABAF177B}" destId="{FA06DF0A-CDDD-4098-8C04-579F7C0D2CF9}" srcOrd="3" destOrd="0" presId="urn:microsoft.com/office/officeart/2018/2/layout/IconCircleList"/>
    <dgm:cxn modelId="{FC54A333-7079-498B-8B37-E4240F1D8CD1}" type="presParOf" srcId="{F5EC95AA-CD92-4618-A249-2AAB3F0E9B1B}" destId="{9751CBB5-2E91-4BBD-ADA7-95ACF8AAE40F}" srcOrd="1" destOrd="0" presId="urn:microsoft.com/office/officeart/2018/2/layout/IconCircleList"/>
    <dgm:cxn modelId="{AD829E2E-C773-441F-8BCB-F51A31579BFF}" type="presParOf" srcId="{F5EC95AA-CD92-4618-A249-2AAB3F0E9B1B}" destId="{1ED6BD90-9145-4DE8-A8A9-C83035F728DC}" srcOrd="2" destOrd="0" presId="urn:microsoft.com/office/officeart/2018/2/layout/IconCircleList"/>
    <dgm:cxn modelId="{E716F0A3-C127-4732-B67A-21D4639F3B40}" type="presParOf" srcId="{1ED6BD90-9145-4DE8-A8A9-C83035F728DC}" destId="{A445F4DB-2B0A-4B96-80CF-AEF2B7C8144E}" srcOrd="0" destOrd="0" presId="urn:microsoft.com/office/officeart/2018/2/layout/IconCircleList"/>
    <dgm:cxn modelId="{BEA33666-A7A3-4783-9C74-365BB93E9861}" type="presParOf" srcId="{1ED6BD90-9145-4DE8-A8A9-C83035F728DC}" destId="{46BDF6F2-2918-473B-A8AC-9637349A4CE0}" srcOrd="1" destOrd="0" presId="urn:microsoft.com/office/officeart/2018/2/layout/IconCircleList"/>
    <dgm:cxn modelId="{84DFCD67-A485-4A51-B875-AF98C91D903D}" type="presParOf" srcId="{1ED6BD90-9145-4DE8-A8A9-C83035F728DC}" destId="{F54F949C-4CBC-4E3C-9439-577185DD0B06}" srcOrd="2" destOrd="0" presId="urn:microsoft.com/office/officeart/2018/2/layout/IconCircleList"/>
    <dgm:cxn modelId="{11D6D571-53C7-42FD-8F69-B98DE8545B71}" type="presParOf" srcId="{1ED6BD90-9145-4DE8-A8A9-C83035F728DC}" destId="{BFDFA3CF-41DF-4493-A581-3B2A8C03693A}" srcOrd="3" destOrd="0" presId="urn:microsoft.com/office/officeart/2018/2/layout/IconCircleList"/>
    <dgm:cxn modelId="{B9DE24A8-727E-4936-9A24-D5292E452A3C}" type="presParOf" srcId="{F5EC95AA-CD92-4618-A249-2AAB3F0E9B1B}" destId="{D2FB66C1-B3A5-4183-8C9A-288E63611C51}" srcOrd="3" destOrd="0" presId="urn:microsoft.com/office/officeart/2018/2/layout/IconCircleList"/>
    <dgm:cxn modelId="{2150ABC5-C201-4F39-93CE-CA20E197E68A}" type="presParOf" srcId="{F5EC95AA-CD92-4618-A249-2AAB3F0E9B1B}" destId="{36CA6496-886E-46CA-AF47-6117F037FF24}" srcOrd="4" destOrd="0" presId="urn:microsoft.com/office/officeart/2018/2/layout/IconCircleList"/>
    <dgm:cxn modelId="{96BA9AEE-36FC-4FD6-85D5-D5C680716887}" type="presParOf" srcId="{36CA6496-886E-46CA-AF47-6117F037FF24}" destId="{E4B8FC84-554A-4F1C-93E0-B942AF78B661}" srcOrd="0" destOrd="0" presId="urn:microsoft.com/office/officeart/2018/2/layout/IconCircleList"/>
    <dgm:cxn modelId="{10528223-B717-46CA-951C-A9820F562B0E}" type="presParOf" srcId="{36CA6496-886E-46CA-AF47-6117F037FF24}" destId="{36A179DC-5D1E-41EE-8BD8-1476CFAA000C}" srcOrd="1" destOrd="0" presId="urn:microsoft.com/office/officeart/2018/2/layout/IconCircleList"/>
    <dgm:cxn modelId="{42143E73-890C-4718-9E45-E4DD893DFFC7}" type="presParOf" srcId="{36CA6496-886E-46CA-AF47-6117F037FF24}" destId="{56D49012-4552-4027-A62D-98EAB1201F43}" srcOrd="2" destOrd="0" presId="urn:microsoft.com/office/officeart/2018/2/layout/IconCircleList"/>
    <dgm:cxn modelId="{90A86160-D881-4700-A128-759E59314D91}" type="presParOf" srcId="{36CA6496-886E-46CA-AF47-6117F037FF24}" destId="{B04EFA04-6CDF-42F4-A739-6ED3F580539E}" srcOrd="3" destOrd="0" presId="urn:microsoft.com/office/officeart/2018/2/layout/IconCircleList"/>
    <dgm:cxn modelId="{7115169B-77C2-4A68-B9D9-F91B63B97F41}" type="presParOf" srcId="{F5EC95AA-CD92-4618-A249-2AAB3F0E9B1B}" destId="{AE30F035-F91A-4248-B647-E380C70EEECB}" srcOrd="5" destOrd="0" presId="urn:microsoft.com/office/officeart/2018/2/layout/IconCircleList"/>
    <dgm:cxn modelId="{C332213C-F751-46DD-82E9-F7C7D3DA0C73}" type="presParOf" srcId="{F5EC95AA-CD92-4618-A249-2AAB3F0E9B1B}" destId="{B35AC3C4-417B-4481-8112-698BF9939896}" srcOrd="6" destOrd="0" presId="urn:microsoft.com/office/officeart/2018/2/layout/IconCircleList"/>
    <dgm:cxn modelId="{A8431B6F-B475-443F-86A5-76FC5808DC17}" type="presParOf" srcId="{B35AC3C4-417B-4481-8112-698BF9939896}" destId="{951F2538-B8AD-448A-8312-7BCF22A1A47D}" srcOrd="0" destOrd="0" presId="urn:microsoft.com/office/officeart/2018/2/layout/IconCircleList"/>
    <dgm:cxn modelId="{313A000C-1A38-499E-AFB4-C2E644F390F7}" type="presParOf" srcId="{B35AC3C4-417B-4481-8112-698BF9939896}" destId="{6D5E2E97-90F9-401E-A0FF-5750FC320273}" srcOrd="1" destOrd="0" presId="urn:microsoft.com/office/officeart/2018/2/layout/IconCircleList"/>
    <dgm:cxn modelId="{39DAB01F-03BD-42A5-9675-E92E4B54D7AD}" type="presParOf" srcId="{B35AC3C4-417B-4481-8112-698BF9939896}" destId="{8F4A7860-BAA7-474D-9D1C-5C88FD8DF3C2}" srcOrd="2" destOrd="0" presId="urn:microsoft.com/office/officeart/2018/2/layout/IconCircleList"/>
    <dgm:cxn modelId="{3076823C-0A18-45C6-98D9-29D0D6EA7785}" type="presParOf" srcId="{B35AC3C4-417B-4481-8112-698BF9939896}" destId="{A3CD62EA-3A27-4F65-886F-842CB4EB9F58}" srcOrd="3" destOrd="0" presId="urn:microsoft.com/office/officeart/2018/2/layout/IconCircleList"/>
    <dgm:cxn modelId="{B714D7DE-2FB8-4FE0-AD4A-EFC4954EB626}" type="presParOf" srcId="{F5EC95AA-CD92-4618-A249-2AAB3F0E9B1B}" destId="{572C46B9-E5AA-49DD-805F-E0EF5B2D8210}" srcOrd="7" destOrd="0" presId="urn:microsoft.com/office/officeart/2018/2/layout/IconCircleList"/>
    <dgm:cxn modelId="{6B186BF1-8F40-4779-BD97-CD4D2E986E9B}" type="presParOf" srcId="{F5EC95AA-CD92-4618-A249-2AAB3F0E9B1B}" destId="{96200034-1458-40BF-93EB-F4D510DEED4E}" srcOrd="8" destOrd="0" presId="urn:microsoft.com/office/officeart/2018/2/layout/IconCircleList"/>
    <dgm:cxn modelId="{44257D8D-1B28-49E4-8C1C-1180D38943CC}" type="presParOf" srcId="{96200034-1458-40BF-93EB-F4D510DEED4E}" destId="{A85A5BD3-2C3B-4855-89EB-46A42F2D1E24}" srcOrd="0" destOrd="0" presId="urn:microsoft.com/office/officeart/2018/2/layout/IconCircleList"/>
    <dgm:cxn modelId="{10A43208-8D44-41DD-9FA5-1A1119F619ED}" type="presParOf" srcId="{96200034-1458-40BF-93EB-F4D510DEED4E}" destId="{72A557DE-1802-43D1-B642-EBA584D3A875}" srcOrd="1" destOrd="0" presId="urn:microsoft.com/office/officeart/2018/2/layout/IconCircleList"/>
    <dgm:cxn modelId="{A4EDAD1D-21B2-44D8-957E-74EE566E49DE}" type="presParOf" srcId="{96200034-1458-40BF-93EB-F4D510DEED4E}" destId="{FEF93C80-5142-40F0-99E8-B0C59E673C58}" srcOrd="2" destOrd="0" presId="urn:microsoft.com/office/officeart/2018/2/layout/IconCircleList"/>
    <dgm:cxn modelId="{65FCF366-540F-4F49-94A7-02DE9FFCEC64}" type="presParOf" srcId="{96200034-1458-40BF-93EB-F4D510DEED4E}" destId="{C13D6F29-2C0A-412A-BBCB-7B89AE1C90BA}" srcOrd="3" destOrd="0" presId="urn:microsoft.com/office/officeart/2018/2/layout/IconCircleList"/>
    <dgm:cxn modelId="{56C1047C-60C2-4638-915A-12325AA2C7D1}" type="presParOf" srcId="{F5EC95AA-CD92-4618-A249-2AAB3F0E9B1B}" destId="{B1494C5E-DFEE-4413-8900-9A241A7F74EF}" srcOrd="9" destOrd="0" presId="urn:microsoft.com/office/officeart/2018/2/layout/IconCircleList"/>
    <dgm:cxn modelId="{AEC28C28-623E-43F5-8848-E6D27E5E2B6E}" type="presParOf" srcId="{F5EC95AA-CD92-4618-A249-2AAB3F0E9B1B}" destId="{B77565E6-0A49-445B-AFEA-82F7B8CD4A89}" srcOrd="10" destOrd="0" presId="urn:microsoft.com/office/officeart/2018/2/layout/IconCircleList"/>
    <dgm:cxn modelId="{7D6906F6-861E-4C1A-8125-B983747319D8}" type="presParOf" srcId="{B77565E6-0A49-445B-AFEA-82F7B8CD4A89}" destId="{7196CA3E-9C8F-457E-8CED-76E65A4C130E}" srcOrd="0" destOrd="0" presId="urn:microsoft.com/office/officeart/2018/2/layout/IconCircleList"/>
    <dgm:cxn modelId="{D34DEC87-A270-43B1-B561-545A2536856E}" type="presParOf" srcId="{B77565E6-0A49-445B-AFEA-82F7B8CD4A89}" destId="{753682E7-4F62-4BC7-A79A-A428687A08F9}" srcOrd="1" destOrd="0" presId="urn:microsoft.com/office/officeart/2018/2/layout/IconCircleList"/>
    <dgm:cxn modelId="{41DB75BE-2CF1-44F3-AC8C-2CE5FEF24F6E}" type="presParOf" srcId="{B77565E6-0A49-445B-AFEA-82F7B8CD4A89}" destId="{A80992F1-B0CF-4A25-980B-08B69236BAD6}" srcOrd="2" destOrd="0" presId="urn:microsoft.com/office/officeart/2018/2/layout/IconCircleList"/>
    <dgm:cxn modelId="{A17129E1-B12E-4DB9-878E-655B5F684336}" type="presParOf" srcId="{B77565E6-0A49-445B-AFEA-82F7B8CD4A89}" destId="{773DCF7D-CE32-4CBD-B5B6-E083627BD5D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C82872-9AAB-4773-95FE-EE14EE544BE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1D4884A-5443-47E2-8050-67E1FB7CE33B}">
      <dgm:prSet custT="1"/>
      <dgm:spPr/>
      <dgm:t>
        <a:bodyPr/>
        <a:lstStyle/>
        <a:p>
          <a:pPr>
            <a:lnSpc>
              <a:spcPct val="100000"/>
            </a:lnSpc>
            <a:defRPr b="1"/>
          </a:pPr>
          <a:r>
            <a:rPr lang="en-GB" sz="2000" b="0" dirty="0">
              <a:latin typeface="Open Sans" panose="020B0606030504020204" pitchFamily="34" charset="0"/>
              <a:ea typeface="Open Sans" panose="020B0606030504020204" pitchFamily="34" charset="0"/>
              <a:cs typeface="Open Sans" panose="020B0606030504020204" pitchFamily="34" charset="0"/>
            </a:rPr>
            <a:t>We brainstormed a small set of standard QA checks:</a:t>
          </a:r>
          <a:endParaRPr lang="en-US" sz="2000" b="0" dirty="0">
            <a:latin typeface="Open Sans" panose="020B0606030504020204" pitchFamily="34" charset="0"/>
            <a:ea typeface="Open Sans" panose="020B0606030504020204" pitchFamily="34" charset="0"/>
            <a:cs typeface="Open Sans" panose="020B0606030504020204" pitchFamily="34" charset="0"/>
          </a:endParaRPr>
        </a:p>
      </dgm:t>
    </dgm:pt>
    <dgm:pt modelId="{F199BD09-71A7-481D-BDBD-195D6EE672AE}" type="parTrans" cxnId="{D9814241-DC1D-42FA-94F7-750EEBA54AB9}">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3C20287A-587B-47EE-AAA8-722B6D589D7A}" type="sibTrans" cxnId="{D9814241-DC1D-42FA-94F7-750EEBA54AB9}">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96B3F39B-CEA5-466F-AF43-A1E4FCB3C1A5}">
      <dgm:prSet custT="1"/>
      <dgm:spPr/>
      <dgm:t>
        <a:bodyPr/>
        <a:lstStyle/>
        <a:p>
          <a:pPr>
            <a:lnSpc>
              <a:spcPct val="100000"/>
            </a:lnSpc>
          </a:pPr>
          <a:r>
            <a:rPr lang="en-GB" sz="1600" b="0" dirty="0">
              <a:latin typeface="Open Sans" panose="020B0606030504020204" pitchFamily="34" charset="0"/>
              <a:ea typeface="Open Sans" panose="020B0606030504020204" pitchFamily="34" charset="0"/>
              <a:cs typeface="Open Sans" panose="020B0606030504020204" pitchFamily="34" charset="0"/>
            </a:rPr>
            <a:t>Diagnostic graphs</a:t>
          </a:r>
          <a:endParaRPr lang="en-US" sz="1600" b="0" dirty="0">
            <a:latin typeface="Open Sans" panose="020B0606030504020204" pitchFamily="34" charset="0"/>
            <a:ea typeface="Open Sans" panose="020B0606030504020204" pitchFamily="34" charset="0"/>
            <a:cs typeface="Open Sans" panose="020B0606030504020204" pitchFamily="34" charset="0"/>
          </a:endParaRPr>
        </a:p>
      </dgm:t>
    </dgm:pt>
    <dgm:pt modelId="{A1AD2A5F-5147-4AB8-AD55-18D3413B3049}" type="parTrans" cxnId="{1DF58B2A-E25D-4CB7-B3D6-8B9109DF6C96}">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2EEFEC99-0432-4E43-9777-BC660916EB92}" type="sibTrans" cxnId="{1DF58B2A-E25D-4CB7-B3D6-8B9109DF6C96}">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2C3080E5-5A43-4F53-A2E4-B277E9222A74}">
      <dgm:prSet custT="1"/>
      <dgm:spPr/>
      <dgm:t>
        <a:bodyPr/>
        <a:lstStyle/>
        <a:p>
          <a:pPr>
            <a:lnSpc>
              <a:spcPct val="100000"/>
            </a:lnSpc>
          </a:pPr>
          <a:r>
            <a:rPr lang="en-GB" sz="1600" b="0" dirty="0">
              <a:latin typeface="Open Sans" panose="020B0606030504020204" pitchFamily="34" charset="0"/>
              <a:ea typeface="Open Sans" panose="020B0606030504020204" pitchFamily="34" charset="0"/>
              <a:cs typeface="Open Sans" panose="020B0606030504020204" pitchFamily="34" charset="0"/>
            </a:rPr>
            <a:t>Outliers, unusual changes and extreme values</a:t>
          </a:r>
          <a:endParaRPr lang="en-US" sz="1600" b="0" dirty="0">
            <a:latin typeface="Open Sans" panose="020B0606030504020204" pitchFamily="34" charset="0"/>
            <a:ea typeface="Open Sans" panose="020B0606030504020204" pitchFamily="34" charset="0"/>
            <a:cs typeface="Open Sans" panose="020B0606030504020204" pitchFamily="34" charset="0"/>
          </a:endParaRPr>
        </a:p>
      </dgm:t>
    </dgm:pt>
    <dgm:pt modelId="{7F9DB777-2F06-4ABE-970F-0CD8688B17F9}" type="parTrans" cxnId="{747D6F13-3AD7-4790-82D4-983DF19956C7}">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CE49835C-02FE-43B3-B695-94967D4BE730}" type="sibTrans" cxnId="{747D6F13-3AD7-4790-82D4-983DF19956C7}">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969F5081-63E8-4973-B24C-26C81C44DBC8}">
      <dgm:prSet custT="1"/>
      <dgm:spPr/>
      <dgm:t>
        <a:bodyPr/>
        <a:lstStyle/>
        <a:p>
          <a:pPr>
            <a:lnSpc>
              <a:spcPct val="100000"/>
            </a:lnSpc>
          </a:pPr>
          <a:r>
            <a:rPr lang="en-GB" sz="1600" b="0" dirty="0">
              <a:latin typeface="Open Sans" panose="020B0606030504020204" pitchFamily="34" charset="0"/>
              <a:ea typeface="Open Sans" panose="020B0606030504020204" pitchFamily="34" charset="0"/>
              <a:cs typeface="Open Sans" panose="020B0606030504020204" pitchFamily="34" charset="0"/>
            </a:rPr>
            <a:t>Missingness</a:t>
          </a:r>
          <a:endParaRPr lang="en-US" sz="1600" b="0" dirty="0">
            <a:latin typeface="Open Sans" panose="020B0606030504020204" pitchFamily="34" charset="0"/>
            <a:ea typeface="Open Sans" panose="020B0606030504020204" pitchFamily="34" charset="0"/>
            <a:cs typeface="Open Sans" panose="020B0606030504020204" pitchFamily="34" charset="0"/>
          </a:endParaRPr>
        </a:p>
      </dgm:t>
    </dgm:pt>
    <dgm:pt modelId="{426D6C2A-885D-487C-B1DE-61D9953DAE2F}" type="parTrans" cxnId="{8876BF4A-A9C8-44ED-AE3F-4D39D3A15859}">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0EB0F12A-E7D4-40A1-808C-7347BEF30178}" type="sibTrans" cxnId="{8876BF4A-A9C8-44ED-AE3F-4D39D3A15859}">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F652460C-D0AC-4EF6-BAA9-55CC1EF143DD}">
      <dgm:prSet custT="1"/>
      <dgm:spPr/>
      <dgm:t>
        <a:bodyPr/>
        <a:lstStyle/>
        <a:p>
          <a:pPr>
            <a:lnSpc>
              <a:spcPct val="100000"/>
            </a:lnSpc>
          </a:pPr>
          <a:r>
            <a:rPr lang="en-GB" sz="1600" b="0" dirty="0">
              <a:latin typeface="Open Sans" panose="020B0606030504020204" pitchFamily="34" charset="0"/>
              <a:ea typeface="Open Sans" panose="020B0606030504020204" pitchFamily="34" charset="0"/>
              <a:cs typeface="Open Sans" panose="020B0606030504020204" pitchFamily="34" charset="0"/>
            </a:rPr>
            <a:t>Comparisons against last release</a:t>
          </a:r>
          <a:endParaRPr lang="en-US" sz="1600" b="0" dirty="0">
            <a:latin typeface="Open Sans" panose="020B0606030504020204" pitchFamily="34" charset="0"/>
            <a:ea typeface="Open Sans" panose="020B0606030504020204" pitchFamily="34" charset="0"/>
            <a:cs typeface="Open Sans" panose="020B0606030504020204" pitchFamily="34" charset="0"/>
          </a:endParaRPr>
        </a:p>
      </dgm:t>
    </dgm:pt>
    <dgm:pt modelId="{1ED9FBE3-105C-4E25-A347-ABA1DC26ABA3}" type="parTrans" cxnId="{F0F57C69-F459-4D44-BB8A-1BE95AC1FD3C}">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C9C93D63-10D0-4FEA-BA1E-253916476825}" type="sibTrans" cxnId="{F0F57C69-F459-4D44-BB8A-1BE95AC1FD3C}">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C30F7363-8835-47CE-9118-3F65EBE3889B}">
      <dgm:prSet custT="1"/>
      <dgm:spPr/>
      <dgm:t>
        <a:bodyPr/>
        <a:lstStyle/>
        <a:p>
          <a:pPr>
            <a:lnSpc>
              <a:spcPct val="100000"/>
            </a:lnSpc>
          </a:pPr>
          <a:r>
            <a:rPr lang="en-GB" sz="1600" b="0" dirty="0">
              <a:latin typeface="Open Sans" panose="020B0606030504020204" pitchFamily="34" charset="0"/>
              <a:ea typeface="Open Sans" panose="020B0606030504020204" pitchFamily="34" charset="0"/>
              <a:cs typeface="Open Sans" panose="020B0606030504020204" pitchFamily="34" charset="0"/>
            </a:rPr>
            <a:t>Broad credibility checks against the back series</a:t>
          </a:r>
          <a:endParaRPr lang="en-US" sz="1600" b="0" dirty="0">
            <a:latin typeface="Open Sans" panose="020B0606030504020204" pitchFamily="34" charset="0"/>
            <a:ea typeface="Open Sans" panose="020B0606030504020204" pitchFamily="34" charset="0"/>
            <a:cs typeface="Open Sans" panose="020B0606030504020204" pitchFamily="34" charset="0"/>
          </a:endParaRPr>
        </a:p>
      </dgm:t>
    </dgm:pt>
    <dgm:pt modelId="{74950758-E139-481A-A335-510F4137137F}" type="parTrans" cxnId="{355E2297-33CA-4731-928A-C16A8378C39F}">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170F1515-BD56-41E8-854F-BF8E1ED444EF}" type="sibTrans" cxnId="{355E2297-33CA-4731-928A-C16A8378C39F}">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7F58C129-3D57-40FB-850B-D3CFAE298FFF}">
      <dgm:prSet custT="1"/>
      <dgm:spPr/>
      <dgm:t>
        <a:bodyPr/>
        <a:lstStyle/>
        <a:p>
          <a:pPr>
            <a:lnSpc>
              <a:spcPct val="100000"/>
            </a:lnSpc>
            <a:defRPr b="1"/>
          </a:pPr>
          <a:r>
            <a:rPr lang="en-GB" sz="2000" b="0" dirty="0">
              <a:latin typeface="Open Sans" panose="020B0606030504020204" pitchFamily="34" charset="0"/>
              <a:ea typeface="Open Sans" panose="020B0606030504020204" pitchFamily="34" charset="0"/>
              <a:cs typeface="Open Sans" panose="020B0606030504020204" pitchFamily="34" charset="0"/>
            </a:rPr>
            <a:t>Implemented as markdown reports rendered out to MS Word</a:t>
          </a:r>
          <a:endParaRPr lang="en-US" sz="2000" b="0" dirty="0">
            <a:latin typeface="Open Sans" panose="020B0606030504020204" pitchFamily="34" charset="0"/>
            <a:ea typeface="Open Sans" panose="020B0606030504020204" pitchFamily="34" charset="0"/>
            <a:cs typeface="Open Sans" panose="020B0606030504020204" pitchFamily="34" charset="0"/>
          </a:endParaRPr>
        </a:p>
      </dgm:t>
    </dgm:pt>
    <dgm:pt modelId="{E714556B-510D-4280-A74D-78EEE37843B8}" type="parTrans" cxnId="{48D0F3FB-321F-4B0B-871A-F182DC9C3BC3}">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269D20FB-EE5A-47E7-98C0-D430BA345406}" type="sibTrans" cxnId="{48D0F3FB-321F-4B0B-871A-F182DC9C3BC3}">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665B6ED7-638B-4627-8F63-97268BD59412}">
      <dgm:prSet custT="1"/>
      <dgm:spPr/>
      <dgm:t>
        <a:bodyPr/>
        <a:lstStyle/>
        <a:p>
          <a:pPr>
            <a:lnSpc>
              <a:spcPct val="100000"/>
            </a:lnSpc>
            <a:defRPr b="1"/>
          </a:pPr>
          <a:r>
            <a:rPr lang="en-GB" sz="2000" b="0" dirty="0">
              <a:latin typeface="Open Sans" panose="020B0606030504020204" pitchFamily="34" charset="0"/>
              <a:ea typeface="Open Sans" panose="020B0606030504020204" pitchFamily="34" charset="0"/>
              <a:cs typeface="Open Sans" panose="020B0606030504020204" pitchFamily="34" charset="0"/>
            </a:rPr>
            <a:t>Easily generalisable across our data feeds</a:t>
          </a:r>
          <a:endParaRPr lang="en-US" sz="2000" b="0" dirty="0">
            <a:latin typeface="Open Sans" panose="020B0606030504020204" pitchFamily="34" charset="0"/>
            <a:ea typeface="Open Sans" panose="020B0606030504020204" pitchFamily="34" charset="0"/>
            <a:cs typeface="Open Sans" panose="020B0606030504020204" pitchFamily="34" charset="0"/>
          </a:endParaRPr>
        </a:p>
      </dgm:t>
    </dgm:pt>
    <dgm:pt modelId="{DF65BD12-9014-4EBC-ADD5-AA206BF44D80}" type="parTrans" cxnId="{9D34F065-9158-4A7E-A41A-D615678022AD}">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F8A74747-1FFB-4BFE-B9B8-405317BD07A7}" type="sibTrans" cxnId="{9D34F065-9158-4A7E-A41A-D615678022AD}">
      <dgm:prSet/>
      <dgm:spPr/>
      <dgm:t>
        <a:bodyPr/>
        <a:lstStyle/>
        <a:p>
          <a:endParaRPr lang="en-US" sz="2400" b="0">
            <a:latin typeface="Open Sans" panose="020B0606030504020204" pitchFamily="34" charset="0"/>
            <a:ea typeface="Open Sans" panose="020B0606030504020204" pitchFamily="34" charset="0"/>
            <a:cs typeface="Open Sans" panose="020B0606030504020204" pitchFamily="34" charset="0"/>
          </a:endParaRPr>
        </a:p>
      </dgm:t>
    </dgm:pt>
    <dgm:pt modelId="{BED0C9CB-3B6F-4F82-8BF6-43EFB4DCD442}" type="pres">
      <dgm:prSet presAssocID="{E1C82872-9AAB-4773-95FE-EE14EE544BE5}" presName="root" presStyleCnt="0">
        <dgm:presLayoutVars>
          <dgm:dir/>
          <dgm:resizeHandles val="exact"/>
        </dgm:presLayoutVars>
      </dgm:prSet>
      <dgm:spPr/>
    </dgm:pt>
    <dgm:pt modelId="{FA9A434D-9BAC-4D08-8694-E7C6424E6723}" type="pres">
      <dgm:prSet presAssocID="{91D4884A-5443-47E2-8050-67E1FB7CE33B}" presName="compNode" presStyleCnt="0"/>
      <dgm:spPr/>
    </dgm:pt>
    <dgm:pt modelId="{FCA954D6-4344-4566-8EF3-601FCD425A29}" type="pres">
      <dgm:prSet presAssocID="{91D4884A-5443-47E2-8050-67E1FB7CE3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393E0D5-CEAD-4185-8F3A-7C285A28E721}" type="pres">
      <dgm:prSet presAssocID="{91D4884A-5443-47E2-8050-67E1FB7CE33B}" presName="iconSpace" presStyleCnt="0"/>
      <dgm:spPr/>
    </dgm:pt>
    <dgm:pt modelId="{AD13A9D1-BDFF-4774-A48D-B07061F6E125}" type="pres">
      <dgm:prSet presAssocID="{91D4884A-5443-47E2-8050-67E1FB7CE33B}" presName="parTx" presStyleLbl="revTx" presStyleIdx="0" presStyleCnt="6">
        <dgm:presLayoutVars>
          <dgm:chMax val="0"/>
          <dgm:chPref val="0"/>
        </dgm:presLayoutVars>
      </dgm:prSet>
      <dgm:spPr/>
    </dgm:pt>
    <dgm:pt modelId="{D924FA73-4C41-4169-A7B4-CE183F357614}" type="pres">
      <dgm:prSet presAssocID="{91D4884A-5443-47E2-8050-67E1FB7CE33B}" presName="txSpace" presStyleCnt="0"/>
      <dgm:spPr/>
    </dgm:pt>
    <dgm:pt modelId="{9D42C449-6A4C-4400-9EF2-FAF5CA0E6992}" type="pres">
      <dgm:prSet presAssocID="{91D4884A-5443-47E2-8050-67E1FB7CE33B}" presName="desTx" presStyleLbl="revTx" presStyleIdx="1" presStyleCnt="6">
        <dgm:presLayoutVars/>
      </dgm:prSet>
      <dgm:spPr/>
    </dgm:pt>
    <dgm:pt modelId="{E716E29F-2124-4C4D-96C0-9A0E909150F2}" type="pres">
      <dgm:prSet presAssocID="{3C20287A-587B-47EE-AAA8-722B6D589D7A}" presName="sibTrans" presStyleCnt="0"/>
      <dgm:spPr/>
    </dgm:pt>
    <dgm:pt modelId="{F2C454CF-0F43-4230-8DB9-ABA1F3D2D74C}" type="pres">
      <dgm:prSet presAssocID="{7F58C129-3D57-40FB-850B-D3CFAE298FFF}" presName="compNode" presStyleCnt="0"/>
      <dgm:spPr/>
    </dgm:pt>
    <dgm:pt modelId="{BE02A523-2F2C-4FA2-B986-8EF3F10A5AC8}" type="pres">
      <dgm:prSet presAssocID="{7F58C129-3D57-40FB-850B-D3CFAE298F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EE4FAE3E-0DB9-4A43-9F11-88CD8C6BB862}" type="pres">
      <dgm:prSet presAssocID="{7F58C129-3D57-40FB-850B-D3CFAE298FFF}" presName="iconSpace" presStyleCnt="0"/>
      <dgm:spPr/>
    </dgm:pt>
    <dgm:pt modelId="{6D01CB4D-E0F6-4658-BCF4-0610F8CCFDEC}" type="pres">
      <dgm:prSet presAssocID="{7F58C129-3D57-40FB-850B-D3CFAE298FFF}" presName="parTx" presStyleLbl="revTx" presStyleIdx="2" presStyleCnt="6">
        <dgm:presLayoutVars>
          <dgm:chMax val="0"/>
          <dgm:chPref val="0"/>
        </dgm:presLayoutVars>
      </dgm:prSet>
      <dgm:spPr/>
    </dgm:pt>
    <dgm:pt modelId="{1AD52CC3-778E-4FA1-BFB7-1100D6B0EFF6}" type="pres">
      <dgm:prSet presAssocID="{7F58C129-3D57-40FB-850B-D3CFAE298FFF}" presName="txSpace" presStyleCnt="0"/>
      <dgm:spPr/>
    </dgm:pt>
    <dgm:pt modelId="{AB30E6FF-9094-4E3D-912F-A69014C79689}" type="pres">
      <dgm:prSet presAssocID="{7F58C129-3D57-40FB-850B-D3CFAE298FFF}" presName="desTx" presStyleLbl="revTx" presStyleIdx="3" presStyleCnt="6">
        <dgm:presLayoutVars/>
      </dgm:prSet>
      <dgm:spPr/>
    </dgm:pt>
    <dgm:pt modelId="{831ECD9D-5EE9-43A7-B4FF-FCB607B831AC}" type="pres">
      <dgm:prSet presAssocID="{269D20FB-EE5A-47E7-98C0-D430BA345406}" presName="sibTrans" presStyleCnt="0"/>
      <dgm:spPr/>
    </dgm:pt>
    <dgm:pt modelId="{EFB42F07-F24A-48EC-9369-1B137D906CC0}" type="pres">
      <dgm:prSet presAssocID="{665B6ED7-638B-4627-8F63-97268BD59412}" presName="compNode" presStyleCnt="0"/>
      <dgm:spPr/>
    </dgm:pt>
    <dgm:pt modelId="{87D5667D-BB5A-424A-B252-E4AA0C890A4D}" type="pres">
      <dgm:prSet presAssocID="{665B6ED7-638B-4627-8F63-97268BD594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7EFAA48A-64CB-49FD-93A1-64ADC8B7A228}" type="pres">
      <dgm:prSet presAssocID="{665B6ED7-638B-4627-8F63-97268BD59412}" presName="iconSpace" presStyleCnt="0"/>
      <dgm:spPr/>
    </dgm:pt>
    <dgm:pt modelId="{2CEE0B8F-13E3-4F1A-A091-9515E9A02736}" type="pres">
      <dgm:prSet presAssocID="{665B6ED7-638B-4627-8F63-97268BD59412}" presName="parTx" presStyleLbl="revTx" presStyleIdx="4" presStyleCnt="6">
        <dgm:presLayoutVars>
          <dgm:chMax val="0"/>
          <dgm:chPref val="0"/>
        </dgm:presLayoutVars>
      </dgm:prSet>
      <dgm:spPr/>
    </dgm:pt>
    <dgm:pt modelId="{7A4C77E8-857B-4923-B3C4-668BAC787DE3}" type="pres">
      <dgm:prSet presAssocID="{665B6ED7-638B-4627-8F63-97268BD59412}" presName="txSpace" presStyleCnt="0"/>
      <dgm:spPr/>
    </dgm:pt>
    <dgm:pt modelId="{BE5F08E5-09B6-46DF-B021-C47DC6F0CE8D}" type="pres">
      <dgm:prSet presAssocID="{665B6ED7-638B-4627-8F63-97268BD59412}" presName="desTx" presStyleLbl="revTx" presStyleIdx="5" presStyleCnt="6">
        <dgm:presLayoutVars/>
      </dgm:prSet>
      <dgm:spPr/>
    </dgm:pt>
  </dgm:ptLst>
  <dgm:cxnLst>
    <dgm:cxn modelId="{747D6F13-3AD7-4790-82D4-983DF19956C7}" srcId="{91D4884A-5443-47E2-8050-67E1FB7CE33B}" destId="{2C3080E5-5A43-4F53-A2E4-B277E9222A74}" srcOrd="1" destOrd="0" parTransId="{7F9DB777-2F06-4ABE-970F-0CD8688B17F9}" sibTransId="{CE49835C-02FE-43B3-B695-94967D4BE730}"/>
    <dgm:cxn modelId="{9EC64E16-B143-40B4-8741-9DA69D07F985}" type="presOf" srcId="{91D4884A-5443-47E2-8050-67E1FB7CE33B}" destId="{AD13A9D1-BDFF-4774-A48D-B07061F6E125}" srcOrd="0" destOrd="0" presId="urn:microsoft.com/office/officeart/2018/2/layout/IconLabelDescriptionList"/>
    <dgm:cxn modelId="{1DF58B2A-E25D-4CB7-B3D6-8B9109DF6C96}" srcId="{91D4884A-5443-47E2-8050-67E1FB7CE33B}" destId="{96B3F39B-CEA5-466F-AF43-A1E4FCB3C1A5}" srcOrd="0" destOrd="0" parTransId="{A1AD2A5F-5147-4AB8-AD55-18D3413B3049}" sibTransId="{2EEFEC99-0432-4E43-9777-BC660916EB92}"/>
    <dgm:cxn modelId="{D9814241-DC1D-42FA-94F7-750EEBA54AB9}" srcId="{E1C82872-9AAB-4773-95FE-EE14EE544BE5}" destId="{91D4884A-5443-47E2-8050-67E1FB7CE33B}" srcOrd="0" destOrd="0" parTransId="{F199BD09-71A7-481D-BDBD-195D6EE672AE}" sibTransId="{3C20287A-587B-47EE-AAA8-722B6D589D7A}"/>
    <dgm:cxn modelId="{9D34F065-9158-4A7E-A41A-D615678022AD}" srcId="{E1C82872-9AAB-4773-95FE-EE14EE544BE5}" destId="{665B6ED7-638B-4627-8F63-97268BD59412}" srcOrd="2" destOrd="0" parTransId="{DF65BD12-9014-4EBC-ADD5-AA206BF44D80}" sibTransId="{F8A74747-1FFB-4BFE-B9B8-405317BD07A7}"/>
    <dgm:cxn modelId="{F0F57C69-F459-4D44-BB8A-1BE95AC1FD3C}" srcId="{91D4884A-5443-47E2-8050-67E1FB7CE33B}" destId="{F652460C-D0AC-4EF6-BAA9-55CC1EF143DD}" srcOrd="3" destOrd="0" parTransId="{1ED9FBE3-105C-4E25-A347-ABA1DC26ABA3}" sibTransId="{C9C93D63-10D0-4FEA-BA1E-253916476825}"/>
    <dgm:cxn modelId="{8876BF4A-A9C8-44ED-AE3F-4D39D3A15859}" srcId="{91D4884A-5443-47E2-8050-67E1FB7CE33B}" destId="{969F5081-63E8-4973-B24C-26C81C44DBC8}" srcOrd="2" destOrd="0" parTransId="{426D6C2A-885D-487C-B1DE-61D9953DAE2F}" sibTransId="{0EB0F12A-E7D4-40A1-808C-7347BEF30178}"/>
    <dgm:cxn modelId="{881B1370-EF3E-4DEB-B83F-3BEE35D56E83}" type="presOf" srcId="{96B3F39B-CEA5-466F-AF43-A1E4FCB3C1A5}" destId="{9D42C449-6A4C-4400-9EF2-FAF5CA0E6992}" srcOrd="0" destOrd="0" presId="urn:microsoft.com/office/officeart/2018/2/layout/IconLabelDescriptionList"/>
    <dgm:cxn modelId="{F71D6354-E0AA-4207-908B-CDBCF255C761}" type="presOf" srcId="{C30F7363-8835-47CE-9118-3F65EBE3889B}" destId="{9D42C449-6A4C-4400-9EF2-FAF5CA0E6992}" srcOrd="0" destOrd="4" presId="urn:microsoft.com/office/officeart/2018/2/layout/IconLabelDescriptionList"/>
    <dgm:cxn modelId="{355E2297-33CA-4731-928A-C16A8378C39F}" srcId="{91D4884A-5443-47E2-8050-67E1FB7CE33B}" destId="{C30F7363-8835-47CE-9118-3F65EBE3889B}" srcOrd="4" destOrd="0" parTransId="{74950758-E139-481A-A335-510F4137137F}" sibTransId="{170F1515-BD56-41E8-854F-BF8E1ED444EF}"/>
    <dgm:cxn modelId="{387696BE-696D-4744-8CC1-0F86F5DA66C5}" type="presOf" srcId="{F652460C-D0AC-4EF6-BAA9-55CC1EF143DD}" destId="{9D42C449-6A4C-4400-9EF2-FAF5CA0E6992}" srcOrd="0" destOrd="3" presId="urn:microsoft.com/office/officeart/2018/2/layout/IconLabelDescriptionList"/>
    <dgm:cxn modelId="{38977CD5-A6CA-4F04-A2F5-1F76BF6E5A53}" type="presOf" srcId="{665B6ED7-638B-4627-8F63-97268BD59412}" destId="{2CEE0B8F-13E3-4F1A-A091-9515E9A02736}" srcOrd="0" destOrd="0" presId="urn:microsoft.com/office/officeart/2018/2/layout/IconLabelDescriptionList"/>
    <dgm:cxn modelId="{82D221D8-0D78-419F-B1A0-70BA90B67C4B}" type="presOf" srcId="{2C3080E5-5A43-4F53-A2E4-B277E9222A74}" destId="{9D42C449-6A4C-4400-9EF2-FAF5CA0E6992}" srcOrd="0" destOrd="1" presId="urn:microsoft.com/office/officeart/2018/2/layout/IconLabelDescriptionList"/>
    <dgm:cxn modelId="{668A09DB-1236-413B-A465-DA6CAC234219}" type="presOf" srcId="{7F58C129-3D57-40FB-850B-D3CFAE298FFF}" destId="{6D01CB4D-E0F6-4658-BCF4-0610F8CCFDEC}" srcOrd="0" destOrd="0" presId="urn:microsoft.com/office/officeart/2018/2/layout/IconLabelDescriptionList"/>
    <dgm:cxn modelId="{316131DE-3D5C-44C6-AAA3-C150E36DC3AB}" type="presOf" srcId="{969F5081-63E8-4973-B24C-26C81C44DBC8}" destId="{9D42C449-6A4C-4400-9EF2-FAF5CA0E6992}" srcOrd="0" destOrd="2" presId="urn:microsoft.com/office/officeart/2018/2/layout/IconLabelDescriptionList"/>
    <dgm:cxn modelId="{281931EF-FDA5-40BB-95A5-8DBB24C59AF7}" type="presOf" srcId="{E1C82872-9AAB-4773-95FE-EE14EE544BE5}" destId="{BED0C9CB-3B6F-4F82-8BF6-43EFB4DCD442}" srcOrd="0" destOrd="0" presId="urn:microsoft.com/office/officeart/2018/2/layout/IconLabelDescriptionList"/>
    <dgm:cxn modelId="{48D0F3FB-321F-4B0B-871A-F182DC9C3BC3}" srcId="{E1C82872-9AAB-4773-95FE-EE14EE544BE5}" destId="{7F58C129-3D57-40FB-850B-D3CFAE298FFF}" srcOrd="1" destOrd="0" parTransId="{E714556B-510D-4280-A74D-78EEE37843B8}" sibTransId="{269D20FB-EE5A-47E7-98C0-D430BA345406}"/>
    <dgm:cxn modelId="{A14BEA33-218B-4BD9-8975-8185FABA1DF9}" type="presParOf" srcId="{BED0C9CB-3B6F-4F82-8BF6-43EFB4DCD442}" destId="{FA9A434D-9BAC-4D08-8694-E7C6424E6723}" srcOrd="0" destOrd="0" presId="urn:microsoft.com/office/officeart/2018/2/layout/IconLabelDescriptionList"/>
    <dgm:cxn modelId="{3BA0487A-20F6-4F05-9902-E80C71FF108E}" type="presParOf" srcId="{FA9A434D-9BAC-4D08-8694-E7C6424E6723}" destId="{FCA954D6-4344-4566-8EF3-601FCD425A29}" srcOrd="0" destOrd="0" presId="urn:microsoft.com/office/officeart/2018/2/layout/IconLabelDescriptionList"/>
    <dgm:cxn modelId="{EF19D5AA-B02C-44FC-BF79-29AD167740ED}" type="presParOf" srcId="{FA9A434D-9BAC-4D08-8694-E7C6424E6723}" destId="{B393E0D5-CEAD-4185-8F3A-7C285A28E721}" srcOrd="1" destOrd="0" presId="urn:microsoft.com/office/officeart/2018/2/layout/IconLabelDescriptionList"/>
    <dgm:cxn modelId="{70DF3FA3-EC2E-4987-87DF-8924FBF3F359}" type="presParOf" srcId="{FA9A434D-9BAC-4D08-8694-E7C6424E6723}" destId="{AD13A9D1-BDFF-4774-A48D-B07061F6E125}" srcOrd="2" destOrd="0" presId="urn:microsoft.com/office/officeart/2018/2/layout/IconLabelDescriptionList"/>
    <dgm:cxn modelId="{F9D866EE-F60A-4283-9CD1-06F1B0C3EE1E}" type="presParOf" srcId="{FA9A434D-9BAC-4D08-8694-E7C6424E6723}" destId="{D924FA73-4C41-4169-A7B4-CE183F357614}" srcOrd="3" destOrd="0" presId="urn:microsoft.com/office/officeart/2018/2/layout/IconLabelDescriptionList"/>
    <dgm:cxn modelId="{2A685732-BC6F-4188-A491-1F272A64B2B7}" type="presParOf" srcId="{FA9A434D-9BAC-4D08-8694-E7C6424E6723}" destId="{9D42C449-6A4C-4400-9EF2-FAF5CA0E6992}" srcOrd="4" destOrd="0" presId="urn:microsoft.com/office/officeart/2018/2/layout/IconLabelDescriptionList"/>
    <dgm:cxn modelId="{1DD45642-C583-4A22-A9C9-11C93EE6E1EF}" type="presParOf" srcId="{BED0C9CB-3B6F-4F82-8BF6-43EFB4DCD442}" destId="{E716E29F-2124-4C4D-96C0-9A0E909150F2}" srcOrd="1" destOrd="0" presId="urn:microsoft.com/office/officeart/2018/2/layout/IconLabelDescriptionList"/>
    <dgm:cxn modelId="{7076DA54-2A9B-4F3B-A59F-C49926282366}" type="presParOf" srcId="{BED0C9CB-3B6F-4F82-8BF6-43EFB4DCD442}" destId="{F2C454CF-0F43-4230-8DB9-ABA1F3D2D74C}" srcOrd="2" destOrd="0" presId="urn:microsoft.com/office/officeart/2018/2/layout/IconLabelDescriptionList"/>
    <dgm:cxn modelId="{32D5DD71-A4CF-4889-A3E8-57401C59D937}" type="presParOf" srcId="{F2C454CF-0F43-4230-8DB9-ABA1F3D2D74C}" destId="{BE02A523-2F2C-4FA2-B986-8EF3F10A5AC8}" srcOrd="0" destOrd="0" presId="urn:microsoft.com/office/officeart/2018/2/layout/IconLabelDescriptionList"/>
    <dgm:cxn modelId="{04DAC9AD-9EA2-439A-956C-1A7457356D19}" type="presParOf" srcId="{F2C454CF-0F43-4230-8DB9-ABA1F3D2D74C}" destId="{EE4FAE3E-0DB9-4A43-9F11-88CD8C6BB862}" srcOrd="1" destOrd="0" presId="urn:microsoft.com/office/officeart/2018/2/layout/IconLabelDescriptionList"/>
    <dgm:cxn modelId="{DBE7C897-46B0-494C-8641-E5CA3EEB547F}" type="presParOf" srcId="{F2C454CF-0F43-4230-8DB9-ABA1F3D2D74C}" destId="{6D01CB4D-E0F6-4658-BCF4-0610F8CCFDEC}" srcOrd="2" destOrd="0" presId="urn:microsoft.com/office/officeart/2018/2/layout/IconLabelDescriptionList"/>
    <dgm:cxn modelId="{6EDA124E-8D9C-4FF2-8DC8-28466136FA56}" type="presParOf" srcId="{F2C454CF-0F43-4230-8DB9-ABA1F3D2D74C}" destId="{1AD52CC3-778E-4FA1-BFB7-1100D6B0EFF6}" srcOrd="3" destOrd="0" presId="urn:microsoft.com/office/officeart/2018/2/layout/IconLabelDescriptionList"/>
    <dgm:cxn modelId="{4342F114-3A6D-4358-B311-E3A3E1FDC4B9}" type="presParOf" srcId="{F2C454CF-0F43-4230-8DB9-ABA1F3D2D74C}" destId="{AB30E6FF-9094-4E3D-912F-A69014C79689}" srcOrd="4" destOrd="0" presId="urn:microsoft.com/office/officeart/2018/2/layout/IconLabelDescriptionList"/>
    <dgm:cxn modelId="{641ED4A6-9378-4952-97DC-C49372EDAFEE}" type="presParOf" srcId="{BED0C9CB-3B6F-4F82-8BF6-43EFB4DCD442}" destId="{831ECD9D-5EE9-43A7-B4FF-FCB607B831AC}" srcOrd="3" destOrd="0" presId="urn:microsoft.com/office/officeart/2018/2/layout/IconLabelDescriptionList"/>
    <dgm:cxn modelId="{01EBFB64-F7CE-44E3-9D63-DF0D8C488AA4}" type="presParOf" srcId="{BED0C9CB-3B6F-4F82-8BF6-43EFB4DCD442}" destId="{EFB42F07-F24A-48EC-9369-1B137D906CC0}" srcOrd="4" destOrd="0" presId="urn:microsoft.com/office/officeart/2018/2/layout/IconLabelDescriptionList"/>
    <dgm:cxn modelId="{28FAEC2C-5EB9-4495-BC1F-BF014775B796}" type="presParOf" srcId="{EFB42F07-F24A-48EC-9369-1B137D906CC0}" destId="{87D5667D-BB5A-424A-B252-E4AA0C890A4D}" srcOrd="0" destOrd="0" presId="urn:microsoft.com/office/officeart/2018/2/layout/IconLabelDescriptionList"/>
    <dgm:cxn modelId="{DBEEBB8D-40E2-46DD-AB28-0C070275F77A}" type="presParOf" srcId="{EFB42F07-F24A-48EC-9369-1B137D906CC0}" destId="{7EFAA48A-64CB-49FD-93A1-64ADC8B7A228}" srcOrd="1" destOrd="0" presId="urn:microsoft.com/office/officeart/2018/2/layout/IconLabelDescriptionList"/>
    <dgm:cxn modelId="{AFC4CB32-0E81-4311-A01A-6E9D77C024BC}" type="presParOf" srcId="{EFB42F07-F24A-48EC-9369-1B137D906CC0}" destId="{2CEE0B8F-13E3-4F1A-A091-9515E9A02736}" srcOrd="2" destOrd="0" presId="urn:microsoft.com/office/officeart/2018/2/layout/IconLabelDescriptionList"/>
    <dgm:cxn modelId="{501A6961-5848-4173-AF28-263858E9B784}" type="presParOf" srcId="{EFB42F07-F24A-48EC-9369-1B137D906CC0}" destId="{7A4C77E8-857B-4923-B3C4-668BAC787DE3}" srcOrd="3" destOrd="0" presId="urn:microsoft.com/office/officeart/2018/2/layout/IconLabelDescriptionList"/>
    <dgm:cxn modelId="{42C2DD0B-923C-4FE7-BF5F-D4EC8D888CAF}" type="presParOf" srcId="{EFB42F07-F24A-48EC-9369-1B137D906CC0}" destId="{BE5F08E5-09B6-46DF-B021-C47DC6F0CE8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80FEF-7021-4944-A0FE-8A14593D0973}">
      <dsp:nvSpPr>
        <dsp:cNvPr id="0" name=""/>
        <dsp:cNvSpPr/>
      </dsp:nvSpPr>
      <dsp:spPr>
        <a:xfrm>
          <a:off x="340569" y="0"/>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34747-65D6-4D9D-A001-D4700EDF4A26}">
      <dsp:nvSpPr>
        <dsp:cNvPr id="0" name=""/>
        <dsp:cNvSpPr/>
      </dsp:nvSpPr>
      <dsp:spPr>
        <a:xfrm>
          <a:off x="578187" y="232433"/>
          <a:ext cx="656258" cy="656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06DF0A-CDDD-4098-8C04-579F7C0D2CF9}">
      <dsp:nvSpPr>
        <dsp:cNvPr id="0" name=""/>
        <dsp:cNvSpPr/>
      </dsp:nvSpPr>
      <dsp:spPr>
        <a:xfrm>
          <a:off x="1771438" y="5572"/>
          <a:ext cx="3801093"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We didn’t understand early on where we should focus the RAP</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1771438" y="5572"/>
        <a:ext cx="3801093" cy="1131480"/>
      </dsp:txXfrm>
    </dsp:sp>
    <dsp:sp modelId="{A445F4DB-2B0A-4B96-80CF-AEF2B7C8144E}">
      <dsp:nvSpPr>
        <dsp:cNvPr id="0" name=""/>
        <dsp:cNvSpPr/>
      </dsp:nvSpPr>
      <dsp:spPr>
        <a:xfrm>
          <a:off x="6887099" y="27093"/>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DF6F2-2918-473B-A8AC-9637349A4CE0}">
      <dsp:nvSpPr>
        <dsp:cNvPr id="0" name=""/>
        <dsp:cNvSpPr/>
      </dsp:nvSpPr>
      <dsp:spPr>
        <a:xfrm>
          <a:off x="7124718" y="264708"/>
          <a:ext cx="656258" cy="656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DFA3CF-41DF-4493-A581-3B2A8C03693A}">
      <dsp:nvSpPr>
        <dsp:cNvPr id="0" name=""/>
        <dsp:cNvSpPr/>
      </dsp:nvSpPr>
      <dsp:spPr>
        <a:xfrm>
          <a:off x="8237789" y="27093"/>
          <a:ext cx="3631575"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It took a while to realise this, because everyone was too busy firefighting to discuss and define requirements!</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8237789" y="27093"/>
        <a:ext cx="3631575" cy="1131480"/>
      </dsp:txXfrm>
    </dsp:sp>
    <dsp:sp modelId="{E4B8FC84-554A-4F1C-93E0-B942AF78B661}">
      <dsp:nvSpPr>
        <dsp:cNvPr id="0" name=""/>
        <dsp:cNvSpPr/>
      </dsp:nvSpPr>
      <dsp:spPr>
        <a:xfrm>
          <a:off x="383599" y="1568307"/>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179DC-5D1E-41EE-8BD8-1476CFAA000C}">
      <dsp:nvSpPr>
        <dsp:cNvPr id="0" name=""/>
        <dsp:cNvSpPr/>
      </dsp:nvSpPr>
      <dsp:spPr>
        <a:xfrm>
          <a:off x="621218" y="1805919"/>
          <a:ext cx="656258" cy="656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4EFA04-6CDF-42F4-A739-6ED3F580539E}">
      <dsp:nvSpPr>
        <dsp:cNvPr id="0" name=""/>
        <dsp:cNvSpPr/>
      </dsp:nvSpPr>
      <dsp:spPr>
        <a:xfrm>
          <a:off x="1789815" y="1589816"/>
          <a:ext cx="2667060"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We tried to automate the graphs for rapid production</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1789815" y="1589816"/>
        <a:ext cx="2667060" cy="1131480"/>
      </dsp:txXfrm>
    </dsp:sp>
    <dsp:sp modelId="{951F2538-B8AD-448A-8312-7BCF22A1A47D}">
      <dsp:nvSpPr>
        <dsp:cNvPr id="0" name=""/>
        <dsp:cNvSpPr/>
      </dsp:nvSpPr>
      <dsp:spPr>
        <a:xfrm>
          <a:off x="6900995" y="1622097"/>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E2E97-90F9-401E-A0FF-5750FC320273}">
      <dsp:nvSpPr>
        <dsp:cNvPr id="0" name=""/>
        <dsp:cNvSpPr/>
      </dsp:nvSpPr>
      <dsp:spPr>
        <a:xfrm>
          <a:off x="7127852" y="1848950"/>
          <a:ext cx="656258" cy="6562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CD62EA-3A27-4F65-886F-842CB4EB9F58}">
      <dsp:nvSpPr>
        <dsp:cNvPr id="0" name=""/>
        <dsp:cNvSpPr/>
      </dsp:nvSpPr>
      <dsp:spPr>
        <a:xfrm>
          <a:off x="8207865" y="1675888"/>
          <a:ext cx="3898068"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There were too many new requests and changes each day to make this viable</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8207865" y="1675888"/>
        <a:ext cx="3898068" cy="1131480"/>
      </dsp:txXfrm>
    </dsp:sp>
    <dsp:sp modelId="{A85A5BD3-2C3B-4855-89EB-46A42F2D1E24}">
      <dsp:nvSpPr>
        <dsp:cNvPr id="0" name=""/>
        <dsp:cNvSpPr/>
      </dsp:nvSpPr>
      <dsp:spPr>
        <a:xfrm>
          <a:off x="394359" y="3109520"/>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557DE-1802-43D1-B642-EBA584D3A875}">
      <dsp:nvSpPr>
        <dsp:cNvPr id="0" name=""/>
        <dsp:cNvSpPr/>
      </dsp:nvSpPr>
      <dsp:spPr>
        <a:xfrm>
          <a:off x="631974" y="3347129"/>
          <a:ext cx="656258" cy="6562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D6F29-2C0A-412A-BBCB-7B89AE1C90BA}">
      <dsp:nvSpPr>
        <dsp:cNvPr id="0" name=""/>
        <dsp:cNvSpPr/>
      </dsp:nvSpPr>
      <dsp:spPr>
        <a:xfrm>
          <a:off x="1760624" y="3120269"/>
          <a:ext cx="3736631"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The focus should have been on the data for building the slides – generating what we needed alongside automated QA</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1760624" y="3120269"/>
        <a:ext cx="3736631" cy="1131480"/>
      </dsp:txXfrm>
    </dsp:sp>
    <dsp:sp modelId="{7196CA3E-9C8F-457E-8CED-76E65A4C130E}">
      <dsp:nvSpPr>
        <dsp:cNvPr id="0" name=""/>
        <dsp:cNvSpPr/>
      </dsp:nvSpPr>
      <dsp:spPr>
        <a:xfrm>
          <a:off x="6908669" y="3195581"/>
          <a:ext cx="1131480" cy="11314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682E7-4F62-4BC7-A79A-A428687A08F9}">
      <dsp:nvSpPr>
        <dsp:cNvPr id="0" name=""/>
        <dsp:cNvSpPr/>
      </dsp:nvSpPr>
      <dsp:spPr>
        <a:xfrm>
          <a:off x="7135511" y="3465466"/>
          <a:ext cx="656258" cy="6562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3DCF7D-CE32-4CBD-B5B6-E083627BD5DB}">
      <dsp:nvSpPr>
        <dsp:cNvPr id="0" name=""/>
        <dsp:cNvSpPr/>
      </dsp:nvSpPr>
      <dsp:spPr>
        <a:xfrm>
          <a:off x="8237803" y="3190399"/>
          <a:ext cx="3552683" cy="113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latin typeface="Open Sans" panose="020B0606030504020204" pitchFamily="34" charset="0"/>
              <a:ea typeface="Open Sans" panose="020B0606030504020204" pitchFamily="34" charset="0"/>
              <a:cs typeface="Open Sans" panose="020B0606030504020204" pitchFamily="34" charset="0"/>
            </a:rPr>
            <a:t>When we DID focus here, things got much, much easier for everyone</a:t>
          </a:r>
          <a:endParaRPr lang="en-US" sz="2000" kern="1200" dirty="0">
            <a:latin typeface="Open Sans" panose="020B0606030504020204" pitchFamily="34" charset="0"/>
            <a:ea typeface="Open Sans" panose="020B0606030504020204" pitchFamily="34" charset="0"/>
            <a:cs typeface="Open Sans" panose="020B0606030504020204" pitchFamily="34" charset="0"/>
          </a:endParaRPr>
        </a:p>
      </dsp:txBody>
      <dsp:txXfrm>
        <a:off x="8237803" y="3190399"/>
        <a:ext cx="3552683" cy="1131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954D6-4344-4566-8EF3-601FCD425A29}">
      <dsp:nvSpPr>
        <dsp:cNvPr id="0" name=""/>
        <dsp:cNvSpPr/>
      </dsp:nvSpPr>
      <dsp:spPr>
        <a:xfrm>
          <a:off x="4449" y="72052"/>
          <a:ext cx="1167960" cy="1167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3A9D1-BDFF-4774-A48D-B07061F6E125}">
      <dsp:nvSpPr>
        <dsp:cNvPr id="0" name=""/>
        <dsp:cNvSpPr/>
      </dsp:nvSpPr>
      <dsp:spPr>
        <a:xfrm>
          <a:off x="4449" y="1448092"/>
          <a:ext cx="3337031" cy="1040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GB" sz="2000" b="0" kern="1200" dirty="0">
              <a:latin typeface="Open Sans" panose="020B0606030504020204" pitchFamily="34" charset="0"/>
              <a:ea typeface="Open Sans" panose="020B0606030504020204" pitchFamily="34" charset="0"/>
              <a:cs typeface="Open Sans" panose="020B0606030504020204" pitchFamily="34" charset="0"/>
            </a:rPr>
            <a:t>We brainstormed a small set of standard QA checks:</a:t>
          </a:r>
          <a:endParaRPr lang="en-US" sz="2000" b="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49" y="1448092"/>
        <a:ext cx="3337031" cy="1040976"/>
      </dsp:txXfrm>
    </dsp:sp>
    <dsp:sp modelId="{9D42C449-6A4C-4400-9EF2-FAF5CA0E6992}">
      <dsp:nvSpPr>
        <dsp:cNvPr id="0" name=""/>
        <dsp:cNvSpPr/>
      </dsp:nvSpPr>
      <dsp:spPr>
        <a:xfrm>
          <a:off x="4449" y="2585850"/>
          <a:ext cx="3337031" cy="232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GB" sz="1600" b="0" kern="1200" dirty="0">
              <a:latin typeface="Open Sans" panose="020B0606030504020204" pitchFamily="34" charset="0"/>
              <a:ea typeface="Open Sans" panose="020B0606030504020204" pitchFamily="34" charset="0"/>
              <a:cs typeface="Open Sans" panose="020B0606030504020204" pitchFamily="34" charset="0"/>
            </a:rPr>
            <a:t>Diagnostic graphs</a:t>
          </a:r>
          <a:endParaRPr lang="en-US" sz="1600" b="0" kern="1200" dirty="0">
            <a:latin typeface="Open Sans" panose="020B0606030504020204" pitchFamily="34" charset="0"/>
            <a:ea typeface="Open Sans" panose="020B0606030504020204" pitchFamily="34" charset="0"/>
            <a:cs typeface="Open Sans" panose="020B0606030504020204" pitchFamily="34" charset="0"/>
          </a:endParaRPr>
        </a:p>
        <a:p>
          <a:pPr marL="0" lvl="0" indent="0" algn="l" defTabSz="711200">
            <a:lnSpc>
              <a:spcPct val="100000"/>
            </a:lnSpc>
            <a:spcBef>
              <a:spcPct val="0"/>
            </a:spcBef>
            <a:spcAft>
              <a:spcPct val="35000"/>
            </a:spcAft>
            <a:buNone/>
          </a:pPr>
          <a:r>
            <a:rPr lang="en-GB" sz="1600" b="0" kern="1200" dirty="0">
              <a:latin typeface="Open Sans" panose="020B0606030504020204" pitchFamily="34" charset="0"/>
              <a:ea typeface="Open Sans" panose="020B0606030504020204" pitchFamily="34" charset="0"/>
              <a:cs typeface="Open Sans" panose="020B0606030504020204" pitchFamily="34" charset="0"/>
            </a:rPr>
            <a:t>Outliers, unusual changes and extreme values</a:t>
          </a:r>
          <a:endParaRPr lang="en-US" sz="1600" b="0" kern="1200" dirty="0">
            <a:latin typeface="Open Sans" panose="020B0606030504020204" pitchFamily="34" charset="0"/>
            <a:ea typeface="Open Sans" panose="020B0606030504020204" pitchFamily="34" charset="0"/>
            <a:cs typeface="Open Sans" panose="020B0606030504020204" pitchFamily="34" charset="0"/>
          </a:endParaRPr>
        </a:p>
        <a:p>
          <a:pPr marL="0" lvl="0" indent="0" algn="l" defTabSz="711200">
            <a:lnSpc>
              <a:spcPct val="100000"/>
            </a:lnSpc>
            <a:spcBef>
              <a:spcPct val="0"/>
            </a:spcBef>
            <a:spcAft>
              <a:spcPct val="35000"/>
            </a:spcAft>
            <a:buNone/>
          </a:pPr>
          <a:r>
            <a:rPr lang="en-GB" sz="1600" b="0" kern="1200" dirty="0">
              <a:latin typeface="Open Sans" panose="020B0606030504020204" pitchFamily="34" charset="0"/>
              <a:ea typeface="Open Sans" panose="020B0606030504020204" pitchFamily="34" charset="0"/>
              <a:cs typeface="Open Sans" panose="020B0606030504020204" pitchFamily="34" charset="0"/>
            </a:rPr>
            <a:t>Missingness</a:t>
          </a:r>
          <a:endParaRPr lang="en-US" sz="1600" b="0" kern="1200" dirty="0">
            <a:latin typeface="Open Sans" panose="020B0606030504020204" pitchFamily="34" charset="0"/>
            <a:ea typeface="Open Sans" panose="020B0606030504020204" pitchFamily="34" charset="0"/>
            <a:cs typeface="Open Sans" panose="020B0606030504020204" pitchFamily="34" charset="0"/>
          </a:endParaRPr>
        </a:p>
        <a:p>
          <a:pPr marL="0" lvl="0" indent="0" algn="l" defTabSz="711200">
            <a:lnSpc>
              <a:spcPct val="100000"/>
            </a:lnSpc>
            <a:spcBef>
              <a:spcPct val="0"/>
            </a:spcBef>
            <a:spcAft>
              <a:spcPct val="35000"/>
            </a:spcAft>
            <a:buNone/>
          </a:pPr>
          <a:r>
            <a:rPr lang="en-GB" sz="1600" b="0" kern="1200" dirty="0">
              <a:latin typeface="Open Sans" panose="020B0606030504020204" pitchFamily="34" charset="0"/>
              <a:ea typeface="Open Sans" panose="020B0606030504020204" pitchFamily="34" charset="0"/>
              <a:cs typeface="Open Sans" panose="020B0606030504020204" pitchFamily="34" charset="0"/>
            </a:rPr>
            <a:t>Comparisons against last release</a:t>
          </a:r>
          <a:endParaRPr lang="en-US" sz="1600" b="0" kern="1200" dirty="0">
            <a:latin typeface="Open Sans" panose="020B0606030504020204" pitchFamily="34" charset="0"/>
            <a:ea typeface="Open Sans" panose="020B0606030504020204" pitchFamily="34" charset="0"/>
            <a:cs typeface="Open Sans" panose="020B0606030504020204" pitchFamily="34" charset="0"/>
          </a:endParaRPr>
        </a:p>
        <a:p>
          <a:pPr marL="0" lvl="0" indent="0" algn="l" defTabSz="711200">
            <a:lnSpc>
              <a:spcPct val="100000"/>
            </a:lnSpc>
            <a:spcBef>
              <a:spcPct val="0"/>
            </a:spcBef>
            <a:spcAft>
              <a:spcPct val="35000"/>
            </a:spcAft>
            <a:buNone/>
          </a:pPr>
          <a:r>
            <a:rPr lang="en-GB" sz="1600" b="0" kern="1200" dirty="0">
              <a:latin typeface="Open Sans" panose="020B0606030504020204" pitchFamily="34" charset="0"/>
              <a:ea typeface="Open Sans" panose="020B0606030504020204" pitchFamily="34" charset="0"/>
              <a:cs typeface="Open Sans" panose="020B0606030504020204" pitchFamily="34" charset="0"/>
            </a:rPr>
            <a:t>Broad credibility checks against the back series</a:t>
          </a:r>
          <a:endParaRPr lang="en-US" sz="1600" b="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49" y="2585850"/>
        <a:ext cx="3337031" cy="2325257"/>
      </dsp:txXfrm>
    </dsp:sp>
    <dsp:sp modelId="{BE02A523-2F2C-4FA2-B986-8EF3F10A5AC8}">
      <dsp:nvSpPr>
        <dsp:cNvPr id="0" name=""/>
        <dsp:cNvSpPr/>
      </dsp:nvSpPr>
      <dsp:spPr>
        <a:xfrm>
          <a:off x="3925460" y="72052"/>
          <a:ext cx="1167960" cy="1167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1CB4D-E0F6-4658-BCF4-0610F8CCFDEC}">
      <dsp:nvSpPr>
        <dsp:cNvPr id="0" name=""/>
        <dsp:cNvSpPr/>
      </dsp:nvSpPr>
      <dsp:spPr>
        <a:xfrm>
          <a:off x="3925460" y="1448092"/>
          <a:ext cx="3337031" cy="1040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GB" sz="2000" b="0" kern="1200" dirty="0">
              <a:latin typeface="Open Sans" panose="020B0606030504020204" pitchFamily="34" charset="0"/>
              <a:ea typeface="Open Sans" panose="020B0606030504020204" pitchFamily="34" charset="0"/>
              <a:cs typeface="Open Sans" panose="020B0606030504020204" pitchFamily="34" charset="0"/>
            </a:rPr>
            <a:t>Implemented as markdown reports rendered out to MS Word</a:t>
          </a:r>
          <a:endParaRPr lang="en-US" sz="2000" b="0" kern="1200" dirty="0">
            <a:latin typeface="Open Sans" panose="020B0606030504020204" pitchFamily="34" charset="0"/>
            <a:ea typeface="Open Sans" panose="020B0606030504020204" pitchFamily="34" charset="0"/>
            <a:cs typeface="Open Sans" panose="020B0606030504020204" pitchFamily="34" charset="0"/>
          </a:endParaRPr>
        </a:p>
      </dsp:txBody>
      <dsp:txXfrm>
        <a:off x="3925460" y="1448092"/>
        <a:ext cx="3337031" cy="1040976"/>
      </dsp:txXfrm>
    </dsp:sp>
    <dsp:sp modelId="{AB30E6FF-9094-4E3D-912F-A69014C79689}">
      <dsp:nvSpPr>
        <dsp:cNvPr id="0" name=""/>
        <dsp:cNvSpPr/>
      </dsp:nvSpPr>
      <dsp:spPr>
        <a:xfrm>
          <a:off x="3925460" y="2585850"/>
          <a:ext cx="3337031" cy="2325257"/>
        </a:xfrm>
        <a:prstGeom prst="rect">
          <a:avLst/>
        </a:prstGeom>
        <a:noFill/>
        <a:ln>
          <a:noFill/>
        </a:ln>
        <a:effectLst/>
      </dsp:spPr>
      <dsp:style>
        <a:lnRef idx="0">
          <a:scrgbClr r="0" g="0" b="0"/>
        </a:lnRef>
        <a:fillRef idx="0">
          <a:scrgbClr r="0" g="0" b="0"/>
        </a:fillRef>
        <a:effectRef idx="0">
          <a:scrgbClr r="0" g="0" b="0"/>
        </a:effectRef>
        <a:fontRef idx="minor"/>
      </dsp:style>
    </dsp:sp>
    <dsp:sp modelId="{87D5667D-BB5A-424A-B252-E4AA0C890A4D}">
      <dsp:nvSpPr>
        <dsp:cNvPr id="0" name=""/>
        <dsp:cNvSpPr/>
      </dsp:nvSpPr>
      <dsp:spPr>
        <a:xfrm>
          <a:off x="7846472" y="72052"/>
          <a:ext cx="1167960" cy="1167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E0B8F-13E3-4F1A-A091-9515E9A02736}">
      <dsp:nvSpPr>
        <dsp:cNvPr id="0" name=""/>
        <dsp:cNvSpPr/>
      </dsp:nvSpPr>
      <dsp:spPr>
        <a:xfrm>
          <a:off x="7846472" y="1448092"/>
          <a:ext cx="3337031" cy="1040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GB" sz="2000" b="0" kern="1200" dirty="0">
              <a:latin typeface="Open Sans" panose="020B0606030504020204" pitchFamily="34" charset="0"/>
              <a:ea typeface="Open Sans" panose="020B0606030504020204" pitchFamily="34" charset="0"/>
              <a:cs typeface="Open Sans" panose="020B0606030504020204" pitchFamily="34" charset="0"/>
            </a:rPr>
            <a:t>Easily generalisable across our data feeds</a:t>
          </a:r>
          <a:endParaRPr lang="en-US" sz="2000" b="0" kern="1200" dirty="0">
            <a:latin typeface="Open Sans" panose="020B0606030504020204" pitchFamily="34" charset="0"/>
            <a:ea typeface="Open Sans" panose="020B0606030504020204" pitchFamily="34" charset="0"/>
            <a:cs typeface="Open Sans" panose="020B0606030504020204" pitchFamily="34" charset="0"/>
          </a:endParaRPr>
        </a:p>
      </dsp:txBody>
      <dsp:txXfrm>
        <a:off x="7846472" y="1448092"/>
        <a:ext cx="3337031" cy="1040976"/>
      </dsp:txXfrm>
    </dsp:sp>
    <dsp:sp modelId="{BE5F08E5-09B6-46DF-B021-C47DC6F0CE8D}">
      <dsp:nvSpPr>
        <dsp:cNvPr id="0" name=""/>
        <dsp:cNvSpPr/>
      </dsp:nvSpPr>
      <dsp:spPr>
        <a:xfrm>
          <a:off x="7846472" y="2585850"/>
          <a:ext cx="3337031" cy="23252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F5830-2982-4D1B-80F7-0259A0687A8E}" type="datetimeFigureOut">
              <a:rPr lang="en-GB" smtClean="0"/>
              <a:t>16/09/2020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5C2E6-8F4F-4ECD-A4FA-EEC066297273}" type="slidenum">
              <a:rPr lang="en-GB" smtClean="0"/>
              <a:t>‹#›</a:t>
            </a:fld>
            <a:endParaRPr lang="en-GB" dirty="0"/>
          </a:p>
        </p:txBody>
      </p:sp>
    </p:spTree>
    <p:extLst>
      <p:ext uri="{BB962C8B-B14F-4D97-AF65-F5344CB8AC3E}">
        <p14:creationId xmlns:p14="http://schemas.microsoft.com/office/powerpoint/2010/main" val="2989653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75C2E6-8F4F-4ECD-A4FA-EEC066297273}" type="slidenum">
              <a:rPr lang="en-GB" smtClean="0"/>
              <a:t>1</a:t>
            </a:fld>
            <a:endParaRPr lang="en-GB" dirty="0"/>
          </a:p>
        </p:txBody>
      </p:sp>
    </p:spTree>
    <p:extLst>
      <p:ext uri="{BB962C8B-B14F-4D97-AF65-F5344CB8AC3E}">
        <p14:creationId xmlns:p14="http://schemas.microsoft.com/office/powerpoint/2010/main" val="127799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Early version of the daily deaths slide, from April 26</a:t>
            </a:r>
            <a:r>
              <a:rPr lang="en-GB" baseline="30000" dirty="0"/>
              <a:t>th</a:t>
            </a:r>
            <a:r>
              <a:rPr lang="en-GB" dirty="0"/>
              <a:t> 2020</a:t>
            </a:r>
          </a:p>
        </p:txBody>
      </p:sp>
      <p:sp>
        <p:nvSpPr>
          <p:cNvPr id="4" name="Slide Number Placeholder 3"/>
          <p:cNvSpPr>
            <a:spLocks noGrp="1"/>
          </p:cNvSpPr>
          <p:nvPr>
            <p:ph type="sldNum" sz="quarter" idx="5"/>
          </p:nvPr>
        </p:nvSpPr>
        <p:spPr/>
        <p:txBody>
          <a:bodyPr/>
          <a:lstStyle/>
          <a:p>
            <a:fld id="{EC75C2E6-8F4F-4ECD-A4FA-EEC066297273}" type="slidenum">
              <a:rPr lang="en-GB" smtClean="0"/>
              <a:t>17</a:t>
            </a:fld>
            <a:endParaRPr lang="en-GB" dirty="0"/>
          </a:p>
        </p:txBody>
      </p:sp>
    </p:spTree>
    <p:extLst>
      <p:ext uri="{BB962C8B-B14F-4D97-AF65-F5344CB8AC3E}">
        <p14:creationId xmlns:p14="http://schemas.microsoft.com/office/powerpoint/2010/main" val="422651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Version from 25</a:t>
            </a:r>
            <a:r>
              <a:rPr lang="en-GB" baseline="30000" dirty="0"/>
              <a:t>th</a:t>
            </a:r>
            <a:r>
              <a:rPr lang="en-GB" dirty="0"/>
              <a:t> June 2020</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623504b3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623504b3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Additional data on deaths from 22</a:t>
            </a:r>
            <a:r>
              <a:rPr lang="en-GB" baseline="30000" dirty="0"/>
              <a:t>nd</a:t>
            </a:r>
            <a:r>
              <a:rPr lang="en-GB" dirty="0"/>
              <a:t> May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47a6e46c3_1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47a6e46c3_1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Daily tests data from 9</a:t>
            </a:r>
            <a:r>
              <a:rPr lang="en-GB" baseline="30000" dirty="0"/>
              <a:t>th</a:t>
            </a:r>
            <a:r>
              <a:rPr lang="en-GB" dirty="0"/>
              <a:t> May 2020</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Enhanced slide from 25</a:t>
            </a:r>
            <a:r>
              <a:rPr lang="en-GB" baseline="30000" dirty="0"/>
              <a:t>th</a:t>
            </a:r>
            <a:r>
              <a:rPr lang="en-GB" dirty="0"/>
              <a:t> June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things looked like in early April.  Each slide was a manual product, from data ingest and formatting through to final graph tweaks and signoff.  The more slides, the more work.    </a:t>
            </a:r>
          </a:p>
        </p:txBody>
      </p:sp>
      <p:sp>
        <p:nvSpPr>
          <p:cNvPr id="4" name="Slide Number Placeholder 3"/>
          <p:cNvSpPr>
            <a:spLocks noGrp="1"/>
          </p:cNvSpPr>
          <p:nvPr>
            <p:ph type="sldNum" sz="quarter" idx="5"/>
          </p:nvPr>
        </p:nvSpPr>
        <p:spPr/>
        <p:txBody>
          <a:bodyPr/>
          <a:lstStyle/>
          <a:p>
            <a:fld id="{EC75C2E6-8F4F-4ECD-A4FA-EEC066297273}" type="slidenum">
              <a:rPr lang="en-GB" smtClean="0"/>
              <a:t>6</a:t>
            </a:fld>
            <a:endParaRPr lang="en-GB" dirty="0"/>
          </a:p>
        </p:txBody>
      </p:sp>
    </p:spTree>
    <p:extLst>
      <p:ext uri="{BB962C8B-B14F-4D97-AF65-F5344CB8AC3E}">
        <p14:creationId xmlns:p14="http://schemas.microsoft.com/office/powerpoint/2010/main" val="18604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Thursday 23</a:t>
            </a:r>
            <a:r>
              <a:rPr lang="en-GB" baseline="30000" dirty="0"/>
              <a:t>rd</a:t>
            </a:r>
            <a:r>
              <a:rPr lang="en-GB" dirty="0"/>
              <a:t> April was the hardest day we had, with 8 new slides built from scratch.</a:t>
            </a:r>
          </a:p>
        </p:txBody>
      </p:sp>
      <p:sp>
        <p:nvSpPr>
          <p:cNvPr id="4" name="Slide Number Placeholder 3"/>
          <p:cNvSpPr>
            <a:spLocks noGrp="1"/>
          </p:cNvSpPr>
          <p:nvPr>
            <p:ph type="sldNum" sz="quarter" idx="5"/>
          </p:nvPr>
        </p:nvSpPr>
        <p:spPr/>
        <p:txBody>
          <a:bodyPr/>
          <a:lstStyle/>
          <a:p>
            <a:fld id="{EC75C2E6-8F4F-4ECD-A4FA-EEC066297273}" type="slidenum">
              <a:rPr lang="en-GB" smtClean="0"/>
              <a:t>7</a:t>
            </a:fld>
            <a:endParaRPr lang="en-GB" dirty="0"/>
          </a:p>
        </p:txBody>
      </p:sp>
    </p:spTree>
    <p:extLst>
      <p:ext uri="{BB962C8B-B14F-4D97-AF65-F5344CB8AC3E}">
        <p14:creationId xmlns:p14="http://schemas.microsoft.com/office/powerpoint/2010/main" val="336553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75C2E6-8F4F-4ECD-A4FA-EEC066297273}" type="slidenum">
              <a:rPr lang="en-GB" smtClean="0"/>
              <a:t>9</a:t>
            </a:fld>
            <a:endParaRPr lang="en-GB" dirty="0"/>
          </a:p>
        </p:txBody>
      </p:sp>
    </p:spTree>
    <p:extLst>
      <p:ext uri="{BB962C8B-B14F-4D97-AF65-F5344CB8AC3E}">
        <p14:creationId xmlns:p14="http://schemas.microsoft.com/office/powerpoint/2010/main" val="174039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RAPped</a:t>
            </a:r>
            <a:r>
              <a:rPr lang="en-GB" dirty="0"/>
              <a:t> inputs would mean we would have been able to understand the </a:t>
            </a:r>
          </a:p>
        </p:txBody>
      </p:sp>
      <p:sp>
        <p:nvSpPr>
          <p:cNvPr id="4" name="Slide Number Placeholder 3"/>
          <p:cNvSpPr>
            <a:spLocks noGrp="1"/>
          </p:cNvSpPr>
          <p:nvPr>
            <p:ph type="sldNum" sz="quarter" idx="5"/>
          </p:nvPr>
        </p:nvSpPr>
        <p:spPr/>
        <p:txBody>
          <a:bodyPr/>
          <a:lstStyle/>
          <a:p>
            <a:fld id="{EC75C2E6-8F4F-4ECD-A4FA-EEC066297273}" type="slidenum">
              <a:rPr lang="en-GB" smtClean="0"/>
              <a:t>10</a:t>
            </a:fld>
            <a:endParaRPr lang="en-GB" dirty="0"/>
          </a:p>
        </p:txBody>
      </p:sp>
    </p:spTree>
    <p:extLst>
      <p:ext uri="{BB962C8B-B14F-4D97-AF65-F5344CB8AC3E}">
        <p14:creationId xmlns:p14="http://schemas.microsoft.com/office/powerpoint/2010/main" val="48863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75C2E6-8F4F-4ECD-A4FA-EEC066297273}" type="slidenum">
              <a:rPr lang="en-GB" smtClean="0"/>
              <a:t>13</a:t>
            </a:fld>
            <a:endParaRPr lang="en-GB" dirty="0"/>
          </a:p>
        </p:txBody>
      </p:sp>
    </p:spTree>
    <p:extLst>
      <p:ext uri="{BB962C8B-B14F-4D97-AF65-F5344CB8AC3E}">
        <p14:creationId xmlns:p14="http://schemas.microsoft.com/office/powerpoint/2010/main" val="243707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section we show some before and after slides from some of the earliest press conferences and some of the later ones.  This is NOT to say that the analysts who worked on the early slides weren’t working flat out to do their absolute best, but there were only 2 of them each day and the workload was so intense that they barely had time to get the slides out of the door.</a:t>
            </a:r>
          </a:p>
        </p:txBody>
      </p:sp>
      <p:sp>
        <p:nvSpPr>
          <p:cNvPr id="4" name="Slide Number Placeholder 3"/>
          <p:cNvSpPr>
            <a:spLocks noGrp="1"/>
          </p:cNvSpPr>
          <p:nvPr>
            <p:ph type="sldNum" sz="quarter" idx="5"/>
          </p:nvPr>
        </p:nvSpPr>
        <p:spPr/>
        <p:txBody>
          <a:bodyPr/>
          <a:lstStyle/>
          <a:p>
            <a:fld id="{EC75C2E6-8F4F-4ECD-A4FA-EEC066297273}" type="slidenum">
              <a:rPr lang="en-GB" smtClean="0"/>
              <a:t>14</a:t>
            </a:fld>
            <a:endParaRPr lang="en-GB" dirty="0"/>
          </a:p>
        </p:txBody>
      </p:sp>
    </p:spTree>
    <p:extLst>
      <p:ext uri="{BB962C8B-B14F-4D97-AF65-F5344CB8AC3E}">
        <p14:creationId xmlns:p14="http://schemas.microsoft.com/office/powerpoint/2010/main" val="225364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6543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5399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2696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GPT Gears small 3.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ctrTitle"/>
          </p:nvPr>
        </p:nvSpPr>
        <p:spPr>
          <a:xfrm>
            <a:off x="911424" y="2276873"/>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71531" y="3861048"/>
            <a:ext cx="8534400" cy="1752600"/>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pic>
        <p:nvPicPr>
          <p:cNvPr id="8" name="Picture 4"/>
          <p:cNvPicPr>
            <a:picLocks noChangeAspect="1" noChangeArrowheads="1"/>
          </p:cNvPicPr>
          <p:nvPr/>
        </p:nvPicPr>
        <p:blipFill>
          <a:blip r:embed="rId3" cstate="print"/>
          <a:srcRect/>
          <a:stretch>
            <a:fillRect/>
          </a:stretch>
        </p:blipFill>
        <p:spPr bwMode="auto">
          <a:xfrm>
            <a:off x="143339" y="5805264"/>
            <a:ext cx="3072340" cy="981570"/>
          </a:xfrm>
          <a:prstGeom prst="rect">
            <a:avLst/>
          </a:prstGeom>
          <a:noFill/>
          <a:ln w="9525">
            <a:noFill/>
            <a:miter lim="800000"/>
            <a:headEnd/>
            <a:tailEnd/>
          </a:ln>
        </p:spPr>
      </p:pic>
      <p:pic>
        <p:nvPicPr>
          <p:cNvPr id="9" name="Picture 8" descr="GPT banner logo.jpg"/>
          <p:cNvPicPr>
            <a:picLocks noChangeAspect="1"/>
          </p:cNvPicPr>
          <p:nvPr/>
        </p:nvPicPr>
        <p:blipFill>
          <a:blip r:embed="rId4" cstate="print"/>
          <a:stretch>
            <a:fillRect/>
          </a:stretch>
        </p:blipFill>
        <p:spPr>
          <a:xfrm>
            <a:off x="9586321" y="116632"/>
            <a:ext cx="2461520" cy="864096"/>
          </a:xfrm>
          <a:prstGeom prst="rect">
            <a:avLst/>
          </a:prstGeom>
        </p:spPr>
      </p:pic>
      <p:pic>
        <p:nvPicPr>
          <p:cNvPr id="11" name="Picture 10">
            <a:extLst>
              <a:ext uri="{FF2B5EF4-FFF2-40B4-BE49-F238E27FC236}">
                <a16:creationId xmlns:a16="http://schemas.microsoft.com/office/drawing/2014/main" id="{C51711B0-7BD2-4C59-87FD-D3449B756A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3979" y="179028"/>
            <a:ext cx="1824203" cy="801700"/>
          </a:xfrm>
          <a:prstGeom prst="rect">
            <a:avLst/>
          </a:prstGeom>
        </p:spPr>
      </p:pic>
    </p:spTree>
    <p:extLst>
      <p:ext uri="{BB962C8B-B14F-4D97-AF65-F5344CB8AC3E}">
        <p14:creationId xmlns:p14="http://schemas.microsoft.com/office/powerpoint/2010/main" val="388409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236364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34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pic>
        <p:nvPicPr>
          <p:cNvPr id="7" name="Picture 4"/>
          <p:cNvPicPr>
            <a:picLocks noChangeAspect="1" noChangeArrowheads="1"/>
          </p:cNvPicPr>
          <p:nvPr/>
        </p:nvPicPr>
        <p:blipFill>
          <a:blip r:embed="rId2" cstate="print"/>
          <a:srcRect/>
          <a:stretch>
            <a:fillRect/>
          </a:stretch>
        </p:blipFill>
        <p:spPr bwMode="auto">
          <a:xfrm>
            <a:off x="143339" y="5805264"/>
            <a:ext cx="3072340" cy="981570"/>
          </a:xfrm>
          <a:prstGeom prst="rect">
            <a:avLst/>
          </a:prstGeom>
          <a:noFill/>
          <a:ln w="9525">
            <a:noFill/>
            <a:miter lim="800000"/>
            <a:headEnd/>
            <a:tailEnd/>
          </a:ln>
        </p:spPr>
      </p:pic>
      <p:pic>
        <p:nvPicPr>
          <p:cNvPr id="8" name="Picture 7" descr="GPT banner logo.jpg"/>
          <p:cNvPicPr>
            <a:picLocks noChangeAspect="1"/>
          </p:cNvPicPr>
          <p:nvPr/>
        </p:nvPicPr>
        <p:blipFill>
          <a:blip r:embed="rId3" cstate="print"/>
          <a:stretch>
            <a:fillRect/>
          </a:stretch>
        </p:blipFill>
        <p:spPr>
          <a:xfrm>
            <a:off x="9586321" y="116632"/>
            <a:ext cx="2461520" cy="864096"/>
          </a:xfrm>
          <a:prstGeom prst="rect">
            <a:avLst/>
          </a:prstGeom>
        </p:spPr>
      </p:pic>
      <p:sp>
        <p:nvSpPr>
          <p:cNvPr id="2" name="Title 1"/>
          <p:cNvSpPr>
            <a:spLocks noGrp="1"/>
          </p:cNvSpPr>
          <p:nvPr>
            <p:ph type="title"/>
          </p:nvPr>
        </p:nvSpPr>
        <p:spPr>
          <a:xfrm>
            <a:off x="609600" y="274638"/>
            <a:ext cx="8654752" cy="1143000"/>
          </a:xfrm>
        </p:spPr>
        <p:txBody>
          <a:bodyPr>
            <a:normAutofit/>
          </a:bodyPr>
          <a:lstStyle>
            <a:lvl1pPr algn="l">
              <a:defRPr sz="4000"/>
            </a:lvl1pPr>
          </a:lstStyle>
          <a:p>
            <a:r>
              <a:rPr lang="en-US"/>
              <a:t>Click to edit Master title style</a:t>
            </a:r>
            <a:endParaRPr lang="en-GB" dirty="0"/>
          </a:p>
        </p:txBody>
      </p:sp>
    </p:spTree>
    <p:extLst>
      <p:ext uri="{BB962C8B-B14F-4D97-AF65-F5344CB8AC3E}">
        <p14:creationId xmlns:p14="http://schemas.microsoft.com/office/powerpoint/2010/main" val="228427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GPT Gears small 3.png"/>
          <p:cNvPicPr>
            <a:picLocks noChangeAspect="1"/>
          </p:cNvPicPr>
          <p:nvPr/>
        </p:nvPicPr>
        <p:blipFill>
          <a:blip r:embed="rId2" cstate="print"/>
          <a:stretch>
            <a:fillRect/>
          </a:stretch>
        </p:blipFill>
        <p:spPr>
          <a:xfrm>
            <a:off x="1" y="0"/>
            <a:ext cx="12192000" cy="6858000"/>
          </a:xfrm>
          <a:prstGeom prst="rect">
            <a:avLst/>
          </a:prstGeom>
        </p:spPr>
      </p:pic>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accent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pic>
        <p:nvPicPr>
          <p:cNvPr id="8" name="Picture 4"/>
          <p:cNvPicPr>
            <a:picLocks noChangeAspect="1" noChangeArrowheads="1"/>
          </p:cNvPicPr>
          <p:nvPr/>
        </p:nvPicPr>
        <p:blipFill>
          <a:blip r:embed="rId3" cstate="print"/>
          <a:srcRect/>
          <a:stretch>
            <a:fillRect/>
          </a:stretch>
        </p:blipFill>
        <p:spPr bwMode="auto">
          <a:xfrm>
            <a:off x="143339" y="5805264"/>
            <a:ext cx="3072340" cy="981570"/>
          </a:xfrm>
          <a:prstGeom prst="rect">
            <a:avLst/>
          </a:prstGeom>
          <a:noFill/>
          <a:ln w="9525">
            <a:noFill/>
            <a:miter lim="800000"/>
            <a:headEnd/>
            <a:tailEnd/>
          </a:ln>
        </p:spPr>
      </p:pic>
      <p:pic>
        <p:nvPicPr>
          <p:cNvPr id="9" name="Picture 8" descr="GPT banner logo.jpg"/>
          <p:cNvPicPr>
            <a:picLocks noChangeAspect="1"/>
          </p:cNvPicPr>
          <p:nvPr/>
        </p:nvPicPr>
        <p:blipFill>
          <a:blip r:embed="rId4" cstate="print"/>
          <a:stretch>
            <a:fillRect/>
          </a:stretch>
        </p:blipFill>
        <p:spPr>
          <a:xfrm>
            <a:off x="9586321" y="116632"/>
            <a:ext cx="2461520" cy="864096"/>
          </a:xfrm>
          <a:prstGeom prst="rect">
            <a:avLst/>
          </a:prstGeom>
        </p:spPr>
      </p:pic>
      <p:pic>
        <p:nvPicPr>
          <p:cNvPr id="10" name="Picture 9">
            <a:extLst>
              <a:ext uri="{FF2B5EF4-FFF2-40B4-BE49-F238E27FC236}">
                <a16:creationId xmlns:a16="http://schemas.microsoft.com/office/drawing/2014/main" id="{35D2535B-DA11-4F93-944F-73E72E294A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3979" y="179028"/>
            <a:ext cx="1824203" cy="801700"/>
          </a:xfrm>
          <a:prstGeom prst="rect">
            <a:avLst/>
          </a:prstGeom>
        </p:spPr>
      </p:pic>
    </p:spTree>
    <p:extLst>
      <p:ext uri="{BB962C8B-B14F-4D97-AF65-F5344CB8AC3E}">
        <p14:creationId xmlns:p14="http://schemas.microsoft.com/office/powerpoint/2010/main" val="88709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descr="GPT Gears small 3.png"/>
          <p:cNvPicPr>
            <a:picLocks noChangeAspect="1"/>
          </p:cNvPicPr>
          <p:nvPr/>
        </p:nvPicPr>
        <p:blipFill>
          <a:blip r:embed="rId2" cstate="print"/>
          <a:stretch>
            <a:fillRect/>
          </a:stretch>
        </p:blipFill>
        <p:spPr>
          <a:xfrm>
            <a:off x="1" y="0"/>
            <a:ext cx="12192000" cy="6858000"/>
          </a:xfrm>
          <a:prstGeom prst="rect">
            <a:avLst/>
          </a:prstGeom>
        </p:spPr>
      </p:pic>
      <p:sp>
        <p:nvSpPr>
          <p:cNvPr id="2" name="Title 1"/>
          <p:cNvSpPr>
            <a:spLocks noGrp="1"/>
          </p:cNvSpPr>
          <p:nvPr>
            <p:ph type="title"/>
          </p:nvPr>
        </p:nvSpPr>
        <p:spPr>
          <a:xfrm>
            <a:off x="1007435" y="2708921"/>
            <a:ext cx="10363200" cy="1362075"/>
          </a:xfrm>
        </p:spPr>
        <p:txBody>
          <a:bodyPr anchor="t"/>
          <a:lstStyle>
            <a:lvl1pPr algn="l">
              <a:defRPr sz="4000" b="1" cap="none" baseline="0"/>
            </a:lvl1pPr>
          </a:lstStyle>
          <a:p>
            <a:r>
              <a:rPr lang="en-US"/>
              <a:t>Click to edit Master title style</a:t>
            </a:r>
            <a:endParaRPr lang="en-GB" dirty="0"/>
          </a:p>
        </p:txBody>
      </p:sp>
      <p:pic>
        <p:nvPicPr>
          <p:cNvPr id="8" name="Picture 4"/>
          <p:cNvPicPr>
            <a:picLocks noChangeAspect="1" noChangeArrowheads="1"/>
          </p:cNvPicPr>
          <p:nvPr/>
        </p:nvPicPr>
        <p:blipFill>
          <a:blip r:embed="rId3" cstate="print"/>
          <a:srcRect/>
          <a:stretch>
            <a:fillRect/>
          </a:stretch>
        </p:blipFill>
        <p:spPr bwMode="auto">
          <a:xfrm>
            <a:off x="143339" y="5805264"/>
            <a:ext cx="3072340" cy="981570"/>
          </a:xfrm>
          <a:prstGeom prst="rect">
            <a:avLst/>
          </a:prstGeom>
          <a:noFill/>
          <a:ln w="9525">
            <a:noFill/>
            <a:miter lim="800000"/>
            <a:headEnd/>
            <a:tailEnd/>
          </a:ln>
        </p:spPr>
      </p:pic>
      <p:pic>
        <p:nvPicPr>
          <p:cNvPr id="9" name="Picture 8" descr="GPT banner logo.jpg"/>
          <p:cNvPicPr>
            <a:picLocks noChangeAspect="1"/>
          </p:cNvPicPr>
          <p:nvPr/>
        </p:nvPicPr>
        <p:blipFill>
          <a:blip r:embed="rId4" cstate="print"/>
          <a:stretch>
            <a:fillRect/>
          </a:stretch>
        </p:blipFill>
        <p:spPr>
          <a:xfrm>
            <a:off x="9586321" y="116632"/>
            <a:ext cx="2461520" cy="864096"/>
          </a:xfrm>
          <a:prstGeom prst="rect">
            <a:avLst/>
          </a:prstGeom>
        </p:spPr>
      </p:pic>
      <p:pic>
        <p:nvPicPr>
          <p:cNvPr id="6" name="Picture 5">
            <a:extLst>
              <a:ext uri="{FF2B5EF4-FFF2-40B4-BE49-F238E27FC236}">
                <a16:creationId xmlns:a16="http://schemas.microsoft.com/office/drawing/2014/main" id="{FB813148-4095-408F-B0BE-FD077B5E35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3979" y="179028"/>
            <a:ext cx="1824203" cy="801700"/>
          </a:xfrm>
          <a:prstGeom prst="rect">
            <a:avLst/>
          </a:prstGeom>
        </p:spPr>
      </p:pic>
    </p:spTree>
    <p:extLst>
      <p:ext uri="{BB962C8B-B14F-4D97-AF65-F5344CB8AC3E}">
        <p14:creationId xmlns:p14="http://schemas.microsoft.com/office/powerpoint/2010/main" val="55139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875249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400048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369822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125607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1892345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1249580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2166552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3040669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91B6F7-9A5E-43A0-8454-8C20A717CDDE}" type="datetimeFigureOut">
              <a:rPr lang="en-GB" smtClean="0"/>
              <a:t>16/09/2020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EE670A8-3FB6-47A6-A776-577BEBC39CBC}" type="slidenum">
              <a:rPr lang="en-GB" smtClean="0"/>
              <a:t>‹#›</a:t>
            </a:fld>
            <a:endParaRPr lang="en-GB" dirty="0"/>
          </a:p>
        </p:txBody>
      </p:sp>
    </p:spTree>
    <p:extLst>
      <p:ext uri="{BB962C8B-B14F-4D97-AF65-F5344CB8AC3E}">
        <p14:creationId xmlns:p14="http://schemas.microsoft.com/office/powerpoint/2010/main" val="168596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9454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864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335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8142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1795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5712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0250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766777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1B6F7-9A5E-43A0-8454-8C20A717CDDE}" type="datetimeFigureOut">
              <a:rPr lang="en-GB" smtClean="0"/>
              <a:t>16/09/2020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670A8-3FB6-47A6-A776-577BEBC39CBC}" type="slidenum">
              <a:rPr lang="en-GB" smtClean="0"/>
              <a:t>‹#›</a:t>
            </a:fld>
            <a:endParaRPr lang="en-GB" dirty="0"/>
          </a:p>
        </p:txBody>
      </p:sp>
    </p:spTree>
    <p:extLst>
      <p:ext uri="{BB962C8B-B14F-4D97-AF65-F5344CB8AC3E}">
        <p14:creationId xmlns:p14="http://schemas.microsoft.com/office/powerpoint/2010/main" val="3688123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b="1"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est-practice-and-impact/pipeline_documentation"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hyperlink" Target="https://www.gov.uk/government/collections/slides-and-datasets-to-accompany-coronavirus-press-conference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v.uk/government/collections/slides-and-datasets-to-accompany-coronavirus-press-conference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8.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gov.uk/government/collections/slides-and-datasets-to-accompany-coronavirus-press-conferences"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gov.uk/government/collections/slides-and-datasets-to-accompany-coronavirus-press-conferences"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4AADF4-2FBC-4BF7-822F-C635725A9F0D}"/>
              </a:ext>
            </a:extLst>
          </p:cNvPr>
          <p:cNvSpPr>
            <a:spLocks noGrp="1"/>
          </p:cNvSpPr>
          <p:nvPr>
            <p:ph type="ctrTitle"/>
          </p:nvPr>
        </p:nvSpPr>
        <p:spPr/>
        <p:txBody>
          <a:bodyPr/>
          <a:lstStyle/>
          <a:p>
            <a:r>
              <a:rPr lang="en-GB" dirty="0"/>
              <a:t>RAP and the COVID-19 Press Briefings</a:t>
            </a:r>
          </a:p>
        </p:txBody>
      </p:sp>
      <p:sp>
        <p:nvSpPr>
          <p:cNvPr id="5" name="Subtitle 4">
            <a:extLst>
              <a:ext uri="{FF2B5EF4-FFF2-40B4-BE49-F238E27FC236}">
                <a16:creationId xmlns:a16="http://schemas.microsoft.com/office/drawing/2014/main" id="{AE93F0AF-7EC4-4726-8C14-FB4227278B38}"/>
              </a:ext>
            </a:extLst>
          </p:cNvPr>
          <p:cNvSpPr>
            <a:spLocks noGrp="1"/>
          </p:cNvSpPr>
          <p:nvPr>
            <p:ph type="subTitle" idx="1"/>
          </p:nvPr>
        </p:nvSpPr>
        <p:spPr/>
        <p:txBody>
          <a:bodyPr>
            <a:normAutofit/>
          </a:bodyPr>
          <a:lstStyle/>
          <a:p>
            <a:pPr algn="l"/>
            <a:r>
              <a:rPr lang="en-GB" sz="2800" dirty="0">
                <a:latin typeface="Open Sans" panose="020B0606030504020204" pitchFamily="34" charset="0"/>
                <a:ea typeface="Open Sans" panose="020B0606030504020204" pitchFamily="34" charset="0"/>
                <a:cs typeface="Open Sans" panose="020B0606030504020204" pitchFamily="34" charset="0"/>
              </a:rPr>
              <a:t>Martin Ralphs</a:t>
            </a:r>
          </a:p>
          <a:p>
            <a:pPr algn="l"/>
            <a:r>
              <a:rPr lang="en-GB" sz="2800" dirty="0">
                <a:latin typeface="Open Sans" panose="020B0606030504020204" pitchFamily="34" charset="0"/>
                <a:ea typeface="Open Sans" panose="020B0606030504020204" pitchFamily="34" charset="0"/>
                <a:cs typeface="Open Sans" panose="020B0606030504020204" pitchFamily="34" charset="0"/>
              </a:rPr>
              <a:t>Best Practice and Impact division, ONS</a:t>
            </a:r>
          </a:p>
        </p:txBody>
      </p:sp>
    </p:spTree>
    <p:extLst>
      <p:ext uri="{BB962C8B-B14F-4D97-AF65-F5344CB8AC3E}">
        <p14:creationId xmlns:p14="http://schemas.microsoft.com/office/powerpoint/2010/main" val="9696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1FCB-27D3-43E2-AA44-DA379F8995AC}"/>
              </a:ext>
            </a:extLst>
          </p:cNvPr>
          <p:cNvSpPr>
            <a:spLocks noGrp="1"/>
          </p:cNvSpPr>
          <p:nvPr>
            <p:ph type="title"/>
          </p:nvPr>
        </p:nvSpPr>
        <p:spPr/>
        <p:txBody>
          <a:bodyPr/>
          <a:lstStyle/>
          <a:p>
            <a:r>
              <a:rPr lang="en-GB" dirty="0"/>
              <a:t>2. Design for re-use is a game changer</a:t>
            </a:r>
          </a:p>
        </p:txBody>
      </p:sp>
      <p:sp>
        <p:nvSpPr>
          <p:cNvPr id="3" name="Content Placeholder 2">
            <a:extLst>
              <a:ext uri="{FF2B5EF4-FFF2-40B4-BE49-F238E27FC236}">
                <a16:creationId xmlns:a16="http://schemas.microsoft.com/office/drawing/2014/main" id="{94739562-1A65-4B0E-A29E-C7866901EAE6}"/>
              </a:ext>
            </a:extLst>
          </p:cNvPr>
          <p:cNvSpPr>
            <a:spLocks noGrp="1"/>
          </p:cNvSpPr>
          <p:nvPr>
            <p:ph idx="1"/>
          </p:nvPr>
        </p:nvSpPr>
        <p:spPr/>
        <p:txBody>
          <a:bodyPr>
            <a:normAutofit fontScale="92500" lnSpcReduction="20000"/>
          </a:bodyPr>
          <a:lstStyle/>
          <a:p>
            <a:r>
              <a:rPr lang="en-GB" dirty="0" err="1"/>
              <a:t>RAPped</a:t>
            </a:r>
            <a:r>
              <a:rPr lang="en-GB" dirty="0"/>
              <a:t> inputs would have been incredibly helpful</a:t>
            </a:r>
          </a:p>
          <a:p>
            <a:r>
              <a:rPr lang="en-GB" dirty="0"/>
              <a:t>Most data we used were published outputs.  Some were internal sources</a:t>
            </a:r>
          </a:p>
          <a:p>
            <a:r>
              <a:rPr lang="en-GB" dirty="0"/>
              <a:t>Few government sources were easy to ingest.  Most were Excel sheets not designed for reuse and needed bespoke tailoring</a:t>
            </a:r>
          </a:p>
          <a:p>
            <a:r>
              <a:rPr lang="en-GB" dirty="0"/>
              <a:t>Integration across UK data sources was a huge challenge</a:t>
            </a:r>
          </a:p>
          <a:p>
            <a:r>
              <a:rPr lang="en-GB" dirty="0"/>
              <a:t>Formatting and file locations changed over time.  There was no way to know easily that this had happened</a:t>
            </a:r>
          </a:p>
          <a:p>
            <a:r>
              <a:rPr lang="en-GB" dirty="0"/>
              <a:t>Stable CSV data feeds were </a:t>
            </a:r>
            <a:r>
              <a:rPr lang="en-GB" b="1" dirty="0"/>
              <a:t>so</a:t>
            </a:r>
            <a:r>
              <a:rPr lang="en-GB" dirty="0"/>
              <a:t> helpful!</a:t>
            </a:r>
          </a:p>
          <a:p>
            <a:r>
              <a:rPr lang="en-GB" dirty="0"/>
              <a:t>PHE’s COVID dashboard with its API was a huge bonus at the end</a:t>
            </a:r>
          </a:p>
          <a:p>
            <a:endParaRPr lang="en-GB" dirty="0"/>
          </a:p>
          <a:p>
            <a:pPr marL="0" indent="0">
              <a:buNone/>
            </a:pPr>
            <a:endParaRPr lang="en-GB" dirty="0"/>
          </a:p>
        </p:txBody>
      </p:sp>
    </p:spTree>
    <p:extLst>
      <p:ext uri="{BB962C8B-B14F-4D97-AF65-F5344CB8AC3E}">
        <p14:creationId xmlns:p14="http://schemas.microsoft.com/office/powerpoint/2010/main" val="271861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13EA-AC79-4945-A2AA-602DECD7F495}"/>
              </a:ext>
            </a:extLst>
          </p:cNvPr>
          <p:cNvSpPr>
            <a:spLocks noGrp="1"/>
          </p:cNvSpPr>
          <p:nvPr>
            <p:ph type="title"/>
          </p:nvPr>
        </p:nvSpPr>
        <p:spPr/>
        <p:txBody>
          <a:bodyPr/>
          <a:lstStyle/>
          <a:p>
            <a:r>
              <a:rPr lang="en-GB" dirty="0"/>
              <a:t>3. RAP under pressure can still work</a:t>
            </a:r>
          </a:p>
        </p:txBody>
      </p:sp>
      <p:sp>
        <p:nvSpPr>
          <p:cNvPr id="3" name="Content Placeholder 2">
            <a:extLst>
              <a:ext uri="{FF2B5EF4-FFF2-40B4-BE49-F238E27FC236}">
                <a16:creationId xmlns:a16="http://schemas.microsoft.com/office/drawing/2014/main" id="{7FEA868A-5C2D-45BA-BBF3-F54429EE0320}"/>
              </a:ext>
            </a:extLst>
          </p:cNvPr>
          <p:cNvSpPr>
            <a:spLocks noGrp="1"/>
          </p:cNvSpPr>
          <p:nvPr>
            <p:ph idx="1"/>
          </p:nvPr>
        </p:nvSpPr>
        <p:spPr/>
        <p:txBody>
          <a:bodyPr>
            <a:normAutofit lnSpcReduction="10000"/>
          </a:bodyPr>
          <a:lstStyle/>
          <a:p>
            <a:r>
              <a:rPr lang="en-GB" dirty="0"/>
              <a:t>When the briefings started, the requirements and the inputs were very unstable.  Only an intensive manual process could meet demand</a:t>
            </a:r>
          </a:p>
          <a:p>
            <a:r>
              <a:rPr lang="en-GB" dirty="0"/>
              <a:t>Close partnerships with our data stakeholders were critical</a:t>
            </a:r>
          </a:p>
          <a:p>
            <a:r>
              <a:rPr lang="en-GB" dirty="0"/>
              <a:t>As things settled down we identified quick wins for automated production and QA</a:t>
            </a:r>
          </a:p>
          <a:p>
            <a:r>
              <a:rPr lang="en-GB" dirty="0"/>
              <a:t>RAP meant we collaborated effectively and could share code and methods quickly and efficiently</a:t>
            </a:r>
          </a:p>
          <a:p>
            <a:r>
              <a:rPr lang="en-GB" dirty="0"/>
              <a:t>RAP meant that we had a documented product to hand over</a:t>
            </a:r>
          </a:p>
        </p:txBody>
      </p:sp>
    </p:spTree>
    <p:extLst>
      <p:ext uri="{BB962C8B-B14F-4D97-AF65-F5344CB8AC3E}">
        <p14:creationId xmlns:p14="http://schemas.microsoft.com/office/powerpoint/2010/main" val="60780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2FAE-EC79-42D6-98EF-96DCEBF43247}"/>
              </a:ext>
            </a:extLst>
          </p:cNvPr>
          <p:cNvSpPr>
            <a:spLocks noGrp="1"/>
          </p:cNvSpPr>
          <p:nvPr>
            <p:ph type="title"/>
          </p:nvPr>
        </p:nvSpPr>
        <p:spPr>
          <a:xfrm>
            <a:off x="609600" y="274638"/>
            <a:ext cx="10972800" cy="1143000"/>
          </a:xfrm>
        </p:spPr>
        <p:txBody>
          <a:bodyPr anchor="ctr">
            <a:normAutofit/>
          </a:bodyPr>
          <a:lstStyle/>
          <a:p>
            <a:r>
              <a:rPr lang="en-GB" dirty="0"/>
              <a:t>4. Basic automated QA is great</a:t>
            </a:r>
          </a:p>
        </p:txBody>
      </p:sp>
      <p:graphicFrame>
        <p:nvGraphicFramePr>
          <p:cNvPr id="5" name="Content Placeholder 2">
            <a:extLst>
              <a:ext uri="{FF2B5EF4-FFF2-40B4-BE49-F238E27FC236}">
                <a16:creationId xmlns:a16="http://schemas.microsoft.com/office/drawing/2014/main" id="{4C9FCFD7-6E27-41F9-90AF-949F9C1C675C}"/>
              </a:ext>
            </a:extLst>
          </p:cNvPr>
          <p:cNvGraphicFramePr>
            <a:graphicFrameLocks noGrp="1"/>
          </p:cNvGraphicFramePr>
          <p:nvPr>
            <p:ph idx="1"/>
            <p:extLst>
              <p:ext uri="{D42A27DB-BD31-4B8C-83A1-F6EECF244321}">
                <p14:modId xmlns:p14="http://schemas.microsoft.com/office/powerpoint/2010/main" val="89383591"/>
              </p:ext>
            </p:extLst>
          </p:nvPr>
        </p:nvGraphicFramePr>
        <p:xfrm>
          <a:off x="710005" y="1417638"/>
          <a:ext cx="11187953" cy="4983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31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A7DB-778A-4928-ABAC-1AC9BE422BB4}"/>
              </a:ext>
            </a:extLst>
          </p:cNvPr>
          <p:cNvSpPr>
            <a:spLocks noGrp="1"/>
          </p:cNvSpPr>
          <p:nvPr>
            <p:ph type="title"/>
          </p:nvPr>
        </p:nvSpPr>
        <p:spPr/>
        <p:txBody>
          <a:bodyPr/>
          <a:lstStyle/>
          <a:p>
            <a:r>
              <a:rPr lang="en-GB" dirty="0"/>
              <a:t>Where we got to</a:t>
            </a:r>
          </a:p>
        </p:txBody>
      </p:sp>
      <p:sp>
        <p:nvSpPr>
          <p:cNvPr id="3" name="Content Placeholder 2">
            <a:extLst>
              <a:ext uri="{FF2B5EF4-FFF2-40B4-BE49-F238E27FC236}">
                <a16:creationId xmlns:a16="http://schemas.microsoft.com/office/drawing/2014/main" id="{516C7A0A-5505-4BBA-81AD-6D703BCB3827}"/>
              </a:ext>
            </a:extLst>
          </p:cNvPr>
          <p:cNvSpPr>
            <a:spLocks noGrp="1"/>
          </p:cNvSpPr>
          <p:nvPr>
            <p:ph idx="1"/>
          </p:nvPr>
        </p:nvSpPr>
        <p:spPr>
          <a:xfrm>
            <a:off x="695661" y="2617303"/>
            <a:ext cx="10972800" cy="3175692"/>
          </a:xfrm>
        </p:spPr>
        <p:txBody>
          <a:bodyPr>
            <a:normAutofit fontScale="70000" lnSpcReduction="20000"/>
          </a:bodyPr>
          <a:lstStyle/>
          <a:p>
            <a:r>
              <a:rPr lang="en-GB" sz="3000" dirty="0"/>
              <a:t>11 data pipelines for ingest, processing, output and QA for each of the core slides</a:t>
            </a:r>
          </a:p>
          <a:p>
            <a:r>
              <a:rPr lang="en-GB" sz="3000" dirty="0"/>
              <a:t>An R package (“</a:t>
            </a:r>
            <a:r>
              <a:rPr lang="en-GB" sz="3000" dirty="0" err="1"/>
              <a:t>dbpipe</a:t>
            </a:r>
            <a:r>
              <a:rPr lang="en-GB" sz="3000" dirty="0"/>
              <a:t>”) with automated documentation</a:t>
            </a:r>
          </a:p>
          <a:p>
            <a:r>
              <a:rPr lang="en-GB" sz="3000" dirty="0"/>
              <a:t>Some back end integration with Google Cloud Platform built in Python</a:t>
            </a:r>
          </a:p>
          <a:p>
            <a:r>
              <a:rPr lang="en-GB" sz="3000" dirty="0"/>
              <a:t>Can be spun up again very quickly if the need arises</a:t>
            </a:r>
          </a:p>
          <a:p>
            <a:r>
              <a:rPr lang="en-GB" sz="3000" dirty="0"/>
              <a:t>Drew on data from PHE, NHS, DHSC, devolved administrations, ONS, Department for Transport, CO, Google, Apple and Johns Hopkins University</a:t>
            </a:r>
          </a:p>
          <a:p>
            <a:r>
              <a:rPr lang="en-GB" sz="3000" dirty="0"/>
              <a:t>Hosted on ONS internal Gitlab and Cabinet Office Bitbucket repo but we want to make the code base public.</a:t>
            </a:r>
          </a:p>
          <a:p>
            <a:r>
              <a:rPr lang="en-GB" sz="3000" dirty="0"/>
              <a:t>Documentation is public:</a:t>
            </a:r>
          </a:p>
          <a:p>
            <a:r>
              <a:rPr lang="en-GB" sz="2800" dirty="0">
                <a:hlinkClick r:id="rId3"/>
              </a:rPr>
              <a:t>https://github.com/best-practice-and-impact/pipeline_documentation</a:t>
            </a:r>
            <a:endParaRPr lang="en-GB" sz="3000" dirty="0"/>
          </a:p>
          <a:p>
            <a:pPr marL="0" indent="0">
              <a:buNone/>
            </a:pPr>
            <a:endParaRPr lang="en-GB" sz="3000" dirty="0"/>
          </a:p>
          <a:p>
            <a:pPr marL="0" indent="0">
              <a:buNone/>
            </a:pPr>
            <a:endParaRPr lang="en-GB" sz="3000" dirty="0"/>
          </a:p>
        </p:txBody>
      </p:sp>
      <p:pic>
        <p:nvPicPr>
          <p:cNvPr id="4" name="Picture 3">
            <a:extLst>
              <a:ext uri="{FF2B5EF4-FFF2-40B4-BE49-F238E27FC236}">
                <a16:creationId xmlns:a16="http://schemas.microsoft.com/office/drawing/2014/main" id="{BC3CE184-48F9-4979-9203-16705E3C808B}"/>
              </a:ext>
            </a:extLst>
          </p:cNvPr>
          <p:cNvPicPr>
            <a:picLocks noChangeAspect="1"/>
          </p:cNvPicPr>
          <p:nvPr/>
        </p:nvPicPr>
        <p:blipFill>
          <a:blip r:embed="rId4"/>
          <a:stretch>
            <a:fillRect/>
          </a:stretch>
        </p:blipFill>
        <p:spPr>
          <a:xfrm>
            <a:off x="863301" y="189267"/>
            <a:ext cx="1917072" cy="2188173"/>
          </a:xfrm>
          <a:prstGeom prst="rect">
            <a:avLst/>
          </a:prstGeom>
        </p:spPr>
      </p:pic>
    </p:spTree>
    <p:extLst>
      <p:ext uri="{BB962C8B-B14F-4D97-AF65-F5344CB8AC3E}">
        <p14:creationId xmlns:p14="http://schemas.microsoft.com/office/powerpoint/2010/main" val="370679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8EAE-7A0C-4257-96AD-418950AA4150}"/>
              </a:ext>
            </a:extLst>
          </p:cNvPr>
          <p:cNvSpPr>
            <a:spLocks noGrp="1"/>
          </p:cNvSpPr>
          <p:nvPr>
            <p:ph type="ctrTitle"/>
          </p:nvPr>
        </p:nvSpPr>
        <p:spPr/>
        <p:txBody>
          <a:bodyPr/>
          <a:lstStyle/>
          <a:p>
            <a:r>
              <a:rPr lang="en-GB" dirty="0"/>
              <a:t>Bringing out the patterns</a:t>
            </a:r>
          </a:p>
        </p:txBody>
      </p:sp>
      <p:sp>
        <p:nvSpPr>
          <p:cNvPr id="3" name="Subtitle 2">
            <a:extLst>
              <a:ext uri="{FF2B5EF4-FFF2-40B4-BE49-F238E27FC236}">
                <a16:creationId xmlns:a16="http://schemas.microsoft.com/office/drawing/2014/main" id="{0F5ADC7F-F548-4FB3-8199-59AAC1805C85}"/>
              </a:ext>
            </a:extLst>
          </p:cNvPr>
          <p:cNvSpPr>
            <a:spLocks noGrp="1"/>
          </p:cNvSpPr>
          <p:nvPr>
            <p:ph type="subTitle" idx="1"/>
          </p:nvPr>
        </p:nvSpPr>
        <p:spPr/>
        <p:txBody>
          <a:bodyPr/>
          <a:lstStyle/>
          <a:p>
            <a:endParaRPr lang="en-GB" dirty="0"/>
          </a:p>
        </p:txBody>
      </p:sp>
      <p:sp>
        <p:nvSpPr>
          <p:cNvPr id="4" name="Rectangle 3">
            <a:extLst>
              <a:ext uri="{FF2B5EF4-FFF2-40B4-BE49-F238E27FC236}">
                <a16:creationId xmlns:a16="http://schemas.microsoft.com/office/drawing/2014/main" id="{10713874-7890-4ADC-B73B-14EBAA183DF1}"/>
              </a:ext>
            </a:extLst>
          </p:cNvPr>
          <p:cNvSpPr/>
          <p:nvPr/>
        </p:nvSpPr>
        <p:spPr>
          <a:xfrm>
            <a:off x="5977217" y="3244334"/>
            <a:ext cx="237566" cy="369332"/>
          </a:xfrm>
          <a:prstGeom prst="rect">
            <a:avLst/>
          </a:prstGeom>
        </p:spPr>
        <p:txBody>
          <a:bodyPr wrap="none">
            <a:spAutoFit/>
          </a:bodyPr>
          <a:lstStyle/>
          <a:p>
            <a:r>
              <a:rPr lang="en-GB" dirty="0"/>
              <a:t> </a:t>
            </a:r>
          </a:p>
        </p:txBody>
      </p:sp>
      <p:sp>
        <p:nvSpPr>
          <p:cNvPr id="5" name="Rectangle 4">
            <a:extLst>
              <a:ext uri="{FF2B5EF4-FFF2-40B4-BE49-F238E27FC236}">
                <a16:creationId xmlns:a16="http://schemas.microsoft.com/office/drawing/2014/main" id="{A75F4B94-6B56-4944-B11A-4E9841A58374}"/>
              </a:ext>
            </a:extLst>
          </p:cNvPr>
          <p:cNvSpPr/>
          <p:nvPr/>
        </p:nvSpPr>
        <p:spPr>
          <a:xfrm>
            <a:off x="5977217" y="3244334"/>
            <a:ext cx="237566" cy="369332"/>
          </a:xfrm>
          <a:prstGeom prst="rect">
            <a:avLst/>
          </a:prstGeom>
        </p:spPr>
        <p:txBody>
          <a:bodyPr wrap="none">
            <a:spAutoFit/>
          </a:bodyPr>
          <a:lstStyle/>
          <a:p>
            <a:r>
              <a:rPr lang="en-GB" dirty="0"/>
              <a:t> </a:t>
            </a:r>
          </a:p>
        </p:txBody>
      </p:sp>
      <p:sp>
        <p:nvSpPr>
          <p:cNvPr id="6" name="Rectangle 5">
            <a:extLst>
              <a:ext uri="{FF2B5EF4-FFF2-40B4-BE49-F238E27FC236}">
                <a16:creationId xmlns:a16="http://schemas.microsoft.com/office/drawing/2014/main" id="{435507C8-138B-41B7-9FB2-6C106317B6CF}"/>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170117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a:stretch/>
        </p:blipFill>
        <p:spPr>
          <a:xfrm>
            <a:off x="203201" y="203201"/>
            <a:ext cx="9144001" cy="620975"/>
          </a:xfrm>
          <a:prstGeom prst="rect">
            <a:avLst/>
          </a:prstGeom>
          <a:noFill/>
          <a:ln>
            <a:noFill/>
          </a:ln>
        </p:spPr>
      </p:pic>
      <p:sp>
        <p:nvSpPr>
          <p:cNvPr id="117" name="Google Shape;117;p19"/>
          <p:cNvSpPr txBox="1"/>
          <p:nvPr/>
        </p:nvSpPr>
        <p:spPr>
          <a:xfrm>
            <a:off x="293933" y="824167"/>
            <a:ext cx="11597600" cy="1169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800"/>
            </a:pPr>
            <a:r>
              <a:rPr lang="en-GB" sz="2400" b="1" kern="0">
                <a:solidFill>
                  <a:srgbClr val="000000"/>
                </a:solidFill>
                <a:latin typeface="PT Sans"/>
                <a:ea typeface="PT Sans"/>
                <a:cs typeface="PT Sans"/>
                <a:sym typeface="PT Sans"/>
              </a:rPr>
              <a:t>People in Hospital with COVID-19 (Great Britain)</a:t>
            </a:r>
            <a:endParaRPr sz="2400" b="1" kern="0">
              <a:solidFill>
                <a:srgbClr val="000000"/>
              </a:solidFill>
              <a:latin typeface="PT Sans"/>
              <a:ea typeface="PT Sans"/>
              <a:cs typeface="PT Sans"/>
              <a:sym typeface="PT Sans"/>
            </a:endParaRPr>
          </a:p>
          <a:p>
            <a:pPr defTabSz="1219170">
              <a:lnSpc>
                <a:spcPct val="115000"/>
              </a:lnSpc>
              <a:buClr>
                <a:srgbClr val="000000"/>
              </a:buClr>
              <a:buSzPts val="1000"/>
            </a:pPr>
            <a:r>
              <a:rPr lang="en-GB" sz="1333" kern="0">
                <a:solidFill>
                  <a:srgbClr val="000000"/>
                </a:solidFill>
                <a:highlight>
                  <a:srgbClr val="FFFFFF"/>
                </a:highlight>
                <a:latin typeface="PT Sans"/>
                <a:ea typeface="PT Sans"/>
                <a:cs typeface="PT Sans"/>
                <a:sym typeface="PT Sans"/>
              </a:rPr>
              <a:t>Over the last 24 hours, the number of people in GB hospitals with confirmed COVID-19 has fallen and is 10% lower than one week prior.</a:t>
            </a:r>
            <a:endParaRPr sz="1333" kern="0">
              <a:solidFill>
                <a:srgbClr val="000000"/>
              </a:solidFill>
              <a:latin typeface="PT Sans"/>
              <a:ea typeface="PT Sans"/>
              <a:cs typeface="PT Sans"/>
              <a:sym typeface="PT Sans"/>
            </a:endParaRPr>
          </a:p>
        </p:txBody>
      </p:sp>
      <p:sp>
        <p:nvSpPr>
          <p:cNvPr id="118" name="Google Shape;118;p19"/>
          <p:cNvSpPr txBox="1"/>
          <p:nvPr/>
        </p:nvSpPr>
        <p:spPr>
          <a:xfrm>
            <a:off x="203200" y="6231733"/>
            <a:ext cx="90652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800"/>
            </a:pPr>
            <a:r>
              <a:rPr lang="en-GB" sz="1067" kern="0">
                <a:solidFill>
                  <a:srgbClr val="000000"/>
                </a:solidFill>
                <a:latin typeface="PT Sans"/>
                <a:ea typeface="PT Sans"/>
                <a:cs typeface="PT Sans"/>
                <a:sym typeface="PT Sans"/>
              </a:rPr>
              <a:t>Source:</a:t>
            </a:r>
            <a:r>
              <a:rPr lang="en-GB" sz="1067" kern="0">
                <a:solidFill>
                  <a:srgbClr val="000000"/>
                </a:solidFill>
                <a:highlight>
                  <a:srgbClr val="FFFFFF"/>
                </a:highlight>
                <a:latin typeface="PT Sans"/>
                <a:ea typeface="PT Sans"/>
                <a:cs typeface="PT Sans"/>
                <a:sym typeface="PT Sans"/>
              </a:rPr>
              <a:t> NHSE, Welsh Gov., Scottish Gov.</a:t>
            </a:r>
            <a:endParaRPr sz="1067" kern="0">
              <a:solidFill>
                <a:srgbClr val="000000"/>
              </a:solidFill>
              <a:highlight>
                <a:srgbClr val="FFFFFF"/>
              </a:highlight>
              <a:latin typeface="PT Sans"/>
              <a:ea typeface="PT Sans"/>
              <a:cs typeface="PT Sans"/>
              <a:sym typeface="PT Sans"/>
            </a:endParaRPr>
          </a:p>
          <a:p>
            <a:pPr defTabSz="1219170">
              <a:buClr>
                <a:srgbClr val="000000"/>
              </a:buClr>
              <a:buSzPts val="800"/>
            </a:pPr>
            <a:endParaRPr sz="1067" kern="0">
              <a:solidFill>
                <a:srgbClr val="000000"/>
              </a:solidFill>
              <a:highlight>
                <a:srgbClr val="FFFFFF"/>
              </a:highlight>
              <a:latin typeface="PT Sans"/>
              <a:ea typeface="PT Sans"/>
              <a:cs typeface="PT Sans"/>
              <a:sym typeface="PT Sans"/>
            </a:endParaRPr>
          </a:p>
        </p:txBody>
      </p:sp>
      <p:pic>
        <p:nvPicPr>
          <p:cNvPr id="119" name="Google Shape;119;p19"/>
          <p:cNvPicPr preferRelativeResize="0"/>
          <p:nvPr/>
        </p:nvPicPr>
        <p:blipFill>
          <a:blip r:embed="rId4">
            <a:alphaModFix/>
          </a:blip>
          <a:stretch>
            <a:fillRect/>
          </a:stretch>
        </p:blipFill>
        <p:spPr>
          <a:xfrm>
            <a:off x="0" y="2286800"/>
            <a:ext cx="12192000" cy="4089595"/>
          </a:xfrm>
          <a:prstGeom prst="rect">
            <a:avLst/>
          </a:prstGeom>
          <a:noFill/>
          <a:ln>
            <a:noFill/>
          </a:ln>
        </p:spPr>
      </p:pic>
      <p:sp>
        <p:nvSpPr>
          <p:cNvPr id="120" name="Google Shape;120;p19"/>
          <p:cNvSpPr txBox="1"/>
          <p:nvPr/>
        </p:nvSpPr>
        <p:spPr>
          <a:xfrm>
            <a:off x="11225685" y="5017365"/>
            <a:ext cx="1265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South West</a:t>
            </a:r>
            <a:endParaRPr sz="1200" kern="0">
              <a:solidFill>
                <a:srgbClr val="000000"/>
              </a:solidFill>
              <a:latin typeface="PT Sans"/>
              <a:ea typeface="PT Sans"/>
              <a:cs typeface="PT Sans"/>
              <a:sym typeface="PT Sans"/>
            </a:endParaRPr>
          </a:p>
        </p:txBody>
      </p:sp>
      <p:sp>
        <p:nvSpPr>
          <p:cNvPr id="121" name="Google Shape;121;p19"/>
          <p:cNvSpPr txBox="1"/>
          <p:nvPr/>
        </p:nvSpPr>
        <p:spPr>
          <a:xfrm>
            <a:off x="11245983" y="3297277"/>
            <a:ext cx="733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London </a:t>
            </a:r>
            <a:endParaRPr sz="1200" kern="0">
              <a:solidFill>
                <a:srgbClr val="000000"/>
              </a:solidFill>
              <a:latin typeface="PT Sans"/>
              <a:ea typeface="PT Sans"/>
              <a:cs typeface="PT Sans"/>
              <a:sym typeface="PT Sans"/>
            </a:endParaRPr>
          </a:p>
        </p:txBody>
      </p:sp>
      <p:sp>
        <p:nvSpPr>
          <p:cNvPr id="122" name="Google Shape;122;p19"/>
          <p:cNvSpPr txBox="1"/>
          <p:nvPr/>
        </p:nvSpPr>
        <p:spPr>
          <a:xfrm>
            <a:off x="11259655" y="4728107"/>
            <a:ext cx="1265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Wales</a:t>
            </a:r>
            <a:endParaRPr sz="1200" kern="0">
              <a:solidFill>
                <a:srgbClr val="000000"/>
              </a:solidFill>
              <a:latin typeface="PT Sans"/>
              <a:ea typeface="PT Sans"/>
              <a:cs typeface="PT Sans"/>
              <a:sym typeface="PT Sans"/>
            </a:endParaRPr>
          </a:p>
        </p:txBody>
      </p:sp>
      <p:sp>
        <p:nvSpPr>
          <p:cNvPr id="123" name="Google Shape;123;p19"/>
          <p:cNvSpPr txBox="1"/>
          <p:nvPr/>
        </p:nvSpPr>
        <p:spPr>
          <a:xfrm>
            <a:off x="11045633" y="4439632"/>
            <a:ext cx="16224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East of</a:t>
            </a:r>
            <a:r>
              <a:rPr lang="en-GB" sz="400" kern="0">
                <a:solidFill>
                  <a:srgbClr val="000000"/>
                </a:solidFill>
                <a:latin typeface="PT Sans"/>
                <a:ea typeface="PT Sans"/>
                <a:cs typeface="PT Sans"/>
                <a:sym typeface="PT Sans"/>
              </a:rPr>
              <a:t> </a:t>
            </a:r>
            <a:r>
              <a:rPr lang="en-GB" sz="1200" kern="0">
                <a:solidFill>
                  <a:srgbClr val="000000"/>
                </a:solidFill>
                <a:latin typeface="PT Sans"/>
                <a:ea typeface="PT Sans"/>
                <a:cs typeface="PT Sans"/>
                <a:sym typeface="PT Sans"/>
              </a:rPr>
              <a:t>England</a:t>
            </a:r>
            <a:endParaRPr sz="1200" kern="0">
              <a:solidFill>
                <a:srgbClr val="000000"/>
              </a:solidFill>
              <a:latin typeface="PT Sans"/>
              <a:ea typeface="PT Sans"/>
              <a:cs typeface="PT Sans"/>
              <a:sym typeface="PT Sans"/>
            </a:endParaRPr>
          </a:p>
        </p:txBody>
      </p:sp>
      <p:sp>
        <p:nvSpPr>
          <p:cNvPr id="124" name="Google Shape;124;p19"/>
          <p:cNvSpPr txBox="1"/>
          <p:nvPr/>
        </p:nvSpPr>
        <p:spPr>
          <a:xfrm>
            <a:off x="11230033" y="4312883"/>
            <a:ext cx="1265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Scotland</a:t>
            </a:r>
            <a:endParaRPr sz="1200" kern="0">
              <a:solidFill>
                <a:srgbClr val="000000"/>
              </a:solidFill>
              <a:latin typeface="PT Sans"/>
              <a:ea typeface="PT Sans"/>
              <a:cs typeface="PT Sans"/>
              <a:sym typeface="PT Sans"/>
            </a:endParaRPr>
          </a:p>
        </p:txBody>
      </p:sp>
      <p:sp>
        <p:nvSpPr>
          <p:cNvPr id="125" name="Google Shape;125;p19"/>
          <p:cNvSpPr txBox="1"/>
          <p:nvPr/>
        </p:nvSpPr>
        <p:spPr>
          <a:xfrm>
            <a:off x="11229445" y="3926116"/>
            <a:ext cx="1622400" cy="323600"/>
          </a:xfrm>
          <a:prstGeom prst="rect">
            <a:avLst/>
          </a:prstGeom>
          <a:noFill/>
          <a:ln>
            <a:noFill/>
          </a:ln>
        </p:spPr>
        <p:txBody>
          <a:bodyPr spcFirstLastPara="1" wrap="square" lIns="121900" tIns="121900" rIns="121900" bIns="121900" anchor="t" anchorCtr="0">
            <a:noAutofit/>
          </a:bodyPr>
          <a:lstStyle/>
          <a:p>
            <a:pPr defTabSz="1219170">
              <a:lnSpc>
                <a:spcPct val="70000"/>
              </a:lnSpc>
              <a:buClr>
                <a:srgbClr val="000000"/>
              </a:buClr>
              <a:buSzPts val="900"/>
            </a:pPr>
            <a:r>
              <a:rPr lang="en-GB" sz="1200" kern="0">
                <a:solidFill>
                  <a:srgbClr val="000000"/>
                </a:solidFill>
                <a:latin typeface="PT Sans"/>
                <a:ea typeface="PT Sans"/>
                <a:cs typeface="PT Sans"/>
                <a:sym typeface="PT Sans"/>
              </a:rPr>
              <a:t>North East &amp; Yorkshire</a:t>
            </a:r>
            <a:endParaRPr sz="1200" kern="0">
              <a:solidFill>
                <a:srgbClr val="000000"/>
              </a:solidFill>
              <a:latin typeface="PT Sans"/>
              <a:ea typeface="PT Sans"/>
              <a:cs typeface="PT Sans"/>
              <a:sym typeface="PT Sans"/>
            </a:endParaRPr>
          </a:p>
        </p:txBody>
      </p:sp>
      <p:sp>
        <p:nvSpPr>
          <p:cNvPr id="126" name="Google Shape;126;p19"/>
          <p:cNvSpPr txBox="1"/>
          <p:nvPr/>
        </p:nvSpPr>
        <p:spPr>
          <a:xfrm>
            <a:off x="10644684" y="3538108"/>
            <a:ext cx="1265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North West</a:t>
            </a:r>
            <a:endParaRPr sz="1200" kern="0">
              <a:solidFill>
                <a:srgbClr val="000000"/>
              </a:solidFill>
              <a:latin typeface="PT Sans"/>
              <a:ea typeface="PT Sans"/>
              <a:cs typeface="PT Sans"/>
              <a:sym typeface="PT Sans"/>
            </a:endParaRPr>
          </a:p>
        </p:txBody>
      </p:sp>
      <p:sp>
        <p:nvSpPr>
          <p:cNvPr id="127" name="Google Shape;127;p19"/>
          <p:cNvSpPr txBox="1"/>
          <p:nvPr/>
        </p:nvSpPr>
        <p:spPr>
          <a:xfrm>
            <a:off x="11231400" y="3767881"/>
            <a:ext cx="878000" cy="3728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Midlands</a:t>
            </a:r>
            <a:endParaRPr sz="1200" kern="0">
              <a:solidFill>
                <a:srgbClr val="000000"/>
              </a:solidFill>
              <a:latin typeface="PT Sans"/>
              <a:ea typeface="PT Sans"/>
              <a:cs typeface="PT Sans"/>
              <a:sym typeface="PT Sans"/>
            </a:endParaRPr>
          </a:p>
        </p:txBody>
      </p:sp>
      <p:sp>
        <p:nvSpPr>
          <p:cNvPr id="128" name="Google Shape;128;p19"/>
          <p:cNvSpPr txBox="1"/>
          <p:nvPr/>
        </p:nvSpPr>
        <p:spPr>
          <a:xfrm>
            <a:off x="11243337" y="4173083"/>
            <a:ext cx="1265600" cy="323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900"/>
            </a:pPr>
            <a:r>
              <a:rPr lang="en-GB" sz="1200" kern="0">
                <a:solidFill>
                  <a:srgbClr val="000000"/>
                </a:solidFill>
                <a:latin typeface="PT Sans"/>
                <a:ea typeface="PT Sans"/>
                <a:cs typeface="PT Sans"/>
                <a:sym typeface="PT Sans"/>
              </a:rPr>
              <a:t>South East</a:t>
            </a:r>
            <a:endParaRPr sz="1200" kern="0">
              <a:solidFill>
                <a:srgbClr val="000000"/>
              </a:solidFill>
              <a:latin typeface="PT Sans"/>
              <a:ea typeface="PT Sans"/>
              <a:cs typeface="PT Sans"/>
              <a:sym typeface="P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8880400" y="6013800"/>
            <a:ext cx="3311600" cy="66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800"/>
            </a:pPr>
            <a:r>
              <a:rPr lang="en-GB" sz="800" kern="0">
                <a:solidFill>
                  <a:srgbClr val="000000"/>
                </a:solidFill>
                <a:latin typeface="Arial"/>
                <a:ea typeface="Arial"/>
                <a:cs typeface="Arial"/>
                <a:sym typeface="Arial"/>
              </a:rPr>
              <a:t>Source: NHS England and devolved administrations. </a:t>
            </a:r>
            <a:endParaRPr sz="800" kern="0">
              <a:solidFill>
                <a:srgbClr val="000000"/>
              </a:solidFill>
              <a:latin typeface="Arial"/>
              <a:ea typeface="Arial"/>
              <a:cs typeface="Arial"/>
              <a:sym typeface="Arial"/>
            </a:endParaRPr>
          </a:p>
          <a:p>
            <a:pPr defTabSz="1219170">
              <a:buClr>
                <a:srgbClr val="000000"/>
              </a:buClr>
              <a:buSzPts val="800"/>
            </a:pPr>
            <a:r>
              <a:rPr lang="en-GB" sz="800" kern="0">
                <a:solidFill>
                  <a:srgbClr val="000000"/>
                </a:solidFill>
                <a:latin typeface="Arial"/>
                <a:ea typeface="Arial"/>
                <a:cs typeface="Arial"/>
                <a:sym typeface="Arial"/>
              </a:rPr>
              <a:t>Further details on data sources can be found here: </a:t>
            </a:r>
            <a:r>
              <a:rPr lang="en-GB" sz="800" u="sng" kern="0">
                <a:solidFill>
                  <a:srgbClr val="0097A7"/>
                </a:solidFill>
                <a:latin typeface="Arial"/>
                <a:ea typeface="Arial"/>
                <a:cs typeface="Arial"/>
                <a:sym typeface="Arial"/>
                <a:hlinkClick r:id="rId3"/>
              </a:rPr>
              <a:t>https://www.gov.uk/government/collections/slides-and-datasets-to-accompany-coronavirus-press-conferences</a:t>
            </a:r>
            <a:r>
              <a:rPr lang="en-GB" sz="800" kern="0">
                <a:solidFill>
                  <a:srgbClr val="000000"/>
                </a:solidFill>
                <a:latin typeface="Arial"/>
                <a:ea typeface="Arial"/>
                <a:cs typeface="Arial"/>
                <a:sym typeface="Arial"/>
              </a:rPr>
              <a:t> </a:t>
            </a:r>
            <a:endParaRPr sz="800" kern="0">
              <a:solidFill>
                <a:srgbClr val="000000"/>
              </a:solidFill>
              <a:latin typeface="Arial"/>
              <a:ea typeface="Arial"/>
              <a:cs typeface="Arial"/>
              <a:sym typeface="Arial"/>
            </a:endParaRPr>
          </a:p>
          <a:p>
            <a:pPr defTabSz="1219170">
              <a:buClr>
                <a:srgbClr val="000000"/>
              </a:buClr>
              <a:buSzPts val="800"/>
            </a:pPr>
            <a:endParaRPr sz="800" kern="0">
              <a:solidFill>
                <a:srgbClr val="000000"/>
              </a:solidFill>
              <a:latin typeface="Arial"/>
              <a:ea typeface="Arial"/>
              <a:cs typeface="Arial"/>
              <a:sym typeface="Arial"/>
            </a:endParaRPr>
          </a:p>
        </p:txBody>
      </p:sp>
      <p:pic>
        <p:nvPicPr>
          <p:cNvPr id="106" name="Google Shape;106;p15"/>
          <p:cNvPicPr preferRelativeResize="0"/>
          <p:nvPr/>
        </p:nvPicPr>
        <p:blipFill rotWithShape="1">
          <a:blip r:embed="rId4">
            <a:alphaModFix/>
          </a:blip>
          <a:srcRect/>
          <a:stretch/>
        </p:blipFill>
        <p:spPr>
          <a:xfrm>
            <a:off x="3394914" y="6231467"/>
            <a:ext cx="5315772" cy="386120"/>
          </a:xfrm>
          <a:prstGeom prst="rect">
            <a:avLst/>
          </a:prstGeom>
          <a:noFill/>
          <a:ln>
            <a:noFill/>
          </a:ln>
        </p:spPr>
      </p:pic>
      <p:sp>
        <p:nvSpPr>
          <p:cNvPr id="108" name="Google Shape;108;p15"/>
          <p:cNvSpPr txBox="1"/>
          <p:nvPr/>
        </p:nvSpPr>
        <p:spPr>
          <a:xfrm>
            <a:off x="350568" y="241229"/>
            <a:ext cx="11597600" cy="645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800"/>
            </a:pPr>
            <a:r>
              <a:rPr lang="en-GB" sz="2400" b="1" kern="0">
                <a:solidFill>
                  <a:srgbClr val="000000"/>
                </a:solidFill>
                <a:latin typeface="Arial"/>
                <a:ea typeface="Arial"/>
                <a:cs typeface="Arial"/>
                <a:sym typeface="Arial"/>
              </a:rPr>
              <a:t>People in Hospital with COVID-19 (UK)</a:t>
            </a:r>
            <a:endParaRPr sz="2400" b="1" kern="0">
              <a:solidFill>
                <a:srgbClr val="000000"/>
              </a:solidFill>
              <a:latin typeface="Arial"/>
              <a:ea typeface="Arial"/>
              <a:cs typeface="Arial"/>
              <a:sym typeface="Arial"/>
            </a:endParaRPr>
          </a:p>
          <a:p>
            <a:pPr algn="ctr" defTabSz="1219170">
              <a:lnSpc>
                <a:spcPct val="115000"/>
              </a:lnSpc>
              <a:buClr>
                <a:srgbClr val="000000"/>
              </a:buClr>
              <a:buSzPts val="1000"/>
            </a:pPr>
            <a:endParaRPr sz="1467" kern="0">
              <a:solidFill>
                <a:srgbClr val="000000"/>
              </a:solidFill>
              <a:highlight>
                <a:srgbClr val="FFFFFF"/>
              </a:highlight>
              <a:latin typeface="PT Sans"/>
              <a:ea typeface="PT Sans"/>
              <a:cs typeface="PT Sans"/>
              <a:sym typeface="PT Sans"/>
            </a:endParaRPr>
          </a:p>
        </p:txBody>
      </p:sp>
      <p:pic>
        <p:nvPicPr>
          <p:cNvPr id="109" name="Google Shape;109;p15"/>
          <p:cNvPicPr preferRelativeResize="0"/>
          <p:nvPr/>
        </p:nvPicPr>
        <p:blipFill>
          <a:blip r:embed="rId5">
            <a:alphaModFix/>
          </a:blip>
          <a:stretch>
            <a:fillRect/>
          </a:stretch>
        </p:blipFill>
        <p:spPr>
          <a:xfrm>
            <a:off x="170570" y="1530084"/>
            <a:ext cx="11868325" cy="4313800"/>
          </a:xfrm>
          <a:prstGeom prst="rect">
            <a:avLst/>
          </a:prstGeom>
          <a:noFill/>
          <a:ln>
            <a:noFill/>
          </a:ln>
        </p:spPr>
      </p:pic>
      <p:pic>
        <p:nvPicPr>
          <p:cNvPr id="110" name="Google Shape;110;p15"/>
          <p:cNvPicPr preferRelativeResize="0"/>
          <p:nvPr/>
        </p:nvPicPr>
        <p:blipFill rotWithShape="1">
          <a:blip r:embed="rId6">
            <a:alphaModFix/>
          </a:blip>
          <a:srcRect/>
          <a:stretch/>
        </p:blipFill>
        <p:spPr>
          <a:xfrm>
            <a:off x="9669483" y="241233"/>
            <a:ext cx="2343021" cy="4120032"/>
          </a:xfrm>
          <a:prstGeom prst="rect">
            <a:avLst/>
          </a:prstGeom>
          <a:noFill/>
          <a:ln>
            <a:noFill/>
          </a:ln>
        </p:spPr>
      </p:pic>
      <p:sp>
        <p:nvSpPr>
          <p:cNvPr id="111" name="Google Shape;111;p15"/>
          <p:cNvSpPr txBox="1"/>
          <p:nvPr/>
        </p:nvSpPr>
        <p:spPr>
          <a:xfrm>
            <a:off x="1091800" y="795067"/>
            <a:ext cx="9816400" cy="386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GB" sz="1733" kern="0">
                <a:solidFill>
                  <a:srgbClr val="666666"/>
                </a:solidFill>
                <a:latin typeface="Arial"/>
                <a:cs typeface="Arial"/>
                <a:sym typeface="Arial"/>
              </a:rPr>
              <a:t>4,186 people are in hospital with COVID-19 in Great Britain, down from 4,837 this time last week.</a:t>
            </a:r>
            <a:endParaRPr sz="1733" kern="0">
              <a:solidFill>
                <a:srgbClr val="666666"/>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F2BA1-BD0F-48D8-A71A-E924B685465A}"/>
              </a:ext>
            </a:extLst>
          </p:cNvPr>
          <p:cNvPicPr>
            <a:picLocks noChangeAspect="1"/>
          </p:cNvPicPr>
          <p:nvPr/>
        </p:nvPicPr>
        <p:blipFill>
          <a:blip r:embed="rId3"/>
          <a:stretch>
            <a:fillRect/>
          </a:stretch>
        </p:blipFill>
        <p:spPr>
          <a:xfrm>
            <a:off x="423862" y="328612"/>
            <a:ext cx="11344275" cy="6200775"/>
          </a:xfrm>
          <a:prstGeom prst="rect">
            <a:avLst/>
          </a:prstGeom>
        </p:spPr>
      </p:pic>
    </p:spTree>
    <p:extLst>
      <p:ext uri="{BB962C8B-B14F-4D97-AF65-F5344CB8AC3E}">
        <p14:creationId xmlns:p14="http://schemas.microsoft.com/office/powerpoint/2010/main" val="191137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917467" y="285067"/>
            <a:ext cx="10270000" cy="6612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800"/>
            </a:pPr>
            <a:r>
              <a:rPr lang="en-GB" sz="2400" b="1" kern="0">
                <a:solidFill>
                  <a:srgbClr val="000000"/>
                </a:solidFill>
                <a:latin typeface="Arial"/>
                <a:ea typeface="Arial"/>
                <a:cs typeface="Arial"/>
                <a:sym typeface="Arial"/>
              </a:rPr>
              <a:t>Daily COVID-19 deaths confirmed with a positive test (UK)</a:t>
            </a:r>
            <a:endParaRPr sz="2400" b="1" kern="0">
              <a:solidFill>
                <a:srgbClr val="000000"/>
              </a:solidFill>
              <a:latin typeface="Arial"/>
              <a:ea typeface="Arial"/>
              <a:cs typeface="Arial"/>
              <a:sym typeface="Arial"/>
            </a:endParaRPr>
          </a:p>
          <a:p>
            <a:pPr defTabSz="1219170">
              <a:buClr>
                <a:srgbClr val="000000"/>
              </a:buClr>
              <a:buSzPts val="1100"/>
            </a:pPr>
            <a:endParaRPr sz="1600" kern="0">
              <a:solidFill>
                <a:srgbClr val="000000"/>
              </a:solidFill>
              <a:latin typeface="Arial"/>
              <a:ea typeface="Arial"/>
              <a:cs typeface="Arial"/>
              <a:sym typeface="Arial"/>
            </a:endParaRPr>
          </a:p>
          <a:p>
            <a:pPr defTabSz="1219170">
              <a:lnSpc>
                <a:spcPct val="115000"/>
              </a:lnSpc>
              <a:buClr>
                <a:srgbClr val="000000"/>
              </a:buClr>
              <a:buSzPts val="1100"/>
            </a:pPr>
            <a:endParaRPr sz="1333" kern="0">
              <a:solidFill>
                <a:srgbClr val="000000"/>
              </a:solidFill>
              <a:latin typeface="PT Sans"/>
              <a:ea typeface="PT Sans"/>
              <a:cs typeface="PT Sans"/>
              <a:sym typeface="PT Sans"/>
            </a:endParaRPr>
          </a:p>
          <a:p>
            <a:pPr defTabSz="1219170">
              <a:buClr>
                <a:srgbClr val="000000"/>
              </a:buClr>
              <a:buSzPts val="1000"/>
            </a:pPr>
            <a:endParaRPr sz="1333" b="1" kern="0">
              <a:solidFill>
                <a:srgbClr val="000000"/>
              </a:solidFill>
              <a:latin typeface="PT Sans"/>
              <a:ea typeface="PT Sans"/>
              <a:cs typeface="PT Sans"/>
              <a:sym typeface="PT Sans"/>
            </a:endParaRPr>
          </a:p>
        </p:txBody>
      </p:sp>
      <p:sp>
        <p:nvSpPr>
          <p:cNvPr id="117" name="Google Shape;117;p16"/>
          <p:cNvSpPr txBox="1"/>
          <p:nvPr/>
        </p:nvSpPr>
        <p:spPr>
          <a:xfrm>
            <a:off x="8880400" y="6013800"/>
            <a:ext cx="3311600" cy="66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800"/>
            </a:pPr>
            <a:r>
              <a:rPr lang="en-GB" sz="800" kern="0">
                <a:solidFill>
                  <a:srgbClr val="000000"/>
                </a:solidFill>
                <a:latin typeface="Arial"/>
                <a:ea typeface="Arial"/>
                <a:cs typeface="Arial"/>
                <a:sym typeface="Arial"/>
              </a:rPr>
              <a:t>Source: DHSC, sourced from NHSE, PHE, devolved administrations. Further details on data sources can be found here: </a:t>
            </a:r>
            <a:r>
              <a:rPr lang="en-GB" sz="800" u="sng" kern="0">
                <a:solidFill>
                  <a:srgbClr val="0097A7"/>
                </a:solidFill>
                <a:latin typeface="Arial"/>
                <a:ea typeface="Arial"/>
                <a:cs typeface="Arial"/>
                <a:sym typeface="Arial"/>
                <a:hlinkClick r:id="rId3"/>
              </a:rPr>
              <a:t>https://www.gov.uk/government/collections/slides-and-datasets-to-accompany-coronavirus-press-conferences</a:t>
            </a:r>
            <a:r>
              <a:rPr lang="en-GB" sz="800" kern="0">
                <a:solidFill>
                  <a:srgbClr val="000000"/>
                </a:solidFill>
                <a:latin typeface="Arial"/>
                <a:ea typeface="Arial"/>
                <a:cs typeface="Arial"/>
                <a:sym typeface="Arial"/>
              </a:rPr>
              <a:t> </a:t>
            </a:r>
            <a:endParaRPr sz="800" kern="0">
              <a:solidFill>
                <a:srgbClr val="000000"/>
              </a:solidFill>
              <a:latin typeface="Arial"/>
              <a:ea typeface="Arial"/>
              <a:cs typeface="Arial"/>
              <a:sym typeface="Arial"/>
            </a:endParaRPr>
          </a:p>
        </p:txBody>
      </p:sp>
      <p:sp>
        <p:nvSpPr>
          <p:cNvPr id="118" name="Google Shape;118;p16"/>
          <p:cNvSpPr txBox="1"/>
          <p:nvPr/>
        </p:nvSpPr>
        <p:spPr>
          <a:xfrm>
            <a:off x="1549667" y="871400"/>
            <a:ext cx="9005600" cy="6612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300"/>
            </a:pPr>
            <a:r>
              <a:rPr lang="en-GB" sz="1733" kern="0">
                <a:solidFill>
                  <a:srgbClr val="666666"/>
                </a:solidFill>
                <a:latin typeface="Arial"/>
                <a:ea typeface="Arial"/>
                <a:cs typeface="Arial"/>
                <a:sym typeface="Arial"/>
              </a:rPr>
              <a:t>The numbers presented here from the Department for Health and Social Care relate to deaths where COVID-19 was confirmed with a positive test.</a:t>
            </a:r>
            <a:endParaRPr sz="1733" kern="0">
              <a:solidFill>
                <a:srgbClr val="666666"/>
              </a:solidFill>
              <a:latin typeface="Arial"/>
              <a:ea typeface="Arial"/>
              <a:cs typeface="Arial"/>
              <a:sym typeface="Arial"/>
            </a:endParaRPr>
          </a:p>
        </p:txBody>
      </p:sp>
      <p:grpSp>
        <p:nvGrpSpPr>
          <p:cNvPr id="119" name="Google Shape;119;p16"/>
          <p:cNvGrpSpPr/>
          <p:nvPr/>
        </p:nvGrpSpPr>
        <p:grpSpPr>
          <a:xfrm>
            <a:off x="509503" y="1621085"/>
            <a:ext cx="504851" cy="530840"/>
            <a:chOff x="220648" y="1036242"/>
            <a:chExt cx="548273" cy="588602"/>
          </a:xfrm>
        </p:grpSpPr>
        <p:sp>
          <p:nvSpPr>
            <p:cNvPr id="120" name="Google Shape;120;p16"/>
            <p:cNvSpPr/>
            <p:nvPr/>
          </p:nvSpPr>
          <p:spPr>
            <a:xfrm>
              <a:off x="220650" y="1112025"/>
              <a:ext cx="380700" cy="380700"/>
            </a:xfrm>
            <a:prstGeom prst="ellipse">
              <a:avLst/>
            </a:prstGeom>
            <a:solidFill>
              <a:srgbClr val="ACBBD6"/>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pic>
          <p:nvPicPr>
            <p:cNvPr id="121" name="Google Shape;121;p16"/>
            <p:cNvPicPr preferRelativeResize="0"/>
            <p:nvPr/>
          </p:nvPicPr>
          <p:blipFill rotWithShape="1">
            <a:blip r:embed="rId4">
              <a:alphaModFix/>
            </a:blip>
            <a:srcRect l="-10685" t="-19682" r="-33323" b="-22847"/>
            <a:stretch/>
          </p:blipFill>
          <p:spPr>
            <a:xfrm>
              <a:off x="220648" y="1036242"/>
              <a:ext cx="548273" cy="588602"/>
            </a:xfrm>
            <a:prstGeom prst="rect">
              <a:avLst/>
            </a:prstGeom>
            <a:noFill/>
            <a:ln>
              <a:noFill/>
            </a:ln>
          </p:spPr>
        </p:pic>
      </p:grpSp>
      <p:cxnSp>
        <p:nvCxnSpPr>
          <p:cNvPr id="122" name="Google Shape;122;p16"/>
          <p:cNvCxnSpPr/>
          <p:nvPr/>
        </p:nvCxnSpPr>
        <p:spPr>
          <a:xfrm flipH="1">
            <a:off x="654917" y="2170373"/>
            <a:ext cx="10800" cy="2923600"/>
          </a:xfrm>
          <a:prstGeom prst="straightConnector1">
            <a:avLst/>
          </a:prstGeom>
          <a:noFill/>
          <a:ln w="9525" cap="flat" cmpd="sng">
            <a:solidFill>
              <a:srgbClr val="ACBBD6"/>
            </a:solidFill>
            <a:prstDash val="solid"/>
            <a:round/>
            <a:headEnd type="none" w="sm" len="sm"/>
            <a:tailEnd type="none" w="sm" len="sm"/>
          </a:ln>
        </p:spPr>
      </p:cxnSp>
      <p:pic>
        <p:nvPicPr>
          <p:cNvPr id="123" name="Google Shape;123;p16"/>
          <p:cNvPicPr preferRelativeResize="0"/>
          <p:nvPr/>
        </p:nvPicPr>
        <p:blipFill rotWithShape="1">
          <a:blip r:embed="rId5">
            <a:alphaModFix/>
          </a:blip>
          <a:srcRect/>
          <a:stretch/>
        </p:blipFill>
        <p:spPr>
          <a:xfrm>
            <a:off x="3394914" y="6231467"/>
            <a:ext cx="5315772" cy="386120"/>
          </a:xfrm>
          <a:prstGeom prst="rect">
            <a:avLst/>
          </a:prstGeom>
          <a:noFill/>
          <a:ln>
            <a:noFill/>
          </a:ln>
        </p:spPr>
      </p:pic>
      <p:sp>
        <p:nvSpPr>
          <p:cNvPr id="125" name="Google Shape;125;p16"/>
          <p:cNvSpPr txBox="1"/>
          <p:nvPr/>
        </p:nvSpPr>
        <p:spPr>
          <a:xfrm>
            <a:off x="1182533" y="1824267"/>
            <a:ext cx="3259600" cy="3503200"/>
          </a:xfrm>
          <a:prstGeom prst="rect">
            <a:avLst/>
          </a:prstGeom>
          <a:noFill/>
          <a:ln>
            <a:noFill/>
          </a:ln>
        </p:spPr>
        <p:txBody>
          <a:bodyPr spcFirstLastPara="1" wrap="square" lIns="121900" tIns="121900" rIns="121900" bIns="121900" anchor="t" anchorCtr="0">
            <a:noAutofit/>
          </a:bodyPr>
          <a:lstStyle/>
          <a:p>
            <a:pPr defTabSz="1219170">
              <a:spcBef>
                <a:spcPts val="400"/>
              </a:spcBef>
              <a:buClr>
                <a:srgbClr val="000000"/>
              </a:buClr>
              <a:buSzPts val="1300"/>
            </a:pPr>
            <a:r>
              <a:rPr lang="en-GB" sz="1733" kern="0">
                <a:solidFill>
                  <a:srgbClr val="000000"/>
                </a:solidFill>
                <a:latin typeface="Arial"/>
                <a:ea typeface="Arial"/>
                <a:cs typeface="Arial"/>
                <a:sym typeface="Arial"/>
              </a:rPr>
              <a:t>On </a:t>
            </a:r>
            <a:r>
              <a:rPr lang="en-GB" sz="1733" kern="0">
                <a:solidFill>
                  <a:srgbClr val="000000"/>
                </a:solidFill>
                <a:latin typeface="Arial"/>
                <a:cs typeface="Arial"/>
                <a:sym typeface="Arial"/>
              </a:rPr>
              <a:t>25</a:t>
            </a:r>
            <a:r>
              <a:rPr lang="en-GB" sz="1733" kern="0">
                <a:solidFill>
                  <a:srgbClr val="000000"/>
                </a:solidFill>
                <a:latin typeface="Arial"/>
                <a:ea typeface="Arial"/>
                <a:cs typeface="Arial"/>
                <a:sym typeface="Arial"/>
              </a:rPr>
              <a:t> June DHSC reported</a:t>
            </a:r>
            <a:endParaRPr sz="1733" kern="0">
              <a:solidFill>
                <a:srgbClr val="000000"/>
              </a:solidFill>
              <a:latin typeface="Arial"/>
              <a:ea typeface="Arial"/>
              <a:cs typeface="Arial"/>
              <a:sym typeface="Arial"/>
            </a:endParaRPr>
          </a:p>
          <a:p>
            <a:pPr defTabSz="1219170">
              <a:spcBef>
                <a:spcPts val="400"/>
              </a:spcBef>
              <a:buClr>
                <a:srgbClr val="000000"/>
              </a:buClr>
              <a:buSzPts val="700"/>
            </a:pPr>
            <a:endParaRPr sz="933" kern="0">
              <a:solidFill>
                <a:srgbClr val="000000"/>
              </a:solidFill>
              <a:latin typeface="Arial"/>
              <a:ea typeface="Arial"/>
              <a:cs typeface="Arial"/>
              <a:sym typeface="Arial"/>
            </a:endParaRPr>
          </a:p>
          <a:p>
            <a:pPr defTabSz="1219170">
              <a:buClr>
                <a:srgbClr val="000000"/>
              </a:buClr>
              <a:buSzPts val="2100"/>
            </a:pPr>
            <a:r>
              <a:rPr lang="en-GB" sz="2800" b="1" kern="0">
                <a:solidFill>
                  <a:srgbClr val="000000"/>
                </a:solidFill>
                <a:latin typeface="Arial"/>
                <a:cs typeface="Arial"/>
                <a:sym typeface="Arial"/>
              </a:rPr>
              <a:t>149</a:t>
            </a:r>
            <a:endParaRPr sz="3067" kern="0">
              <a:solidFill>
                <a:srgbClr val="000000"/>
              </a:solidFill>
              <a:latin typeface="Arial"/>
              <a:ea typeface="Arial"/>
              <a:cs typeface="Arial"/>
              <a:sym typeface="Arial"/>
            </a:endParaRPr>
          </a:p>
          <a:p>
            <a:pPr defTabSz="1219170">
              <a:spcBef>
                <a:spcPts val="400"/>
              </a:spcBef>
              <a:buClr>
                <a:srgbClr val="000000"/>
              </a:buClr>
              <a:buSzPts val="1300"/>
            </a:pPr>
            <a:r>
              <a:rPr lang="en-GB" sz="1733" kern="0">
                <a:solidFill>
                  <a:srgbClr val="000000"/>
                </a:solidFill>
                <a:latin typeface="Arial"/>
                <a:ea typeface="Arial"/>
                <a:cs typeface="Arial"/>
                <a:sym typeface="Arial"/>
              </a:rPr>
              <a:t>Daily COVID-19 deaths </a:t>
            </a:r>
            <a:br>
              <a:rPr lang="en-GB" sz="1733" kern="0">
                <a:solidFill>
                  <a:srgbClr val="000000"/>
                </a:solidFill>
                <a:latin typeface="Arial"/>
                <a:ea typeface="Arial"/>
                <a:cs typeface="Arial"/>
                <a:sym typeface="Arial"/>
              </a:rPr>
            </a:br>
            <a:r>
              <a:rPr lang="en-GB" sz="1733" kern="0">
                <a:solidFill>
                  <a:srgbClr val="000000"/>
                </a:solidFill>
                <a:latin typeface="Arial"/>
                <a:ea typeface="Arial"/>
                <a:cs typeface="Arial"/>
                <a:sym typeface="Arial"/>
              </a:rPr>
              <a:t>confirmed with a positive test</a:t>
            </a:r>
            <a:endParaRPr sz="1733" kern="0">
              <a:solidFill>
                <a:srgbClr val="000000"/>
              </a:solidFill>
              <a:latin typeface="Arial"/>
              <a:ea typeface="Arial"/>
              <a:cs typeface="Arial"/>
              <a:sym typeface="Arial"/>
            </a:endParaRPr>
          </a:p>
          <a:p>
            <a:pPr defTabSz="1219170">
              <a:spcBef>
                <a:spcPts val="400"/>
              </a:spcBef>
              <a:buClr>
                <a:srgbClr val="000000"/>
              </a:buClr>
              <a:buSzPts val="700"/>
            </a:pPr>
            <a:endParaRPr sz="933" kern="0">
              <a:solidFill>
                <a:srgbClr val="000000"/>
              </a:solidFill>
              <a:latin typeface="Arial"/>
              <a:ea typeface="Arial"/>
              <a:cs typeface="Arial"/>
              <a:sym typeface="Arial"/>
            </a:endParaRPr>
          </a:p>
          <a:p>
            <a:pPr defTabSz="1219170">
              <a:spcBef>
                <a:spcPts val="400"/>
              </a:spcBef>
              <a:buClr>
                <a:srgbClr val="000000"/>
              </a:buClr>
              <a:buSzPts val="2100"/>
            </a:pPr>
            <a:r>
              <a:rPr lang="en-GB" sz="2800" b="1" kern="0">
                <a:solidFill>
                  <a:srgbClr val="000000"/>
                </a:solidFill>
                <a:latin typeface="Arial"/>
                <a:ea typeface="Arial"/>
                <a:cs typeface="Arial"/>
                <a:sym typeface="Arial"/>
              </a:rPr>
              <a:t>4</a:t>
            </a:r>
            <a:r>
              <a:rPr lang="en-GB" sz="2800" b="1" kern="0">
                <a:solidFill>
                  <a:srgbClr val="000000"/>
                </a:solidFill>
                <a:latin typeface="Arial"/>
                <a:cs typeface="Arial"/>
                <a:sym typeface="Arial"/>
              </a:rPr>
              <a:t>3</a:t>
            </a:r>
            <a:r>
              <a:rPr lang="en-GB" sz="2800" b="1" kern="0">
                <a:solidFill>
                  <a:srgbClr val="000000"/>
                </a:solidFill>
                <a:latin typeface="Arial"/>
                <a:ea typeface="Arial"/>
                <a:cs typeface="Arial"/>
                <a:sym typeface="Arial"/>
              </a:rPr>
              <a:t>,</a:t>
            </a:r>
            <a:r>
              <a:rPr lang="en-GB" sz="2800" b="1" kern="0">
                <a:solidFill>
                  <a:srgbClr val="000000"/>
                </a:solidFill>
                <a:latin typeface="Arial"/>
                <a:cs typeface="Arial"/>
                <a:sym typeface="Arial"/>
              </a:rPr>
              <a:t>230</a:t>
            </a:r>
            <a:endParaRPr sz="2800" b="1" kern="0">
              <a:solidFill>
                <a:srgbClr val="000000"/>
              </a:solidFill>
              <a:latin typeface="Arial"/>
              <a:ea typeface="Arial"/>
              <a:cs typeface="Arial"/>
              <a:sym typeface="Arial"/>
            </a:endParaRPr>
          </a:p>
          <a:p>
            <a:pPr defTabSz="1219170">
              <a:spcBef>
                <a:spcPts val="400"/>
              </a:spcBef>
              <a:buClr>
                <a:srgbClr val="000000"/>
              </a:buClr>
              <a:buSzPts val="1300"/>
            </a:pPr>
            <a:r>
              <a:rPr lang="en-GB" sz="1733" kern="0">
                <a:solidFill>
                  <a:srgbClr val="000000"/>
                </a:solidFill>
                <a:latin typeface="Arial"/>
                <a:ea typeface="Arial"/>
                <a:cs typeface="Arial"/>
                <a:sym typeface="Arial"/>
              </a:rPr>
              <a:t>Total COVID-19 deaths                         confirmed with a positive test</a:t>
            </a:r>
            <a:endParaRPr sz="1733" kern="0">
              <a:solidFill>
                <a:srgbClr val="000000"/>
              </a:solidFill>
              <a:highlight>
                <a:srgbClr val="FFFFFF"/>
              </a:highlight>
              <a:latin typeface="Arial"/>
              <a:ea typeface="Arial"/>
              <a:cs typeface="Arial"/>
              <a:sym typeface="Arial"/>
            </a:endParaRPr>
          </a:p>
        </p:txBody>
      </p:sp>
      <p:sp>
        <p:nvSpPr>
          <p:cNvPr id="126" name="Google Shape;126;p16"/>
          <p:cNvSpPr txBox="1"/>
          <p:nvPr/>
        </p:nvSpPr>
        <p:spPr>
          <a:xfrm>
            <a:off x="533600" y="5412151"/>
            <a:ext cx="11124800" cy="5840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GB" sz="1200" kern="0">
                <a:solidFill>
                  <a:srgbClr val="000000"/>
                </a:solidFill>
                <a:latin typeface="Arial"/>
                <a:ea typeface="Arial"/>
                <a:cs typeface="Arial"/>
                <a:sym typeface="Arial"/>
              </a:rPr>
              <a:t>Weekly registered deaths from the Office for National Statistics include cases where COVID-19 is mentioned on the death certificate but was not confirmed with a test. On </a:t>
            </a:r>
            <a:r>
              <a:rPr lang="en-GB" sz="1200" kern="0">
                <a:solidFill>
                  <a:srgbClr val="000000"/>
                </a:solidFill>
                <a:latin typeface="Arial"/>
                <a:cs typeface="Arial"/>
                <a:sym typeface="Arial"/>
              </a:rPr>
              <a:t>12</a:t>
            </a:r>
            <a:r>
              <a:rPr lang="en-GB" sz="1200" kern="0">
                <a:solidFill>
                  <a:srgbClr val="000000"/>
                </a:solidFill>
                <a:latin typeface="Arial"/>
                <a:ea typeface="Arial"/>
                <a:cs typeface="Arial"/>
                <a:sym typeface="Arial"/>
              </a:rPr>
              <a:t> June, ONS reported 5</a:t>
            </a:r>
            <a:r>
              <a:rPr lang="en-GB" sz="1200" kern="0">
                <a:solidFill>
                  <a:srgbClr val="000000"/>
                </a:solidFill>
                <a:latin typeface="Arial"/>
                <a:cs typeface="Arial"/>
                <a:sym typeface="Arial"/>
              </a:rPr>
              <a:t>3</a:t>
            </a:r>
            <a:r>
              <a:rPr lang="en-GB" sz="1200" kern="0">
                <a:solidFill>
                  <a:srgbClr val="000000"/>
                </a:solidFill>
                <a:latin typeface="Arial"/>
                <a:ea typeface="Arial"/>
                <a:cs typeface="Arial"/>
                <a:sym typeface="Arial"/>
              </a:rPr>
              <a:t>,</a:t>
            </a:r>
            <a:r>
              <a:rPr lang="en-GB" sz="1200" kern="0">
                <a:solidFill>
                  <a:srgbClr val="000000"/>
                </a:solidFill>
                <a:latin typeface="Arial"/>
                <a:cs typeface="Arial"/>
                <a:sym typeface="Arial"/>
              </a:rPr>
              <a:t>009</a:t>
            </a:r>
            <a:r>
              <a:rPr lang="en-GB" sz="1200" kern="0">
                <a:solidFill>
                  <a:srgbClr val="000000"/>
                </a:solidFill>
                <a:latin typeface="Arial"/>
                <a:ea typeface="Arial"/>
                <a:cs typeface="Arial"/>
                <a:sym typeface="Arial"/>
              </a:rPr>
              <a:t> cumulative registered deaths from COVID-19. This was </a:t>
            </a:r>
            <a:r>
              <a:rPr lang="en-GB" sz="1200" kern="0">
                <a:solidFill>
                  <a:srgbClr val="000000"/>
                </a:solidFill>
                <a:latin typeface="Arial"/>
                <a:cs typeface="Arial"/>
                <a:sym typeface="Arial"/>
              </a:rPr>
              <a:t>11,428</a:t>
            </a:r>
            <a:r>
              <a:rPr lang="en-GB" sz="1200" kern="0">
                <a:solidFill>
                  <a:srgbClr val="000000"/>
                </a:solidFill>
                <a:latin typeface="Arial"/>
                <a:ea typeface="Arial"/>
                <a:cs typeface="Arial"/>
                <a:sym typeface="Arial"/>
              </a:rPr>
              <a:t> more than the DHSC figure for the same date. </a:t>
            </a:r>
            <a:endParaRPr sz="1200" kern="0">
              <a:solidFill>
                <a:srgbClr val="000000"/>
              </a:solidFill>
              <a:latin typeface="Arial"/>
              <a:ea typeface="Arial"/>
              <a:cs typeface="Arial"/>
              <a:sym typeface="Arial"/>
            </a:endParaRPr>
          </a:p>
          <a:p>
            <a:pPr defTabSz="1219170">
              <a:buClr>
                <a:srgbClr val="000000"/>
              </a:buClr>
              <a:buSzPts val="1100"/>
            </a:pPr>
            <a:endParaRPr sz="1200" kern="0">
              <a:solidFill>
                <a:srgbClr val="000000"/>
              </a:solidFill>
              <a:highlight>
                <a:srgbClr val="FFFF00"/>
              </a:highlight>
              <a:latin typeface="Arial"/>
              <a:ea typeface="Arial"/>
              <a:cs typeface="Arial"/>
              <a:sym typeface="Arial"/>
            </a:endParaRPr>
          </a:p>
          <a:p>
            <a:pPr algn="ctr" defTabSz="1219170">
              <a:buClr>
                <a:srgbClr val="000000"/>
              </a:buClr>
              <a:buSzPts val="2400"/>
            </a:pPr>
            <a:endParaRPr sz="1600" kern="0">
              <a:solidFill>
                <a:srgbClr val="000000"/>
              </a:solidFill>
              <a:highlight>
                <a:srgbClr val="FFFF00"/>
              </a:highlight>
              <a:latin typeface="Arial"/>
              <a:ea typeface="Arial"/>
              <a:cs typeface="Arial"/>
              <a:sym typeface="Arial"/>
            </a:endParaRPr>
          </a:p>
        </p:txBody>
      </p:sp>
      <p:sp>
        <p:nvSpPr>
          <p:cNvPr id="127" name="Google Shape;127;p16"/>
          <p:cNvSpPr txBox="1"/>
          <p:nvPr/>
        </p:nvSpPr>
        <p:spPr>
          <a:xfrm>
            <a:off x="6215584" y="1634196"/>
            <a:ext cx="3984800" cy="331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900"/>
            </a:pPr>
            <a:r>
              <a:rPr lang="en-GB" sz="1200" b="1" kern="0">
                <a:solidFill>
                  <a:srgbClr val="666666"/>
                </a:solidFill>
                <a:highlight>
                  <a:srgbClr val="FFFFFF"/>
                </a:highlight>
                <a:latin typeface="Arial"/>
                <a:ea typeface="Arial"/>
                <a:cs typeface="Arial"/>
                <a:sym typeface="Arial"/>
              </a:rPr>
              <a:t>Daily deaths</a:t>
            </a:r>
            <a:endParaRPr sz="1200" b="1" kern="0">
              <a:solidFill>
                <a:srgbClr val="666666"/>
              </a:solidFill>
              <a:highlight>
                <a:srgbClr val="FFFFFF"/>
              </a:highlight>
              <a:latin typeface="Arial"/>
              <a:ea typeface="Arial"/>
              <a:cs typeface="Arial"/>
              <a:sym typeface="Arial"/>
            </a:endParaRPr>
          </a:p>
        </p:txBody>
      </p:sp>
      <p:pic>
        <p:nvPicPr>
          <p:cNvPr id="128" name="Google Shape;128;p16"/>
          <p:cNvPicPr preferRelativeResize="0"/>
          <p:nvPr/>
        </p:nvPicPr>
        <p:blipFill>
          <a:blip r:embed="rId6">
            <a:alphaModFix/>
          </a:blip>
          <a:stretch>
            <a:fillRect/>
          </a:stretch>
        </p:blipFill>
        <p:spPr>
          <a:xfrm>
            <a:off x="4307601" y="1764077"/>
            <a:ext cx="7699201" cy="3446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7"/>
          <p:cNvPicPr preferRelativeResize="0"/>
          <p:nvPr/>
        </p:nvPicPr>
        <p:blipFill>
          <a:blip r:embed="rId3">
            <a:alphaModFix/>
          </a:blip>
          <a:stretch>
            <a:fillRect/>
          </a:stretch>
        </p:blipFill>
        <p:spPr>
          <a:xfrm>
            <a:off x="5632000" y="927568"/>
            <a:ext cx="6253160" cy="2567601"/>
          </a:xfrm>
          <a:prstGeom prst="rect">
            <a:avLst/>
          </a:prstGeom>
          <a:noFill/>
          <a:ln>
            <a:noFill/>
          </a:ln>
        </p:spPr>
      </p:pic>
      <p:pic>
        <p:nvPicPr>
          <p:cNvPr id="135" name="Google Shape;135;p17"/>
          <p:cNvPicPr preferRelativeResize="0"/>
          <p:nvPr/>
        </p:nvPicPr>
        <p:blipFill rotWithShape="1">
          <a:blip r:embed="rId4">
            <a:alphaModFix/>
          </a:blip>
          <a:srcRect l="2200"/>
          <a:stretch/>
        </p:blipFill>
        <p:spPr>
          <a:xfrm>
            <a:off x="5530400" y="3667301"/>
            <a:ext cx="5736800" cy="2567601"/>
          </a:xfrm>
          <a:prstGeom prst="rect">
            <a:avLst/>
          </a:prstGeom>
          <a:noFill/>
          <a:ln>
            <a:noFill/>
          </a:ln>
        </p:spPr>
      </p:pic>
      <p:sp>
        <p:nvSpPr>
          <p:cNvPr id="136" name="Google Shape;136;p17"/>
          <p:cNvSpPr txBox="1"/>
          <p:nvPr/>
        </p:nvSpPr>
        <p:spPr>
          <a:xfrm>
            <a:off x="8880400" y="6013800"/>
            <a:ext cx="3311600" cy="66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800"/>
            </a:pPr>
            <a:r>
              <a:rPr lang="en-GB" sz="800" kern="0">
                <a:solidFill>
                  <a:srgbClr val="000000"/>
                </a:solidFill>
                <a:latin typeface="Arial"/>
                <a:ea typeface="Arial"/>
                <a:cs typeface="Arial"/>
                <a:sym typeface="Arial"/>
              </a:rPr>
              <a:t>Source: </a:t>
            </a:r>
            <a:r>
              <a:rPr lang="en-GB" sz="800" kern="0">
                <a:solidFill>
                  <a:srgbClr val="000000"/>
                </a:solidFill>
                <a:latin typeface="Arial"/>
                <a:cs typeface="Arial"/>
                <a:sym typeface="Arial"/>
              </a:rPr>
              <a:t>DHSC</a:t>
            </a:r>
            <a:r>
              <a:rPr lang="en-GB" sz="800" kern="0">
                <a:solidFill>
                  <a:srgbClr val="000000"/>
                </a:solidFill>
                <a:latin typeface="Arial"/>
                <a:ea typeface="Arial"/>
                <a:cs typeface="Arial"/>
                <a:sym typeface="Arial"/>
              </a:rPr>
              <a:t>, sourced from N</a:t>
            </a:r>
            <a:r>
              <a:rPr lang="en-GB" sz="800" kern="0">
                <a:solidFill>
                  <a:srgbClr val="000000"/>
                </a:solidFill>
                <a:latin typeface="Arial"/>
                <a:cs typeface="Arial"/>
                <a:sym typeface="Arial"/>
              </a:rPr>
              <a:t>HSE,</a:t>
            </a:r>
            <a:r>
              <a:rPr lang="en-GB" sz="800" kern="0">
                <a:solidFill>
                  <a:srgbClr val="000000"/>
                </a:solidFill>
                <a:latin typeface="Arial"/>
                <a:ea typeface="Arial"/>
                <a:cs typeface="Arial"/>
                <a:sym typeface="Arial"/>
              </a:rPr>
              <a:t> P</a:t>
            </a:r>
            <a:r>
              <a:rPr lang="en-GB" sz="800" kern="0">
                <a:solidFill>
                  <a:srgbClr val="000000"/>
                </a:solidFill>
                <a:latin typeface="Arial"/>
                <a:cs typeface="Arial"/>
                <a:sym typeface="Arial"/>
              </a:rPr>
              <a:t>HE, </a:t>
            </a:r>
            <a:r>
              <a:rPr lang="en-GB" sz="800" kern="0">
                <a:solidFill>
                  <a:srgbClr val="000000"/>
                </a:solidFill>
                <a:latin typeface="Arial"/>
                <a:ea typeface="Arial"/>
                <a:cs typeface="Arial"/>
                <a:sym typeface="Arial"/>
              </a:rPr>
              <a:t>devolved administrations. Further details on data sources can be found here: </a:t>
            </a:r>
            <a:r>
              <a:rPr lang="en-GB" sz="800" u="sng" kern="0">
                <a:solidFill>
                  <a:srgbClr val="0097A7"/>
                </a:solidFill>
                <a:latin typeface="Arial"/>
                <a:ea typeface="Arial"/>
                <a:cs typeface="Arial"/>
                <a:sym typeface="Arial"/>
                <a:hlinkClick r:id="rId5"/>
              </a:rPr>
              <a:t>https://www.gov.uk/government/collections/slides-and-datasets-to-accompany-coronavirus-press-conferences</a:t>
            </a:r>
            <a:r>
              <a:rPr lang="en-GB" sz="800" kern="0">
                <a:solidFill>
                  <a:srgbClr val="000000"/>
                </a:solidFill>
                <a:latin typeface="Arial"/>
                <a:ea typeface="Arial"/>
                <a:cs typeface="Arial"/>
                <a:sym typeface="Arial"/>
              </a:rPr>
              <a:t> </a:t>
            </a:r>
            <a:endParaRPr sz="800" kern="0">
              <a:solidFill>
                <a:srgbClr val="000000"/>
              </a:solidFill>
              <a:latin typeface="Arial"/>
              <a:ea typeface="Arial"/>
              <a:cs typeface="Arial"/>
              <a:sym typeface="Arial"/>
            </a:endParaRPr>
          </a:p>
        </p:txBody>
      </p:sp>
      <p:pic>
        <p:nvPicPr>
          <p:cNvPr id="138" name="Google Shape;138;p17"/>
          <p:cNvPicPr preferRelativeResize="0"/>
          <p:nvPr/>
        </p:nvPicPr>
        <p:blipFill rotWithShape="1">
          <a:blip r:embed="rId6">
            <a:alphaModFix/>
          </a:blip>
          <a:srcRect/>
          <a:stretch/>
        </p:blipFill>
        <p:spPr>
          <a:xfrm>
            <a:off x="3394914" y="6231467"/>
            <a:ext cx="5315772" cy="386120"/>
          </a:xfrm>
          <a:prstGeom prst="rect">
            <a:avLst/>
          </a:prstGeom>
          <a:noFill/>
          <a:ln>
            <a:noFill/>
          </a:ln>
        </p:spPr>
      </p:pic>
      <p:sp>
        <p:nvSpPr>
          <p:cNvPr id="139" name="Google Shape;139;p17"/>
          <p:cNvSpPr txBox="1"/>
          <p:nvPr/>
        </p:nvSpPr>
        <p:spPr>
          <a:xfrm>
            <a:off x="1922433" y="227917"/>
            <a:ext cx="8630000" cy="12428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800"/>
            </a:pPr>
            <a:r>
              <a:rPr lang="en-GB" sz="2400" b="1" kern="0">
                <a:solidFill>
                  <a:srgbClr val="000000"/>
                </a:solidFill>
                <a:latin typeface="Arial"/>
                <a:cs typeface="Arial"/>
                <a:sym typeface="Arial"/>
              </a:rPr>
              <a:t>Deaths where COVID-19 was confirmed or suspected</a:t>
            </a:r>
            <a:endParaRPr sz="2400" b="1" kern="0">
              <a:solidFill>
                <a:srgbClr val="000000"/>
              </a:solidFill>
              <a:latin typeface="Arial"/>
              <a:ea typeface="Arial"/>
              <a:cs typeface="Arial"/>
              <a:sym typeface="Arial"/>
            </a:endParaRPr>
          </a:p>
          <a:p>
            <a:pPr defTabSz="1219170">
              <a:buClr>
                <a:srgbClr val="000000"/>
              </a:buClr>
              <a:buSzPts val="1100"/>
            </a:pPr>
            <a:endParaRPr sz="1600" kern="0">
              <a:solidFill>
                <a:srgbClr val="000000"/>
              </a:solidFill>
              <a:latin typeface="Arial"/>
              <a:ea typeface="Arial"/>
              <a:cs typeface="Arial"/>
              <a:sym typeface="Arial"/>
            </a:endParaRPr>
          </a:p>
          <a:p>
            <a:pPr defTabSz="1219170">
              <a:lnSpc>
                <a:spcPct val="115000"/>
              </a:lnSpc>
              <a:buClr>
                <a:srgbClr val="000000"/>
              </a:buClr>
              <a:buSzPts val="1100"/>
            </a:pPr>
            <a:endParaRPr sz="1333" kern="0">
              <a:solidFill>
                <a:srgbClr val="000000"/>
              </a:solidFill>
              <a:latin typeface="PT Sans"/>
              <a:ea typeface="PT Sans"/>
              <a:cs typeface="PT Sans"/>
              <a:sym typeface="PT Sans"/>
            </a:endParaRPr>
          </a:p>
          <a:p>
            <a:pPr defTabSz="1219170">
              <a:buClr>
                <a:srgbClr val="000000"/>
              </a:buClr>
              <a:buSzPts val="1000"/>
            </a:pPr>
            <a:endParaRPr sz="1333" b="1" kern="0">
              <a:solidFill>
                <a:srgbClr val="000000"/>
              </a:solidFill>
              <a:latin typeface="PT Sans"/>
              <a:ea typeface="PT Sans"/>
              <a:cs typeface="PT Sans"/>
              <a:sym typeface="PT Sans"/>
            </a:endParaRPr>
          </a:p>
        </p:txBody>
      </p:sp>
      <p:sp>
        <p:nvSpPr>
          <p:cNvPr id="140" name="Google Shape;140;p17"/>
          <p:cNvSpPr txBox="1"/>
          <p:nvPr/>
        </p:nvSpPr>
        <p:spPr>
          <a:xfrm>
            <a:off x="1145900" y="1522117"/>
            <a:ext cx="4482800" cy="4324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1733" kern="0">
                <a:solidFill>
                  <a:srgbClr val="000000"/>
                </a:solidFill>
                <a:latin typeface="Arial"/>
                <a:cs typeface="Arial"/>
                <a:sym typeface="Arial"/>
              </a:rPr>
              <a:t>Up to 22 May, the Office for National Statistics reported a total of</a:t>
            </a:r>
            <a:endParaRPr sz="1733" kern="0">
              <a:solidFill>
                <a:srgbClr val="000000"/>
              </a:solidFill>
              <a:latin typeface="Arial"/>
              <a:cs typeface="Arial"/>
              <a:sym typeface="Arial"/>
            </a:endParaRPr>
          </a:p>
          <a:p>
            <a:pPr defTabSz="1219170">
              <a:spcBef>
                <a:spcPts val="800"/>
              </a:spcBef>
              <a:buClr>
                <a:srgbClr val="000000"/>
              </a:buClr>
            </a:pPr>
            <a:r>
              <a:rPr lang="en-GB" sz="2800" b="1" kern="0">
                <a:solidFill>
                  <a:srgbClr val="000000"/>
                </a:solidFill>
                <a:latin typeface="Arial"/>
                <a:cs typeface="Arial"/>
                <a:sym typeface="Arial"/>
              </a:rPr>
              <a:t>48,106</a:t>
            </a:r>
            <a:endParaRPr sz="1733" kern="0">
              <a:solidFill>
                <a:srgbClr val="000000"/>
              </a:solidFill>
              <a:latin typeface="Arial"/>
              <a:cs typeface="Arial"/>
              <a:sym typeface="Arial"/>
            </a:endParaRPr>
          </a:p>
          <a:p>
            <a:pPr defTabSz="1219170">
              <a:spcBef>
                <a:spcPts val="800"/>
              </a:spcBef>
              <a:buClr>
                <a:srgbClr val="000000"/>
              </a:buClr>
            </a:pPr>
            <a:r>
              <a:rPr lang="en-GB" sz="1733" kern="0">
                <a:solidFill>
                  <a:srgbClr val="000000"/>
                </a:solidFill>
                <a:latin typeface="Arial"/>
                <a:cs typeface="Arial"/>
                <a:sym typeface="Arial"/>
              </a:rPr>
              <a:t>deaths registered in the UK where COVID-19 was mentioned on the death certificate. This includes cases without a positive test and suspected cases.</a:t>
            </a:r>
            <a:endParaRPr sz="1733" kern="0">
              <a:solidFill>
                <a:srgbClr val="000000"/>
              </a:solidFill>
              <a:latin typeface="Arial"/>
              <a:cs typeface="Arial"/>
              <a:sym typeface="Arial"/>
            </a:endParaRPr>
          </a:p>
          <a:p>
            <a:pPr defTabSz="1219170">
              <a:spcBef>
                <a:spcPts val="800"/>
              </a:spcBef>
              <a:buClr>
                <a:srgbClr val="000000"/>
              </a:buClr>
            </a:pPr>
            <a:endParaRPr sz="1733" kern="0">
              <a:solidFill>
                <a:srgbClr val="000000"/>
              </a:solidFill>
              <a:latin typeface="Arial"/>
              <a:cs typeface="Arial"/>
              <a:sym typeface="Arial"/>
            </a:endParaRPr>
          </a:p>
          <a:p>
            <a:pPr defTabSz="1219170">
              <a:spcBef>
                <a:spcPts val="800"/>
              </a:spcBef>
              <a:buClr>
                <a:srgbClr val="000000"/>
              </a:buClr>
            </a:pPr>
            <a:r>
              <a:rPr lang="en-GB" sz="1733" kern="0">
                <a:solidFill>
                  <a:srgbClr val="000000"/>
                </a:solidFill>
                <a:latin typeface="Arial"/>
                <a:cs typeface="Arial"/>
                <a:sym typeface="Arial"/>
              </a:rPr>
              <a:t>Up to 22 May, the DHSC reported a total of</a:t>
            </a:r>
            <a:endParaRPr sz="1733" kern="0">
              <a:solidFill>
                <a:srgbClr val="000000"/>
              </a:solidFill>
              <a:latin typeface="Arial"/>
              <a:cs typeface="Arial"/>
              <a:sym typeface="Arial"/>
            </a:endParaRPr>
          </a:p>
          <a:p>
            <a:pPr defTabSz="1219170">
              <a:spcBef>
                <a:spcPts val="800"/>
              </a:spcBef>
              <a:buClr>
                <a:srgbClr val="000000"/>
              </a:buClr>
            </a:pPr>
            <a:r>
              <a:rPr lang="en-GB" sz="2800" b="1" kern="0">
                <a:solidFill>
                  <a:srgbClr val="000000"/>
                </a:solidFill>
                <a:latin typeface="Arial"/>
                <a:cs typeface="Arial"/>
                <a:sym typeface="Arial"/>
              </a:rPr>
              <a:t>36,393</a:t>
            </a:r>
            <a:endParaRPr sz="2800" b="1" kern="0">
              <a:solidFill>
                <a:srgbClr val="000000"/>
              </a:solidFill>
              <a:latin typeface="Arial"/>
              <a:cs typeface="Arial"/>
              <a:sym typeface="Arial"/>
            </a:endParaRPr>
          </a:p>
          <a:p>
            <a:pPr defTabSz="1219170">
              <a:spcBef>
                <a:spcPts val="800"/>
              </a:spcBef>
              <a:buClr>
                <a:srgbClr val="000000"/>
              </a:buClr>
              <a:buSzPts val="1100"/>
            </a:pPr>
            <a:r>
              <a:rPr lang="en-GB" sz="1733" kern="0">
                <a:solidFill>
                  <a:srgbClr val="000000"/>
                </a:solidFill>
                <a:latin typeface="Arial"/>
                <a:cs typeface="Arial"/>
                <a:sym typeface="Arial"/>
              </a:rPr>
              <a:t>deaths where COVID-19 was confirmed with a positive test.</a:t>
            </a:r>
            <a:endParaRPr sz="2000" b="1" kern="0">
              <a:solidFill>
                <a:srgbClr val="000000"/>
              </a:solidFill>
              <a:latin typeface="Arial"/>
              <a:cs typeface="Arial"/>
              <a:sym typeface="Arial"/>
            </a:endParaRPr>
          </a:p>
          <a:p>
            <a:pPr defTabSz="1219170">
              <a:spcBef>
                <a:spcPts val="800"/>
              </a:spcBef>
              <a:buClr>
                <a:srgbClr val="000000"/>
              </a:buClr>
            </a:pPr>
            <a:endParaRPr sz="1733" kern="0">
              <a:solidFill>
                <a:srgbClr val="000000"/>
              </a:solidFill>
              <a:latin typeface="Arial"/>
              <a:cs typeface="Arial"/>
              <a:sym typeface="Arial"/>
            </a:endParaRPr>
          </a:p>
          <a:p>
            <a:pPr defTabSz="1219170">
              <a:buClr>
                <a:srgbClr val="000000"/>
              </a:buClr>
            </a:pPr>
            <a:endParaRPr sz="1733" kern="0">
              <a:solidFill>
                <a:srgbClr val="000000"/>
              </a:solidFill>
              <a:latin typeface="Arial"/>
              <a:cs typeface="Arial"/>
              <a:sym typeface="Arial"/>
            </a:endParaRPr>
          </a:p>
          <a:p>
            <a:pPr defTabSz="1219170">
              <a:buClr>
                <a:srgbClr val="000000"/>
              </a:buClr>
            </a:pPr>
            <a:endParaRPr sz="1733" kern="0">
              <a:solidFill>
                <a:srgbClr val="000000"/>
              </a:solidFill>
              <a:latin typeface="Arial"/>
              <a:cs typeface="Arial"/>
              <a:sym typeface="Arial"/>
            </a:endParaRPr>
          </a:p>
          <a:p>
            <a:pPr defTabSz="1219170">
              <a:buClr>
                <a:srgbClr val="000000"/>
              </a:buClr>
            </a:pPr>
            <a:endParaRPr sz="2800" b="1" kern="0">
              <a:solidFill>
                <a:srgbClr val="000000"/>
              </a:solidFill>
              <a:highlight>
                <a:srgbClr val="FFFF00"/>
              </a:highlight>
              <a:latin typeface="Arial"/>
              <a:cs typeface="Arial"/>
              <a:sym typeface="Arial"/>
            </a:endParaRPr>
          </a:p>
          <a:p>
            <a:pPr defTabSz="1219170">
              <a:buClr>
                <a:srgbClr val="000000"/>
              </a:buClr>
              <a:buSzPts val="1100"/>
            </a:pPr>
            <a:endParaRPr sz="1733" kern="0">
              <a:solidFill>
                <a:srgbClr val="000000"/>
              </a:solidFill>
              <a:latin typeface="Arial"/>
              <a:cs typeface="Arial"/>
              <a:sym typeface="Arial"/>
            </a:endParaRPr>
          </a:p>
          <a:p>
            <a:pPr defTabSz="1219170">
              <a:buClr>
                <a:srgbClr val="000000"/>
              </a:buClr>
            </a:pPr>
            <a:endParaRPr sz="2800" b="1" kern="0">
              <a:solidFill>
                <a:srgbClr val="000000"/>
              </a:solidFill>
              <a:highlight>
                <a:srgbClr val="FFFF00"/>
              </a:highlight>
              <a:latin typeface="Arial"/>
              <a:cs typeface="Arial"/>
              <a:sym typeface="Arial"/>
            </a:endParaRPr>
          </a:p>
          <a:p>
            <a:pPr defTabSz="1219170">
              <a:buClr>
                <a:srgbClr val="000000"/>
              </a:buClr>
            </a:pPr>
            <a:endParaRPr sz="2800" b="1" kern="0">
              <a:solidFill>
                <a:srgbClr val="000000"/>
              </a:solidFill>
              <a:highlight>
                <a:srgbClr val="FFFF00"/>
              </a:highlight>
              <a:latin typeface="Arial"/>
              <a:cs typeface="Arial"/>
              <a:sym typeface="Arial"/>
            </a:endParaRPr>
          </a:p>
        </p:txBody>
      </p:sp>
      <p:cxnSp>
        <p:nvCxnSpPr>
          <p:cNvPr id="141" name="Google Shape;141;p17"/>
          <p:cNvCxnSpPr/>
          <p:nvPr/>
        </p:nvCxnSpPr>
        <p:spPr>
          <a:xfrm flipH="1">
            <a:off x="780017" y="2044117"/>
            <a:ext cx="800" cy="3453200"/>
          </a:xfrm>
          <a:prstGeom prst="straightConnector1">
            <a:avLst/>
          </a:prstGeom>
          <a:noFill/>
          <a:ln w="38100" cap="flat" cmpd="sng">
            <a:solidFill>
              <a:srgbClr val="D9D2E9"/>
            </a:solidFill>
            <a:prstDash val="solid"/>
            <a:round/>
            <a:headEnd type="none" w="med" len="med"/>
            <a:tailEnd type="none" w="med" len="med"/>
          </a:ln>
        </p:spPr>
      </p:cxnSp>
      <p:grpSp>
        <p:nvGrpSpPr>
          <p:cNvPr id="142" name="Google Shape;142;p17"/>
          <p:cNvGrpSpPr/>
          <p:nvPr/>
        </p:nvGrpSpPr>
        <p:grpSpPr>
          <a:xfrm>
            <a:off x="531633" y="1420751"/>
            <a:ext cx="561840" cy="557903"/>
            <a:chOff x="220650" y="1112025"/>
            <a:chExt cx="421380" cy="418427"/>
          </a:xfrm>
        </p:grpSpPr>
        <p:sp>
          <p:nvSpPr>
            <p:cNvPr id="143" name="Google Shape;143;p17"/>
            <p:cNvSpPr/>
            <p:nvPr/>
          </p:nvSpPr>
          <p:spPr>
            <a:xfrm>
              <a:off x="220650" y="1112025"/>
              <a:ext cx="380700" cy="380700"/>
            </a:xfrm>
            <a:prstGeom prst="ellipse">
              <a:avLst/>
            </a:prstGeom>
            <a:solidFill>
              <a:srgbClr val="D9D2E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44" name="Google Shape;144;p17"/>
            <p:cNvPicPr preferRelativeResize="0"/>
            <p:nvPr/>
          </p:nvPicPr>
          <p:blipFill>
            <a:blip r:embed="rId7">
              <a:alphaModFix/>
            </a:blip>
            <a:stretch>
              <a:fillRect/>
            </a:stretch>
          </p:blipFill>
          <p:spPr>
            <a:xfrm>
              <a:off x="261327" y="1117495"/>
              <a:ext cx="380703" cy="412956"/>
            </a:xfrm>
            <a:prstGeom prst="rect">
              <a:avLst/>
            </a:prstGeom>
            <a:noFill/>
            <a:ln>
              <a:noFill/>
            </a:ln>
          </p:spPr>
        </p:pic>
      </p:grpSp>
      <p:cxnSp>
        <p:nvCxnSpPr>
          <p:cNvPr id="145" name="Google Shape;145;p17"/>
          <p:cNvCxnSpPr/>
          <p:nvPr/>
        </p:nvCxnSpPr>
        <p:spPr>
          <a:xfrm flipH="1">
            <a:off x="5628784" y="3465367"/>
            <a:ext cx="6563200" cy="19200"/>
          </a:xfrm>
          <a:prstGeom prst="straightConnector1">
            <a:avLst/>
          </a:prstGeom>
          <a:noFill/>
          <a:ln w="9525" cap="flat" cmpd="sng">
            <a:solidFill>
              <a:schemeClr val="dk2"/>
            </a:solidFill>
            <a:prstDash val="dot"/>
            <a:round/>
            <a:headEnd type="none" w="med" len="med"/>
            <a:tailEnd type="none" w="med" len="med"/>
          </a:ln>
        </p:spPr>
      </p:cxnSp>
      <p:sp>
        <p:nvSpPr>
          <p:cNvPr id="146" name="Google Shape;146;p17"/>
          <p:cNvSpPr txBox="1"/>
          <p:nvPr/>
        </p:nvSpPr>
        <p:spPr>
          <a:xfrm>
            <a:off x="5635417" y="822251"/>
            <a:ext cx="2940400" cy="331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GB" sz="1200" b="1" kern="0">
                <a:solidFill>
                  <a:srgbClr val="666666"/>
                </a:solidFill>
                <a:highlight>
                  <a:srgbClr val="FFFFFF"/>
                </a:highlight>
                <a:latin typeface="Arial"/>
                <a:cs typeface="Arial"/>
                <a:sym typeface="Arial"/>
              </a:rPr>
              <a:t>Weekly COVID-19 deaths (UK)</a:t>
            </a:r>
            <a:endParaRPr sz="1200" b="1" kern="0">
              <a:solidFill>
                <a:srgbClr val="666666"/>
              </a:solidFill>
              <a:highlight>
                <a:srgbClr val="FFFFFF"/>
              </a:highlight>
              <a:latin typeface="Arial"/>
              <a:cs typeface="Arial"/>
              <a:sym typeface="Arial"/>
            </a:endParaRPr>
          </a:p>
        </p:txBody>
      </p:sp>
      <p:sp>
        <p:nvSpPr>
          <p:cNvPr id="147" name="Google Shape;147;p17"/>
          <p:cNvSpPr txBox="1"/>
          <p:nvPr/>
        </p:nvSpPr>
        <p:spPr>
          <a:xfrm>
            <a:off x="6615667" y="3418017"/>
            <a:ext cx="5022000" cy="331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GB" sz="1200" b="1" kern="0">
                <a:solidFill>
                  <a:srgbClr val="666666"/>
                </a:solidFill>
                <a:highlight>
                  <a:srgbClr val="FFFFFF"/>
                </a:highlight>
                <a:latin typeface="Arial"/>
                <a:cs typeface="Arial"/>
                <a:sym typeface="Arial"/>
              </a:rPr>
              <a:t>ONS / NRS / NISRA Weekly deaths by place of occurrence (UK)</a:t>
            </a:r>
            <a:endParaRPr sz="1200" b="1" kern="0">
              <a:solidFill>
                <a:srgbClr val="666666"/>
              </a:solidFill>
              <a:highlight>
                <a:srgbClr val="FFFFFF"/>
              </a:highlight>
              <a:latin typeface="Arial"/>
              <a:cs typeface="Arial"/>
              <a:sym typeface="Arial"/>
            </a:endParaRPr>
          </a:p>
          <a:p>
            <a:pPr algn="ctr" defTabSz="1219170">
              <a:buClr>
                <a:srgbClr val="000000"/>
              </a:buClr>
            </a:pPr>
            <a:endParaRPr sz="1200" b="1" kern="0">
              <a:solidFill>
                <a:srgbClr val="666666"/>
              </a:solidFill>
              <a:highlight>
                <a:srgbClr val="FFFFFF"/>
              </a:highlight>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CFEE-B491-4531-929D-34B39705135E}"/>
              </a:ext>
            </a:extLst>
          </p:cNvPr>
          <p:cNvSpPr>
            <a:spLocks noGrp="1"/>
          </p:cNvSpPr>
          <p:nvPr>
            <p:ph type="title"/>
          </p:nvPr>
        </p:nvSpPr>
        <p:spPr/>
        <p:txBody>
          <a:bodyPr/>
          <a:lstStyle/>
          <a:p>
            <a:r>
              <a:rPr lang="en-GB" dirty="0"/>
              <a:t>COVID-19 Daily Briefings</a:t>
            </a:r>
          </a:p>
        </p:txBody>
      </p:sp>
      <p:sp>
        <p:nvSpPr>
          <p:cNvPr id="3" name="Content Placeholder 2">
            <a:extLst>
              <a:ext uri="{FF2B5EF4-FFF2-40B4-BE49-F238E27FC236}">
                <a16:creationId xmlns:a16="http://schemas.microsoft.com/office/drawing/2014/main" id="{672C3425-902E-4EFF-B1D8-A6F511B3B6EC}"/>
              </a:ext>
            </a:extLst>
          </p:cNvPr>
          <p:cNvSpPr>
            <a:spLocks noGrp="1"/>
          </p:cNvSpPr>
          <p:nvPr>
            <p:ph idx="1"/>
          </p:nvPr>
        </p:nvSpPr>
        <p:spPr/>
        <p:txBody>
          <a:bodyPr>
            <a:normAutofit lnSpcReduction="10000"/>
          </a:bodyPr>
          <a:lstStyle/>
          <a:p>
            <a:r>
              <a:rPr lang="en-GB" dirty="0"/>
              <a:t>30</a:t>
            </a:r>
            <a:r>
              <a:rPr lang="en-GB" baseline="30000" dirty="0"/>
              <a:t>th</a:t>
            </a:r>
            <a:r>
              <a:rPr lang="en-GB" dirty="0"/>
              <a:t> March until 23</a:t>
            </a:r>
            <a:r>
              <a:rPr lang="en-GB" baseline="30000" dirty="0"/>
              <a:t>rd</a:t>
            </a:r>
            <a:r>
              <a:rPr lang="en-GB" dirty="0"/>
              <a:t> June, seven days a week until 5</a:t>
            </a:r>
            <a:r>
              <a:rPr lang="en-GB" baseline="30000" dirty="0"/>
              <a:t>th</a:t>
            </a:r>
            <a:r>
              <a:rPr lang="en-GB" dirty="0"/>
              <a:t> June</a:t>
            </a:r>
          </a:p>
          <a:p>
            <a:r>
              <a:rPr lang="en-GB" dirty="0"/>
              <a:t>Watched by 6 - 9 million people on average</a:t>
            </a:r>
          </a:p>
          <a:p>
            <a:r>
              <a:rPr lang="en-GB" dirty="0"/>
              <a:t>More than 20 separate datasets needed to produce slides</a:t>
            </a:r>
          </a:p>
          <a:p>
            <a:r>
              <a:rPr lang="en-GB" dirty="0"/>
              <a:t>Frequent new data or formatting requests</a:t>
            </a:r>
          </a:p>
          <a:p>
            <a:r>
              <a:rPr lang="en-GB" dirty="0"/>
              <a:t>Data feeds were unstable and some changed almost daily</a:t>
            </a:r>
          </a:p>
          <a:p>
            <a:r>
              <a:rPr lang="en-GB" dirty="0"/>
              <a:t>Regular revisions to back series</a:t>
            </a:r>
          </a:p>
          <a:p>
            <a:r>
              <a:rPr lang="en-GB" dirty="0"/>
              <a:t>Some data came onstream during the process and had to be integrated in a matter of hours</a:t>
            </a:r>
          </a:p>
          <a:p>
            <a:endParaRPr lang="en-GB" dirty="0"/>
          </a:p>
        </p:txBody>
      </p:sp>
    </p:spTree>
    <p:extLst>
      <p:ext uri="{BB962C8B-B14F-4D97-AF65-F5344CB8AC3E}">
        <p14:creationId xmlns:p14="http://schemas.microsoft.com/office/powerpoint/2010/main" val="329316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a:stretch/>
        </p:blipFill>
        <p:spPr>
          <a:xfrm>
            <a:off x="203201" y="203201"/>
            <a:ext cx="9144001" cy="620975"/>
          </a:xfrm>
          <a:prstGeom prst="rect">
            <a:avLst/>
          </a:prstGeom>
          <a:noFill/>
          <a:ln>
            <a:noFill/>
          </a:ln>
        </p:spPr>
      </p:pic>
      <p:sp>
        <p:nvSpPr>
          <p:cNvPr id="72" name="Google Shape;72;p15"/>
          <p:cNvSpPr txBox="1"/>
          <p:nvPr/>
        </p:nvSpPr>
        <p:spPr>
          <a:xfrm>
            <a:off x="281933" y="824167"/>
            <a:ext cx="11910000" cy="1169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GB" sz="2400" b="1" kern="0">
                <a:solidFill>
                  <a:srgbClr val="000000"/>
                </a:solidFill>
                <a:latin typeface="PT Sans"/>
                <a:ea typeface="PT Sans"/>
                <a:cs typeface="PT Sans"/>
                <a:sym typeface="PT Sans"/>
              </a:rPr>
              <a:t>Daily Tests (UK)</a:t>
            </a:r>
            <a:r>
              <a:rPr lang="en-GB" sz="933" kern="0">
                <a:solidFill>
                  <a:srgbClr val="000000"/>
                </a:solidFill>
                <a:latin typeface="Times New Roman"/>
                <a:ea typeface="Times New Roman"/>
                <a:cs typeface="Times New Roman"/>
                <a:sym typeface="Times New Roman"/>
              </a:rPr>
              <a:t> 	</a:t>
            </a:r>
            <a:endParaRPr sz="933" kern="0">
              <a:solidFill>
                <a:srgbClr val="000000"/>
              </a:solidFill>
              <a:latin typeface="Times New Roman"/>
              <a:ea typeface="Times New Roman"/>
              <a:cs typeface="Times New Roman"/>
              <a:sym typeface="Times New Roman"/>
            </a:endParaRPr>
          </a:p>
          <a:p>
            <a:pPr defTabSz="1219170">
              <a:buClr>
                <a:srgbClr val="000000"/>
              </a:buClr>
              <a:buSzPts val="1100"/>
            </a:pPr>
            <a:r>
              <a:rPr lang="en-GB" sz="1600" kern="0">
                <a:solidFill>
                  <a:srgbClr val="000000"/>
                </a:solidFill>
                <a:latin typeface="PT Sans"/>
                <a:ea typeface="PT Sans"/>
                <a:cs typeface="PT Sans"/>
                <a:sym typeface="PT Sans"/>
              </a:rPr>
              <a:t>As of 9am 9th May, there have been 1,728,443 tests in total. In the 24 hours up to 9am on 9th May, there were 96,878 tests in the UK.</a:t>
            </a:r>
            <a:endParaRPr sz="2400" b="1" kern="0">
              <a:solidFill>
                <a:srgbClr val="000000"/>
              </a:solidFill>
              <a:latin typeface="PT Sans"/>
              <a:ea typeface="PT Sans"/>
              <a:cs typeface="PT Sans"/>
              <a:sym typeface="PT Sans"/>
            </a:endParaRPr>
          </a:p>
        </p:txBody>
      </p:sp>
      <p:sp>
        <p:nvSpPr>
          <p:cNvPr id="73" name="Google Shape;73;p15"/>
          <p:cNvSpPr txBox="1"/>
          <p:nvPr/>
        </p:nvSpPr>
        <p:spPr>
          <a:xfrm>
            <a:off x="0" y="5842833"/>
            <a:ext cx="11762400" cy="620800"/>
          </a:xfrm>
          <a:prstGeom prst="rect">
            <a:avLst/>
          </a:prstGeom>
          <a:solidFill>
            <a:srgbClr val="FFFFFF"/>
          </a:solidFill>
          <a:ln>
            <a:noFill/>
          </a:ln>
        </p:spPr>
        <p:txBody>
          <a:bodyPr spcFirstLastPara="1" wrap="square" lIns="121900" tIns="121900" rIns="121900" bIns="121900" anchor="t" anchorCtr="0">
            <a:noAutofit/>
          </a:bodyPr>
          <a:lstStyle/>
          <a:p>
            <a:pPr marL="135463" marR="135463" defTabSz="1219170">
              <a:lnSpc>
                <a:spcPct val="97500"/>
              </a:lnSpc>
              <a:buClr>
                <a:srgbClr val="000000"/>
              </a:buClr>
              <a:buSzPts val="1100"/>
            </a:pPr>
            <a:r>
              <a:rPr lang="en-GB" sz="1067" kern="0">
                <a:solidFill>
                  <a:srgbClr val="000000"/>
                </a:solidFill>
                <a:highlight>
                  <a:srgbClr val="FFFFFF"/>
                </a:highlight>
                <a:latin typeface="PT Sans"/>
                <a:ea typeface="PT Sans"/>
                <a:cs typeface="PT Sans"/>
                <a:sym typeface="PT Sans"/>
              </a:rPr>
              <a:t>Source: </a:t>
            </a:r>
            <a:r>
              <a:rPr lang="en-GB" sz="1067" kern="0">
                <a:solidFill>
                  <a:srgbClr val="000000"/>
                </a:solidFill>
                <a:latin typeface="PT Sans"/>
                <a:ea typeface="PT Sans"/>
                <a:cs typeface="PT Sans"/>
                <a:sym typeface="PT Sans"/>
              </a:rPr>
              <a:t>DHSC/NHSX, </a:t>
            </a:r>
            <a:r>
              <a:rPr lang="en-GB" sz="1067" kern="0">
                <a:solidFill>
                  <a:srgbClr val="000000"/>
                </a:solidFill>
                <a:highlight>
                  <a:srgbClr val="FFFFFF"/>
                </a:highlight>
                <a:latin typeface="PT Sans"/>
                <a:ea typeface="PT Sans"/>
                <a:cs typeface="PT Sans"/>
                <a:sym typeface="PT Sans"/>
              </a:rPr>
              <a:t>NHSE, Welsh Gov., Scottish Gov., Northern Ireland Executive. The number of tests includes; (i) tests processed through our labs, and (ii) tests sent to individuals at home or to satellite testing locations. Chart date corresponds to the date tests were reported as of the 24 hours before 9am that day.</a:t>
            </a:r>
            <a:r>
              <a:rPr lang="en-GB" sz="1067" kern="0">
                <a:solidFill>
                  <a:srgbClr val="000000"/>
                </a:solidFill>
                <a:highlight>
                  <a:srgbClr val="FFFF00"/>
                </a:highlight>
                <a:latin typeface="PT Sans"/>
                <a:ea typeface="PT Sans"/>
                <a:cs typeface="PT Sans"/>
                <a:sym typeface="PT Sans"/>
              </a:rPr>
              <a:t> </a:t>
            </a:r>
            <a:endParaRPr sz="1067" kern="0">
              <a:solidFill>
                <a:srgbClr val="000000"/>
              </a:solidFill>
              <a:highlight>
                <a:srgbClr val="FFFF00"/>
              </a:highlight>
              <a:latin typeface="PT Sans"/>
              <a:ea typeface="PT Sans"/>
              <a:cs typeface="PT Sans"/>
              <a:sym typeface="PT Sans"/>
            </a:endParaRPr>
          </a:p>
          <a:p>
            <a:pPr marL="135463" marR="135463" defTabSz="1219170">
              <a:lnSpc>
                <a:spcPct val="97500"/>
              </a:lnSpc>
              <a:buClr>
                <a:srgbClr val="000000"/>
              </a:buClr>
              <a:buSzPts val="1100"/>
            </a:pPr>
            <a:endParaRPr sz="1333" kern="0">
              <a:solidFill>
                <a:srgbClr val="000000"/>
              </a:solidFill>
              <a:highlight>
                <a:srgbClr val="FFFFFF"/>
              </a:highlight>
              <a:latin typeface="Arial"/>
              <a:cs typeface="Arial"/>
              <a:sym typeface="Arial"/>
            </a:endParaRPr>
          </a:p>
        </p:txBody>
      </p:sp>
      <p:pic>
        <p:nvPicPr>
          <p:cNvPr id="74" name="Google Shape;74;p15"/>
          <p:cNvPicPr preferRelativeResize="0"/>
          <p:nvPr/>
        </p:nvPicPr>
        <p:blipFill>
          <a:blip r:embed="rId4">
            <a:alphaModFix/>
          </a:blip>
          <a:stretch>
            <a:fillRect/>
          </a:stretch>
        </p:blipFill>
        <p:spPr>
          <a:xfrm>
            <a:off x="214800" y="1806236"/>
            <a:ext cx="11762400" cy="3923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850233" y="367404"/>
            <a:ext cx="8385200" cy="5700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800"/>
            </a:pPr>
            <a:r>
              <a:rPr lang="en-GB" sz="2400" b="1" kern="0">
                <a:solidFill>
                  <a:srgbClr val="000000"/>
                </a:solidFill>
                <a:latin typeface="Arial"/>
                <a:ea typeface="Arial"/>
                <a:cs typeface="Arial"/>
                <a:sym typeface="Arial"/>
              </a:rPr>
              <a:t>Testing and new cases (UK)</a:t>
            </a:r>
            <a:endParaRPr sz="2400" b="1" kern="0">
              <a:solidFill>
                <a:srgbClr val="000000"/>
              </a:solidFill>
              <a:latin typeface="Arial"/>
              <a:ea typeface="Arial"/>
              <a:cs typeface="Arial"/>
              <a:sym typeface="Arial"/>
            </a:endParaRPr>
          </a:p>
          <a:p>
            <a:pPr defTabSz="1219170">
              <a:buClr>
                <a:srgbClr val="000000"/>
              </a:buClr>
              <a:buSzPts val="1100"/>
            </a:pPr>
            <a:endParaRPr sz="1600" kern="0">
              <a:solidFill>
                <a:srgbClr val="000000"/>
              </a:solidFill>
              <a:latin typeface="Arial"/>
              <a:ea typeface="Arial"/>
              <a:cs typeface="Arial"/>
              <a:sym typeface="Arial"/>
            </a:endParaRPr>
          </a:p>
          <a:p>
            <a:pPr defTabSz="1219170">
              <a:lnSpc>
                <a:spcPct val="115000"/>
              </a:lnSpc>
              <a:buClr>
                <a:srgbClr val="000000"/>
              </a:buClr>
              <a:buSzPts val="1100"/>
            </a:pPr>
            <a:endParaRPr sz="1333" kern="0">
              <a:solidFill>
                <a:srgbClr val="000000"/>
              </a:solidFill>
              <a:latin typeface="PT Sans"/>
              <a:ea typeface="PT Sans"/>
              <a:cs typeface="PT Sans"/>
              <a:sym typeface="PT Sans"/>
            </a:endParaRPr>
          </a:p>
          <a:p>
            <a:pPr defTabSz="1219170">
              <a:buClr>
                <a:srgbClr val="000000"/>
              </a:buClr>
              <a:buSzPts val="1000"/>
            </a:pPr>
            <a:endParaRPr sz="1333" b="1" kern="0">
              <a:solidFill>
                <a:srgbClr val="000000"/>
              </a:solidFill>
              <a:latin typeface="PT Sans"/>
              <a:ea typeface="PT Sans"/>
              <a:cs typeface="PT Sans"/>
              <a:sym typeface="PT Sans"/>
            </a:endParaRPr>
          </a:p>
        </p:txBody>
      </p:sp>
      <p:pic>
        <p:nvPicPr>
          <p:cNvPr id="55" name="Google Shape;55;p13"/>
          <p:cNvPicPr preferRelativeResize="0"/>
          <p:nvPr/>
        </p:nvPicPr>
        <p:blipFill rotWithShape="1">
          <a:blip r:embed="rId3">
            <a:alphaModFix/>
          </a:blip>
          <a:srcRect/>
          <a:stretch/>
        </p:blipFill>
        <p:spPr>
          <a:xfrm>
            <a:off x="3394914" y="6231467"/>
            <a:ext cx="5315772" cy="386120"/>
          </a:xfrm>
          <a:prstGeom prst="rect">
            <a:avLst/>
          </a:prstGeom>
          <a:noFill/>
          <a:ln>
            <a:noFill/>
          </a:ln>
        </p:spPr>
      </p:pic>
      <p:sp>
        <p:nvSpPr>
          <p:cNvPr id="57" name="Google Shape;57;p13"/>
          <p:cNvSpPr txBox="1"/>
          <p:nvPr/>
        </p:nvSpPr>
        <p:spPr>
          <a:xfrm>
            <a:off x="1017832" y="3544933"/>
            <a:ext cx="3122000" cy="5700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000"/>
            </a:pPr>
            <a:r>
              <a:rPr lang="en-GB" sz="1333" kern="0">
                <a:solidFill>
                  <a:srgbClr val="666666"/>
                </a:solidFill>
                <a:latin typeface="Arial"/>
                <a:ea typeface="Arial"/>
                <a:cs typeface="Arial"/>
                <a:sym typeface="Arial"/>
              </a:rPr>
              <a:t>Only includes cases tested positive. </a:t>
            </a:r>
            <a:br>
              <a:rPr lang="en-GB" sz="1333" kern="0">
                <a:solidFill>
                  <a:srgbClr val="666666"/>
                </a:solidFill>
                <a:latin typeface="Arial"/>
                <a:ea typeface="Arial"/>
                <a:cs typeface="Arial"/>
                <a:sym typeface="Arial"/>
              </a:rPr>
            </a:br>
            <a:r>
              <a:rPr lang="en-GB" sz="1333" kern="0">
                <a:solidFill>
                  <a:srgbClr val="666666"/>
                </a:solidFill>
                <a:latin typeface="Arial"/>
                <a:ea typeface="Arial"/>
                <a:cs typeface="Arial"/>
                <a:sym typeface="Arial"/>
              </a:rPr>
              <a:t>There are more cases than confirmed here.</a:t>
            </a:r>
            <a:endParaRPr sz="1333" kern="0">
              <a:solidFill>
                <a:srgbClr val="666666"/>
              </a:solidFill>
              <a:latin typeface="Arial"/>
              <a:ea typeface="Arial"/>
              <a:cs typeface="Arial"/>
              <a:sym typeface="Arial"/>
            </a:endParaRPr>
          </a:p>
        </p:txBody>
      </p:sp>
      <p:sp>
        <p:nvSpPr>
          <p:cNvPr id="58" name="Google Shape;58;p13"/>
          <p:cNvSpPr txBox="1"/>
          <p:nvPr/>
        </p:nvSpPr>
        <p:spPr>
          <a:xfrm>
            <a:off x="1017817" y="3228904"/>
            <a:ext cx="2241600" cy="461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400"/>
            </a:pPr>
            <a:r>
              <a:rPr lang="en-GB" sz="1867" b="1" kern="0">
                <a:solidFill>
                  <a:srgbClr val="666666"/>
                </a:solidFill>
                <a:latin typeface="Arial"/>
                <a:ea typeface="Arial"/>
                <a:cs typeface="Arial"/>
                <a:sym typeface="Arial"/>
              </a:rPr>
              <a:t>Confirmed cases</a:t>
            </a:r>
            <a:endParaRPr sz="1867" b="1" kern="0">
              <a:solidFill>
                <a:srgbClr val="666666"/>
              </a:solidFill>
              <a:latin typeface="Arial"/>
              <a:ea typeface="Arial"/>
              <a:cs typeface="Arial"/>
              <a:sym typeface="Arial"/>
            </a:endParaRPr>
          </a:p>
        </p:txBody>
      </p:sp>
      <p:sp>
        <p:nvSpPr>
          <p:cNvPr id="59" name="Google Shape;59;p13"/>
          <p:cNvSpPr txBox="1"/>
          <p:nvPr/>
        </p:nvSpPr>
        <p:spPr>
          <a:xfrm>
            <a:off x="2060151" y="4290301"/>
            <a:ext cx="1861600" cy="701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300"/>
            </a:pPr>
            <a:r>
              <a:rPr lang="en-GB" sz="1733" kern="0">
                <a:solidFill>
                  <a:srgbClr val="000000"/>
                </a:solidFill>
                <a:latin typeface="Arial"/>
                <a:ea typeface="Arial"/>
                <a:cs typeface="Arial"/>
                <a:sym typeface="Arial"/>
              </a:rPr>
              <a:t>cases confirmed as of 2</a:t>
            </a:r>
            <a:r>
              <a:rPr lang="en-GB" sz="1733" kern="0">
                <a:solidFill>
                  <a:srgbClr val="000000"/>
                </a:solidFill>
                <a:latin typeface="Arial"/>
                <a:cs typeface="Arial"/>
                <a:sym typeface="Arial"/>
              </a:rPr>
              <a:t>5</a:t>
            </a:r>
            <a:r>
              <a:rPr lang="en-GB" sz="1733" kern="0">
                <a:solidFill>
                  <a:srgbClr val="000000"/>
                </a:solidFill>
                <a:latin typeface="Arial"/>
                <a:ea typeface="Arial"/>
                <a:cs typeface="Arial"/>
                <a:sym typeface="Arial"/>
              </a:rPr>
              <a:t> June</a:t>
            </a:r>
            <a:endParaRPr sz="1733" kern="0">
              <a:solidFill>
                <a:srgbClr val="000000"/>
              </a:solidFill>
              <a:latin typeface="Arial"/>
              <a:ea typeface="Arial"/>
              <a:cs typeface="Arial"/>
              <a:sym typeface="Arial"/>
            </a:endParaRPr>
          </a:p>
        </p:txBody>
      </p:sp>
      <p:sp>
        <p:nvSpPr>
          <p:cNvPr id="60" name="Google Shape;60;p13"/>
          <p:cNvSpPr txBox="1"/>
          <p:nvPr/>
        </p:nvSpPr>
        <p:spPr>
          <a:xfrm>
            <a:off x="2454235" y="5100133"/>
            <a:ext cx="1935200" cy="701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300"/>
            </a:pPr>
            <a:r>
              <a:rPr lang="en-GB" sz="1733" kern="0">
                <a:solidFill>
                  <a:srgbClr val="000000"/>
                </a:solidFill>
                <a:latin typeface="Arial"/>
                <a:ea typeface="Arial"/>
                <a:cs typeface="Arial"/>
                <a:sym typeface="Arial"/>
              </a:rPr>
              <a:t>cases confirmed </a:t>
            </a:r>
            <a:br>
              <a:rPr lang="en-GB" sz="1733" kern="0">
                <a:solidFill>
                  <a:srgbClr val="000000"/>
                </a:solidFill>
                <a:latin typeface="Arial"/>
                <a:ea typeface="Arial"/>
                <a:cs typeface="Arial"/>
                <a:sym typeface="Arial"/>
              </a:rPr>
            </a:br>
            <a:r>
              <a:rPr lang="en-GB" sz="1733" kern="0">
                <a:solidFill>
                  <a:srgbClr val="000000"/>
                </a:solidFill>
                <a:latin typeface="Arial"/>
                <a:ea typeface="Arial"/>
                <a:cs typeface="Arial"/>
                <a:sym typeface="Arial"/>
              </a:rPr>
              <a:t>in total</a:t>
            </a:r>
            <a:endParaRPr sz="1733" kern="0">
              <a:solidFill>
                <a:srgbClr val="000000"/>
              </a:solidFill>
              <a:latin typeface="Arial"/>
              <a:ea typeface="Arial"/>
              <a:cs typeface="Arial"/>
              <a:sym typeface="Arial"/>
            </a:endParaRPr>
          </a:p>
        </p:txBody>
      </p:sp>
      <p:sp>
        <p:nvSpPr>
          <p:cNvPr id="61" name="Google Shape;61;p13"/>
          <p:cNvSpPr txBox="1"/>
          <p:nvPr/>
        </p:nvSpPr>
        <p:spPr>
          <a:xfrm>
            <a:off x="2780033" y="2461707"/>
            <a:ext cx="2150400" cy="4908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300"/>
            </a:pPr>
            <a:r>
              <a:rPr lang="en-GB" sz="1733" kern="0">
                <a:solidFill>
                  <a:srgbClr val="000000"/>
                </a:solidFill>
                <a:latin typeface="Arial"/>
                <a:ea typeface="Arial"/>
                <a:cs typeface="Arial"/>
                <a:sym typeface="Arial"/>
              </a:rPr>
              <a:t>tests in total</a:t>
            </a:r>
            <a:endParaRPr sz="1733" kern="0">
              <a:solidFill>
                <a:srgbClr val="000000"/>
              </a:solidFill>
              <a:latin typeface="Arial"/>
              <a:ea typeface="Arial"/>
              <a:cs typeface="Arial"/>
              <a:sym typeface="Arial"/>
            </a:endParaRPr>
          </a:p>
        </p:txBody>
      </p:sp>
      <p:sp>
        <p:nvSpPr>
          <p:cNvPr id="62" name="Google Shape;62;p13"/>
          <p:cNvSpPr txBox="1"/>
          <p:nvPr/>
        </p:nvSpPr>
        <p:spPr>
          <a:xfrm>
            <a:off x="2454236" y="1751963"/>
            <a:ext cx="2150400" cy="4908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100"/>
            </a:pPr>
            <a:r>
              <a:rPr lang="en-GB" sz="1733" kern="0">
                <a:solidFill>
                  <a:srgbClr val="000000"/>
                </a:solidFill>
                <a:latin typeface="Arial"/>
                <a:ea typeface="Arial"/>
                <a:cs typeface="Arial"/>
                <a:sym typeface="Arial"/>
              </a:rPr>
              <a:t>tests as of 2</a:t>
            </a:r>
            <a:r>
              <a:rPr lang="en-GB" sz="1733" kern="0">
                <a:solidFill>
                  <a:srgbClr val="000000"/>
                </a:solidFill>
                <a:latin typeface="Arial"/>
                <a:cs typeface="Arial"/>
                <a:sym typeface="Arial"/>
              </a:rPr>
              <a:t>5</a:t>
            </a:r>
            <a:r>
              <a:rPr lang="en-GB" sz="1733" kern="0">
                <a:solidFill>
                  <a:srgbClr val="000000"/>
                </a:solidFill>
                <a:latin typeface="Arial"/>
                <a:ea typeface="Arial"/>
                <a:cs typeface="Arial"/>
                <a:sym typeface="Arial"/>
              </a:rPr>
              <a:t> June</a:t>
            </a:r>
            <a:endParaRPr sz="1733" kern="0">
              <a:solidFill>
                <a:srgbClr val="000000"/>
              </a:solidFill>
              <a:latin typeface="Arial"/>
              <a:ea typeface="Arial"/>
              <a:cs typeface="Arial"/>
              <a:sym typeface="Arial"/>
            </a:endParaRPr>
          </a:p>
        </p:txBody>
      </p:sp>
      <p:sp>
        <p:nvSpPr>
          <p:cNvPr id="63" name="Google Shape;63;p13"/>
          <p:cNvSpPr txBox="1"/>
          <p:nvPr/>
        </p:nvSpPr>
        <p:spPr>
          <a:xfrm>
            <a:off x="1061167" y="1055251"/>
            <a:ext cx="3549600" cy="5700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000"/>
            </a:pPr>
            <a:r>
              <a:rPr lang="en-GB" sz="1333" kern="0">
                <a:solidFill>
                  <a:srgbClr val="666666"/>
                </a:solidFill>
                <a:latin typeface="Arial"/>
                <a:ea typeface="Arial"/>
                <a:cs typeface="Arial"/>
                <a:sym typeface="Arial"/>
              </a:rPr>
              <a:t>Includes tests carried out and posted out. Some people are tested more than once.</a:t>
            </a:r>
            <a:endParaRPr sz="1333" kern="0">
              <a:solidFill>
                <a:srgbClr val="666666"/>
              </a:solidFill>
              <a:latin typeface="Arial"/>
              <a:ea typeface="Arial"/>
              <a:cs typeface="Arial"/>
              <a:sym typeface="Arial"/>
            </a:endParaRPr>
          </a:p>
        </p:txBody>
      </p:sp>
      <p:sp>
        <p:nvSpPr>
          <p:cNvPr id="64" name="Google Shape;64;p13"/>
          <p:cNvSpPr txBox="1"/>
          <p:nvPr/>
        </p:nvSpPr>
        <p:spPr>
          <a:xfrm>
            <a:off x="1041433" y="1858148"/>
            <a:ext cx="1935200" cy="7016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2100"/>
            </a:pPr>
            <a:r>
              <a:rPr lang="en-GB" sz="2800" b="1" kern="0">
                <a:solidFill>
                  <a:srgbClr val="000000"/>
                </a:solidFill>
                <a:latin typeface="Arial"/>
                <a:cs typeface="Arial"/>
                <a:sym typeface="Arial"/>
              </a:rPr>
              <a:t>167,023</a:t>
            </a:r>
            <a:endParaRPr sz="2800" b="1" kern="0">
              <a:solidFill>
                <a:srgbClr val="000000"/>
              </a:solidFill>
              <a:latin typeface="Arial"/>
              <a:ea typeface="Arial"/>
              <a:cs typeface="Arial"/>
              <a:sym typeface="Arial"/>
            </a:endParaRPr>
          </a:p>
          <a:p>
            <a:pPr defTabSz="1219170">
              <a:buClr>
                <a:srgbClr val="000000"/>
              </a:buClr>
              <a:buSzPts val="2100"/>
            </a:pPr>
            <a:endParaRPr sz="2800" b="1" kern="0">
              <a:solidFill>
                <a:srgbClr val="000000"/>
              </a:solidFill>
              <a:latin typeface="Arial"/>
              <a:ea typeface="Arial"/>
              <a:cs typeface="Arial"/>
              <a:sym typeface="Arial"/>
            </a:endParaRPr>
          </a:p>
        </p:txBody>
      </p:sp>
      <p:sp>
        <p:nvSpPr>
          <p:cNvPr id="65" name="Google Shape;65;p13"/>
          <p:cNvSpPr txBox="1"/>
          <p:nvPr/>
        </p:nvSpPr>
        <p:spPr>
          <a:xfrm>
            <a:off x="1061167" y="2334003"/>
            <a:ext cx="1861600" cy="7016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100"/>
            </a:pPr>
            <a:r>
              <a:rPr lang="en-GB" sz="2800" b="1" kern="0">
                <a:solidFill>
                  <a:srgbClr val="000000"/>
                </a:solidFill>
                <a:latin typeface="Arial"/>
                <a:ea typeface="Arial"/>
                <a:cs typeface="Arial"/>
                <a:sym typeface="Arial"/>
              </a:rPr>
              <a:t>8,</a:t>
            </a:r>
            <a:r>
              <a:rPr lang="en-GB" sz="2800" b="1" kern="0">
                <a:solidFill>
                  <a:srgbClr val="000000"/>
                </a:solidFill>
                <a:latin typeface="Arial"/>
                <a:cs typeface="Arial"/>
                <a:sym typeface="Arial"/>
              </a:rPr>
              <a:t>710</a:t>
            </a:r>
            <a:r>
              <a:rPr lang="en-GB" sz="2800" b="1" kern="0">
                <a:solidFill>
                  <a:srgbClr val="000000"/>
                </a:solidFill>
                <a:latin typeface="Arial"/>
                <a:ea typeface="Arial"/>
                <a:cs typeface="Arial"/>
                <a:sym typeface="Arial"/>
              </a:rPr>
              <a:t>,</a:t>
            </a:r>
            <a:r>
              <a:rPr lang="en-GB" sz="2800" b="1" kern="0">
                <a:solidFill>
                  <a:srgbClr val="000000"/>
                </a:solidFill>
                <a:latin typeface="Arial"/>
                <a:cs typeface="Arial"/>
                <a:sym typeface="Arial"/>
              </a:rPr>
              <a:t>292</a:t>
            </a:r>
            <a:endParaRPr sz="1733" kern="0">
              <a:solidFill>
                <a:srgbClr val="000000"/>
              </a:solidFill>
              <a:latin typeface="Arial"/>
              <a:ea typeface="Arial"/>
              <a:cs typeface="Arial"/>
              <a:sym typeface="Arial"/>
            </a:endParaRPr>
          </a:p>
        </p:txBody>
      </p:sp>
      <p:pic>
        <p:nvPicPr>
          <p:cNvPr id="66" name="Google Shape;66;p13"/>
          <p:cNvPicPr preferRelativeResize="0"/>
          <p:nvPr/>
        </p:nvPicPr>
        <p:blipFill rotWithShape="1">
          <a:blip r:embed="rId4">
            <a:alphaModFix/>
          </a:blip>
          <a:srcRect/>
          <a:stretch/>
        </p:blipFill>
        <p:spPr>
          <a:xfrm>
            <a:off x="518888" y="879535"/>
            <a:ext cx="434280" cy="386135"/>
          </a:xfrm>
          <a:prstGeom prst="rect">
            <a:avLst/>
          </a:prstGeom>
          <a:noFill/>
          <a:ln>
            <a:noFill/>
          </a:ln>
        </p:spPr>
      </p:pic>
      <p:pic>
        <p:nvPicPr>
          <p:cNvPr id="67" name="Google Shape;67;p13"/>
          <p:cNvPicPr preferRelativeResize="0"/>
          <p:nvPr/>
        </p:nvPicPr>
        <p:blipFill rotWithShape="1">
          <a:blip r:embed="rId5">
            <a:alphaModFix/>
          </a:blip>
          <a:srcRect/>
          <a:stretch/>
        </p:blipFill>
        <p:spPr>
          <a:xfrm>
            <a:off x="548685" y="3435660"/>
            <a:ext cx="434268" cy="439243"/>
          </a:xfrm>
          <a:prstGeom prst="rect">
            <a:avLst/>
          </a:prstGeom>
          <a:noFill/>
          <a:ln>
            <a:noFill/>
          </a:ln>
        </p:spPr>
      </p:pic>
      <p:cxnSp>
        <p:nvCxnSpPr>
          <p:cNvPr id="68" name="Google Shape;68;p13"/>
          <p:cNvCxnSpPr/>
          <p:nvPr/>
        </p:nvCxnSpPr>
        <p:spPr>
          <a:xfrm flipH="1">
            <a:off x="736067" y="1430800"/>
            <a:ext cx="4000" cy="1627200"/>
          </a:xfrm>
          <a:prstGeom prst="straightConnector1">
            <a:avLst/>
          </a:prstGeom>
          <a:noFill/>
          <a:ln w="9525" cap="flat" cmpd="sng">
            <a:solidFill>
              <a:srgbClr val="E2A3BC"/>
            </a:solidFill>
            <a:prstDash val="solid"/>
            <a:round/>
            <a:headEnd type="none" w="sm" len="sm"/>
            <a:tailEnd type="none" w="sm" len="sm"/>
          </a:ln>
        </p:spPr>
      </p:cxnSp>
      <p:cxnSp>
        <p:nvCxnSpPr>
          <p:cNvPr id="69" name="Google Shape;69;p13"/>
          <p:cNvCxnSpPr/>
          <p:nvPr/>
        </p:nvCxnSpPr>
        <p:spPr>
          <a:xfrm flipH="1">
            <a:off x="764433" y="4061801"/>
            <a:ext cx="2800" cy="1476400"/>
          </a:xfrm>
          <a:prstGeom prst="straightConnector1">
            <a:avLst/>
          </a:prstGeom>
          <a:noFill/>
          <a:ln w="9525" cap="flat" cmpd="sng">
            <a:solidFill>
              <a:srgbClr val="B6D7A8"/>
            </a:solidFill>
            <a:prstDash val="solid"/>
            <a:round/>
            <a:headEnd type="none" w="sm" len="sm"/>
            <a:tailEnd type="none" w="sm" len="sm"/>
          </a:ln>
        </p:spPr>
      </p:cxnSp>
      <p:sp>
        <p:nvSpPr>
          <p:cNvPr id="70" name="Google Shape;70;p13"/>
          <p:cNvSpPr txBox="1"/>
          <p:nvPr/>
        </p:nvSpPr>
        <p:spPr>
          <a:xfrm>
            <a:off x="1017817" y="4357981"/>
            <a:ext cx="1762400" cy="701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2100"/>
            </a:pPr>
            <a:r>
              <a:rPr lang="en-GB" sz="2800" b="1" kern="0">
                <a:solidFill>
                  <a:srgbClr val="000000"/>
                </a:solidFill>
                <a:latin typeface="Arial"/>
                <a:cs typeface="Arial"/>
                <a:sym typeface="Arial"/>
              </a:rPr>
              <a:t>1,118</a:t>
            </a:r>
            <a:endParaRPr sz="2800" b="1" kern="0">
              <a:solidFill>
                <a:srgbClr val="000000"/>
              </a:solidFill>
              <a:latin typeface="Arial"/>
              <a:ea typeface="Arial"/>
              <a:cs typeface="Arial"/>
              <a:sym typeface="Arial"/>
            </a:endParaRPr>
          </a:p>
        </p:txBody>
      </p:sp>
      <p:sp>
        <p:nvSpPr>
          <p:cNvPr id="71" name="Google Shape;71;p13"/>
          <p:cNvSpPr txBox="1"/>
          <p:nvPr/>
        </p:nvSpPr>
        <p:spPr>
          <a:xfrm>
            <a:off x="1017817" y="5142511"/>
            <a:ext cx="2346400" cy="7016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2100"/>
            </a:pPr>
            <a:r>
              <a:rPr lang="en-GB" sz="2800" b="1" kern="0">
                <a:solidFill>
                  <a:srgbClr val="000000"/>
                </a:solidFill>
                <a:latin typeface="Arial"/>
                <a:ea typeface="Arial"/>
                <a:cs typeface="Arial"/>
                <a:sym typeface="Arial"/>
              </a:rPr>
              <a:t>30</a:t>
            </a:r>
            <a:r>
              <a:rPr lang="en-GB" sz="2800" b="1" kern="0">
                <a:solidFill>
                  <a:srgbClr val="000000"/>
                </a:solidFill>
                <a:latin typeface="Arial"/>
                <a:cs typeface="Arial"/>
                <a:sym typeface="Arial"/>
              </a:rPr>
              <a:t>7</a:t>
            </a:r>
            <a:r>
              <a:rPr lang="en-GB" sz="2800" b="1" kern="0">
                <a:solidFill>
                  <a:srgbClr val="000000"/>
                </a:solidFill>
                <a:latin typeface="Arial"/>
                <a:ea typeface="Arial"/>
                <a:cs typeface="Arial"/>
                <a:sym typeface="Arial"/>
              </a:rPr>
              <a:t>,</a:t>
            </a:r>
            <a:r>
              <a:rPr lang="en-GB" sz="2800" b="1" kern="0">
                <a:solidFill>
                  <a:srgbClr val="000000"/>
                </a:solidFill>
                <a:latin typeface="Arial"/>
                <a:cs typeface="Arial"/>
                <a:sym typeface="Arial"/>
              </a:rPr>
              <a:t>980</a:t>
            </a:r>
            <a:endParaRPr sz="2800" b="1" kern="0">
              <a:solidFill>
                <a:srgbClr val="000000"/>
              </a:solidFill>
              <a:latin typeface="Arial"/>
              <a:ea typeface="Arial"/>
              <a:cs typeface="Arial"/>
              <a:sym typeface="Arial"/>
            </a:endParaRPr>
          </a:p>
        </p:txBody>
      </p:sp>
      <p:sp>
        <p:nvSpPr>
          <p:cNvPr id="72" name="Google Shape;72;p13"/>
          <p:cNvSpPr txBox="1"/>
          <p:nvPr/>
        </p:nvSpPr>
        <p:spPr>
          <a:xfrm>
            <a:off x="891233" y="757352"/>
            <a:ext cx="1353600" cy="461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GB" sz="1867" b="1" kern="0">
                <a:solidFill>
                  <a:srgbClr val="666666"/>
                </a:solidFill>
                <a:latin typeface="Arial"/>
                <a:ea typeface="Arial"/>
                <a:cs typeface="Arial"/>
                <a:sym typeface="Arial"/>
              </a:rPr>
              <a:t>Testing</a:t>
            </a:r>
            <a:endParaRPr sz="1867" b="1" kern="0">
              <a:solidFill>
                <a:srgbClr val="666666"/>
              </a:solidFill>
              <a:latin typeface="Arial"/>
              <a:ea typeface="Arial"/>
              <a:cs typeface="Arial"/>
              <a:sym typeface="Arial"/>
            </a:endParaRPr>
          </a:p>
        </p:txBody>
      </p:sp>
      <p:sp>
        <p:nvSpPr>
          <p:cNvPr id="73" name="Google Shape;73;p13"/>
          <p:cNvSpPr txBox="1"/>
          <p:nvPr/>
        </p:nvSpPr>
        <p:spPr>
          <a:xfrm>
            <a:off x="8880400" y="6013800"/>
            <a:ext cx="3311600" cy="66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800"/>
            </a:pPr>
            <a:r>
              <a:rPr lang="en-GB" sz="800" kern="0">
                <a:solidFill>
                  <a:srgbClr val="000000"/>
                </a:solidFill>
                <a:latin typeface="Arial"/>
                <a:ea typeface="Arial"/>
                <a:cs typeface="Arial"/>
                <a:sym typeface="Arial"/>
              </a:rPr>
              <a:t>Source: NHS England and devolved administrations. </a:t>
            </a:r>
            <a:endParaRPr sz="800" kern="0">
              <a:solidFill>
                <a:srgbClr val="000000"/>
              </a:solidFill>
              <a:latin typeface="Arial"/>
              <a:ea typeface="Arial"/>
              <a:cs typeface="Arial"/>
              <a:sym typeface="Arial"/>
            </a:endParaRPr>
          </a:p>
          <a:p>
            <a:pPr defTabSz="1219170">
              <a:buClr>
                <a:srgbClr val="000000"/>
              </a:buClr>
              <a:buSzPts val="800"/>
            </a:pPr>
            <a:r>
              <a:rPr lang="en-GB" sz="800" kern="0">
                <a:solidFill>
                  <a:srgbClr val="000000"/>
                </a:solidFill>
                <a:latin typeface="Arial"/>
                <a:ea typeface="Arial"/>
                <a:cs typeface="Arial"/>
                <a:sym typeface="Arial"/>
              </a:rPr>
              <a:t>Further details on data sources can be found here: </a:t>
            </a:r>
            <a:r>
              <a:rPr lang="en-GB" sz="800" u="sng" kern="0">
                <a:solidFill>
                  <a:srgbClr val="0097A7"/>
                </a:solidFill>
                <a:latin typeface="Arial"/>
                <a:ea typeface="Arial"/>
                <a:cs typeface="Arial"/>
                <a:sym typeface="Arial"/>
                <a:hlinkClick r:id="rId6"/>
              </a:rPr>
              <a:t>https://www.gov.uk/government/collections/slides-and-datasets-to-accompany-coronavirus-press-conferences</a:t>
            </a:r>
            <a:r>
              <a:rPr lang="en-GB" sz="800" kern="0">
                <a:solidFill>
                  <a:srgbClr val="000000"/>
                </a:solidFill>
                <a:latin typeface="Arial"/>
                <a:ea typeface="Arial"/>
                <a:cs typeface="Arial"/>
                <a:sym typeface="Arial"/>
              </a:rPr>
              <a:t> </a:t>
            </a:r>
            <a:endParaRPr sz="800" kern="0">
              <a:solidFill>
                <a:srgbClr val="000000"/>
              </a:solidFill>
              <a:latin typeface="Arial"/>
              <a:ea typeface="Arial"/>
              <a:cs typeface="Arial"/>
              <a:sym typeface="Arial"/>
            </a:endParaRPr>
          </a:p>
          <a:p>
            <a:pPr defTabSz="1219170">
              <a:buClr>
                <a:srgbClr val="000000"/>
              </a:buClr>
              <a:buSzPts val="800"/>
            </a:pPr>
            <a:endParaRPr sz="800" kern="0">
              <a:solidFill>
                <a:srgbClr val="000000"/>
              </a:solidFill>
              <a:latin typeface="Arial"/>
              <a:ea typeface="Arial"/>
              <a:cs typeface="Arial"/>
              <a:sym typeface="Arial"/>
            </a:endParaRPr>
          </a:p>
        </p:txBody>
      </p:sp>
      <p:sp>
        <p:nvSpPr>
          <p:cNvPr id="74" name="Google Shape;74;p13"/>
          <p:cNvSpPr txBox="1"/>
          <p:nvPr/>
        </p:nvSpPr>
        <p:spPr>
          <a:xfrm>
            <a:off x="4740397" y="1625267"/>
            <a:ext cx="6903600" cy="331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buSzPts val="1000"/>
            </a:pPr>
            <a:r>
              <a:rPr lang="en-GB" sz="1333" b="1" kern="0">
                <a:solidFill>
                  <a:srgbClr val="666666"/>
                </a:solidFill>
                <a:highlight>
                  <a:srgbClr val="FFFFFF"/>
                </a:highlight>
                <a:latin typeface="Arial"/>
                <a:ea typeface="Arial"/>
                <a:cs typeface="Arial"/>
                <a:sym typeface="Arial"/>
              </a:rPr>
              <a:t>New confirmed cases</a:t>
            </a:r>
            <a:endParaRPr sz="1333" b="1" kern="0">
              <a:solidFill>
                <a:srgbClr val="666666"/>
              </a:solidFill>
              <a:highlight>
                <a:srgbClr val="FFFFFF"/>
              </a:highlight>
              <a:latin typeface="Arial"/>
              <a:ea typeface="Arial"/>
              <a:cs typeface="Arial"/>
              <a:sym typeface="Arial"/>
            </a:endParaRPr>
          </a:p>
        </p:txBody>
      </p:sp>
      <p:pic>
        <p:nvPicPr>
          <p:cNvPr id="75" name="Google Shape;75;p13"/>
          <p:cNvPicPr preferRelativeResize="0"/>
          <p:nvPr/>
        </p:nvPicPr>
        <p:blipFill>
          <a:blip r:embed="rId7">
            <a:alphaModFix/>
          </a:blip>
          <a:stretch>
            <a:fillRect/>
          </a:stretch>
        </p:blipFill>
        <p:spPr>
          <a:xfrm>
            <a:off x="4492634" y="1552977"/>
            <a:ext cx="7435204" cy="429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D4EF-FC36-41FF-9C16-9FDCD74CA86F}"/>
              </a:ext>
            </a:extLst>
          </p:cNvPr>
          <p:cNvSpPr>
            <a:spLocks noGrp="1"/>
          </p:cNvSpPr>
          <p:nvPr>
            <p:ph type="title"/>
          </p:nvPr>
        </p:nvSpPr>
        <p:spPr/>
        <p:txBody>
          <a:bodyPr/>
          <a:lstStyle/>
          <a:p>
            <a:r>
              <a:rPr lang="en-GB" dirty="0"/>
              <a:t>Daily process</a:t>
            </a:r>
          </a:p>
        </p:txBody>
      </p:sp>
      <p:sp>
        <p:nvSpPr>
          <p:cNvPr id="3" name="Content Placeholder 2">
            <a:extLst>
              <a:ext uri="{FF2B5EF4-FFF2-40B4-BE49-F238E27FC236}">
                <a16:creationId xmlns:a16="http://schemas.microsoft.com/office/drawing/2014/main" id="{0EE62B40-1D98-4C90-836C-1CFEA48B0796}"/>
              </a:ext>
            </a:extLst>
          </p:cNvPr>
          <p:cNvSpPr>
            <a:spLocks noGrp="1"/>
          </p:cNvSpPr>
          <p:nvPr>
            <p:ph idx="1"/>
          </p:nvPr>
        </p:nvSpPr>
        <p:spPr/>
        <p:txBody>
          <a:bodyPr>
            <a:normAutofit fontScale="92500"/>
          </a:bodyPr>
          <a:lstStyle/>
          <a:p>
            <a:r>
              <a:rPr lang="en-GB" dirty="0"/>
              <a:t>Most data feeds supplied overnight, except NHS Digital deaths data for the previous day which arrived between 12 – 4pm each day</a:t>
            </a:r>
          </a:p>
          <a:p>
            <a:r>
              <a:rPr lang="en-GB" dirty="0"/>
              <a:t>Change requests from private offices could arrive anytime</a:t>
            </a:r>
          </a:p>
          <a:p>
            <a:r>
              <a:rPr lang="en-GB" dirty="0"/>
              <a:t>Initial cut of slide deck out to stakeholders by 11am</a:t>
            </a:r>
          </a:p>
          <a:p>
            <a:r>
              <a:rPr lang="en-GB" dirty="0"/>
              <a:t>Signoff of slides and clearance of all data feeds by 3pm</a:t>
            </a:r>
          </a:p>
          <a:p>
            <a:r>
              <a:rPr lang="en-GB" dirty="0"/>
              <a:t>Final cut of slides sent to broadcasters and ministerial briefing teams at 3.30pm or ASAP after that</a:t>
            </a:r>
          </a:p>
          <a:p>
            <a:r>
              <a:rPr lang="en-GB" dirty="0"/>
              <a:t>Briefing at 5pm (4.30 pm on Sundays)</a:t>
            </a:r>
          </a:p>
        </p:txBody>
      </p:sp>
    </p:spTree>
    <p:extLst>
      <p:ext uri="{BB962C8B-B14F-4D97-AF65-F5344CB8AC3E}">
        <p14:creationId xmlns:p14="http://schemas.microsoft.com/office/powerpoint/2010/main" val="335264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70B0-8065-48C7-962E-9CDE9A1018C4}"/>
              </a:ext>
            </a:extLst>
          </p:cNvPr>
          <p:cNvSpPr>
            <a:spLocks noGrp="1"/>
          </p:cNvSpPr>
          <p:nvPr>
            <p:ph type="title"/>
          </p:nvPr>
        </p:nvSpPr>
        <p:spPr/>
        <p:txBody>
          <a:bodyPr/>
          <a:lstStyle/>
          <a:p>
            <a:r>
              <a:rPr lang="en-GB" dirty="0"/>
              <a:t>Best Practice resource</a:t>
            </a:r>
          </a:p>
        </p:txBody>
      </p:sp>
      <p:sp>
        <p:nvSpPr>
          <p:cNvPr id="3" name="Content Placeholder 2">
            <a:extLst>
              <a:ext uri="{FF2B5EF4-FFF2-40B4-BE49-F238E27FC236}">
                <a16:creationId xmlns:a16="http://schemas.microsoft.com/office/drawing/2014/main" id="{029E259C-9DFD-4ED0-9CE7-7FC64FB16FC4}"/>
              </a:ext>
            </a:extLst>
          </p:cNvPr>
          <p:cNvSpPr>
            <a:spLocks noGrp="1"/>
          </p:cNvSpPr>
          <p:nvPr>
            <p:ph idx="1"/>
          </p:nvPr>
        </p:nvSpPr>
        <p:spPr/>
        <p:txBody>
          <a:bodyPr/>
          <a:lstStyle/>
          <a:p>
            <a:r>
              <a:rPr lang="en-GB" dirty="0"/>
              <a:t>5-6 extra analysts added to the slide and data pack production and stakeholder liaison team</a:t>
            </a:r>
          </a:p>
          <a:p>
            <a:r>
              <a:rPr lang="en-GB" dirty="0"/>
              <a:t>4 analysts working on RAP development and automation</a:t>
            </a:r>
          </a:p>
          <a:p>
            <a:endParaRPr lang="en-GB" dirty="0"/>
          </a:p>
          <a:p>
            <a:pPr marL="0" indent="0">
              <a:buNone/>
            </a:pPr>
            <a:r>
              <a:rPr lang="en-GB" dirty="0"/>
              <a:t>We worked in shifts so we could cover the 7/7 demand cycle</a:t>
            </a:r>
          </a:p>
          <a:p>
            <a:pPr marL="0" indent="0">
              <a:buNone/>
            </a:pPr>
            <a:r>
              <a:rPr lang="en-GB" dirty="0"/>
              <a:t>On average, we worked 60-70 hour weeks while on call</a:t>
            </a:r>
          </a:p>
        </p:txBody>
      </p:sp>
    </p:spTree>
    <p:extLst>
      <p:ext uri="{BB962C8B-B14F-4D97-AF65-F5344CB8AC3E}">
        <p14:creationId xmlns:p14="http://schemas.microsoft.com/office/powerpoint/2010/main" val="351471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D1C5-DEDF-4077-9955-F35D1460581C}"/>
              </a:ext>
            </a:extLst>
          </p:cNvPr>
          <p:cNvSpPr>
            <a:spLocks noGrp="1"/>
          </p:cNvSpPr>
          <p:nvPr>
            <p:ph type="title"/>
          </p:nvPr>
        </p:nvSpPr>
        <p:spPr>
          <a:xfrm>
            <a:off x="0" y="0"/>
            <a:ext cx="5884795" cy="1625210"/>
          </a:xfrm>
        </p:spPr>
        <p:txBody>
          <a:bodyPr>
            <a:normAutofit/>
          </a:bodyPr>
          <a:lstStyle/>
          <a:p>
            <a:pPr algn="r"/>
            <a:r>
              <a:rPr lang="en-GB" b="1" dirty="0"/>
              <a:t>What we wanted to do:</a:t>
            </a:r>
          </a:p>
        </p:txBody>
      </p:sp>
      <p:sp>
        <p:nvSpPr>
          <p:cNvPr id="3" name="Content Placeholder 2">
            <a:extLst>
              <a:ext uri="{FF2B5EF4-FFF2-40B4-BE49-F238E27FC236}">
                <a16:creationId xmlns:a16="http://schemas.microsoft.com/office/drawing/2014/main" id="{C0EDDEFB-A579-495F-BA0C-061C47F99E14}"/>
              </a:ext>
            </a:extLst>
          </p:cNvPr>
          <p:cNvSpPr>
            <a:spLocks noGrp="1"/>
          </p:cNvSpPr>
          <p:nvPr>
            <p:ph idx="1"/>
          </p:nvPr>
        </p:nvSpPr>
        <p:spPr>
          <a:xfrm>
            <a:off x="6562165" y="917725"/>
            <a:ext cx="4891893" cy="4852362"/>
          </a:xfrm>
        </p:spPr>
        <p:txBody>
          <a:bodyPr anchor="ctr">
            <a:normAutofit/>
          </a:bodyPr>
          <a:lstStyle/>
          <a:p>
            <a:pPr marL="514350" indent="-514350">
              <a:buAutoNum type="arabicPeriod"/>
            </a:pPr>
            <a:r>
              <a:rPr lang="en-GB" dirty="0"/>
              <a:t>Improve the presentation of the graphs</a:t>
            </a:r>
          </a:p>
          <a:p>
            <a:pPr marL="514350" indent="-514350">
              <a:buAutoNum type="arabicPeriod"/>
            </a:pPr>
            <a:r>
              <a:rPr lang="en-GB" dirty="0"/>
              <a:t>Improve the transparency of the data sources</a:t>
            </a:r>
          </a:p>
          <a:p>
            <a:pPr marL="514350" indent="-514350">
              <a:buAutoNum type="arabicPeriod"/>
            </a:pPr>
            <a:r>
              <a:rPr lang="en-GB" dirty="0"/>
              <a:t>Automate production and improve quality assurance </a:t>
            </a:r>
          </a:p>
        </p:txBody>
      </p:sp>
      <p:pic>
        <p:nvPicPr>
          <p:cNvPr id="4" name="Picture 3">
            <a:extLst>
              <a:ext uri="{FF2B5EF4-FFF2-40B4-BE49-F238E27FC236}">
                <a16:creationId xmlns:a16="http://schemas.microsoft.com/office/drawing/2014/main" id="{CB2A4B7F-DB01-4122-A94D-8DBE107B802B}"/>
              </a:ext>
            </a:extLst>
          </p:cNvPr>
          <p:cNvPicPr>
            <a:picLocks noChangeAspect="1"/>
          </p:cNvPicPr>
          <p:nvPr/>
        </p:nvPicPr>
        <p:blipFill rotWithShape="1">
          <a:blip r:embed="rId2"/>
          <a:srcRect l="97" r="3240"/>
          <a:stretch/>
        </p:blipFill>
        <p:spPr>
          <a:xfrm>
            <a:off x="538752" y="1812054"/>
            <a:ext cx="5557248" cy="3233892"/>
          </a:xfrm>
          <a:prstGeom prst="rect">
            <a:avLst/>
          </a:prstGeom>
        </p:spPr>
      </p:pic>
    </p:spTree>
    <p:extLst>
      <p:ext uri="{BB962C8B-B14F-4D97-AF65-F5344CB8AC3E}">
        <p14:creationId xmlns:p14="http://schemas.microsoft.com/office/powerpoint/2010/main" val="308236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56C2-A91E-44A6-AE92-AAD237A83669}"/>
              </a:ext>
            </a:extLst>
          </p:cNvPr>
          <p:cNvSpPr>
            <a:spLocks noGrp="1"/>
          </p:cNvSpPr>
          <p:nvPr>
            <p:ph type="title"/>
          </p:nvPr>
        </p:nvSpPr>
        <p:spPr>
          <a:xfrm>
            <a:off x="4498894" y="501006"/>
            <a:ext cx="3357080" cy="3215588"/>
          </a:xfrm>
          <a:prstGeom prst="ellipse">
            <a:avLst/>
          </a:prstGeom>
          <a:solidFill>
            <a:srgbClr val="262626"/>
          </a:solidFill>
          <a:ln w="174625" cmpd="thinThick">
            <a:solidFill>
              <a:srgbClr val="262626"/>
            </a:solidFill>
          </a:ln>
        </p:spPr>
        <p:txBody>
          <a:bodyPr>
            <a:noAutofit/>
          </a:bodyPr>
          <a:lstStyle/>
          <a:p>
            <a:pPr algn="ctr"/>
            <a:r>
              <a:rPr lang="en-GB" sz="3200" b="1" dirty="0">
                <a:solidFill>
                  <a:srgbClr val="FFFFFF"/>
                </a:solidFill>
                <a:latin typeface="Arial" panose="020B0604020202020204" pitchFamily="34" charset="0"/>
                <a:cs typeface="Arial" panose="020B0604020202020204" pitchFamily="34" charset="0"/>
              </a:rPr>
              <a:t>What we weren’t expecting to do</a:t>
            </a:r>
            <a:endParaRPr lang="en-GB" sz="3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58FF10-B3EE-4134-8F43-EB986BCD0835}"/>
              </a:ext>
            </a:extLst>
          </p:cNvPr>
          <p:cNvSpPr>
            <a:spLocks noGrp="1"/>
          </p:cNvSpPr>
          <p:nvPr>
            <p:ph idx="1"/>
          </p:nvPr>
        </p:nvSpPr>
        <p:spPr>
          <a:xfrm>
            <a:off x="508883" y="4111847"/>
            <a:ext cx="11174234" cy="2030770"/>
          </a:xfrm>
        </p:spPr>
        <p:txBody>
          <a:bodyPr>
            <a:normAutofit fontScale="92500"/>
          </a:bodyPr>
          <a:lstStyle/>
          <a:p>
            <a:r>
              <a:rPr lang="en-GB" sz="2800" dirty="0">
                <a:latin typeface="Open Sans" panose="020B0606030504020204" pitchFamily="34" charset="0"/>
                <a:ea typeface="Open Sans" panose="020B0606030504020204" pitchFamily="34" charset="0"/>
                <a:cs typeface="Open Sans" panose="020B0606030504020204" pitchFamily="34" charset="0"/>
              </a:rPr>
              <a:t>Sort out the data feeds and build new ones from scratch</a:t>
            </a:r>
          </a:p>
          <a:p>
            <a:r>
              <a:rPr lang="en-GB" sz="2800" dirty="0">
                <a:latin typeface="Open Sans" panose="020B0606030504020204" pitchFamily="34" charset="0"/>
                <a:ea typeface="Open Sans" panose="020B0606030504020204" pitchFamily="34" charset="0"/>
                <a:cs typeface="Open Sans" panose="020B0606030504020204" pitchFamily="34" charset="0"/>
              </a:rPr>
              <a:t>Sort out clearance for more than 20 different data sources every day</a:t>
            </a:r>
          </a:p>
          <a:p>
            <a:r>
              <a:rPr lang="en-GB" sz="2800" dirty="0">
                <a:latin typeface="Open Sans" panose="020B0606030504020204" pitchFamily="34" charset="0"/>
                <a:ea typeface="Open Sans" panose="020B0606030504020204" pitchFamily="34" charset="0"/>
                <a:cs typeface="Open Sans" panose="020B0606030504020204" pitchFamily="34" charset="0"/>
              </a:rPr>
              <a:t>Find and integrate new data in response to stakeholder requests</a:t>
            </a:r>
          </a:p>
          <a:p>
            <a:r>
              <a:rPr lang="en-GB" sz="2800" dirty="0">
                <a:latin typeface="Open Sans" panose="020B0606030504020204" pitchFamily="34" charset="0"/>
                <a:ea typeface="Open Sans" panose="020B0606030504020204" pitchFamily="34" charset="0"/>
                <a:cs typeface="Open Sans" panose="020B0606030504020204" pitchFamily="34" charset="0"/>
              </a:rPr>
              <a:t>Build new charts (and sometimes new data) from scratch most days</a:t>
            </a:r>
          </a:p>
        </p:txBody>
      </p:sp>
    </p:spTree>
    <p:extLst>
      <p:ext uri="{BB962C8B-B14F-4D97-AF65-F5344CB8AC3E}">
        <p14:creationId xmlns:p14="http://schemas.microsoft.com/office/powerpoint/2010/main" val="30978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65DEA8-4705-410A-AA5A-C06DB083DD10}"/>
              </a:ext>
            </a:extLst>
          </p:cNvPr>
          <p:cNvPicPr>
            <a:picLocks noChangeAspect="1"/>
          </p:cNvPicPr>
          <p:nvPr/>
        </p:nvPicPr>
        <p:blipFill>
          <a:blip r:embed="rId3"/>
          <a:stretch>
            <a:fillRect/>
          </a:stretch>
        </p:blipFill>
        <p:spPr>
          <a:xfrm>
            <a:off x="207645" y="258952"/>
            <a:ext cx="11769478" cy="6042696"/>
          </a:xfrm>
          <a:prstGeom prst="rect">
            <a:avLst/>
          </a:prstGeom>
        </p:spPr>
      </p:pic>
    </p:spTree>
    <p:extLst>
      <p:ext uri="{BB962C8B-B14F-4D97-AF65-F5344CB8AC3E}">
        <p14:creationId xmlns:p14="http://schemas.microsoft.com/office/powerpoint/2010/main" val="143831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8EFD-E7C1-4087-8282-87B6242C60B6}"/>
              </a:ext>
            </a:extLst>
          </p:cNvPr>
          <p:cNvSpPr>
            <a:spLocks noGrp="1"/>
          </p:cNvSpPr>
          <p:nvPr>
            <p:ph type="ctrTitle"/>
          </p:nvPr>
        </p:nvSpPr>
        <p:spPr/>
        <p:txBody>
          <a:bodyPr/>
          <a:lstStyle/>
          <a:p>
            <a:r>
              <a:rPr lang="en-GB" dirty="0"/>
              <a:t>Things we learned about</a:t>
            </a:r>
            <a:br>
              <a:rPr lang="en-GB" dirty="0"/>
            </a:br>
            <a:r>
              <a:rPr lang="en-GB" dirty="0"/>
              <a:t>rapid automation and QA</a:t>
            </a:r>
          </a:p>
        </p:txBody>
      </p:sp>
      <p:sp>
        <p:nvSpPr>
          <p:cNvPr id="3" name="Subtitle 2">
            <a:extLst>
              <a:ext uri="{FF2B5EF4-FFF2-40B4-BE49-F238E27FC236}">
                <a16:creationId xmlns:a16="http://schemas.microsoft.com/office/drawing/2014/main" id="{F7A8D7BF-FB81-4197-B461-DD78D12DE44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7494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76A5-4642-4209-8647-5E1A39C7FE91}"/>
              </a:ext>
            </a:extLst>
          </p:cNvPr>
          <p:cNvSpPr>
            <a:spLocks noGrp="1"/>
          </p:cNvSpPr>
          <p:nvPr>
            <p:ph type="title" idx="4294967295"/>
          </p:nvPr>
        </p:nvSpPr>
        <p:spPr>
          <a:xfrm>
            <a:off x="0" y="252413"/>
            <a:ext cx="8655050" cy="1143000"/>
          </a:xfrm>
        </p:spPr>
        <p:txBody>
          <a:bodyPr anchor="ctr">
            <a:normAutofit fontScale="90000"/>
          </a:bodyPr>
          <a:lstStyle/>
          <a:p>
            <a:r>
              <a:rPr lang="en-GB" dirty="0"/>
              <a:t>1. We got our priorities wrong at first</a:t>
            </a:r>
          </a:p>
        </p:txBody>
      </p:sp>
      <p:graphicFrame>
        <p:nvGraphicFramePr>
          <p:cNvPr id="8" name="Content Placeholder 2">
            <a:extLst>
              <a:ext uri="{FF2B5EF4-FFF2-40B4-BE49-F238E27FC236}">
                <a16:creationId xmlns:a16="http://schemas.microsoft.com/office/drawing/2014/main" id="{8D984B71-9EA3-4B67-91B6-289EB0E302AA}"/>
              </a:ext>
            </a:extLst>
          </p:cNvPr>
          <p:cNvGraphicFramePr>
            <a:graphicFrameLocks noGrp="1"/>
          </p:cNvGraphicFramePr>
          <p:nvPr>
            <p:ph idx="4294967295"/>
            <p:extLst>
              <p:ext uri="{D42A27DB-BD31-4B8C-83A1-F6EECF244321}">
                <p14:modId xmlns:p14="http://schemas.microsoft.com/office/powerpoint/2010/main" val="3898860447"/>
              </p:ext>
            </p:extLst>
          </p:nvPr>
        </p:nvGraphicFramePr>
        <p:xfrm>
          <a:off x="0" y="1600200"/>
          <a:ext cx="1219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98CF22B-3487-4E10-B096-C147D46A0DAD}"/>
              </a:ext>
            </a:extLst>
          </p:cNvPr>
          <p:cNvSpPr txBox="1"/>
          <p:nvPr/>
        </p:nvSpPr>
        <p:spPr>
          <a:xfrm>
            <a:off x="5766099" y="1871829"/>
            <a:ext cx="914033" cy="646331"/>
          </a:xfrm>
          <a:prstGeom prst="rect">
            <a:avLst/>
          </a:prstGeom>
          <a:noFill/>
        </p:spPr>
        <p:txBody>
          <a:bodyPr wrap="none" rtlCol="0">
            <a:spAutoFit/>
          </a:bodyPr>
          <a:lstStyle/>
          <a:p>
            <a:r>
              <a:rPr lang="en-GB" sz="3600" dirty="0">
                <a:latin typeface="Open Sans" panose="020B0606030504020204" pitchFamily="34" charset="0"/>
                <a:ea typeface="Open Sans" panose="020B0606030504020204" pitchFamily="34" charset="0"/>
                <a:cs typeface="Open Sans" panose="020B0606030504020204" pitchFamily="34" charset="0"/>
              </a:rPr>
              <a:t>but</a:t>
            </a:r>
          </a:p>
        </p:txBody>
      </p:sp>
      <p:sp>
        <p:nvSpPr>
          <p:cNvPr id="9" name="TextBox 8">
            <a:extLst>
              <a:ext uri="{FF2B5EF4-FFF2-40B4-BE49-F238E27FC236}">
                <a16:creationId xmlns:a16="http://schemas.microsoft.com/office/drawing/2014/main" id="{0CA30312-89A7-42BA-9301-192A769A5584}"/>
              </a:ext>
            </a:extLst>
          </p:cNvPr>
          <p:cNvSpPr txBox="1"/>
          <p:nvPr/>
        </p:nvSpPr>
        <p:spPr>
          <a:xfrm>
            <a:off x="5766098" y="3429000"/>
            <a:ext cx="914033" cy="646331"/>
          </a:xfrm>
          <a:prstGeom prst="rect">
            <a:avLst/>
          </a:prstGeom>
          <a:noFill/>
        </p:spPr>
        <p:txBody>
          <a:bodyPr wrap="none" rtlCol="0">
            <a:spAutoFit/>
          </a:bodyPr>
          <a:lstStyle/>
          <a:p>
            <a:r>
              <a:rPr lang="en-GB" sz="3600" dirty="0">
                <a:latin typeface="Open Sans" panose="020B0606030504020204" pitchFamily="34" charset="0"/>
                <a:ea typeface="Open Sans" panose="020B0606030504020204" pitchFamily="34" charset="0"/>
                <a:cs typeface="Open Sans" panose="020B0606030504020204" pitchFamily="34" charset="0"/>
              </a:rPr>
              <a:t>but</a:t>
            </a:r>
          </a:p>
        </p:txBody>
      </p:sp>
      <p:sp>
        <p:nvSpPr>
          <p:cNvPr id="10" name="TextBox 9">
            <a:extLst>
              <a:ext uri="{FF2B5EF4-FFF2-40B4-BE49-F238E27FC236}">
                <a16:creationId xmlns:a16="http://schemas.microsoft.com/office/drawing/2014/main" id="{04238DC9-E1A0-425E-8F66-B3F8FB69AE92}"/>
              </a:ext>
            </a:extLst>
          </p:cNvPr>
          <p:cNvSpPr txBox="1"/>
          <p:nvPr/>
        </p:nvSpPr>
        <p:spPr>
          <a:xfrm>
            <a:off x="5766098" y="4986171"/>
            <a:ext cx="1007007" cy="646331"/>
          </a:xfrm>
          <a:prstGeom prst="rect">
            <a:avLst/>
          </a:prstGeom>
          <a:noFill/>
        </p:spPr>
        <p:txBody>
          <a:bodyPr wrap="none" rtlCol="0">
            <a:spAutoFit/>
          </a:bodyPr>
          <a:lstStyle/>
          <a:p>
            <a:r>
              <a:rPr lang="en-GB" sz="3600" dirty="0">
                <a:latin typeface="Open Sans" panose="020B0606030504020204" pitchFamily="34" charset="0"/>
                <a:ea typeface="Open Sans" panose="020B0606030504020204" pitchFamily="34" charset="0"/>
                <a:cs typeface="Open Sans" panose="020B0606030504020204" pitchFamily="34" charset="0"/>
              </a:rPr>
              <a:t>and</a:t>
            </a:r>
          </a:p>
        </p:txBody>
      </p:sp>
    </p:spTree>
    <p:extLst>
      <p:ext uri="{BB962C8B-B14F-4D97-AF65-F5344CB8AC3E}">
        <p14:creationId xmlns:p14="http://schemas.microsoft.com/office/powerpoint/2010/main" val="27874188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PT template white with small dark cog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PT template white with small dark cogs_FINAL.potx" id="{B3FC0466-656B-411B-BE2C-68A62F717BED}" vid="{57CF7124-7A2A-4CF4-A5DE-339153A5B8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1539</Words>
  <Application>Microsoft Office PowerPoint</Application>
  <PresentationFormat>Widescreen</PresentationFormat>
  <Paragraphs>163</Paragraphs>
  <Slides>21</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Open Sans</vt:lpstr>
      <vt:lpstr>PT Sans</vt:lpstr>
      <vt:lpstr>Times New Roman</vt:lpstr>
      <vt:lpstr>Simple Light</vt:lpstr>
      <vt:lpstr>GPT template white with small dark cogs</vt:lpstr>
      <vt:lpstr>RAP and the COVID-19 Press Briefings</vt:lpstr>
      <vt:lpstr>COVID-19 Daily Briefings</vt:lpstr>
      <vt:lpstr>Daily process</vt:lpstr>
      <vt:lpstr>Best Practice resource</vt:lpstr>
      <vt:lpstr>What we wanted to do:</vt:lpstr>
      <vt:lpstr>What we weren’t expecting to do</vt:lpstr>
      <vt:lpstr>PowerPoint Presentation</vt:lpstr>
      <vt:lpstr>Things we learned about rapid automation and QA</vt:lpstr>
      <vt:lpstr>1. We got our priorities wrong at first</vt:lpstr>
      <vt:lpstr>2. Design for re-use is a game changer</vt:lpstr>
      <vt:lpstr>3. RAP under pressure can still work</vt:lpstr>
      <vt:lpstr>4. Basic automated QA is great</vt:lpstr>
      <vt:lpstr>Where we got to</vt:lpstr>
      <vt:lpstr>Bringing out the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and the COVID-19 Press Briefings</dc:title>
  <dc:creator>Ralphs, Martin</dc:creator>
  <cp:lastModifiedBy>Ralphs, Martin</cp:lastModifiedBy>
  <cp:revision>11</cp:revision>
  <dcterms:created xsi:type="dcterms:W3CDTF">2020-09-09T14:06:26Z</dcterms:created>
  <dcterms:modified xsi:type="dcterms:W3CDTF">2020-09-16T10:18:43Z</dcterms:modified>
</cp:coreProperties>
</file>