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3" r:id="rId3"/>
    <p:sldId id="259" r:id="rId4"/>
    <p:sldId id="262" r:id="rId5"/>
    <p:sldId id="270" r:id="rId6"/>
    <p:sldId id="264" r:id="rId7"/>
    <p:sldId id="265" r:id="rId8"/>
    <p:sldId id="275" r:id="rId9"/>
    <p:sldId id="266" r:id="rId10"/>
    <p:sldId id="268" r:id="rId11"/>
    <p:sldId id="267" r:id="rId12"/>
    <p:sldId id="261" r:id="rId13"/>
    <p:sldId id="278" r:id="rId14"/>
    <p:sldId id="277" r:id="rId15"/>
    <p:sldId id="279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70580" autoAdjust="0"/>
  </p:normalViewPr>
  <p:slideViewPr>
    <p:cSldViewPr snapToGrid="0">
      <p:cViewPr varScale="1">
        <p:scale>
          <a:sx n="80" d="100"/>
          <a:sy n="80" d="100"/>
        </p:scale>
        <p:origin x="18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31164-EA4A-4BE5-A828-92AA3871A49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0BAC8A-37AE-4A95-9674-FB3A32E5DB1A}">
      <dgm:prSet/>
      <dgm:spPr/>
      <dgm:t>
        <a:bodyPr/>
        <a:lstStyle/>
        <a:p>
          <a:r>
            <a:rPr lang="en-GB" baseline="0" dirty="0"/>
            <a:t>Fixed bugs (((((((???)))))))</a:t>
          </a:r>
          <a:endParaRPr lang="en-US" dirty="0"/>
        </a:p>
      </dgm:t>
    </dgm:pt>
    <dgm:pt modelId="{8E4917E4-34AD-4B92-B85B-E9B02CE11DA5}" type="parTrans" cxnId="{3631FB1A-0218-4378-A042-96FE6176DED5}">
      <dgm:prSet/>
      <dgm:spPr/>
      <dgm:t>
        <a:bodyPr/>
        <a:lstStyle/>
        <a:p>
          <a:endParaRPr lang="en-US"/>
        </a:p>
      </dgm:t>
    </dgm:pt>
    <dgm:pt modelId="{9CC5139D-C930-44FB-8FC2-E1646FFCDA7A}" type="sibTrans" cxnId="{3631FB1A-0218-4378-A042-96FE6176DED5}">
      <dgm:prSet/>
      <dgm:spPr/>
      <dgm:t>
        <a:bodyPr/>
        <a:lstStyle/>
        <a:p>
          <a:endParaRPr lang="en-US"/>
        </a:p>
      </dgm:t>
    </dgm:pt>
    <dgm:pt modelId="{027B06D0-42B3-43BA-A860-40ED178F108A}">
      <dgm:prSet/>
      <dgm:spPr/>
      <dgm:t>
        <a:bodyPr/>
        <a:lstStyle/>
        <a:p>
          <a:r>
            <a:rPr lang="en-GB" baseline="0"/>
            <a:t>Cover pages</a:t>
          </a:r>
          <a:endParaRPr lang="en-US"/>
        </a:p>
      </dgm:t>
    </dgm:pt>
    <dgm:pt modelId="{68BCECCE-6683-4A99-B2B8-4BE05A4F5FC7}" type="parTrans" cxnId="{87A07AC2-6401-4A0D-A90B-3D89727A8540}">
      <dgm:prSet/>
      <dgm:spPr/>
      <dgm:t>
        <a:bodyPr/>
        <a:lstStyle/>
        <a:p>
          <a:endParaRPr lang="en-US"/>
        </a:p>
      </dgm:t>
    </dgm:pt>
    <dgm:pt modelId="{B428A144-D92C-4F20-AAC1-91B597CABFBE}" type="sibTrans" cxnId="{87A07AC2-6401-4A0D-A90B-3D89727A8540}">
      <dgm:prSet/>
      <dgm:spPr/>
      <dgm:t>
        <a:bodyPr/>
        <a:lstStyle/>
        <a:p>
          <a:endParaRPr lang="en-US"/>
        </a:p>
      </dgm:t>
    </dgm:pt>
    <dgm:pt modelId="{DD21C7F5-AEAD-41A5-97BA-F1928C27EA48}">
      <dgm:prSet/>
      <dgm:spPr/>
      <dgm:t>
        <a:bodyPr/>
        <a:lstStyle/>
        <a:p>
          <a:r>
            <a:rPr lang="en-GB" baseline="0"/>
            <a:t>Automatic column widths</a:t>
          </a:r>
          <a:endParaRPr lang="en-US"/>
        </a:p>
      </dgm:t>
    </dgm:pt>
    <dgm:pt modelId="{87DFCD9F-56FC-4809-86EF-1C2F828586B2}" type="parTrans" cxnId="{91810DCA-BE2F-467E-BAD8-9B3A03193D7C}">
      <dgm:prSet/>
      <dgm:spPr/>
      <dgm:t>
        <a:bodyPr/>
        <a:lstStyle/>
        <a:p>
          <a:endParaRPr lang="en-US"/>
        </a:p>
      </dgm:t>
    </dgm:pt>
    <dgm:pt modelId="{68460FAB-F02A-404D-81BA-CA8DF8827653}" type="sibTrans" cxnId="{91810DCA-BE2F-467E-BAD8-9B3A03193D7C}">
      <dgm:prSet/>
      <dgm:spPr/>
      <dgm:t>
        <a:bodyPr/>
        <a:lstStyle/>
        <a:p>
          <a:endParaRPr lang="en-US"/>
        </a:p>
      </dgm:t>
    </dgm:pt>
    <dgm:pt modelId="{1C599098-F0E2-41F9-B71B-54001AB94309}" type="pres">
      <dgm:prSet presAssocID="{A1C31164-EA4A-4BE5-A828-92AA3871A490}" presName="root" presStyleCnt="0">
        <dgm:presLayoutVars>
          <dgm:dir/>
          <dgm:resizeHandles val="exact"/>
        </dgm:presLayoutVars>
      </dgm:prSet>
      <dgm:spPr/>
    </dgm:pt>
    <dgm:pt modelId="{AF7A5ACD-C9CA-45CB-8E11-FCEADF57BEEC}" type="pres">
      <dgm:prSet presAssocID="{A1C31164-EA4A-4BE5-A828-92AA3871A490}" presName="container" presStyleCnt="0">
        <dgm:presLayoutVars>
          <dgm:dir/>
          <dgm:resizeHandles val="exact"/>
        </dgm:presLayoutVars>
      </dgm:prSet>
      <dgm:spPr/>
    </dgm:pt>
    <dgm:pt modelId="{0C96DB28-01CE-4E67-B871-7B7B53AC5361}" type="pres">
      <dgm:prSet presAssocID="{2D0BAC8A-37AE-4A95-9674-FB3A32E5DB1A}" presName="compNode" presStyleCnt="0"/>
      <dgm:spPr/>
    </dgm:pt>
    <dgm:pt modelId="{3BB76C05-A0DA-4261-89D1-2AAEB385CBCE}" type="pres">
      <dgm:prSet presAssocID="{2D0BAC8A-37AE-4A95-9674-FB3A32E5DB1A}" presName="iconBgRect" presStyleLbl="bgShp" presStyleIdx="0" presStyleCnt="3"/>
      <dgm:spPr/>
    </dgm:pt>
    <dgm:pt modelId="{4B865D3C-C450-424B-869B-E21C58535124}" type="pres">
      <dgm:prSet presAssocID="{2D0BAC8A-37AE-4A95-9674-FB3A32E5DB1A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1A54E5F3-150C-4E6A-8E6C-EE97AB011811}" type="pres">
      <dgm:prSet presAssocID="{2D0BAC8A-37AE-4A95-9674-FB3A32E5DB1A}" presName="spaceRect" presStyleCnt="0"/>
      <dgm:spPr/>
    </dgm:pt>
    <dgm:pt modelId="{80F39780-24FF-4B05-8B4C-D96412123F1B}" type="pres">
      <dgm:prSet presAssocID="{2D0BAC8A-37AE-4A95-9674-FB3A32E5DB1A}" presName="textRect" presStyleLbl="revTx" presStyleIdx="0" presStyleCnt="3">
        <dgm:presLayoutVars>
          <dgm:chMax val="1"/>
          <dgm:chPref val="1"/>
        </dgm:presLayoutVars>
      </dgm:prSet>
      <dgm:spPr/>
    </dgm:pt>
    <dgm:pt modelId="{77D37486-3BA1-4996-8B46-58E326C89A61}" type="pres">
      <dgm:prSet presAssocID="{9CC5139D-C930-44FB-8FC2-E1646FFCDA7A}" presName="sibTrans" presStyleLbl="sibTrans2D1" presStyleIdx="0" presStyleCnt="0"/>
      <dgm:spPr/>
    </dgm:pt>
    <dgm:pt modelId="{C4DED89B-3694-4456-82ED-331CBA553F4A}" type="pres">
      <dgm:prSet presAssocID="{027B06D0-42B3-43BA-A860-40ED178F108A}" presName="compNode" presStyleCnt="0"/>
      <dgm:spPr/>
    </dgm:pt>
    <dgm:pt modelId="{80731EED-55C4-4DD0-BE5F-B100C119DCDC}" type="pres">
      <dgm:prSet presAssocID="{027B06D0-42B3-43BA-A860-40ED178F108A}" presName="iconBgRect" presStyleLbl="bgShp" presStyleIdx="1" presStyleCnt="3"/>
      <dgm:spPr/>
    </dgm:pt>
    <dgm:pt modelId="{FF767341-AFD1-4AC3-BB74-4ACD31F6D562}" type="pres">
      <dgm:prSet presAssocID="{027B06D0-42B3-43BA-A860-40ED178F10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E118539-64E0-42FD-8404-8D8263BE2994}" type="pres">
      <dgm:prSet presAssocID="{027B06D0-42B3-43BA-A860-40ED178F108A}" presName="spaceRect" presStyleCnt="0"/>
      <dgm:spPr/>
    </dgm:pt>
    <dgm:pt modelId="{336E9866-FA7E-42F3-8A10-C4A55B67348A}" type="pres">
      <dgm:prSet presAssocID="{027B06D0-42B3-43BA-A860-40ED178F108A}" presName="textRect" presStyleLbl="revTx" presStyleIdx="1" presStyleCnt="3">
        <dgm:presLayoutVars>
          <dgm:chMax val="1"/>
          <dgm:chPref val="1"/>
        </dgm:presLayoutVars>
      </dgm:prSet>
      <dgm:spPr/>
    </dgm:pt>
    <dgm:pt modelId="{ED831812-6FFA-460E-8EB9-959F4C7ED38A}" type="pres">
      <dgm:prSet presAssocID="{B428A144-D92C-4F20-AAC1-91B597CABFBE}" presName="sibTrans" presStyleLbl="sibTrans2D1" presStyleIdx="0" presStyleCnt="0"/>
      <dgm:spPr/>
    </dgm:pt>
    <dgm:pt modelId="{B71A787C-9A59-45E5-89E8-ED73D2442B9E}" type="pres">
      <dgm:prSet presAssocID="{DD21C7F5-AEAD-41A5-97BA-F1928C27EA48}" presName="compNode" presStyleCnt="0"/>
      <dgm:spPr/>
    </dgm:pt>
    <dgm:pt modelId="{4E18F107-00B8-4CB3-A912-26BA31799305}" type="pres">
      <dgm:prSet presAssocID="{DD21C7F5-AEAD-41A5-97BA-F1928C27EA48}" presName="iconBgRect" presStyleLbl="bgShp" presStyleIdx="2" presStyleCnt="3"/>
      <dgm:spPr/>
    </dgm:pt>
    <dgm:pt modelId="{5256EB10-2362-42A1-9BE2-811189D213B2}" type="pres">
      <dgm:prSet presAssocID="{DD21C7F5-AEAD-41A5-97BA-F1928C27EA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E419736-4EED-46B6-9334-2450C134FD68}" type="pres">
      <dgm:prSet presAssocID="{DD21C7F5-AEAD-41A5-97BA-F1928C27EA48}" presName="spaceRect" presStyleCnt="0"/>
      <dgm:spPr/>
    </dgm:pt>
    <dgm:pt modelId="{019E10D5-3A0E-49ED-8445-D82983CF0215}" type="pres">
      <dgm:prSet presAssocID="{DD21C7F5-AEAD-41A5-97BA-F1928C27EA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631FB1A-0218-4378-A042-96FE6176DED5}" srcId="{A1C31164-EA4A-4BE5-A828-92AA3871A490}" destId="{2D0BAC8A-37AE-4A95-9674-FB3A32E5DB1A}" srcOrd="0" destOrd="0" parTransId="{8E4917E4-34AD-4B92-B85B-E9B02CE11DA5}" sibTransId="{9CC5139D-C930-44FB-8FC2-E1646FFCDA7A}"/>
    <dgm:cxn modelId="{63A6781B-275E-43BB-98F0-D0425A5AE6AA}" type="presOf" srcId="{DD21C7F5-AEAD-41A5-97BA-F1928C27EA48}" destId="{019E10D5-3A0E-49ED-8445-D82983CF0215}" srcOrd="0" destOrd="0" presId="urn:microsoft.com/office/officeart/2018/2/layout/IconCircleList"/>
    <dgm:cxn modelId="{8EB7591F-49A1-477A-879A-83B335DC3746}" type="presOf" srcId="{9CC5139D-C930-44FB-8FC2-E1646FFCDA7A}" destId="{77D37486-3BA1-4996-8B46-58E326C89A61}" srcOrd="0" destOrd="0" presId="urn:microsoft.com/office/officeart/2018/2/layout/IconCircleList"/>
    <dgm:cxn modelId="{32EB7439-306E-4192-A034-956022D84217}" type="presOf" srcId="{A1C31164-EA4A-4BE5-A828-92AA3871A490}" destId="{1C599098-F0E2-41F9-B71B-54001AB94309}" srcOrd="0" destOrd="0" presId="urn:microsoft.com/office/officeart/2018/2/layout/IconCircleList"/>
    <dgm:cxn modelId="{7CE71D9B-2366-4804-B4D7-5580F1D15004}" type="presOf" srcId="{B428A144-D92C-4F20-AAC1-91B597CABFBE}" destId="{ED831812-6FFA-460E-8EB9-959F4C7ED38A}" srcOrd="0" destOrd="0" presId="urn:microsoft.com/office/officeart/2018/2/layout/IconCircleList"/>
    <dgm:cxn modelId="{6D7BD89B-1FC2-49CD-9863-18E36194898F}" type="presOf" srcId="{2D0BAC8A-37AE-4A95-9674-FB3A32E5DB1A}" destId="{80F39780-24FF-4B05-8B4C-D96412123F1B}" srcOrd="0" destOrd="0" presId="urn:microsoft.com/office/officeart/2018/2/layout/IconCircleList"/>
    <dgm:cxn modelId="{87A07AC2-6401-4A0D-A90B-3D89727A8540}" srcId="{A1C31164-EA4A-4BE5-A828-92AA3871A490}" destId="{027B06D0-42B3-43BA-A860-40ED178F108A}" srcOrd="1" destOrd="0" parTransId="{68BCECCE-6683-4A99-B2B8-4BE05A4F5FC7}" sibTransId="{B428A144-D92C-4F20-AAC1-91B597CABFBE}"/>
    <dgm:cxn modelId="{91810DCA-BE2F-467E-BAD8-9B3A03193D7C}" srcId="{A1C31164-EA4A-4BE5-A828-92AA3871A490}" destId="{DD21C7F5-AEAD-41A5-97BA-F1928C27EA48}" srcOrd="2" destOrd="0" parTransId="{87DFCD9F-56FC-4809-86EF-1C2F828586B2}" sibTransId="{68460FAB-F02A-404D-81BA-CA8DF8827653}"/>
    <dgm:cxn modelId="{1FA023E6-32B3-439C-BFC9-F2E54F167F16}" type="presOf" srcId="{027B06D0-42B3-43BA-A860-40ED178F108A}" destId="{336E9866-FA7E-42F3-8A10-C4A55B67348A}" srcOrd="0" destOrd="0" presId="urn:microsoft.com/office/officeart/2018/2/layout/IconCircleList"/>
    <dgm:cxn modelId="{F22F8E2F-E760-4387-B05D-0ADA72631350}" type="presParOf" srcId="{1C599098-F0E2-41F9-B71B-54001AB94309}" destId="{AF7A5ACD-C9CA-45CB-8E11-FCEADF57BEEC}" srcOrd="0" destOrd="0" presId="urn:microsoft.com/office/officeart/2018/2/layout/IconCircleList"/>
    <dgm:cxn modelId="{8C328E5F-6C8B-4371-9B53-9DA133C65455}" type="presParOf" srcId="{AF7A5ACD-C9CA-45CB-8E11-FCEADF57BEEC}" destId="{0C96DB28-01CE-4E67-B871-7B7B53AC5361}" srcOrd="0" destOrd="0" presId="urn:microsoft.com/office/officeart/2018/2/layout/IconCircleList"/>
    <dgm:cxn modelId="{6C6FD058-7C10-4780-95BA-D2EBF1655EFB}" type="presParOf" srcId="{0C96DB28-01CE-4E67-B871-7B7B53AC5361}" destId="{3BB76C05-A0DA-4261-89D1-2AAEB385CBCE}" srcOrd="0" destOrd="0" presId="urn:microsoft.com/office/officeart/2018/2/layout/IconCircleList"/>
    <dgm:cxn modelId="{2DE981D9-4B61-40AC-99D8-560DC8769121}" type="presParOf" srcId="{0C96DB28-01CE-4E67-B871-7B7B53AC5361}" destId="{4B865D3C-C450-424B-869B-E21C58535124}" srcOrd="1" destOrd="0" presId="urn:microsoft.com/office/officeart/2018/2/layout/IconCircleList"/>
    <dgm:cxn modelId="{DD7D4D95-3D95-4079-A3D7-440268B4E7FE}" type="presParOf" srcId="{0C96DB28-01CE-4E67-B871-7B7B53AC5361}" destId="{1A54E5F3-150C-4E6A-8E6C-EE97AB011811}" srcOrd="2" destOrd="0" presId="urn:microsoft.com/office/officeart/2018/2/layout/IconCircleList"/>
    <dgm:cxn modelId="{1A5F10CA-5529-43EA-A5B9-F307ECF3678E}" type="presParOf" srcId="{0C96DB28-01CE-4E67-B871-7B7B53AC5361}" destId="{80F39780-24FF-4B05-8B4C-D96412123F1B}" srcOrd="3" destOrd="0" presId="urn:microsoft.com/office/officeart/2018/2/layout/IconCircleList"/>
    <dgm:cxn modelId="{776E9F64-7E68-4417-8F25-F510CECF55AC}" type="presParOf" srcId="{AF7A5ACD-C9CA-45CB-8E11-FCEADF57BEEC}" destId="{77D37486-3BA1-4996-8B46-58E326C89A61}" srcOrd="1" destOrd="0" presId="urn:microsoft.com/office/officeart/2018/2/layout/IconCircleList"/>
    <dgm:cxn modelId="{FDF6ED1F-3C4F-44F0-9666-C5537D1C3425}" type="presParOf" srcId="{AF7A5ACD-C9CA-45CB-8E11-FCEADF57BEEC}" destId="{C4DED89B-3694-4456-82ED-331CBA553F4A}" srcOrd="2" destOrd="0" presId="urn:microsoft.com/office/officeart/2018/2/layout/IconCircleList"/>
    <dgm:cxn modelId="{9063ECB9-5D14-47CE-9483-3F7CA82C97E4}" type="presParOf" srcId="{C4DED89B-3694-4456-82ED-331CBA553F4A}" destId="{80731EED-55C4-4DD0-BE5F-B100C119DCDC}" srcOrd="0" destOrd="0" presId="urn:microsoft.com/office/officeart/2018/2/layout/IconCircleList"/>
    <dgm:cxn modelId="{035F0CF5-98C3-4F2F-8905-C5788EBB92AA}" type="presParOf" srcId="{C4DED89B-3694-4456-82ED-331CBA553F4A}" destId="{FF767341-AFD1-4AC3-BB74-4ACD31F6D562}" srcOrd="1" destOrd="0" presId="urn:microsoft.com/office/officeart/2018/2/layout/IconCircleList"/>
    <dgm:cxn modelId="{59631381-AD49-4CDD-BE35-30657A25E5B3}" type="presParOf" srcId="{C4DED89B-3694-4456-82ED-331CBA553F4A}" destId="{8E118539-64E0-42FD-8404-8D8263BE2994}" srcOrd="2" destOrd="0" presId="urn:microsoft.com/office/officeart/2018/2/layout/IconCircleList"/>
    <dgm:cxn modelId="{9E19308E-F5D1-4211-BE2B-FBAB31CBE024}" type="presParOf" srcId="{C4DED89B-3694-4456-82ED-331CBA553F4A}" destId="{336E9866-FA7E-42F3-8A10-C4A55B67348A}" srcOrd="3" destOrd="0" presId="urn:microsoft.com/office/officeart/2018/2/layout/IconCircleList"/>
    <dgm:cxn modelId="{A4C62B35-1F9C-4B2C-9184-1A8D14D17FAB}" type="presParOf" srcId="{AF7A5ACD-C9CA-45CB-8E11-FCEADF57BEEC}" destId="{ED831812-6FFA-460E-8EB9-959F4C7ED38A}" srcOrd="3" destOrd="0" presId="urn:microsoft.com/office/officeart/2018/2/layout/IconCircleList"/>
    <dgm:cxn modelId="{A0B92048-BFEF-4020-8613-FE9B6A486D22}" type="presParOf" srcId="{AF7A5ACD-C9CA-45CB-8E11-FCEADF57BEEC}" destId="{B71A787C-9A59-45E5-89E8-ED73D2442B9E}" srcOrd="4" destOrd="0" presId="urn:microsoft.com/office/officeart/2018/2/layout/IconCircleList"/>
    <dgm:cxn modelId="{1B2EE653-DCE8-4056-9BF7-DFC19AB0415D}" type="presParOf" srcId="{B71A787C-9A59-45E5-89E8-ED73D2442B9E}" destId="{4E18F107-00B8-4CB3-A912-26BA31799305}" srcOrd="0" destOrd="0" presId="urn:microsoft.com/office/officeart/2018/2/layout/IconCircleList"/>
    <dgm:cxn modelId="{CCB2E42D-C9D5-4E84-BE40-9A3D0C6756F7}" type="presParOf" srcId="{B71A787C-9A59-45E5-89E8-ED73D2442B9E}" destId="{5256EB10-2362-42A1-9BE2-811189D213B2}" srcOrd="1" destOrd="0" presId="urn:microsoft.com/office/officeart/2018/2/layout/IconCircleList"/>
    <dgm:cxn modelId="{0EF8D94F-7EB6-4F46-AEF8-4C46DE59B9E0}" type="presParOf" srcId="{B71A787C-9A59-45E5-89E8-ED73D2442B9E}" destId="{DE419736-4EED-46B6-9334-2450C134FD68}" srcOrd="2" destOrd="0" presId="urn:microsoft.com/office/officeart/2018/2/layout/IconCircleList"/>
    <dgm:cxn modelId="{4C17BE76-E043-47BF-9632-9DECC340615C}" type="presParOf" srcId="{B71A787C-9A59-45E5-89E8-ED73D2442B9E}" destId="{019E10D5-3A0E-49ED-8445-D82983CF021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76C05-A0DA-4261-89D1-2AAEB385CBCE}">
      <dsp:nvSpPr>
        <dsp:cNvPr id="0" name=""/>
        <dsp:cNvSpPr/>
      </dsp:nvSpPr>
      <dsp:spPr>
        <a:xfrm>
          <a:off x="235682" y="1095890"/>
          <a:ext cx="720750" cy="720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65D3C-C450-424B-869B-E21C58535124}">
      <dsp:nvSpPr>
        <dsp:cNvPr id="0" name=""/>
        <dsp:cNvSpPr/>
      </dsp:nvSpPr>
      <dsp:spPr>
        <a:xfrm>
          <a:off x="387039" y="1247248"/>
          <a:ext cx="418035" cy="41803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39780-24FF-4B05-8B4C-D96412123F1B}">
      <dsp:nvSpPr>
        <dsp:cNvPr id="0" name=""/>
        <dsp:cNvSpPr/>
      </dsp:nvSpPr>
      <dsp:spPr>
        <a:xfrm>
          <a:off x="1110879" y="1095890"/>
          <a:ext cx="1698911" cy="72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 dirty="0"/>
            <a:t>Fixed bugs (((((((???)))))))</a:t>
          </a:r>
          <a:endParaRPr lang="en-US" sz="1900" kern="1200" dirty="0"/>
        </a:p>
      </dsp:txBody>
      <dsp:txXfrm>
        <a:off x="1110879" y="1095890"/>
        <a:ext cx="1698911" cy="720750"/>
      </dsp:txXfrm>
    </dsp:sp>
    <dsp:sp modelId="{80731EED-55C4-4DD0-BE5F-B100C119DCDC}">
      <dsp:nvSpPr>
        <dsp:cNvPr id="0" name=""/>
        <dsp:cNvSpPr/>
      </dsp:nvSpPr>
      <dsp:spPr>
        <a:xfrm>
          <a:off x="3105813" y="1095890"/>
          <a:ext cx="720750" cy="720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67341-AFD1-4AC3-BB74-4ACD31F6D562}">
      <dsp:nvSpPr>
        <dsp:cNvPr id="0" name=""/>
        <dsp:cNvSpPr/>
      </dsp:nvSpPr>
      <dsp:spPr>
        <a:xfrm>
          <a:off x="3257170" y="1247248"/>
          <a:ext cx="418035" cy="4180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E9866-FA7E-42F3-8A10-C4A55B67348A}">
      <dsp:nvSpPr>
        <dsp:cNvPr id="0" name=""/>
        <dsp:cNvSpPr/>
      </dsp:nvSpPr>
      <dsp:spPr>
        <a:xfrm>
          <a:off x="3981010" y="1095890"/>
          <a:ext cx="1698911" cy="72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/>
            <a:t>Cover pages</a:t>
          </a:r>
          <a:endParaRPr lang="en-US" sz="1900" kern="1200"/>
        </a:p>
      </dsp:txBody>
      <dsp:txXfrm>
        <a:off x="3981010" y="1095890"/>
        <a:ext cx="1698911" cy="720750"/>
      </dsp:txXfrm>
    </dsp:sp>
    <dsp:sp modelId="{4E18F107-00B8-4CB3-A912-26BA31799305}">
      <dsp:nvSpPr>
        <dsp:cNvPr id="0" name=""/>
        <dsp:cNvSpPr/>
      </dsp:nvSpPr>
      <dsp:spPr>
        <a:xfrm>
          <a:off x="5975944" y="1095890"/>
          <a:ext cx="720750" cy="72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6EB10-2362-42A1-9BE2-811189D213B2}">
      <dsp:nvSpPr>
        <dsp:cNvPr id="0" name=""/>
        <dsp:cNvSpPr/>
      </dsp:nvSpPr>
      <dsp:spPr>
        <a:xfrm>
          <a:off x="6127301" y="1247248"/>
          <a:ext cx="418035" cy="4180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E10D5-3A0E-49ED-8445-D82983CF0215}">
      <dsp:nvSpPr>
        <dsp:cNvPr id="0" name=""/>
        <dsp:cNvSpPr/>
      </dsp:nvSpPr>
      <dsp:spPr>
        <a:xfrm>
          <a:off x="6851141" y="1095890"/>
          <a:ext cx="1698911" cy="72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/>
            <a:t>Automatic column widths</a:t>
          </a:r>
          <a:endParaRPr lang="en-US" sz="1900" kern="1200"/>
        </a:p>
      </dsp:txBody>
      <dsp:txXfrm>
        <a:off x="6851141" y="1095890"/>
        <a:ext cx="1698911" cy="720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734E2-6E56-4315-AD38-012A7DDFC4C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071E8-4F12-4DEC-BD5C-6D5CDBF4BB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810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8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programming interface – the users point of contact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produce_workbook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further modifications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features from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xlsxwriter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045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Working closely with Crime RAP team helped to iron out</a:t>
            </a:r>
          </a:p>
          <a:p>
            <a:r>
              <a:rPr lang="en-GB" dirty="0"/>
              <a:t>Proof of Concept -&gt; usable package</a:t>
            </a:r>
          </a:p>
          <a:p>
            <a:endParaRPr lang="en-GB" dirty="0"/>
          </a:p>
          <a:p>
            <a:r>
              <a:rPr lang="en-GB" dirty="0"/>
              <a:t>Auto widths is experimental!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445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using penguins</a:t>
            </a:r>
          </a:p>
          <a:p>
            <a:endParaRPr lang="en-GB" dirty="0"/>
          </a:p>
          <a:p>
            <a:r>
              <a:rPr lang="en-GB" dirty="0"/>
              <a:t>Also able to modify Workbook object from </a:t>
            </a:r>
            <a:r>
              <a:rPr lang="en-GB" dirty="0" err="1"/>
              <a:t>produce_workbook</a:t>
            </a:r>
            <a:r>
              <a:rPr lang="en-GB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012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uses </a:t>
            </a:r>
            <a:r>
              <a:rPr lang="en-GB" dirty="0" err="1"/>
              <a:t>gptheme</a:t>
            </a:r>
            <a:r>
              <a:rPr lang="en-GB" dirty="0"/>
              <a:t> –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645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 get in touch directly</a:t>
            </a:r>
          </a:p>
          <a:p>
            <a:endParaRPr lang="en-GB" dirty="0"/>
          </a:p>
          <a:p>
            <a:r>
              <a:rPr lang="en-GB" dirty="0"/>
              <a:t>Also feel free to contribute – list of desired improvements</a:t>
            </a:r>
          </a:p>
          <a:p>
            <a:endParaRPr lang="en-GB" dirty="0"/>
          </a:p>
          <a:p>
            <a:r>
              <a:rPr lang="en-GB" b="1" dirty="0"/>
              <a:t>Other projects with similar broad usage in RAP?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303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be used to run tests, check coverage and deploy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426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78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want to leave anything open to interpretation – it should be easy for users to get the correct message</a:t>
            </a:r>
          </a:p>
          <a:p>
            <a:r>
              <a:rPr lang="en-GB" dirty="0"/>
              <a:t>Multiple index levels</a:t>
            </a:r>
          </a:p>
          <a:p>
            <a:r>
              <a:rPr lang="en-GB" dirty="0"/>
              <a:t>Mixed units types in a table, not indicated</a:t>
            </a:r>
          </a:p>
          <a:p>
            <a:endParaRPr lang="en-GB" dirty="0"/>
          </a:p>
          <a:p>
            <a:r>
              <a:rPr lang="en-GB" dirty="0"/>
              <a:t>Blank rows/cols</a:t>
            </a:r>
          </a:p>
          <a:p>
            <a:r>
              <a:rPr lang="en-GB" dirty="0"/>
              <a:t>Awkward or inconsistent layout</a:t>
            </a:r>
          </a:p>
          <a:p>
            <a:r>
              <a:rPr lang="en-GB" dirty="0"/>
              <a:t>Machines can’t interpret formatting</a:t>
            </a:r>
          </a:p>
          <a:p>
            <a:endParaRPr lang="en-GB" dirty="0"/>
          </a:p>
          <a:p>
            <a:r>
              <a:rPr lang="en-GB" dirty="0"/>
              <a:t>Manual input can introduce errors</a:t>
            </a:r>
          </a:p>
          <a:p>
            <a:r>
              <a:rPr lang="en-GB" dirty="0"/>
              <a:t>Minimise manual input and don’t allow data to be corrupted by formatting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42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 of the pipeline – output over 100 tables</a:t>
            </a:r>
          </a:p>
          <a:p>
            <a:r>
              <a:rPr lang="en-GB" dirty="0"/>
              <a:t>Same occurs in many RAP pipelines</a:t>
            </a:r>
          </a:p>
          <a:p>
            <a:r>
              <a:rPr lang="en-GB" dirty="0"/>
              <a:t>Minimise unnecessary manual input - risk</a:t>
            </a:r>
          </a:p>
          <a:p>
            <a:endParaRPr lang="en-GB" dirty="0"/>
          </a:p>
          <a:p>
            <a:r>
              <a:rPr lang="en-GB" dirty="0"/>
              <a:t>Users can often depend on output format</a:t>
            </a:r>
          </a:p>
          <a:p>
            <a:endParaRPr lang="en-GB" dirty="0"/>
          </a:p>
          <a:p>
            <a:r>
              <a:rPr lang="en-GB" dirty="0"/>
              <a:t>Effortful and not reproducible</a:t>
            </a:r>
          </a:p>
          <a:p>
            <a:r>
              <a:rPr lang="en-GB" dirty="0"/>
              <a:t>Not quite what we want, but we don’t want to reinvent the wheel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674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Our work should be open by default and open early on in development</a:t>
            </a:r>
          </a:p>
          <a:p>
            <a:endParaRPr lang="en-GB" dirty="0"/>
          </a:p>
          <a:p>
            <a:r>
              <a:rPr lang="en-GB" dirty="0"/>
              <a:t>Users can see methodology</a:t>
            </a:r>
          </a:p>
          <a:p>
            <a:r>
              <a:rPr lang="en-GB" dirty="0"/>
              <a:t>Other analysts can reuse your code and could reproduce your results</a:t>
            </a:r>
          </a:p>
          <a:p>
            <a:endParaRPr lang="en-GB" dirty="0"/>
          </a:p>
          <a:p>
            <a:r>
              <a:rPr lang="en-GB" dirty="0"/>
              <a:t>Don’t release passwords/keys or code that describes a method for preventing disclosure or detecting fraud, or provides insight into a sensitive dataset</a:t>
            </a:r>
          </a:p>
          <a:p>
            <a:r>
              <a:rPr lang="en-GB" dirty="0"/>
              <a:t>Do consider that it will be open for scrutiny, in a good way – promotes good practice</a:t>
            </a:r>
          </a:p>
          <a:p>
            <a:endParaRPr lang="en-GB" dirty="0"/>
          </a:p>
          <a:p>
            <a:r>
              <a:rPr lang="en-GB" dirty="0"/>
              <a:t>See if your division/department has a group in place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255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Everyone’s tables are slightly different and change over time</a:t>
            </a:r>
          </a:p>
          <a:p>
            <a:r>
              <a:rPr lang="en-GB" dirty="0"/>
              <a:t>Want to support formatting that doesn’t break guidance (impact usability)  – and requires no manual input</a:t>
            </a:r>
          </a:p>
          <a:p>
            <a:r>
              <a:rPr lang="en-GB" dirty="0"/>
              <a:t>And across multiple uses (reproducible)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38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RAP projects use R – no sense in writing it twice</a:t>
            </a:r>
          </a:p>
          <a:p>
            <a:endParaRPr lang="en-GB" dirty="0"/>
          </a:p>
          <a:p>
            <a:r>
              <a:rPr lang="en-GB" dirty="0"/>
              <a:t>Most of the hard work was already done</a:t>
            </a:r>
          </a:p>
          <a:p>
            <a:r>
              <a:rPr lang="en-GB" dirty="0"/>
              <a:t>We made a high level grouping of table features</a:t>
            </a:r>
          </a:p>
          <a:p>
            <a:endParaRPr lang="en-GB" dirty="0"/>
          </a:p>
          <a:p>
            <a:r>
              <a:rPr lang="en-GB" dirty="0"/>
              <a:t>Still possible to follow bad practice, but we’ve made it easy to avoid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693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used to focus on packaging, but kept this for insight</a:t>
            </a:r>
          </a:p>
          <a:p>
            <a:endParaRPr lang="en-GB" dirty="0"/>
          </a:p>
          <a:p>
            <a:r>
              <a:rPr lang="en-GB" dirty="0"/>
              <a:t>Package applies many RAP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13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metadata in first, left most column</a:t>
            </a:r>
          </a:p>
          <a:p>
            <a:endParaRPr lang="en-GB" dirty="0"/>
          </a:p>
          <a:p>
            <a:r>
              <a:rPr lang="en-GB" dirty="0"/>
              <a:t>No empty rows or columns</a:t>
            </a:r>
          </a:p>
          <a:p>
            <a:endParaRPr lang="en-GB" dirty="0"/>
          </a:p>
          <a:p>
            <a:r>
              <a:rPr lang="en-GB" dirty="0"/>
              <a:t>One table per sheet/tab</a:t>
            </a:r>
          </a:p>
          <a:p>
            <a:endParaRPr lang="en-GB" dirty="0"/>
          </a:p>
          <a:p>
            <a:r>
              <a:rPr lang="en-GB" dirty="0"/>
              <a:t>Limited row index levels</a:t>
            </a:r>
          </a:p>
          <a:p>
            <a:endParaRPr lang="en-GB" dirty="0"/>
          </a:p>
          <a:p>
            <a:r>
              <a:rPr lang="en-GB" dirty="0"/>
              <a:t>No annotating data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08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 alone is like a generic blueprint or concept - not really useable</a:t>
            </a:r>
          </a:p>
          <a:p>
            <a:r>
              <a:rPr lang="en-GB" dirty="0"/>
              <a:t>Object is an instance which can do things</a:t>
            </a:r>
          </a:p>
          <a:p>
            <a:r>
              <a:rPr lang="en-GB" dirty="0"/>
              <a:t>Really useful for relatable “objects”</a:t>
            </a:r>
          </a:p>
          <a:p>
            <a:endParaRPr lang="en-GB" dirty="0"/>
          </a:p>
          <a:p>
            <a:r>
              <a:rPr lang="en-GB" dirty="0"/>
              <a:t>Subclass inherits the attributes and methods from superclass</a:t>
            </a:r>
          </a:p>
          <a:p>
            <a:r>
              <a:rPr lang="en-GB" dirty="0"/>
              <a:t>Stores output filename, worksheets and methods for writing to Excel</a:t>
            </a:r>
          </a:p>
          <a:p>
            <a:endParaRPr lang="en-GB" dirty="0"/>
          </a:p>
          <a:p>
            <a:r>
              <a:rPr lang="en-GB" dirty="0"/>
              <a:t>Allows you to write data for individual sheet, using Workbook’s Theme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71E8-4F12-4DEC-BD5C-6D5CDBF4BB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8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9E50C8-A41F-4BF5-BBAE-3950CF0611C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7463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46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42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37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254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26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8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0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6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51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0C8-A41F-4BF5-BBAE-3950CF0611C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9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A9E50C8-A41F-4BF5-BBAE-3950CF0611C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4773AB2-D2AE-45A9-999A-76B3648E1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6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foster@ons.gov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xlsxwriter.readthedocs.io/format.html#format-methods-and-format-properti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st-practice-and-impact/gptables/issu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lisonhorst/palmerpengui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ss.civilservice.gov.uk/policy-store/releasing-statistics-in-spreadsheet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service-manual/technology/making-source-code-open-and-reusab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lsxwriter.readthedocs.io/" TargetMode="External"/><Relationship Id="rId5" Type="http://schemas.openxmlformats.org/officeDocument/2006/relationships/hyperlink" Target="https://rstudio.github.io/reticulate/" TargetMode="External"/><Relationship Id="rId4" Type="http://schemas.openxmlformats.org/officeDocument/2006/relationships/hyperlink" Target="https://github.com/best-practice-and-impact/gptabl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st-practice-and-impact.github.io/gptabl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F08C-2362-4162-A91A-831CD322A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26640"/>
            <a:ext cx="9418320" cy="1823720"/>
          </a:xfrm>
        </p:spPr>
        <p:txBody>
          <a:bodyPr>
            <a:normAutofit fontScale="90000"/>
          </a:bodyPr>
          <a:lstStyle/>
          <a:p>
            <a:r>
              <a:rPr lang="en-GB" dirty="0"/>
              <a:t>gptables</a:t>
            </a:r>
            <a:br>
              <a:rPr lang="en-GB" dirty="0"/>
            </a:br>
            <a:r>
              <a:rPr lang="en-GB" sz="4400" dirty="0"/>
              <a:t>developing a package for reproducible statistical outputs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8DB24-6DA8-4F51-84D0-CC476D07F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David Foster</a:t>
            </a:r>
            <a:endParaRPr lang="en-GB" dirty="0"/>
          </a:p>
          <a:p>
            <a:r>
              <a:rPr lang="en-GB" dirty="0"/>
              <a:t>Best Practice and Impact Division</a:t>
            </a:r>
          </a:p>
        </p:txBody>
      </p:sp>
    </p:spTree>
    <p:extLst>
      <p:ext uri="{BB962C8B-B14F-4D97-AF65-F5344CB8AC3E}">
        <p14:creationId xmlns:p14="http://schemas.microsoft.com/office/powerpoint/2010/main" val="256998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C8C1-28FA-46C7-B19F-E7205B4E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gptables</a:t>
            </a:r>
            <a:r>
              <a:rPr lang="en-GB" dirty="0"/>
              <a:t> Inner Workings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A395-0686-442D-B59E-D451D78F0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3396297"/>
          </a:xfrm>
        </p:spPr>
        <p:txBody>
          <a:bodyPr/>
          <a:lstStyle/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GPWorkbook</a:t>
            </a:r>
            <a:r>
              <a:rPr lang="en-GB" dirty="0"/>
              <a:t> class</a:t>
            </a:r>
          </a:p>
          <a:p>
            <a:pPr lvl="1"/>
            <a:r>
              <a:rPr lang="en-GB" dirty="0"/>
              <a:t>Subclass of </a:t>
            </a:r>
            <a:r>
              <a:rPr lang="en-GB" dirty="0" err="1">
                <a:latin typeface="Consolas" panose="020B0609020204030204" pitchFamily="49" charset="0"/>
              </a:rPr>
              <a:t>xlsxwriter.Workbook</a:t>
            </a:r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Represents a single file (one or more worksheets)</a:t>
            </a:r>
          </a:p>
          <a:p>
            <a:pPr lvl="1"/>
            <a:r>
              <a:rPr lang="en-GB" dirty="0"/>
              <a:t>Stores an associated </a:t>
            </a:r>
            <a:r>
              <a:rPr lang="en-GB" dirty="0">
                <a:latin typeface="Consolas" panose="020B0609020204030204" pitchFamily="49" charset="0"/>
              </a:rPr>
              <a:t>Theme</a:t>
            </a:r>
            <a:r>
              <a:rPr lang="en-GB" dirty="0"/>
              <a:t> object – consistent throughout tables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GPWorksheet</a:t>
            </a:r>
            <a:r>
              <a:rPr lang="en-GB" dirty="0"/>
              <a:t> class</a:t>
            </a:r>
          </a:p>
          <a:p>
            <a:pPr lvl="1"/>
            <a:r>
              <a:rPr lang="en-GB" dirty="0"/>
              <a:t>Subclass of </a:t>
            </a:r>
            <a:r>
              <a:rPr lang="en-GB" dirty="0" err="1">
                <a:latin typeface="Consolas" panose="020B0609020204030204" pitchFamily="49" charset="0"/>
              </a:rPr>
              <a:t>xlsxwriter.Worksheet</a:t>
            </a:r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Represents a single sheet/tab</a:t>
            </a:r>
          </a:p>
          <a:p>
            <a:pPr lvl="1"/>
            <a:r>
              <a:rPr lang="en-GB" dirty="0"/>
              <a:t>Contains a methods for writing a </a:t>
            </a:r>
            <a:r>
              <a:rPr lang="en-GB" dirty="0" err="1">
                <a:latin typeface="Consolas" panose="020B0609020204030204" pitchFamily="49" charset="0"/>
              </a:rPr>
              <a:t>GPTable</a:t>
            </a:r>
            <a:r>
              <a:rPr lang="en-GB" dirty="0"/>
              <a:t> object to a sheet</a:t>
            </a:r>
          </a:p>
        </p:txBody>
      </p:sp>
      <p:pic>
        <p:nvPicPr>
          <p:cNvPr id="5" name="Graphic 4" descr="Open book">
            <a:extLst>
              <a:ext uri="{FF2B5EF4-FFF2-40B4-BE49-F238E27FC236}">
                <a16:creationId xmlns:a16="http://schemas.microsoft.com/office/drawing/2014/main" id="{F88627AD-B032-4117-8143-00BA623A2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6000" y="2140903"/>
            <a:ext cx="1127760" cy="112776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4623F493-C25C-41CF-9E16-DAD8ADFEE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36000" y="4213544"/>
            <a:ext cx="1127760" cy="11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7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83F3-EE13-489A-A61D-AECE2DA0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GB" dirty="0" err="1"/>
              <a:t>gptables</a:t>
            </a:r>
            <a:r>
              <a:rPr lang="en-GB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4AE4-BADF-4014-B2A0-E53D7CC39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053328" cy="43513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GPTable</a:t>
            </a:r>
            <a:r>
              <a:rPr lang="en-GB" dirty="0"/>
              <a:t> class</a:t>
            </a:r>
          </a:p>
          <a:p>
            <a:pPr lvl="1"/>
            <a:r>
              <a:rPr lang="en-GB" dirty="0"/>
              <a:t>Represents a single table (one table per sheet)</a:t>
            </a:r>
          </a:p>
          <a:p>
            <a:pPr lvl="1"/>
            <a:r>
              <a:rPr lang="en-GB" dirty="0"/>
              <a:t>Contains the </a:t>
            </a:r>
            <a:r>
              <a:rPr lang="en-GB" dirty="0" err="1">
                <a:latin typeface="Consolas" panose="020B0609020204030204" pitchFamily="49" charset="0"/>
              </a:rPr>
              <a:t>pandas.DataFrame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object containing data</a:t>
            </a:r>
          </a:p>
          <a:p>
            <a:pPr lvl="1"/>
            <a:r>
              <a:rPr lang="en-GB" dirty="0"/>
              <a:t>Other attributes including title, subtitles etc</a:t>
            </a:r>
          </a:p>
          <a:p>
            <a:pPr lvl="1"/>
            <a:r>
              <a:rPr lang="en-GB" dirty="0"/>
              <a:t>Some table specific additional formatting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Theme</a:t>
            </a:r>
            <a:r>
              <a:rPr lang="en-GB" dirty="0"/>
              <a:t> class</a:t>
            </a:r>
          </a:p>
          <a:p>
            <a:pPr lvl="1"/>
            <a:r>
              <a:rPr lang="en-GB" dirty="0"/>
              <a:t>Stores formatting for each </a:t>
            </a:r>
            <a:r>
              <a:rPr lang="en-GB" dirty="0" err="1">
                <a:latin typeface="Consolas" panose="020B0609020204030204" pitchFamily="49" charset="0"/>
              </a:rPr>
              <a:t>GPTable</a:t>
            </a:r>
            <a:r>
              <a:rPr lang="en-GB" dirty="0"/>
              <a:t> and </a:t>
            </a:r>
            <a:r>
              <a:rPr lang="en-GB" dirty="0">
                <a:latin typeface="Consolas" panose="020B0609020204030204" pitchFamily="49" charset="0"/>
              </a:rPr>
              <a:t>Cover</a:t>
            </a:r>
            <a:r>
              <a:rPr lang="en-GB" dirty="0"/>
              <a:t> element</a:t>
            </a:r>
          </a:p>
          <a:p>
            <a:pPr lvl="1"/>
            <a:r>
              <a:rPr lang="en-GB" dirty="0"/>
              <a:t>Configured using YAML file</a:t>
            </a:r>
          </a:p>
          <a:p>
            <a:pPr lvl="1"/>
            <a:r>
              <a:rPr lang="en-GB" dirty="0"/>
              <a:t>Also defines flag for representing missing values and ordering footer elements</a:t>
            </a:r>
          </a:p>
          <a:p>
            <a:pPr marL="27432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</a:rPr>
              <a:t>Cover</a:t>
            </a:r>
            <a:r>
              <a:rPr lang="en-GB" sz="1900" dirty="0"/>
              <a:t> class</a:t>
            </a:r>
          </a:p>
          <a:p>
            <a:pPr lvl="1"/>
            <a:r>
              <a:rPr lang="en-GB" dirty="0"/>
              <a:t>Stores information that relates to the whole workbook</a:t>
            </a:r>
          </a:p>
          <a:p>
            <a:pPr lvl="1"/>
            <a:r>
              <a:rPr lang="en-GB" dirty="0"/>
              <a:t>Configure table of contents</a:t>
            </a:r>
          </a:p>
          <a:p>
            <a:pPr marL="27432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API functions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produce_workbook</a:t>
            </a:r>
            <a:r>
              <a:rPr lang="en-GB" dirty="0">
                <a:latin typeface="Consolas" panose="020B0609020204030204" pitchFamily="49" charset="0"/>
              </a:rPr>
              <a:t>() </a:t>
            </a:r>
            <a:r>
              <a:rPr lang="en-GB" dirty="0"/>
              <a:t>– returns </a:t>
            </a:r>
            <a:r>
              <a:rPr lang="en-GB" dirty="0" err="1">
                <a:latin typeface="Consolas" panose="020B0609020204030204" pitchFamily="49" charset="0"/>
              </a:rPr>
              <a:t>GPWorkbook</a:t>
            </a:r>
            <a:r>
              <a:rPr lang="en-GB" dirty="0"/>
              <a:t> object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write_workbook</a:t>
            </a:r>
            <a:r>
              <a:rPr lang="en-GB" dirty="0">
                <a:latin typeface="Consolas" panose="020B0609020204030204" pitchFamily="49" charset="0"/>
              </a:rPr>
              <a:t>() </a:t>
            </a:r>
            <a:r>
              <a:rPr lang="en-GB" dirty="0"/>
              <a:t>– saves the Excel file</a:t>
            </a:r>
          </a:p>
          <a:p>
            <a:endParaRPr lang="en-GB" dirty="0"/>
          </a:p>
        </p:txBody>
      </p:sp>
      <p:pic>
        <p:nvPicPr>
          <p:cNvPr id="8" name="Graphic 7" descr="Programmer">
            <a:extLst>
              <a:ext uri="{FF2B5EF4-FFF2-40B4-BE49-F238E27FC236}">
                <a16:creationId xmlns:a16="http://schemas.microsoft.com/office/drawing/2014/main" id="{DE0BE2CA-ABE0-44CA-A2AA-ABB59AE24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3988" y="4078418"/>
            <a:ext cx="1529080" cy="1529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93A68-DB64-49C3-A793-D3E843875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6366" y="1485741"/>
            <a:ext cx="3064323" cy="175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1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6A13-F83B-443A-825E-9625AE1E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 dirty="0"/>
              <a:t>Latest Features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C676CD7-08E6-4F2E-99EC-4CD486F4F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116779"/>
              </p:ext>
            </p:extLst>
          </p:nvPr>
        </p:nvGraphicFramePr>
        <p:xfrm>
          <a:off x="1261872" y="2997200"/>
          <a:ext cx="8785735" cy="2912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Graphic 9" descr="Bug spray">
            <a:extLst>
              <a:ext uri="{FF2B5EF4-FFF2-40B4-BE49-F238E27FC236}">
                <a16:creationId xmlns:a16="http://schemas.microsoft.com/office/drawing/2014/main" id="{8E667718-8610-473E-85B7-FFB54FA7FA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17840" y="1828800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6A2779-105F-44E8-8779-BEDD4461566C}"/>
              </a:ext>
            </a:extLst>
          </p:cNvPr>
          <p:cNvSpPr txBox="1"/>
          <p:nvPr/>
        </p:nvSpPr>
        <p:spPr>
          <a:xfrm>
            <a:off x="1261872" y="2389257"/>
            <a:ext cx="914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Open source projects are often iterative – require some maintenance</a:t>
            </a:r>
          </a:p>
        </p:txBody>
      </p:sp>
    </p:spTree>
    <p:extLst>
      <p:ext uri="{BB962C8B-B14F-4D97-AF65-F5344CB8AC3E}">
        <p14:creationId xmlns:p14="http://schemas.microsoft.com/office/powerpoint/2010/main" val="351378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6BE9-3D69-4EF0-9851-7E36D355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gptables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22DA-CDA5-4749-B24B-378F327D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Map data to table elements as a </a:t>
            </a:r>
            <a:r>
              <a:rPr lang="en-GB" dirty="0" err="1">
                <a:latin typeface="Consolas" panose="020B0609020204030204" pitchFamily="49" charset="0"/>
              </a:rPr>
              <a:t>GPTable</a:t>
            </a:r>
            <a:endParaRPr lang="en-GB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Design </a:t>
            </a:r>
            <a:r>
              <a:rPr lang="en-GB" dirty="0">
                <a:latin typeface="Consolas" panose="020B0609020204030204" pitchFamily="49" charset="0"/>
              </a:rPr>
              <a:t>Theme</a:t>
            </a:r>
            <a:r>
              <a:rPr lang="en-GB" dirty="0"/>
              <a:t> formatting (optional)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Provide information for a </a:t>
            </a:r>
            <a:r>
              <a:rPr lang="en-GB" dirty="0">
                <a:latin typeface="Consolas" panose="020B0609020204030204" pitchFamily="49" charset="0"/>
              </a:rPr>
              <a:t>Cover</a:t>
            </a:r>
            <a:r>
              <a:rPr lang="en-GB" dirty="0"/>
              <a:t> page (optional)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 err="1">
                <a:latin typeface="Consolas" panose="020B0609020204030204" pitchFamily="49" charset="0"/>
              </a:rPr>
              <a:t>write_workbook</a:t>
            </a:r>
            <a:r>
              <a:rPr lang="en-GB" dirty="0">
                <a:latin typeface="Consolas" panose="020B0609020204030204" pitchFamily="49" charset="0"/>
              </a:rPr>
              <a:t>() </a:t>
            </a:r>
            <a:r>
              <a:rPr lang="en-GB" dirty="0"/>
              <a:t>to win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06365-2365-49BE-AA33-2CE43888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207" y="1302861"/>
            <a:ext cx="3064323" cy="175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1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878C-D574-43FB-A091-7EC55C05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Theme</a:t>
            </a:r>
            <a:r>
              <a:rPr lang="en-GB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C4D3-F974-4D0D-A62B-B18FB2AB4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GB" dirty="0"/>
              <a:t>YAML config components:</a:t>
            </a:r>
          </a:p>
          <a:p>
            <a:pPr>
              <a:lnSpc>
                <a:spcPct val="200000"/>
              </a:lnSpc>
            </a:pPr>
            <a:r>
              <a:rPr lang="en-GB" dirty="0">
                <a:latin typeface="Consolas" panose="020B0609020204030204" pitchFamily="49" charset="0"/>
              </a:rPr>
              <a:t>global</a:t>
            </a:r>
            <a:r>
              <a:rPr lang="en-GB" dirty="0"/>
              <a:t> – default formatting for all elements</a:t>
            </a:r>
          </a:p>
          <a:p>
            <a:pPr>
              <a:lnSpc>
                <a:spcPct val="200000"/>
              </a:lnSpc>
            </a:pPr>
            <a:r>
              <a:rPr lang="en-GB" dirty="0"/>
              <a:t>Element-wise formatting</a:t>
            </a:r>
          </a:p>
          <a:p>
            <a:pPr>
              <a:lnSpc>
                <a:spcPct val="200000"/>
              </a:lnSpc>
            </a:pPr>
            <a:r>
              <a:rPr lang="en-GB" dirty="0"/>
              <a:t>Also </a:t>
            </a:r>
            <a:r>
              <a:rPr lang="en-GB" dirty="0" err="1">
                <a:latin typeface="Consolas" panose="020B0609020204030204" pitchFamily="49" charset="0"/>
              </a:rPr>
              <a:t>footer_order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and </a:t>
            </a:r>
            <a:r>
              <a:rPr lang="en-GB" dirty="0" err="1">
                <a:latin typeface="Consolas" panose="020B0609020204030204" pitchFamily="49" charset="0"/>
              </a:rPr>
              <a:t>missing_value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Support all formatting using all </a:t>
            </a:r>
            <a:r>
              <a:rPr lang="en-GB" dirty="0">
                <a:hlinkClick r:id="rId3"/>
              </a:rPr>
              <a:t>xlsxwriter.Format properties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15954-94FA-4F71-A94F-0D02932EB7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50" t="9923" r="71583" b="37737"/>
          <a:stretch/>
        </p:blipFill>
        <p:spPr>
          <a:xfrm>
            <a:off x="8397472" y="259428"/>
            <a:ext cx="2501392" cy="58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8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F295-D81D-43BC-BBC2-EDEE331E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E2C4-6635-49DF-A3A9-BB30FE22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899408" cy="435133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If you can make use of gptables, please provide any feedback:</a:t>
            </a:r>
          </a:p>
          <a:p>
            <a:r>
              <a:rPr lang="en-GB" dirty="0"/>
              <a:t>Bugs</a:t>
            </a:r>
          </a:p>
          <a:p>
            <a:r>
              <a:rPr lang="en-GB" dirty="0"/>
              <a:t>Additional features that you’d like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GitHub Issues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Any ideas for improving other common RAP  processes?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461DC-DBCC-4EDA-B7F9-504B51100E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92" t="23736" r="17463"/>
          <a:stretch/>
        </p:blipFill>
        <p:spPr>
          <a:xfrm>
            <a:off x="5518912" y="1708213"/>
            <a:ext cx="5435600" cy="34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86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1091-BC83-4AE4-B231-D3C0CAEA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C87D-8ACB-4ACB-9A4D-98DADD077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199888" cy="435133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dirty="0"/>
              <a:t>Automated testing and deployment of docs and package</a:t>
            </a:r>
          </a:p>
          <a:p>
            <a:pPr>
              <a:lnSpc>
                <a:spcPct val="200000"/>
              </a:lnSpc>
            </a:pPr>
            <a:r>
              <a:rPr lang="en-GB" dirty="0"/>
              <a:t>Available on the ONS network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Jenkins</a:t>
            </a:r>
          </a:p>
          <a:p>
            <a:pPr>
              <a:lnSpc>
                <a:spcPct val="200000"/>
              </a:lnSpc>
            </a:pPr>
            <a:r>
              <a:rPr lang="en-GB" dirty="0"/>
              <a:t>Many freely available online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GitHub Actions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Travis (used in </a:t>
            </a:r>
            <a:r>
              <a:rPr lang="en-GB" dirty="0" err="1"/>
              <a:t>gptables</a:t>
            </a:r>
            <a:r>
              <a:rPr lang="en-GB" dirty="0"/>
              <a:t> repo)</a:t>
            </a:r>
          </a:p>
          <a:p>
            <a:pPr lvl="1">
              <a:lnSpc>
                <a:spcPct val="200000"/>
              </a:lnSpc>
            </a:pPr>
            <a:r>
              <a:rPr lang="en-GB" dirty="0" err="1"/>
              <a:t>CircleCI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BD4746-E00A-46CF-9BB8-07B5048E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31" y="3220963"/>
            <a:ext cx="783654" cy="78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9C31AFB-0F10-4D8D-B0B7-DED7BF1E3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9" t="23079" r="29587" b="21115"/>
          <a:stretch/>
        </p:blipFill>
        <p:spPr bwMode="auto">
          <a:xfrm>
            <a:off x="5329587" y="4469735"/>
            <a:ext cx="993601" cy="77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6ADEA4-524A-4411-9964-078BA7F0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33" y="5060466"/>
            <a:ext cx="783654" cy="78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F281D6D-D94C-4EE0-ABDD-C6E55019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389" y="5598090"/>
            <a:ext cx="583996" cy="5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BD59EB-EB2E-4091-82F1-9F79FF23C3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500" t="11923" r="65083" b="2384"/>
          <a:stretch/>
        </p:blipFill>
        <p:spPr>
          <a:xfrm>
            <a:off x="9271638" y="1366757"/>
            <a:ext cx="1752160" cy="52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11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957F7-BB63-4AA2-A7EC-DC47C66B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GB" dirty="0"/>
              <a:t>Thank you!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8AAC9A7-1DE1-4FDF-A0D3-4CD632FB1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345" y="1691322"/>
            <a:ext cx="7687310" cy="458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6944EC-B1DA-45F6-950E-87E35DFDF63E}"/>
              </a:ext>
            </a:extLst>
          </p:cNvPr>
          <p:cNvSpPr txBox="1"/>
          <p:nvPr/>
        </p:nvSpPr>
        <p:spPr>
          <a:xfrm>
            <a:off x="7573077" y="6198780"/>
            <a:ext cx="301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Palmer Penguins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52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3D42-F55F-4CAB-AF5B-3FC521C1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CDD9-FC13-4B1C-97DA-636D44ACA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400" dirty="0"/>
              <a:t>Motivation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400" dirty="0"/>
              <a:t>Good Practice Tables (gptables)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400" dirty="0"/>
              <a:t>Using gptables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400" dirty="0"/>
              <a:t>Getting Involved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65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6C1F-6B4F-442F-807B-3F3E0D73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B29A-C73D-4986-9A0C-3907EB074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Statistical tables can often be: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Hard to interpret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Hard to use for further analysis – e.g. not machine readable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Erroneous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We had recently published guidance on </a:t>
            </a:r>
            <a:r>
              <a:rPr lang="en-GB" dirty="0">
                <a:hlinkClick r:id="rId3"/>
              </a:rPr>
              <a:t>releasing statistic in spreadsheets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Aims to keep tables simple and consistent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Increases machine readability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05B23-2EB5-4C6F-8BFE-31B06B6AA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92" r="82857" b="71265"/>
          <a:stretch/>
        </p:blipFill>
        <p:spPr>
          <a:xfrm>
            <a:off x="7080515" y="1178362"/>
            <a:ext cx="3074795" cy="130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8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9A1F-36CA-48FE-B055-5B9C810E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4714-424C-41CD-B307-4595509E4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Working on the development of a RAP for production of statistical tables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Want to generate reproducible and consistent tables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Don’t want to change dramatically from existing format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Want to make it easy to follow our guidance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Packages exist for reading and writing Excel spreadsheets, but: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Some require a rigid, pre-formatted template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Some write and format data on a cell by cell basis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816BD8-5AFA-4050-A984-4EA81D69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530" y="2435965"/>
            <a:ext cx="1327142" cy="153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1198146-4730-4252-BFC0-B7CC3B856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090" y="4292758"/>
            <a:ext cx="1492833" cy="156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7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F468-585B-4BB9-AE49-45B1A599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6EEC-FB8A-4585-837B-1032ACE2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i="1" dirty="0"/>
              <a:t>“There are very few examples of code that must not be published in the open.”</a:t>
            </a:r>
          </a:p>
          <a:p>
            <a:pPr marL="0" indent="0">
              <a:buNone/>
            </a:pPr>
            <a:r>
              <a:rPr lang="en-GB" dirty="0"/>
              <a:t>	-- The Government </a:t>
            </a:r>
            <a:r>
              <a:rPr lang="en-GB" dirty="0">
                <a:hlinkClick r:id="rId3"/>
              </a:rPr>
              <a:t>Service Manual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Benefits:</a:t>
            </a:r>
          </a:p>
          <a:p>
            <a:r>
              <a:rPr lang="en-GB" dirty="0"/>
              <a:t>Transparency</a:t>
            </a:r>
          </a:p>
          <a:p>
            <a:r>
              <a:rPr lang="en-GB" dirty="0"/>
              <a:t>Attribution</a:t>
            </a:r>
          </a:p>
          <a:p>
            <a:r>
              <a:rPr lang="en-GB" dirty="0"/>
              <a:t>Shared value and opportunity from reuse and collaboration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Considerations:</a:t>
            </a:r>
          </a:p>
          <a:p>
            <a:r>
              <a:rPr lang="en-GB" dirty="0"/>
              <a:t>Treat code as you would other documents – always consider its sensitivity</a:t>
            </a:r>
          </a:p>
          <a:p>
            <a:r>
              <a:rPr lang="en-GB" dirty="0"/>
              <a:t>Discuss the prospect with your peers and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AE5B9-4DA5-47B9-A64C-1079CA82C6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417" t="46801" r="22500" b="50000"/>
          <a:stretch/>
        </p:blipFill>
        <p:spPr>
          <a:xfrm>
            <a:off x="6948477" y="1120371"/>
            <a:ext cx="3981651" cy="57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0FF2-E0CE-4876-93C3-382BA391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7E0C-C7B9-4D4C-818D-A297D622F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03909"/>
            <a:ext cx="8595360" cy="435133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GB" sz="2800" b="1" dirty="0"/>
              <a:t>Flexible</a:t>
            </a:r>
            <a:r>
              <a:rPr lang="en-GB" sz="2800" dirty="0"/>
              <a:t> table design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Makes it </a:t>
            </a:r>
            <a:r>
              <a:rPr lang="en-GB" sz="2800" b="1" dirty="0"/>
              <a:t>easy</a:t>
            </a:r>
            <a:r>
              <a:rPr lang="en-GB" sz="2800" dirty="0"/>
              <a:t> to format table elements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Keeps formatting </a:t>
            </a:r>
            <a:r>
              <a:rPr lang="en-GB" sz="2800" b="1" dirty="0"/>
              <a:t>consistent</a:t>
            </a:r>
            <a:r>
              <a:rPr lang="en-GB" sz="2800" dirty="0"/>
              <a:t> across multiple spreadsheets/files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Encourages users to follow </a:t>
            </a:r>
            <a:r>
              <a:rPr lang="en-GB" sz="2800" b="1" dirty="0"/>
              <a:t>good practices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46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97B3AF4-B97B-47C6-B983-FB9137FEB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273" y="2107882"/>
            <a:ext cx="2257719" cy="126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EC07C1-60D0-4D9F-9944-5215FD51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8" y="782320"/>
            <a:ext cx="9692640" cy="1325562"/>
          </a:xfrm>
        </p:spPr>
        <p:txBody>
          <a:bodyPr/>
          <a:lstStyle/>
          <a:p>
            <a:r>
              <a:rPr lang="en-GB" dirty="0"/>
              <a:t>Enter Good Practice Tables (gptables)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23BA-0F7F-4FC5-9293-C39EB140E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8" y="2540701"/>
            <a:ext cx="8595360" cy="386009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dirty="0"/>
              <a:t>Open source python package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Source code on our </a:t>
            </a:r>
            <a:r>
              <a:rPr lang="en-GB" dirty="0">
                <a:hlinkClick r:id="rId4"/>
              </a:rPr>
              <a:t>GitHub</a:t>
            </a:r>
            <a:r>
              <a:rPr lang="en-GB" dirty="0"/>
              <a:t> 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Installable from </a:t>
            </a:r>
            <a:r>
              <a:rPr lang="en-GB" dirty="0" err="1"/>
              <a:t>PyPI</a:t>
            </a:r>
            <a:r>
              <a:rPr lang="en-GB" dirty="0"/>
              <a:t> (</a:t>
            </a:r>
            <a:r>
              <a:rPr lang="en-GB" dirty="0">
                <a:latin typeface="Consolas" panose="020B0609020204030204" pitchFamily="49" charset="0"/>
              </a:rPr>
              <a:t>pip install gptables</a:t>
            </a:r>
            <a:r>
              <a:rPr lang="en-GB" dirty="0"/>
              <a:t>)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Supports use in R (using </a:t>
            </a:r>
            <a:r>
              <a:rPr lang="en-GB" dirty="0">
                <a:latin typeface="Consolas" panose="020B0609020204030204" pitchFamily="49" charset="0"/>
                <a:hlinkClick r:id="rId5"/>
              </a:rPr>
              <a:t>{reticulate}</a:t>
            </a:r>
            <a:r>
              <a:rPr lang="en-GB" dirty="0"/>
              <a:t>)</a:t>
            </a:r>
          </a:p>
          <a:p>
            <a:pPr lvl="1">
              <a:lnSpc>
                <a:spcPct val="160000"/>
              </a:lnSpc>
            </a:pPr>
            <a:endParaRPr lang="en-GB" dirty="0"/>
          </a:p>
          <a:p>
            <a:pPr marL="0" indent="0">
              <a:lnSpc>
                <a:spcPct val="160000"/>
              </a:lnSpc>
              <a:buNone/>
            </a:pPr>
            <a:r>
              <a:rPr lang="en-GB" dirty="0"/>
              <a:t>Built upon the </a:t>
            </a:r>
            <a:r>
              <a:rPr lang="en-GB" dirty="0">
                <a:hlinkClick r:id="rId6"/>
              </a:rPr>
              <a:t>XlsxWriter</a:t>
            </a:r>
            <a:r>
              <a:rPr lang="en-GB" dirty="0"/>
              <a:t> package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Writes data to Excel and applies formatting</a:t>
            </a:r>
          </a:p>
          <a:p>
            <a:pPr lvl="1">
              <a:lnSpc>
                <a:spcPct val="160000"/>
              </a:lnSpc>
            </a:pPr>
            <a:r>
              <a:rPr lang="en-GB" dirty="0" err="1"/>
              <a:t>gptables</a:t>
            </a:r>
            <a:r>
              <a:rPr lang="en-GB" dirty="0"/>
              <a:t> uses this to write and format cell by cell</a:t>
            </a:r>
          </a:p>
          <a:p>
            <a:pPr lvl="1">
              <a:lnSpc>
                <a:spcPct val="160000"/>
              </a:lnSpc>
            </a:pPr>
            <a:endParaRPr lang="en-GB" dirty="0"/>
          </a:p>
        </p:txBody>
      </p:sp>
      <p:pic>
        <p:nvPicPr>
          <p:cNvPr id="1026" name="Picture 2" descr="reticulated python">
            <a:extLst>
              <a:ext uri="{FF2B5EF4-FFF2-40B4-BE49-F238E27FC236}">
                <a16:creationId xmlns:a16="http://schemas.microsoft.com/office/drawing/2014/main" id="{3D8CE1CE-A35D-48EA-A67B-C970B3C4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167" y="3895539"/>
            <a:ext cx="1387372" cy="9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67AE789-509B-41AB-8E45-5DC788BE8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04" y="2886466"/>
            <a:ext cx="1819910" cy="181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6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EB07-A351-4740-875E-CFC37F93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gptables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F7AD-1C5C-4EEB-81C3-0B9845A4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928" y="2334974"/>
            <a:ext cx="4646072" cy="393648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dirty="0"/>
              <a:t>Installable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dirty="0"/>
              <a:t>Dependencies recorded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dirty="0">
                <a:hlinkClick r:id="rId3"/>
              </a:rPr>
              <a:t>Documentation (sphinx)</a:t>
            </a:r>
            <a:endParaRPr lang="en-GB" dirty="0"/>
          </a:p>
          <a:p>
            <a:pPr marL="0" indent="0">
              <a:lnSpc>
                <a:spcPct val="200000"/>
              </a:lnSpc>
              <a:buNone/>
            </a:pPr>
            <a:r>
              <a:rPr lang="en-GB" dirty="0"/>
              <a:t>Testing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3B173D-F7AF-4E6A-88AD-272BAFE82CB1}"/>
              </a:ext>
            </a:extLst>
          </p:cNvPr>
          <p:cNvGrpSpPr/>
          <p:nvPr/>
        </p:nvGrpSpPr>
        <p:grpSpPr>
          <a:xfrm>
            <a:off x="7186168" y="1317746"/>
            <a:ext cx="3098800" cy="5095954"/>
            <a:chOff x="2304288" y="2567780"/>
            <a:chExt cx="3098800" cy="50959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EEC3C2D-CFA7-4F42-8365-B63010AEE29A}"/>
                </a:ext>
              </a:extLst>
            </p:cNvPr>
            <p:cNvGrpSpPr/>
            <p:nvPr/>
          </p:nvGrpSpPr>
          <p:grpSpPr>
            <a:xfrm>
              <a:off x="2304288" y="2567780"/>
              <a:ext cx="3098800" cy="5078313"/>
              <a:chOff x="7763256" y="2453977"/>
              <a:chExt cx="3098800" cy="507831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92EDA3-563E-4EC3-BCC5-C24DE64ADC9C}"/>
                  </a:ext>
                </a:extLst>
              </p:cNvPr>
              <p:cNvSpPr/>
              <p:nvPr/>
            </p:nvSpPr>
            <p:spPr>
              <a:xfrm>
                <a:off x="7763256" y="2453977"/>
                <a:ext cx="3098800" cy="50783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GB" dirty="0">
                    <a:latin typeface="Consolas" panose="020B0609020204030204" pitchFamily="49" charset="0"/>
                  </a:rPr>
                  <a:t>setup.py</a:t>
                </a:r>
              </a:p>
              <a:p>
                <a:pPr lvl="1"/>
                <a:r>
                  <a:rPr lang="en-GB" dirty="0" err="1">
                    <a:latin typeface="Consolas" panose="020B0609020204030204" pitchFamily="49" charset="0"/>
                  </a:rPr>
                  <a:t>README.rst</a:t>
                </a:r>
                <a:endParaRPr lang="en-GB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GB" dirty="0">
                    <a:latin typeface="Consolas" panose="020B0609020204030204" pitchFamily="49" charset="0"/>
                  </a:rPr>
                  <a:t>requirements.txt</a:t>
                </a:r>
              </a:p>
              <a:p>
                <a:pPr lvl="1"/>
                <a:r>
                  <a:rPr lang="en-GB" dirty="0">
                    <a:latin typeface="Consolas" panose="020B0609020204030204" pitchFamily="49" charset="0"/>
                  </a:rPr>
                  <a:t>CONTRIBUTING.md</a:t>
                </a:r>
              </a:p>
              <a:p>
                <a:pPr lvl="1"/>
                <a:r>
                  <a:rPr lang="en-GB" dirty="0">
                    <a:latin typeface="Consolas" panose="020B0609020204030204" pitchFamily="49" charset="0"/>
                  </a:rPr>
                  <a:t>LICENSE</a:t>
                </a:r>
              </a:p>
              <a:p>
                <a:pPr lvl="1"/>
                <a:r>
                  <a:rPr lang="en-GB" dirty="0">
                    <a:latin typeface="Consolas" panose="020B0609020204030204" pitchFamily="49" charset="0"/>
                  </a:rPr>
                  <a:t>VERSION</a:t>
                </a:r>
              </a:p>
              <a:p>
                <a:pPr lvl="1"/>
                <a:r>
                  <a:rPr lang="en-GB" dirty="0">
                    <a:latin typeface="Consolas" panose="020B0609020204030204" pitchFamily="49" charset="0"/>
                  </a:rPr>
                  <a:t>docs/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</a:t>
                </a:r>
                <a:r>
                  <a:rPr lang="en-GB" dirty="0" err="1">
                    <a:latin typeface="Consolas" panose="020B0609020204030204" pitchFamily="49" charset="0"/>
                  </a:rPr>
                  <a:t>gptables</a:t>
                </a:r>
                <a:r>
                  <a:rPr lang="en-GB" dirty="0">
                    <a:latin typeface="Consolas" panose="020B0609020204030204" pitchFamily="49" charset="0"/>
                  </a:rPr>
                  <a:t>/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	__init__.py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	core/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		__init__.py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		gptable.py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		theme.py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		cover.py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		wrappers.py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		api.py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	examples/</a:t>
                </a:r>
              </a:p>
              <a:p>
                <a:r>
                  <a:rPr lang="en-GB" dirty="0">
                    <a:latin typeface="Consolas" panose="020B0609020204030204" pitchFamily="49" charset="0"/>
                  </a:rPr>
                  <a:t>		test/</a:t>
                </a:r>
              </a:p>
            </p:txBody>
          </p:sp>
          <p:pic>
            <p:nvPicPr>
              <p:cNvPr id="6" name="Graphic 5" descr="Open folder">
                <a:extLst>
                  <a:ext uri="{FF2B5EF4-FFF2-40B4-BE49-F238E27FC236}">
                    <a16:creationId xmlns:a16="http://schemas.microsoft.com/office/drawing/2014/main" id="{19AA0313-F85B-4DF5-9F06-0A1737D040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93736" y="4041258"/>
                <a:ext cx="444024" cy="444024"/>
              </a:xfrm>
              <a:prstGeom prst="rect">
                <a:avLst/>
              </a:prstGeom>
            </p:spPr>
          </p:pic>
        </p:grpSp>
        <p:pic>
          <p:nvPicPr>
            <p:cNvPr id="7" name="Graphic 6" descr="Open folder">
              <a:extLst>
                <a:ext uri="{FF2B5EF4-FFF2-40B4-BE49-F238E27FC236}">
                  <a16:creationId xmlns:a16="http://schemas.microsoft.com/office/drawing/2014/main" id="{6BF73407-B9B0-4660-8A8F-28B03C13C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34768" y="4449701"/>
              <a:ext cx="444024" cy="444024"/>
            </a:xfrm>
            <a:prstGeom prst="rect">
              <a:avLst/>
            </a:prstGeom>
          </p:spPr>
        </p:pic>
        <p:pic>
          <p:nvPicPr>
            <p:cNvPr id="8" name="Graphic 7" descr="Open folder">
              <a:extLst>
                <a:ext uri="{FF2B5EF4-FFF2-40B4-BE49-F238E27FC236}">
                  <a16:creationId xmlns:a16="http://schemas.microsoft.com/office/drawing/2014/main" id="{0BDC4498-7E97-474F-92B3-DDA25E226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48312" y="4988539"/>
              <a:ext cx="444024" cy="444024"/>
            </a:xfrm>
            <a:prstGeom prst="rect">
              <a:avLst/>
            </a:prstGeom>
          </p:spPr>
        </p:pic>
        <p:pic>
          <p:nvPicPr>
            <p:cNvPr id="9" name="Graphic 8" descr="Open folder">
              <a:extLst>
                <a:ext uri="{FF2B5EF4-FFF2-40B4-BE49-F238E27FC236}">
                  <a16:creationId xmlns:a16="http://schemas.microsoft.com/office/drawing/2014/main" id="{C70DADFC-7F9F-4A1D-AFBB-F6B764374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99512" y="7219710"/>
              <a:ext cx="444024" cy="444024"/>
            </a:xfrm>
            <a:prstGeom prst="rect">
              <a:avLst/>
            </a:prstGeom>
          </p:spPr>
        </p:pic>
        <p:pic>
          <p:nvPicPr>
            <p:cNvPr id="10" name="Graphic 9" descr="Open folder">
              <a:extLst>
                <a:ext uri="{FF2B5EF4-FFF2-40B4-BE49-F238E27FC236}">
                  <a16:creationId xmlns:a16="http://schemas.microsoft.com/office/drawing/2014/main" id="{179CFE37-9D59-4F34-85B2-2A2466DF5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99512" y="6924881"/>
              <a:ext cx="444024" cy="444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818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1B9D-8CA8-4DBD-B84D-9A842CD3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 Table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64D7B-36F8-486A-ADC1-2087E020C522}"/>
              </a:ext>
            </a:extLst>
          </p:cNvPr>
          <p:cNvSpPr/>
          <p:nvPr/>
        </p:nvSpPr>
        <p:spPr>
          <a:xfrm>
            <a:off x="1266090" y="2000551"/>
            <a:ext cx="984739" cy="331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5FEA8-8F08-4155-B098-97B80B24AD57}"/>
              </a:ext>
            </a:extLst>
          </p:cNvPr>
          <p:cNvSpPr/>
          <p:nvPr/>
        </p:nvSpPr>
        <p:spPr>
          <a:xfrm>
            <a:off x="1266089" y="2331601"/>
            <a:ext cx="984740" cy="331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Subtitle(s)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8426A-E862-4E93-8B71-B95CD6DDA1FA}"/>
              </a:ext>
            </a:extLst>
          </p:cNvPr>
          <p:cNvSpPr/>
          <p:nvPr/>
        </p:nvSpPr>
        <p:spPr>
          <a:xfrm>
            <a:off x="1266089" y="2666853"/>
            <a:ext cx="984740" cy="331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Scope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FE8BC2-CCAE-42C8-A163-B7BD4578B786}"/>
              </a:ext>
            </a:extLst>
          </p:cNvPr>
          <p:cNvSpPr/>
          <p:nvPr/>
        </p:nvSpPr>
        <p:spPr>
          <a:xfrm>
            <a:off x="2250829" y="3343015"/>
            <a:ext cx="984739" cy="131942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Index level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848533-9C4C-441E-852D-F1A46D10647E}"/>
              </a:ext>
            </a:extLst>
          </p:cNvPr>
          <p:cNvSpPr/>
          <p:nvPr/>
        </p:nvSpPr>
        <p:spPr>
          <a:xfrm>
            <a:off x="3235567" y="3343015"/>
            <a:ext cx="984739" cy="131942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Index level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FDD94-D4C7-44BA-883F-3869945564FA}"/>
              </a:ext>
            </a:extLst>
          </p:cNvPr>
          <p:cNvSpPr/>
          <p:nvPr/>
        </p:nvSpPr>
        <p:spPr>
          <a:xfrm>
            <a:off x="1266089" y="4662441"/>
            <a:ext cx="984740" cy="331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(Source)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0BFAD9-A7FE-49BA-8E35-732739EAD839}"/>
              </a:ext>
            </a:extLst>
          </p:cNvPr>
          <p:cNvSpPr/>
          <p:nvPr/>
        </p:nvSpPr>
        <p:spPr>
          <a:xfrm>
            <a:off x="1266089" y="4997693"/>
            <a:ext cx="984740" cy="331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(Legend)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25CE83-6069-4EBD-B63B-15DD53E4CFE5}"/>
              </a:ext>
            </a:extLst>
          </p:cNvPr>
          <p:cNvSpPr/>
          <p:nvPr/>
        </p:nvSpPr>
        <p:spPr>
          <a:xfrm>
            <a:off x="1266090" y="3343015"/>
            <a:ext cx="984739" cy="131942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Index level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040433-EC4B-40EC-B01F-5646D882513B}"/>
              </a:ext>
            </a:extLst>
          </p:cNvPr>
          <p:cNvSpPr/>
          <p:nvPr/>
        </p:nvSpPr>
        <p:spPr>
          <a:xfrm>
            <a:off x="1266089" y="5327732"/>
            <a:ext cx="984740" cy="331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spc="-100" dirty="0">
                <a:solidFill>
                  <a:schemeClr val="tx1"/>
                </a:solidFill>
              </a:rPr>
              <a:t>(Annotations)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4650F5-DA87-4E7C-BBAB-1A01830DA4A0}"/>
              </a:ext>
            </a:extLst>
          </p:cNvPr>
          <p:cNvSpPr/>
          <p:nvPr/>
        </p:nvSpPr>
        <p:spPr>
          <a:xfrm>
            <a:off x="1266089" y="5652242"/>
            <a:ext cx="984740" cy="331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(Notes)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FD65C-D9E1-4855-8052-4B3BBE3AF447}"/>
              </a:ext>
            </a:extLst>
          </p:cNvPr>
          <p:cNvSpPr/>
          <p:nvPr/>
        </p:nvSpPr>
        <p:spPr>
          <a:xfrm>
            <a:off x="4220305" y="2686762"/>
            <a:ext cx="4240405" cy="331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Units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6AB288-158B-448C-8B85-2493E4B91E12}"/>
              </a:ext>
            </a:extLst>
          </p:cNvPr>
          <p:cNvSpPr/>
          <p:nvPr/>
        </p:nvSpPr>
        <p:spPr>
          <a:xfrm>
            <a:off x="4220305" y="3016190"/>
            <a:ext cx="4240405" cy="33105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Column Headings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18B26F-6531-4169-94E9-2D7D3B9E3A5F}"/>
              </a:ext>
            </a:extLst>
          </p:cNvPr>
          <p:cNvSpPr/>
          <p:nvPr/>
        </p:nvSpPr>
        <p:spPr>
          <a:xfrm>
            <a:off x="4220305" y="3347240"/>
            <a:ext cx="4240405" cy="131520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F557E-1B76-4923-936A-17C0A1D5BBC6}"/>
              </a:ext>
            </a:extLst>
          </p:cNvPr>
          <p:cNvSpPr/>
          <p:nvPr/>
        </p:nvSpPr>
        <p:spPr>
          <a:xfrm>
            <a:off x="1266091" y="2000550"/>
            <a:ext cx="7194620" cy="398274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E03474-CBB9-42FC-A5A9-A7E7284B30C6}"/>
              </a:ext>
            </a:extLst>
          </p:cNvPr>
          <p:cNvSpPr txBox="1"/>
          <p:nvPr/>
        </p:nvSpPr>
        <p:spPr>
          <a:xfrm>
            <a:off x="1261871" y="6024327"/>
            <a:ext cx="4495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3"/>
                </a:solidFill>
              </a:rPr>
              <a:t>Supplied as a </a:t>
            </a:r>
            <a:r>
              <a:rPr lang="en-GB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pandas.DataFrame</a:t>
            </a:r>
          </a:p>
          <a:p>
            <a:r>
              <a:rPr lang="en-GB" sz="1600" b="1" dirty="0">
                <a:solidFill>
                  <a:schemeClr val="accent2"/>
                </a:solidFill>
              </a:rPr>
              <a:t>Mapped individually</a:t>
            </a:r>
          </a:p>
        </p:txBody>
      </p:sp>
    </p:spTree>
    <p:extLst>
      <p:ext uri="{BB962C8B-B14F-4D97-AF65-F5344CB8AC3E}">
        <p14:creationId xmlns:p14="http://schemas.microsoft.com/office/powerpoint/2010/main" val="6223150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1187</Words>
  <Application>Microsoft Office PowerPoint</Application>
  <PresentationFormat>Widescreen</PresentationFormat>
  <Paragraphs>246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Consolas</vt:lpstr>
      <vt:lpstr>Wingdings 2</vt:lpstr>
      <vt:lpstr>View</vt:lpstr>
      <vt:lpstr>gptables developing a package for reproducible statistical outputs</vt:lpstr>
      <vt:lpstr>Outline</vt:lpstr>
      <vt:lpstr>Motivation</vt:lpstr>
      <vt:lpstr>Motivation</vt:lpstr>
      <vt:lpstr>Aside: Open Source</vt:lpstr>
      <vt:lpstr>Ideal Solution</vt:lpstr>
      <vt:lpstr>Enter Good Practice Tables (gptables)</vt:lpstr>
      <vt:lpstr>gptables Structure</vt:lpstr>
      <vt:lpstr>Good Practice Table Design</vt:lpstr>
      <vt:lpstr>gptables Inner Workings</vt:lpstr>
      <vt:lpstr>gptables API</vt:lpstr>
      <vt:lpstr>Latest Features</vt:lpstr>
      <vt:lpstr>Using gptables</vt:lpstr>
      <vt:lpstr>Theme Configuration</vt:lpstr>
      <vt:lpstr>Getting Involved</vt:lpstr>
      <vt:lpstr>Aside: Continuous Integration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Python Package for Reproducible Statistical Outputs</dc:title>
  <dc:creator>Foster, David</dc:creator>
  <cp:lastModifiedBy>Foster, David</cp:lastModifiedBy>
  <cp:revision>104</cp:revision>
  <dcterms:created xsi:type="dcterms:W3CDTF">2020-05-21T12:59:18Z</dcterms:created>
  <dcterms:modified xsi:type="dcterms:W3CDTF">2020-09-17T13:05:18Z</dcterms:modified>
</cp:coreProperties>
</file>