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4"/>
  </p:sldMasterIdLst>
  <p:notesMasterIdLst>
    <p:notesMasterId r:id="rId16"/>
  </p:notesMasterIdLst>
  <p:sldIdLst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67" r:id="rId15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84" charset="0"/>
        <a:ea typeface="ヒラギノ角ゴ Pro W3" pitchFamily="84" charset="-128"/>
        <a:cs typeface="ヒラギノ角ゴ Pro W3" pitchFamily="84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84" charset="0"/>
        <a:ea typeface="ヒラギノ角ゴ Pro W3" pitchFamily="84" charset="-128"/>
        <a:cs typeface="ヒラギノ角ゴ Pro W3" pitchFamily="84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84" charset="0"/>
        <a:ea typeface="ヒラギノ角ゴ Pro W3" pitchFamily="84" charset="-128"/>
        <a:cs typeface="ヒラギノ角ゴ Pro W3" pitchFamily="84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84" charset="0"/>
        <a:ea typeface="ヒラギノ角ゴ Pro W3" pitchFamily="84" charset="-128"/>
        <a:cs typeface="ヒラギノ角ゴ Pro W3" pitchFamily="84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84" charset="0"/>
        <a:ea typeface="ヒラギノ角ゴ Pro W3" pitchFamily="84" charset="-128"/>
        <a:cs typeface="ヒラギノ角ゴ Pro W3" pitchFamily="84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84" charset="0"/>
        <a:ea typeface="ヒラギノ角ゴ Pro W3" pitchFamily="84" charset="-128"/>
        <a:cs typeface="ヒラギノ角ゴ Pro W3" pitchFamily="84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84" charset="0"/>
        <a:ea typeface="ヒラギノ角ゴ Pro W3" pitchFamily="84" charset="-128"/>
        <a:cs typeface="ヒラギノ角ゴ Pro W3" pitchFamily="84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84" charset="0"/>
        <a:ea typeface="ヒラギノ角ゴ Pro W3" pitchFamily="84" charset="-128"/>
        <a:cs typeface="ヒラギノ角ゴ Pro W3" pitchFamily="84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84" charset="0"/>
        <a:ea typeface="ヒラギノ角ゴ Pro W3" pitchFamily="84" charset="-128"/>
        <a:cs typeface="ヒラギノ角ゴ Pro W3" pitchFamily="8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88065" autoAdjust="0"/>
  </p:normalViewPr>
  <p:slideViewPr>
    <p:cSldViewPr>
      <p:cViewPr varScale="1">
        <p:scale>
          <a:sx n="95" d="100"/>
          <a:sy n="95" d="100"/>
        </p:scale>
        <p:origin x="950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949E6C6-4B8F-4672-8CF4-FB16948CBE13}" type="datetimeFigureOut">
              <a:rPr lang="en-US"/>
              <a:pPr>
                <a:defRPr/>
              </a:pPr>
              <a:t>9/16/2020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E0CBF3-2A0A-4409-B599-FEFEAF974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710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84" charset="-128"/>
        <a:cs typeface="ヒラギノ角ゴ Pro W3" pitchFamily="8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8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8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8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8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E0CBF3-2A0A-4409-B599-FEFEAF974B8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18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E0CBF3-2A0A-4409-B599-FEFEAF974B8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E0CBF3-2A0A-4409-B599-FEFEAF974B8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E0CBF3-2A0A-4409-B599-FEFEAF974B8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88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E0CBF3-2A0A-4409-B599-FEFEAF974B8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21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E0CBF3-2A0A-4409-B599-FEFEAF974B8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55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E0CBF3-2A0A-4409-B599-FEFEAF974B8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13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E0CBF3-2A0A-4409-B599-FEFEAF974B8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59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E0CBF3-2A0A-4409-B599-FEFEAF974B8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5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E0CBF3-2A0A-4409-B599-FEFEAF974B8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27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mailto:publications@phe.gov.uk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404491"/>
            <a:ext cx="9144000" cy="373900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1296144"/>
            <a:ext cx="9144000" cy="108347"/>
          </a:xfrm>
          <a:prstGeom prst="rect">
            <a:avLst/>
          </a:prstGeom>
          <a:solidFill>
            <a:srgbClr val="00AE9E"/>
          </a:solidFill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674186"/>
            <a:ext cx="8424936" cy="1293377"/>
          </a:xfrm>
          <a:ln>
            <a:noFill/>
          </a:ln>
        </p:spPr>
        <p:txBody>
          <a:bodyPr anchor="t">
            <a:no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320478"/>
            <a:ext cx="8424936" cy="26749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 descr="\\colhpafil004\Colindale_Data\HQ Group and LARS\Group Data\Design\Branding and logos\PHE logos with strapline\Small without Old French text\PHE small logo for A4.jp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483768" cy="1225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 lin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2" y="411510"/>
            <a:ext cx="8028000" cy="486054"/>
          </a:xfrm>
        </p:spPr>
        <p:txBody>
          <a:bodyPr anchor="t" anchorCtr="0">
            <a:noAutofit/>
          </a:bodyPr>
          <a:lstStyle>
            <a:lvl1pPr>
              <a:defRPr sz="3200" baseline="0">
                <a:solidFill>
                  <a:srgbClr val="00AE9E"/>
                </a:solidFill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8000" y="1059583"/>
            <a:ext cx="8028000" cy="3554759"/>
          </a:xfrm>
        </p:spPr>
        <p:txBody>
          <a:bodyPr/>
          <a:lstStyle>
            <a:lvl1pPr marL="4763" indent="-4763">
              <a:lnSpc>
                <a:spcPct val="114000"/>
              </a:lnSpc>
              <a:spcBef>
                <a:spcPts val="0"/>
              </a:spcBef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should be 12-18pt Arial. Do not use other fonts.</a:t>
            </a:r>
          </a:p>
          <a:p>
            <a:pPr lvl="0"/>
            <a:endParaRPr lang="en-US" b="1" dirty="0">
              <a:latin typeface="Arial" pitchFamily="84" charset="0"/>
            </a:endParaRPr>
          </a:p>
          <a:p>
            <a:pPr lvl="0"/>
            <a:r>
              <a:rPr lang="en-US" b="1" dirty="0">
                <a:latin typeface="Arial" pitchFamily="84" charset="0"/>
              </a:rPr>
              <a:t>Note</a:t>
            </a:r>
          </a:p>
          <a:p>
            <a:pPr lvl="0"/>
            <a:r>
              <a:rPr lang="en-US" dirty="0">
                <a:latin typeface="Arial" pitchFamily="84" charset="0"/>
              </a:rPr>
              <a:t>This template should NOT be used to create publications, as this may mean</a:t>
            </a:r>
          </a:p>
          <a:p>
            <a:pPr lvl="0"/>
            <a:r>
              <a:rPr lang="en-US" dirty="0">
                <a:latin typeface="Arial" pitchFamily="84" charset="0"/>
              </a:rPr>
              <a:t>publication on GOV.UK will not be possible. </a:t>
            </a:r>
          </a:p>
          <a:p>
            <a:pPr lvl="0"/>
            <a:endParaRPr lang="en-US" dirty="0">
              <a:latin typeface="Arial" pitchFamily="84" charset="0"/>
            </a:endParaRPr>
          </a:p>
          <a:p>
            <a:pPr lvl="0"/>
            <a:r>
              <a:rPr lang="en-US" dirty="0">
                <a:latin typeface="Arial" pitchFamily="84" charset="0"/>
              </a:rPr>
              <a:t>Please contact </a:t>
            </a:r>
            <a:r>
              <a:rPr lang="en-US" dirty="0">
                <a:latin typeface="Arial" pitchFamily="84" charset="0"/>
                <a:hlinkClick r:id="rId2"/>
              </a:rPr>
              <a:t>publications@phe.gov.uk</a:t>
            </a:r>
            <a:r>
              <a:rPr lang="en-US" dirty="0">
                <a:latin typeface="Arial" pitchFamily="84" charset="0"/>
              </a:rPr>
              <a:t> for more details</a:t>
            </a:r>
          </a:p>
          <a:p>
            <a:pPr lvl="0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4731544"/>
            <a:ext cx="9144000" cy="411956"/>
          </a:xfrm>
        </p:spPr>
        <p:txBody>
          <a:bodyPr/>
          <a:lstStyle>
            <a:lvl1pPr>
              <a:defRPr/>
            </a:lvl1pPr>
          </a:lstStyle>
          <a:p>
            <a:pPr marL="531813">
              <a:defRPr/>
            </a:pPr>
            <a:r>
              <a:rPr lang="en-US" dirty="0"/>
              <a:t>  </a:t>
            </a:r>
            <a:fld id="{2565FA6D-D4C8-4C4C-AC4B-3269734D34D8}" type="slidenum">
              <a:rPr lang="en-US" smtClean="0"/>
              <a:pPr marL="531813"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173038" indent="0" algn="l">
              <a:defRPr sz="1200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Excess mortality - Public Health England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7214" y="205979"/>
            <a:ext cx="8029575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7214" y="1200151"/>
            <a:ext cx="8029575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731544"/>
            <a:ext cx="9144000" cy="411956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  </a:t>
            </a:r>
            <a:fld id="{45F8D313-CCBE-49D6-A3BC-57B1848DFB52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900114" y="4731544"/>
            <a:ext cx="8064375" cy="4119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Excess mortality - Public Health England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 spc="0">
          <a:solidFill>
            <a:srgbClr val="00AE9E"/>
          </a:solidFill>
          <a:latin typeface="+mj-lt"/>
          <a:ea typeface="ヒラギノ角ゴ Pro W3" pitchFamily="84" charset="-128"/>
          <a:cs typeface="ヒラギノ角ゴ Pro W3" pitchFamily="8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84" charset="0"/>
          <a:ea typeface="ヒラギノ角ゴ Pro W3" pitchFamily="84" charset="-128"/>
          <a:cs typeface="ヒラギノ角ゴ Pro W3" pitchFamily="8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84" charset="0"/>
          <a:ea typeface="ヒラギノ角ゴ Pro W3" pitchFamily="84" charset="-128"/>
          <a:cs typeface="ヒラギノ角ゴ Pro W3" pitchFamily="8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84" charset="0"/>
          <a:ea typeface="ヒラギノ角ゴ Pro W3" pitchFamily="84" charset="-128"/>
          <a:cs typeface="ヒラギノ角ゴ Pro W3" pitchFamily="8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84" charset="0"/>
          <a:ea typeface="ヒラギノ角ゴ Pro W3" pitchFamily="84" charset="-128"/>
          <a:cs typeface="ヒラギノ角ゴ Pro W3" pitchFamily="8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84" charset="0"/>
          <a:ea typeface="ヒラギノ角ゴ Pro W3" pitchFamily="84" charset="-128"/>
          <a:cs typeface="ヒラギノ角ゴ Pro W3" pitchFamily="8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84" charset="0"/>
          <a:ea typeface="ヒラギノ角ゴ Pro W3" pitchFamily="84" charset="-128"/>
          <a:cs typeface="ヒラギノ角ゴ Pro W3" pitchFamily="8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84" charset="0"/>
          <a:ea typeface="ヒラギノ角ゴ Pro W3" pitchFamily="84" charset="-128"/>
          <a:cs typeface="ヒラギノ角ゴ Pro W3" pitchFamily="8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84" charset="0"/>
          <a:ea typeface="ヒラギノ角ゴ Pro W3" pitchFamily="84" charset="-128"/>
          <a:cs typeface="ヒラギノ角ゴ Pro W3" pitchFamily="84" charset="-128"/>
        </a:defRPr>
      </a:lvl9pPr>
    </p:titleStyle>
    <p:bodyStyle>
      <a:lvl1pPr marL="342900" indent="-342900" algn="l" rtl="0" eaLnBrk="1" fontAlgn="base" hangingPunct="1">
        <a:spcBef>
          <a:spcPts val="1200"/>
        </a:spcBef>
        <a:spcAft>
          <a:spcPct val="0"/>
        </a:spcAft>
        <a:buFont typeface="Arial" pitchFamily="84" charset="0"/>
        <a:defRPr kern="1200" baseline="0">
          <a:solidFill>
            <a:srgbClr val="00AE9E"/>
          </a:solidFill>
          <a:latin typeface="Arial" pitchFamily="34" charset="0"/>
          <a:ea typeface="ヒラギノ角ゴ Pro W3" pitchFamily="84" charset="-128"/>
          <a:cs typeface="ヒラギノ角ゴ Pro W3" pitchFamily="84" charset="-128"/>
        </a:defRPr>
      </a:lvl1pPr>
      <a:lvl2pPr marL="354013" indent="-176213" algn="l" rtl="0" eaLnBrk="1" fontAlgn="base" hangingPunct="1">
        <a:spcBef>
          <a:spcPts val="600"/>
        </a:spcBef>
        <a:spcAft>
          <a:spcPct val="0"/>
        </a:spcAft>
        <a:defRPr kern="1200" baseline="0">
          <a:solidFill>
            <a:schemeClr val="tx1"/>
          </a:solidFill>
          <a:latin typeface="Arial" pitchFamily="34" charset="0"/>
          <a:ea typeface="ヒラギノ角ゴ Pro W3" pitchFamily="84" charset="-128"/>
          <a:cs typeface="+mn-cs"/>
        </a:defRPr>
      </a:lvl2pPr>
      <a:lvl3pPr marL="215900" indent="-215900" algn="l" rtl="0" eaLnBrk="1" fontAlgn="base" hangingPunct="1">
        <a:spcBef>
          <a:spcPts val="600"/>
        </a:spcBef>
        <a:spcAft>
          <a:spcPct val="0"/>
        </a:spcAft>
        <a:buFont typeface="Arial" pitchFamily="84" charset="0"/>
        <a:buChar char="•"/>
        <a:defRPr kern="1200">
          <a:solidFill>
            <a:schemeClr val="tx1"/>
          </a:solidFill>
          <a:latin typeface="Arial" pitchFamily="34" charset="0"/>
          <a:ea typeface="ヒラギノ角ゴ Pro W3" pitchFamily="84" charset="-128"/>
          <a:cs typeface="+mn-cs"/>
        </a:defRPr>
      </a:lvl3pPr>
      <a:lvl4pPr marL="625475" indent="-19050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ヒラギノ角ゴ Pro W3" pitchFamily="84" charset="-128"/>
          <a:cs typeface="+mn-cs"/>
        </a:defRPr>
      </a:lvl4pPr>
      <a:lvl5pPr marL="1073150" indent="-1778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ヒラギノ角ゴ Pro W3" pitchFamily="84" charset="-128"/>
          <a:cs typeface="+mn-cs"/>
        </a:defRPr>
      </a:lvl5pPr>
      <a:lvl6pPr marL="1520825" indent="-187325" algn="l" defTabSz="914400" rtl="0" eaLnBrk="1" latinLnBrk="0" hangingPunct="1">
        <a:spcBef>
          <a:spcPct val="20000"/>
        </a:spcBef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ngertips.phe.org.uk/static-reports/mortality-surveillance/excess-mortality-in-england-latest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evinushey-2020-rstudio-conf.netlify.app/slides.html#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Rapid </a:t>
            </a:r>
            <a:r>
              <a:rPr lang="en-GB" dirty="0" err="1"/>
              <a:t>RAPping</a:t>
            </a:r>
            <a:r>
              <a:rPr lang="en-GB" dirty="0"/>
              <a:t> – excess deaths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000" y="3939902"/>
            <a:ext cx="7633648" cy="82981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Seb Fox – Principal Data Scientist (Health Improvement)</a:t>
            </a:r>
          </a:p>
          <a:p>
            <a:r>
              <a:rPr lang="en-GB" dirty="0"/>
              <a:t>Public Health England</a:t>
            </a:r>
          </a:p>
          <a:p>
            <a:r>
              <a:rPr lang="en-GB" dirty="0"/>
              <a:t>14 September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4180-0789-4CBD-9FF1-354A29CA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RAP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5B8F9-8A65-423A-84D0-DD1E934EF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Environment variables – where security risks exist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D022A-BACC-49B6-8E72-01D2874542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531813">
              <a:defRPr/>
            </a:pPr>
            <a:r>
              <a:rPr lang="en-US"/>
              <a:t>  </a:t>
            </a:r>
            <a:fld id="{2565FA6D-D4C8-4C4C-AC4B-3269734D34D8}" type="slidenum">
              <a:rPr lang="en-US" smtClean="0"/>
              <a:pPr marL="531813">
                <a:defRPr/>
              </a:pPr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44E4A-B1B9-4F85-A000-B94D3200A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Excess mortality - Public Health England</a:t>
            </a:r>
            <a:endParaRPr lang="en-US" dirty="0"/>
          </a:p>
        </p:txBody>
      </p:sp>
      <p:pic>
        <p:nvPicPr>
          <p:cNvPr id="7" name="Picture 6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581BD8BC-CFA7-4CDD-B7A4-7DE2EF30B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00" y="2028101"/>
            <a:ext cx="7401685" cy="108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49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2B82-D7C0-4DFA-8274-066F599DE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800" y="1923678"/>
            <a:ext cx="3361226" cy="486054"/>
          </a:xfrm>
        </p:spPr>
        <p:txBody>
          <a:bodyPr/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BF8AE-26F9-4B50-ACEC-590AB7C42E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531813">
              <a:defRPr/>
            </a:pPr>
            <a:r>
              <a:rPr lang="en-US"/>
              <a:t>  </a:t>
            </a:r>
            <a:fld id="{2565FA6D-D4C8-4C4C-AC4B-3269734D34D8}" type="slidenum">
              <a:rPr lang="en-US" smtClean="0"/>
              <a:pPr marL="531813">
                <a:defRPr/>
              </a:pPr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2B4C2-F717-463E-BDAC-08666DD7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Excess mortality - Public Health England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0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Context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Show the thing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Technical challenges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RAP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531813">
              <a:defRPr/>
            </a:pPr>
            <a:r>
              <a:rPr lang="en-US"/>
              <a:t>  </a:t>
            </a:r>
            <a:fld id="{2565FA6D-D4C8-4C4C-AC4B-3269734D34D8}" type="slidenum">
              <a:rPr lang="en-US" smtClean="0"/>
              <a:pPr marL="531813"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Excess mortality - Public Health England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6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EBA7-89C6-406B-87D3-56DF199B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7AB03-7799-4800-978B-51C550DF9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Mid-March: epidemic beginning in UK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Small team arranged</a:t>
            </a:r>
          </a:p>
          <a:p>
            <a:pPr marL="635000" lvl="1" indent="-285750">
              <a:buFont typeface="Arial" panose="020B0604020202020204" pitchFamily="34" charset="0"/>
              <a:buChar char="•"/>
            </a:pPr>
            <a:r>
              <a:rPr lang="en-GB" dirty="0"/>
              <a:t>Sharmani Barnard, Senior Statistical Advisor</a:t>
            </a:r>
          </a:p>
          <a:p>
            <a:pPr marL="635000" lvl="1" indent="-285750">
              <a:buFont typeface="Arial" panose="020B0604020202020204" pitchFamily="34" charset="0"/>
              <a:buChar char="•"/>
            </a:pPr>
            <a:r>
              <a:rPr lang="en-GB" dirty="0"/>
              <a:t>Sebastian Fox, Principal Data Scientist</a:t>
            </a:r>
          </a:p>
          <a:p>
            <a:pPr marL="635000" lvl="1" indent="-285750">
              <a:buFont typeface="Arial" panose="020B0604020202020204" pitchFamily="34" charset="0"/>
              <a:buChar char="•"/>
            </a:pPr>
            <a:r>
              <a:rPr lang="en-GB" dirty="0"/>
              <a:t>Allan Baker, Deputy Head of Population Health Analysis</a:t>
            </a:r>
          </a:p>
          <a:p>
            <a:pPr marL="635000" lvl="1" indent="-285750">
              <a:buFont typeface="Arial" panose="020B0604020202020204" pitchFamily="34" charset="0"/>
              <a:buChar char="•"/>
            </a:pPr>
            <a:r>
              <a:rPr lang="en-GB" dirty="0"/>
              <a:t>Paul Burton, Professor of Data Science for Health at Newcastle University and Honorary Consultant in Public Health (Epidemiology and Statistics) to PHE</a:t>
            </a:r>
          </a:p>
          <a:p>
            <a:pPr marL="635000" lvl="1" indent="-285750">
              <a:buFont typeface="Arial" panose="020B0604020202020204" pitchFamily="34" charset="0"/>
              <a:buChar char="•"/>
            </a:pPr>
            <a:r>
              <a:rPr lang="en-GB" dirty="0"/>
              <a:t>Peter Goldblatt, Senior advisor University College London Institute of Health Equity and Statistical Advisor to PHE</a:t>
            </a:r>
          </a:p>
          <a:p>
            <a:pPr marL="635000" lvl="1" indent="-285750">
              <a:buFont typeface="Arial" panose="020B0604020202020204" pitchFamily="34" charset="0"/>
              <a:buChar char="•"/>
            </a:pPr>
            <a:r>
              <a:rPr lang="en-GB" dirty="0"/>
              <a:t>Justine Fitzpatrick, Head of Population Health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Task - create robust methodology to understand mortality during the epidemic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38CC6-D56F-4622-B09C-7F04F468DF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531813">
              <a:defRPr/>
            </a:pPr>
            <a:r>
              <a:rPr lang="en-US"/>
              <a:t>  </a:t>
            </a:r>
            <a:fld id="{2565FA6D-D4C8-4C4C-AC4B-3269734D34D8}" type="slidenum">
              <a:rPr lang="en-US" smtClean="0"/>
              <a:pPr marL="531813"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8C6B9-6F59-4213-933C-280E7A1B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Excess mortality - Public Health England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65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0C79A-1E10-498D-9CC9-69E9D156C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79833"/>
          </a:xfrm>
        </p:spPr>
        <p:txBody>
          <a:bodyPr>
            <a:normAutofit/>
          </a:bodyPr>
          <a:lstStyle/>
          <a:p>
            <a:r>
              <a:rPr lang="en-GB" sz="3000"/>
              <a:t>Weekly report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9814561-F3E5-4ED1-983C-8E96E7C8F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3114580" cy="3227598"/>
          </a:xfrm>
        </p:spPr>
        <p:txBody>
          <a:bodyPr>
            <a:normAutofit fontScale="85000" lnSpcReduction="20000"/>
          </a:bodyPr>
          <a:lstStyle/>
          <a:p>
            <a:pPr marL="0" indent="0"/>
            <a:r>
              <a:rPr lang="en-US" sz="1500" dirty="0"/>
              <a:t>Excess deaths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All persons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Age-sex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Ethnicity-sex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Deprivation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Underlying cause of death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Deaths with a mention of specific cause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Place of death</a:t>
            </a:r>
          </a:p>
          <a:p>
            <a:pPr marL="0" indent="0"/>
            <a:endParaRPr lang="en-US" sz="1500" dirty="0"/>
          </a:p>
          <a:p>
            <a:pPr marL="0" indent="0"/>
            <a:r>
              <a:rPr lang="en-US" sz="1500" dirty="0"/>
              <a:t>…including registered/expected ratio</a:t>
            </a:r>
          </a:p>
          <a:p>
            <a:pPr marL="0" indent="0"/>
            <a:endParaRPr lang="en-US" sz="1500" dirty="0"/>
          </a:p>
          <a:p>
            <a:pPr marL="0" indent="0"/>
            <a:r>
              <a:rPr lang="en-US" sz="1500" dirty="0"/>
              <a:t>Source: </a:t>
            </a:r>
            <a:r>
              <a:rPr lang="en-GB" sz="1600" dirty="0">
                <a:hlinkClick r:id="rId3"/>
              </a:rPr>
              <a:t>https://fingertips.phe.org.uk/static-reports/mortality-surveillance/excess-mortality-in-england-latest.html</a:t>
            </a:r>
            <a:endParaRPr lang="en-US" sz="1500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912C48-D9BA-4C96-9B51-AC42A59976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3600"/>
          <a:stretch/>
        </p:blipFill>
        <p:spPr>
          <a:xfrm>
            <a:off x="3635896" y="822534"/>
            <a:ext cx="5407144" cy="370227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46C66-1EB6-48DD-B4D0-6CCA0D00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2"/>
            <a:ext cx="3086100" cy="2738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dirty="0"/>
              <a:t>Excess mortality - Public Health England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2469D-ABFB-42B5-8C42-B4FDAE5D8D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4767262"/>
            <a:ext cx="2057400" cy="273844"/>
          </a:xfrm>
        </p:spPr>
        <p:txBody>
          <a:bodyPr>
            <a:normAutofit/>
          </a:bodyPr>
          <a:lstStyle/>
          <a:p>
            <a:pPr marL="531813">
              <a:spcAft>
                <a:spcPts val="600"/>
              </a:spcAft>
              <a:defRPr/>
            </a:pPr>
            <a:r>
              <a:rPr lang="en-US"/>
              <a:t>  </a:t>
            </a:r>
            <a:fld id="{2565FA6D-D4C8-4C4C-AC4B-3269734D34D8}" type="slidenum">
              <a:rPr lang="en-US" smtClean="0"/>
              <a:pPr marL="531813">
                <a:spcAft>
                  <a:spcPts val="600"/>
                </a:spcAft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57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21FE-8864-43DF-B621-476D1AAD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C5FBA-D4B1-4384-9102-F512F9FE3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Rapidly evolving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Developing the 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linkage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Business continuity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Sharing code securely externally</a:t>
            </a:r>
          </a:p>
          <a:p>
            <a:pPr marL="0" indent="0"/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7A30D-6C69-4D3E-B331-D85B02CA7F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531813">
              <a:defRPr/>
            </a:pPr>
            <a:r>
              <a:rPr lang="en-US"/>
              <a:t>  </a:t>
            </a:r>
            <a:fld id="{2565FA6D-D4C8-4C4C-AC4B-3269734D34D8}" type="slidenum">
              <a:rPr lang="en-US" smtClean="0"/>
              <a:pPr marL="531813">
                <a:defRPr/>
              </a:pPr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EB3DF-04C9-4F28-8A9D-169BF943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Excess mortality - Public Health England</a:t>
            </a:r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1503DA79-29B8-41F6-AB09-4EA03353B5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412" y="1204373"/>
            <a:ext cx="4073075" cy="231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8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C1C0-3151-46A4-B906-259D9AB9A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RAP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8F2A7-E172-41DC-B20B-89C04D457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999" y="1059583"/>
            <a:ext cx="8406489" cy="3554759"/>
          </a:xfrm>
        </p:spPr>
        <p:txBody>
          <a:bodyPr/>
          <a:lstStyle/>
          <a:p>
            <a:pPr marL="0" indent="0"/>
            <a:r>
              <a:rPr lang="en-GB" dirty="0"/>
              <a:t>The report was written in R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2"/>
                </a:solidFill>
                <a:latin typeface="Consolas" panose="020B0609020204030204" pitchFamily="49" charset="0"/>
              </a:rPr>
              <a:t>assertr</a:t>
            </a:r>
            <a:r>
              <a:rPr lang="en-GB" dirty="0"/>
              <a:t> - inline 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DDBBC-22C9-432C-8B88-1EE8D5E400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531813">
              <a:defRPr/>
            </a:pPr>
            <a:r>
              <a:rPr lang="en-US"/>
              <a:t>  </a:t>
            </a:r>
            <a:fld id="{2565FA6D-D4C8-4C4C-AC4B-3269734D34D8}" type="slidenum">
              <a:rPr lang="en-US" smtClean="0"/>
              <a:pPr marL="531813">
                <a:defRPr/>
              </a:pPr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ADEF0-CEAA-4688-8906-D4008BF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Excess mortality - Public Health England</a:t>
            </a:r>
            <a:endParaRPr lang="en-US" dirty="0"/>
          </a:p>
        </p:txBody>
      </p:sp>
      <p:pic>
        <p:nvPicPr>
          <p:cNvPr id="7" name="Picture 6" descr="A close up of a screen&#10;&#10;Description automatically generated">
            <a:extLst>
              <a:ext uri="{FF2B5EF4-FFF2-40B4-BE49-F238E27FC236}">
                <a16:creationId xmlns:a16="http://schemas.microsoft.com/office/drawing/2014/main" id="{64D39631-EAF6-4BC3-9300-A49D64A3B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79" y="2067694"/>
            <a:ext cx="8465442" cy="179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3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41FD-22B0-4DBB-BA77-DC1B3417F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RAP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8E300-94E0-4B3F-8CE8-7E8468469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00" y="1059583"/>
            <a:ext cx="3221912" cy="3554759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Functional programming – repeatable parts of code</a:t>
            </a:r>
          </a:p>
          <a:p>
            <a:pPr marL="63500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Documenting code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99D89-D43C-4505-8BD8-7354854D2D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531813">
              <a:defRPr/>
            </a:pPr>
            <a:r>
              <a:rPr lang="en-US"/>
              <a:t>  </a:t>
            </a:r>
            <a:fld id="{2565FA6D-D4C8-4C4C-AC4B-3269734D34D8}" type="slidenum">
              <a:rPr lang="en-US" smtClean="0"/>
              <a:pPr marL="531813">
                <a:defRPr/>
              </a:pPr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41818-F66C-4185-A375-05641B3C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Excess mortality - Public Health England</a:t>
            </a:r>
            <a:endParaRPr lang="en-US" dirty="0"/>
          </a:p>
        </p:txBody>
      </p:sp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A0726D21-BA9C-4730-B637-99DDBBD1D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3478"/>
            <a:ext cx="4353017" cy="438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9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13F3-CAEA-4C2C-8A9F-1ADA64FD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RAP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C2164-30AE-4732-8608-08FFE0286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Linkage done by separate team with our input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27BD1-FC97-4C42-AA59-30DE9FC056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531813">
              <a:defRPr/>
            </a:pPr>
            <a:r>
              <a:rPr lang="en-US"/>
              <a:t>  </a:t>
            </a:r>
            <a:fld id="{2565FA6D-D4C8-4C4C-AC4B-3269734D34D8}" type="slidenum">
              <a:rPr lang="en-US" smtClean="0"/>
              <a:pPr marL="531813">
                <a:defRPr/>
              </a:pPr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EECA0-03C6-4E47-88CD-53910AD0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Excess mortality - Public Health England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64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74AD-2F2B-4E69-B3DF-911E31BD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RAP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406E2-68BD-46DE-8BBA-21194B9A4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2"/>
                </a:solidFill>
                <a:latin typeface="Consolas" panose="020B0609020204030204" pitchFamily="49" charset="0"/>
              </a:rPr>
              <a:t>renv</a:t>
            </a:r>
            <a:r>
              <a:rPr lang="en-GB" dirty="0"/>
              <a:t> – package management (</a:t>
            </a:r>
            <a:r>
              <a:rPr lang="en-GB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some excellent slides describing </a:t>
            </a:r>
            <a:r>
              <a:rPr lang="en-GB" dirty="0" err="1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renv</a:t>
            </a:r>
            <a:r>
              <a:rPr lang="en-GB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from </a:t>
            </a:r>
            <a:r>
              <a:rPr lang="en-GB" dirty="0" err="1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Rstudio</a:t>
            </a:r>
            <a:r>
              <a:rPr lang="en-GB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2020</a:t>
            </a:r>
            <a:r>
              <a:rPr lang="en-GB" dirty="0"/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GitLab (internal) for code development; GitHub for sharing externally</a:t>
            </a:r>
          </a:p>
          <a:p>
            <a:pPr marL="63500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Documentation </a:t>
            </a:r>
            <a:r>
              <a:rPr lang="en-GB" dirty="0" err="1"/>
              <a:t>documentation</a:t>
            </a:r>
            <a:r>
              <a:rPr lang="en-GB" dirty="0"/>
              <a:t> </a:t>
            </a:r>
            <a:r>
              <a:rPr lang="en-GB" dirty="0" err="1"/>
              <a:t>documentation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6FDCE-2933-4C3C-AD0D-14C0BB9E4B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531813">
              <a:defRPr/>
            </a:pPr>
            <a:r>
              <a:rPr lang="en-US"/>
              <a:t>  </a:t>
            </a:r>
            <a:fld id="{2565FA6D-D4C8-4C4C-AC4B-3269734D34D8}" type="slidenum">
              <a:rPr lang="en-US" smtClean="0"/>
              <a:pPr marL="531813">
                <a:defRPr/>
              </a:pPr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0912C-C57B-47E3-A4C7-ED3CC521E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Excess mortality - Public Health England</a:t>
            </a:r>
            <a:endParaRPr lang="en-US" dirty="0"/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2C12FE6-45A4-4423-844D-D370A29B3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87084"/>
            <a:ext cx="6336704" cy="233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7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ublic Health England">
      <a:dk1>
        <a:sysClr val="windowText" lastClr="000000"/>
      </a:dk1>
      <a:lt1>
        <a:sysClr val="window" lastClr="FFFFFF"/>
      </a:lt1>
      <a:dk2>
        <a:srgbClr val="009966"/>
      </a:dk2>
      <a:lt2>
        <a:srgbClr val="98002E"/>
      </a:lt2>
      <a:accent1>
        <a:srgbClr val="11175E"/>
      </a:accent1>
      <a:accent2>
        <a:srgbClr val="D8B5A3"/>
      </a:accent2>
      <a:accent3>
        <a:srgbClr val="F9A25E"/>
      </a:accent3>
      <a:accent4>
        <a:srgbClr val="EEB111"/>
      </a:accent4>
      <a:accent5>
        <a:srgbClr val="00B274"/>
      </a:accent5>
      <a:accent6>
        <a:srgbClr val="A7A9AC"/>
      </a:accent6>
      <a:hlink>
        <a:srgbClr val="000000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_16_9 [Read-Only]" id="{5519E273-A240-404F-AEBE-B58EB5238308}" vid="{A594F041-3F31-4342-A0B5-C1D60F4624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PublishingContact xmlns="http://schemas.microsoft.com/sharepoint/v3">
      <UserInfo>
        <DisplayName/>
        <AccountId xsi:nil="true"/>
        <AccountType/>
      </UserInfo>
    </PublishingContact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5547DEF730D74EA5543201242B40D3" ma:contentTypeVersion="8" ma:contentTypeDescription="Create a new document." ma:contentTypeScope="" ma:versionID="52423a80864e31395eb56070ce0039dc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5248a340790c531f5f28813cd99774a1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1:PublishingContac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  <xsd:element name="PublishingContact" ma:index="12" nillable="true" ma:displayName="Contact" ma:hidden="true" ma:list="UserInfo" ma:internalName="PublishingContact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A860C3-64E6-4D2A-94B1-6B6AC446E3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AA3BD5-90C3-4BC2-94B6-F5B6FAEAFEE3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4971BF1-60A6-4338-A226-CFD964034A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355</Words>
  <Application>Microsoft Office PowerPoint</Application>
  <PresentationFormat>On-screen Show (16:9)</PresentationFormat>
  <Paragraphs>88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Office Theme</vt:lpstr>
      <vt:lpstr>Rapid RAPping – excess deaths</vt:lpstr>
      <vt:lpstr>Outline</vt:lpstr>
      <vt:lpstr>Context</vt:lpstr>
      <vt:lpstr>Weekly report</vt:lpstr>
      <vt:lpstr>Technical challenges</vt:lpstr>
      <vt:lpstr>RAP implementation</vt:lpstr>
      <vt:lpstr>RAP implementation</vt:lpstr>
      <vt:lpstr>RAP implementation</vt:lpstr>
      <vt:lpstr>RAP implementation</vt:lpstr>
      <vt:lpstr>RAP implementation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Raping RAPping</dc:title>
  <dc:creator>Sebastian Fox</dc:creator>
  <cp:lastModifiedBy>Sebastian Fox</cp:lastModifiedBy>
  <cp:revision>34</cp:revision>
  <dcterms:created xsi:type="dcterms:W3CDTF">2020-09-01T13:30:45Z</dcterms:created>
  <dcterms:modified xsi:type="dcterms:W3CDTF">2020-09-16T07:15:21Z</dcterms:modified>
</cp:coreProperties>
</file>