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6"/>
    <p:restoredTop sz="95741"/>
  </p:normalViewPr>
  <p:slideViewPr>
    <p:cSldViewPr snapToGrid="0" snapToObjects="1">
      <p:cViewPr>
        <p:scale>
          <a:sx n="76" d="100"/>
          <a:sy n="76" d="100"/>
        </p:scale>
        <p:origin x="29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0B505-D851-FA45-8154-3CDDF7BD6D15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3845F-5D7C-9848-8DF9-E7C1E14D7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92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3845F-5D7C-9848-8DF9-E7C1E14D7C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7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39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87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0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45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0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95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3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1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6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1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Project-dystopia</a:t>
            </a:r>
            <a:r>
              <a:rPr kumimoji="1" lang="ja-JP" altLang="en-US" dirty="0" smtClean="0"/>
              <a:t>使用設計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00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/>
          <p:cNvSpPr/>
          <p:nvPr/>
        </p:nvSpPr>
        <p:spPr>
          <a:xfrm>
            <a:off x="929551" y="4585215"/>
            <a:ext cx="11091796" cy="203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929551" y="2418103"/>
            <a:ext cx="11091796" cy="2031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842538" y="342529"/>
            <a:ext cx="9198023" cy="19661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右矢印 86"/>
          <p:cNvSpPr/>
          <p:nvPr/>
        </p:nvSpPr>
        <p:spPr>
          <a:xfrm rot="19801592">
            <a:off x="3499881" y="4373062"/>
            <a:ext cx="1104686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515" y="35503"/>
            <a:ext cx="10515600" cy="301326"/>
          </a:xfrm>
        </p:spPr>
        <p:txBody>
          <a:bodyPr>
            <a:normAutofit fontScale="90000"/>
          </a:bodyPr>
          <a:lstStyle/>
          <a:p>
            <a:r>
              <a:rPr kumimoji="1" lang="en-US" altLang="ja-JP" sz="1800" dirty="0" smtClean="0"/>
              <a:t>Project-dystopia</a:t>
            </a:r>
            <a:r>
              <a:rPr lang="ja-JP" altLang="en-US" sz="1800" dirty="0" smtClean="0"/>
              <a:t>画面シーケンスとクライアント通信</a:t>
            </a:r>
            <a:endParaRPr kumimoji="1" lang="ja-JP" altLang="en-US" sz="1800" dirty="0"/>
          </a:p>
        </p:txBody>
      </p:sp>
      <p:sp>
        <p:nvSpPr>
          <p:cNvPr id="4" name="正方形/長方形 3"/>
          <p:cNvSpPr/>
          <p:nvPr/>
        </p:nvSpPr>
        <p:spPr>
          <a:xfrm>
            <a:off x="1031042" y="253129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1042" y="25224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タイトル画面</a:t>
            </a:r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41515" y="2910336"/>
            <a:ext cx="418124" cy="102632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起動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641915" y="3205860"/>
            <a:ext cx="306851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3613098" y="2879439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rot="10800000">
            <a:off x="3585635" y="3490909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455987" y="252243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455987" y="251357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メニュー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1031042" y="471994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1042" y="47110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マッチング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4454524" y="471108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454524" y="47022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ゲーム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>
            <a:off x="7664634" y="471994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664634" y="471108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リザルト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3" name="正方形/長方形 52"/>
          <p:cNvSpPr/>
          <p:nvPr/>
        </p:nvSpPr>
        <p:spPr>
          <a:xfrm>
            <a:off x="3027451" y="408308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027451" y="3994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ガチャ画面</a:t>
            </a:r>
            <a:endParaRPr kumimoji="1" lang="ja-JP" altLang="en-US" sz="14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237561" y="417168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237561" y="40830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ガチャリザルト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7664634" y="251357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664634" y="250471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装備確認画面</a:t>
            </a:r>
            <a:endParaRPr kumimoji="1" lang="ja-JP" altLang="en-US" sz="1400" dirty="0"/>
          </a:p>
        </p:txBody>
      </p:sp>
      <p:sp>
        <p:nvSpPr>
          <p:cNvPr id="60" name="右矢印 59"/>
          <p:cNvSpPr/>
          <p:nvPr/>
        </p:nvSpPr>
        <p:spPr>
          <a:xfrm rot="13946375">
            <a:off x="4590429" y="2079167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矢印 60"/>
          <p:cNvSpPr/>
          <p:nvPr/>
        </p:nvSpPr>
        <p:spPr>
          <a:xfrm>
            <a:off x="5502089" y="1103820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/>
          <p:cNvSpPr/>
          <p:nvPr/>
        </p:nvSpPr>
        <p:spPr>
          <a:xfrm rot="7587374">
            <a:off x="6190783" y="2161222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 rot="9067115">
            <a:off x="3242866" y="4144819"/>
            <a:ext cx="1104686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3563508" y="5411397"/>
            <a:ext cx="720515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>
            <a:off x="6939813" y="5402537"/>
            <a:ext cx="720515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矢印 65"/>
          <p:cNvSpPr/>
          <p:nvPr/>
        </p:nvSpPr>
        <p:spPr>
          <a:xfrm rot="13106342">
            <a:off x="6794816" y="4338734"/>
            <a:ext cx="780447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矢印 66"/>
          <p:cNvSpPr/>
          <p:nvPr/>
        </p:nvSpPr>
        <p:spPr>
          <a:xfrm rot="16200000">
            <a:off x="5445790" y="4277174"/>
            <a:ext cx="518833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6959559" y="2866908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10800000">
            <a:off x="6932096" y="3478378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/>
          <p:cNvSpPr/>
          <p:nvPr/>
        </p:nvSpPr>
        <p:spPr>
          <a:xfrm>
            <a:off x="1143557" y="2906256"/>
            <a:ext cx="1883893" cy="3989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rgbClr val="C00000"/>
                </a:solidFill>
              </a:rPr>
              <a:t>ログイン</a:t>
            </a:r>
            <a:endParaRPr kumimoji="1" lang="en-US" altLang="ja-JP" sz="11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初回なら名前登録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4617370" y="3483042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chemeClr val="accent6"/>
                </a:solidFill>
              </a:rPr>
              <a:t>残り夏休み表示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711082" y="3473308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勝率</a:t>
            </a:r>
            <a:r>
              <a:rPr kumimoji="1" lang="ja-JP" altLang="en-US" sz="1100" dirty="0" smtClean="0">
                <a:solidFill>
                  <a:schemeClr val="accent6"/>
                </a:solidFill>
              </a:rPr>
              <a:t>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7835825" y="3260193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現在の装備表示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8930006" y="3260193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アイテムを選んで装備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92823" y="2683917"/>
            <a:ext cx="12618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smtClean="0"/>
              <a:t>ログインボタンを押したら</a:t>
            </a:r>
            <a:endParaRPr kumimoji="1" lang="ja-JP" altLang="en-US" sz="7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296451" y="3355443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タイトルへ</a:t>
            </a:r>
            <a:r>
              <a:rPr kumimoji="1" lang="ja-JP" altLang="en-US" sz="700" smtClean="0"/>
              <a:t>ボタンを押したら</a:t>
            </a:r>
            <a:endParaRPr kumimoji="1" lang="ja-JP" altLang="en-US" sz="7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227199" y="2246865"/>
            <a:ext cx="1172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ガチャ</a:t>
            </a:r>
            <a:r>
              <a:rPr kumimoji="1" lang="ja-JP" altLang="en-US" sz="700" smtClean="0"/>
              <a:t>ボタンを押したら</a:t>
            </a:r>
            <a:endParaRPr kumimoji="1" lang="ja-JP" altLang="en-US" sz="7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328089" y="76476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ガチャの通信結果が</a:t>
            </a:r>
            <a:endParaRPr lang="en-US" altLang="ja-JP" sz="700" dirty="0" smtClean="0"/>
          </a:p>
          <a:p>
            <a:r>
              <a:rPr lang="ja-JP" altLang="en-US" sz="700" dirty="0" smtClean="0"/>
              <a:t>返ってきたら</a:t>
            </a:r>
            <a:endParaRPr kumimoji="1" lang="ja-JP" altLang="en-US" sz="7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365462" y="2257620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ガチャ確認</a:t>
            </a:r>
            <a:r>
              <a:rPr lang="ja-JP" altLang="en-US" sz="70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793060" y="25908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装備確認</a:t>
            </a:r>
            <a:endParaRPr lang="en-US" altLang="ja-JP" sz="700" dirty="0" smtClean="0"/>
          </a:p>
          <a:p>
            <a:r>
              <a:rPr lang="ja-JP" altLang="en-US" sz="700" dirty="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792089" y="32031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戻る</a:t>
            </a:r>
            <a:endParaRPr lang="en-US" altLang="ja-JP" sz="700" dirty="0" smtClean="0"/>
          </a:p>
          <a:p>
            <a:r>
              <a:rPr lang="ja-JP" altLang="en-US" sz="700" dirty="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700572" y="4394782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マッチングボタンを押したら</a:t>
            </a:r>
            <a:endParaRPr lang="en-US" altLang="ja-JP" sz="700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296451" y="5180418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サーバーからマッチング</a:t>
            </a:r>
            <a:r>
              <a:rPr lang="en-US" altLang="ja-JP" sz="700" dirty="0" smtClean="0"/>
              <a:t>OK</a:t>
            </a:r>
          </a:p>
          <a:p>
            <a:r>
              <a:rPr lang="ja-JP" altLang="en-US" sz="700" dirty="0" smtClean="0"/>
              <a:t>の通信が返ってきたら</a:t>
            </a:r>
            <a:endParaRPr lang="en-US" altLang="ja-JP" sz="700" dirty="0" smtClean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424816" y="4561726"/>
            <a:ext cx="1305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サーバーからマッチング</a:t>
            </a:r>
            <a:r>
              <a:rPr lang="en-US" altLang="ja-JP" sz="700" dirty="0" smtClean="0"/>
              <a:t>NG</a:t>
            </a:r>
          </a:p>
          <a:p>
            <a:r>
              <a:rPr lang="en-US" altLang="ja-JP" sz="700" dirty="0" smtClean="0"/>
              <a:t>Or </a:t>
            </a:r>
          </a:p>
          <a:p>
            <a:r>
              <a:rPr lang="ja-JP" altLang="en-US" sz="700" dirty="0" smtClean="0"/>
              <a:t>キャンセルボタン</a:t>
            </a:r>
            <a:endParaRPr lang="en-US" altLang="ja-JP" sz="700" dirty="0" smtClean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105699" y="4416962"/>
            <a:ext cx="1172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サーバーから通信エラー</a:t>
            </a:r>
            <a:endParaRPr lang="en-US" altLang="ja-JP" sz="700" dirty="0" smtClean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702321" y="5186370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ゲームが終わったら</a:t>
            </a:r>
            <a:endParaRPr lang="en-US" altLang="ja-JP" sz="700" dirty="0" smtClean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939813" y="4401645"/>
            <a:ext cx="1082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戻るボタンを押したら</a:t>
            </a:r>
            <a:endParaRPr lang="en-US" altLang="ja-JP" sz="700" dirty="0" smtClean="0"/>
          </a:p>
        </p:txBody>
      </p:sp>
      <p:sp>
        <p:nvSpPr>
          <p:cNvPr id="92" name="角丸四角形 91"/>
          <p:cNvSpPr/>
          <p:nvPr/>
        </p:nvSpPr>
        <p:spPr>
          <a:xfrm>
            <a:off x="3141653" y="743700"/>
            <a:ext cx="934814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C00000"/>
                </a:solidFill>
              </a:rPr>
              <a:t>ガチャを</a:t>
            </a:r>
            <a:endParaRPr lang="en-US" altLang="ja-JP" sz="11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引く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6372422" y="736016"/>
            <a:ext cx="934814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ガチャの結果を表示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0180814" y="92474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/>
                </a:solidFill>
              </a:rPr>
              <a:t>ガチャ機能</a:t>
            </a:r>
            <a:endParaRPr kumimoji="1" lang="en-US" altLang="ja-JP" sz="2400" b="1" dirty="0" smtClean="0">
              <a:solidFill>
                <a:schemeClr val="accent2"/>
              </a:solidFill>
            </a:endParaRPr>
          </a:p>
          <a:p>
            <a:r>
              <a:rPr lang="en-US" altLang="ja-JP" sz="2400" b="1" dirty="0" smtClean="0">
                <a:solidFill>
                  <a:schemeClr val="accent2"/>
                </a:solidFill>
              </a:rPr>
              <a:t>(</a:t>
            </a:r>
            <a:r>
              <a:rPr lang="ja-JP" altLang="en-US" sz="2400" b="1" dirty="0" smtClean="0">
                <a:solidFill>
                  <a:schemeClr val="accent2"/>
                </a:solidFill>
              </a:rPr>
              <a:t>できれば</a:t>
            </a:r>
            <a:r>
              <a:rPr lang="en-US" altLang="ja-JP" sz="2400" b="1" dirty="0" smtClean="0">
                <a:solidFill>
                  <a:schemeClr val="accent2"/>
                </a:solidFill>
              </a:rPr>
              <a:t>)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453075" y="30938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mtClean="0">
                <a:solidFill>
                  <a:schemeClr val="accent6"/>
                </a:solidFill>
              </a:rPr>
              <a:t>通常</a:t>
            </a:r>
            <a:r>
              <a:rPr kumimoji="1" lang="ja-JP" altLang="en-US" sz="2400" b="1" smtClean="0">
                <a:solidFill>
                  <a:schemeClr val="accent6"/>
                </a:solidFill>
              </a:rPr>
              <a:t>機能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0239555" y="528639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1"/>
                </a:solidFill>
              </a:rPr>
              <a:t>ゲーム</a:t>
            </a:r>
            <a:r>
              <a:rPr kumimoji="1" lang="ja-JP" altLang="en-US" sz="2400" b="1" dirty="0" smtClean="0">
                <a:solidFill>
                  <a:schemeClr val="accent1"/>
                </a:solidFill>
              </a:rPr>
              <a:t>機能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4581856" y="2825995"/>
            <a:ext cx="2067386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rgbClr val="C00000"/>
                </a:solidFill>
              </a:rPr>
              <a:t>メニュー画面に遷移されるときステータスをサーバーから取得</a:t>
            </a:r>
            <a:endParaRPr kumimoji="1" lang="ja-JP" altLang="en-US" sz="1000" dirty="0">
              <a:solidFill>
                <a:srgbClr val="C00000"/>
              </a:solidFill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7808960" y="2830213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C00000"/>
                </a:solidFill>
              </a:rPr>
              <a:t>装備確認に遷移するときに装備をサーバーから取得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7825343" y="3747053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装備確認から遷移するときに装備をサーバーに更新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1175933" y="5034187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7030A0"/>
                </a:solidFill>
              </a:rPr>
              <a:t>遷移時にサーバーにマッチングリクエスト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1165900" y="5565231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7030A0"/>
                </a:solidFill>
              </a:rPr>
              <a:t>マッチングキャンセル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4601661" y="5034187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7030A0"/>
                </a:solidFill>
              </a:rPr>
              <a:t>ゲーム状況やスコアのリアルタイム通信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7848159" y="5042351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遷移時にスコア、更新されたステータスを取得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7873283" y="5565231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メニューへ戻る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4623947" y="3896168"/>
            <a:ext cx="1978535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各画面へのボタン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79229" y="1484011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22118" y="144073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=</a:t>
            </a:r>
            <a:r>
              <a:rPr lang="en-US" altLang="ja-JP" sz="1200" dirty="0" err="1" smtClean="0"/>
              <a:t>node.js</a:t>
            </a:r>
            <a:r>
              <a:rPr kumimoji="1" lang="ja-JP" altLang="en-US" sz="1200" dirty="0" smtClean="0"/>
              <a:t>との通信が</a:t>
            </a:r>
            <a:endParaRPr kumimoji="1" lang="en-US" altLang="ja-JP" sz="1200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</a:t>
            </a:r>
            <a:r>
              <a:rPr kumimoji="1" lang="ja-JP" altLang="en-US" sz="1200" dirty="0" smtClean="0"/>
              <a:t>必要な機能</a:t>
            </a:r>
            <a:endParaRPr kumimoji="1" lang="ja-JP" altLang="en-US" sz="1200" dirty="0"/>
          </a:p>
        </p:txBody>
      </p:sp>
      <p:sp>
        <p:nvSpPr>
          <p:cNvPr id="112" name="角丸四角形 111"/>
          <p:cNvSpPr/>
          <p:nvPr/>
        </p:nvSpPr>
        <p:spPr>
          <a:xfrm>
            <a:off x="79229" y="996376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22118" y="953100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=rails</a:t>
            </a:r>
            <a:r>
              <a:rPr kumimoji="1" lang="ja-JP" altLang="en-US" sz="1400" dirty="0" smtClean="0"/>
              <a:t>との通信が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   </a:t>
            </a:r>
            <a:r>
              <a:rPr kumimoji="1" lang="ja-JP" altLang="en-US" sz="1400" dirty="0" smtClean="0"/>
              <a:t>必要な機能</a:t>
            </a:r>
            <a:endParaRPr kumimoji="1" lang="ja-JP" altLang="en-US" sz="1400" dirty="0"/>
          </a:p>
        </p:txBody>
      </p:sp>
      <p:sp>
        <p:nvSpPr>
          <p:cNvPr id="114" name="角丸四角形 113"/>
          <p:cNvSpPr/>
          <p:nvPr/>
        </p:nvSpPr>
        <p:spPr>
          <a:xfrm>
            <a:off x="85346" y="516568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28235" y="473292"/>
            <a:ext cx="175080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=</a:t>
            </a:r>
            <a:r>
              <a:rPr lang="ja-JP" altLang="en-US" sz="1400" dirty="0" smtClean="0"/>
              <a:t>ローカルで処理が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</a:t>
            </a:r>
            <a:r>
              <a:rPr lang="ja-JP" altLang="en-US" sz="1400" dirty="0" smtClean="0"/>
              <a:t>完結する</a:t>
            </a:r>
            <a:r>
              <a:rPr kumimoji="1" lang="ja-JP" altLang="en-US" sz="1400" dirty="0" smtClean="0"/>
              <a:t>機能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011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780769"/>
          </a:xfrm>
        </p:spPr>
        <p:txBody>
          <a:bodyPr/>
          <a:lstStyle/>
          <a:p>
            <a:r>
              <a:rPr kumimoji="1" lang="ja-JP" altLang="en-US" smtClean="0"/>
              <a:t>ゲーム画面通信内容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1F01B099-C328-466C-A2FD-A26BCB38ECEE}"/>
              </a:ext>
            </a:extLst>
          </p:cNvPr>
          <p:cNvSpPr/>
          <p:nvPr/>
        </p:nvSpPr>
        <p:spPr>
          <a:xfrm rot="16200000">
            <a:off x="4372081" y="1230217"/>
            <a:ext cx="3396972" cy="63768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6">
            <a:extLst>
              <a:ext uri="{FF2B5EF4-FFF2-40B4-BE49-F238E27FC236}">
                <a16:creationId xmlns:a16="http://schemas.microsoft.com/office/drawing/2014/main" xmlns="" id="{C1EB3A8E-2720-437B-B422-11CD196A538F}"/>
              </a:ext>
            </a:extLst>
          </p:cNvPr>
          <p:cNvSpPr/>
          <p:nvPr/>
        </p:nvSpPr>
        <p:spPr>
          <a:xfrm>
            <a:off x="3709937" y="2872994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11">
            <a:extLst>
              <a:ext uri="{FF2B5EF4-FFF2-40B4-BE49-F238E27FC236}">
                <a16:creationId xmlns:a16="http://schemas.microsoft.com/office/drawing/2014/main" xmlns="" id="{D33C16D6-EDF8-445E-9D80-E54AFD905908}"/>
              </a:ext>
            </a:extLst>
          </p:cNvPr>
          <p:cNvSpPr/>
          <p:nvPr/>
        </p:nvSpPr>
        <p:spPr>
          <a:xfrm>
            <a:off x="3725774" y="5442419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98ECB669-E1E9-4D3D-902B-6B33A20EAE63}"/>
              </a:ext>
            </a:extLst>
          </p:cNvPr>
          <p:cNvSpPr/>
          <p:nvPr/>
        </p:nvSpPr>
        <p:spPr>
          <a:xfrm>
            <a:off x="3875288" y="3908119"/>
            <a:ext cx="235298" cy="539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図形グループ 42"/>
          <p:cNvGrpSpPr/>
          <p:nvPr/>
        </p:nvGrpSpPr>
        <p:grpSpPr>
          <a:xfrm rot="13682786">
            <a:off x="4991662" y="3443334"/>
            <a:ext cx="442451" cy="784432"/>
            <a:chOff x="3946755" y="2982168"/>
            <a:chExt cx="649191" cy="1168584"/>
          </a:xfrm>
        </p:grpSpPr>
        <p:sp>
          <p:nvSpPr>
            <p:cNvPr id="10" name="楕円 16">
              <a:extLst>
                <a:ext uri="{FF2B5EF4-FFF2-40B4-BE49-F238E27FC236}">
                  <a16:creationId xmlns:a16="http://schemas.microsoft.com/office/drawing/2014/main" xmlns="" id="{BA6516FE-57B7-42D6-B2D5-19345392BC8A}"/>
                </a:ext>
              </a:extLst>
            </p:cNvPr>
            <p:cNvSpPr/>
            <p:nvPr/>
          </p:nvSpPr>
          <p:spPr>
            <a:xfrm rot="16200000">
              <a:off x="3953433" y="2975490"/>
              <a:ext cx="635835" cy="649191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2" name="図形グループ 41"/>
            <p:cNvGrpSpPr/>
            <p:nvPr/>
          </p:nvGrpSpPr>
          <p:grpSpPr>
            <a:xfrm>
              <a:off x="4098469" y="3702194"/>
              <a:ext cx="346335" cy="448558"/>
              <a:chOff x="4098469" y="3702194"/>
              <a:chExt cx="346335" cy="448558"/>
            </a:xfrm>
          </p:grpSpPr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xmlns="" id="{4627F8E9-976F-4ADC-9614-EA9B21AEBA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03367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xmlns="" id="{96FF28A2-B3D7-4419-9F2C-1D544A3513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076820" y="3897296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xmlns="" id="{CFF9112A-A93F-4D9A-BD86-51365CE1D3C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249702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図形グループ 43"/>
          <p:cNvGrpSpPr/>
          <p:nvPr/>
        </p:nvGrpSpPr>
        <p:grpSpPr>
          <a:xfrm rot="18338084">
            <a:off x="6509844" y="3582791"/>
            <a:ext cx="407909" cy="820751"/>
            <a:chOff x="4979688" y="2756667"/>
            <a:chExt cx="649191" cy="1245489"/>
          </a:xfrm>
        </p:grpSpPr>
        <p:sp>
          <p:nvSpPr>
            <p:cNvPr id="18" name="楕円 47">
              <a:extLst>
                <a:ext uri="{FF2B5EF4-FFF2-40B4-BE49-F238E27FC236}">
                  <a16:creationId xmlns:a16="http://schemas.microsoft.com/office/drawing/2014/main" xmlns="" id="{9FA2D738-B571-41B9-B2D4-0ABE45B6D764}"/>
                </a:ext>
              </a:extLst>
            </p:cNvPr>
            <p:cNvSpPr/>
            <p:nvPr/>
          </p:nvSpPr>
          <p:spPr>
            <a:xfrm rot="16200000">
              <a:off x="4986366" y="3359643"/>
              <a:ext cx="635835" cy="649191"/>
            </a:xfrm>
            <a:prstGeom prst="ellipse">
              <a:avLst/>
            </a:prstGeom>
            <a:solidFill>
              <a:schemeClr val="accent5"/>
            </a:solidFill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xmlns="" id="{232E929E-676B-4082-BAB2-9FD907DA6F9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13989" y="3010124"/>
              <a:ext cx="3902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xmlns="" id="{1C445AD3-AB18-41E5-8B0E-F7CAAF01A5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7442" y="2951769"/>
              <a:ext cx="3902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xmlns="" id="{34CCF804-2773-4E1A-9C5B-0410707057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60324" y="3010124"/>
              <a:ext cx="3902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9D18E596-0ACF-4B77-AED2-DB44F31E81E4}"/>
              </a:ext>
            </a:extLst>
          </p:cNvPr>
          <p:cNvSpPr txBox="1"/>
          <p:nvPr/>
        </p:nvSpPr>
        <p:spPr>
          <a:xfrm rot="5400000">
            <a:off x="8112896" y="5053778"/>
            <a:ext cx="1782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</a:rPr>
              <a:t>残りの夏休み日数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253FC7D4-72E0-4703-84F1-0162AD7B0135}"/>
              </a:ext>
            </a:extLst>
          </p:cNvPr>
          <p:cNvSpPr/>
          <p:nvPr/>
        </p:nvSpPr>
        <p:spPr>
          <a:xfrm>
            <a:off x="8695670" y="4433290"/>
            <a:ext cx="106954" cy="157809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図形グループ 45"/>
          <p:cNvGrpSpPr/>
          <p:nvPr/>
        </p:nvGrpSpPr>
        <p:grpSpPr>
          <a:xfrm rot="5400000">
            <a:off x="2670559" y="4007509"/>
            <a:ext cx="1072794" cy="509543"/>
            <a:chOff x="3289498" y="1954993"/>
            <a:chExt cx="1433087" cy="723255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xmlns="" id="{51D940FE-50CF-49CD-AC89-0B4E1B5E6049}"/>
                </a:ext>
              </a:extLst>
            </p:cNvPr>
            <p:cNvSpPr/>
            <p:nvPr/>
          </p:nvSpPr>
          <p:spPr>
            <a:xfrm rot="16200000">
              <a:off x="4052999" y="2008661"/>
              <a:ext cx="706136" cy="63303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xmlns="" id="{3686E7D2-02F0-4886-B5C9-3CFB58C2F898}"/>
                </a:ext>
              </a:extLst>
            </p:cNvPr>
            <p:cNvSpPr/>
            <p:nvPr/>
          </p:nvSpPr>
          <p:spPr>
            <a:xfrm rot="16200000">
              <a:off x="3252949" y="1991542"/>
              <a:ext cx="706136" cy="63303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60">
              <a:extLst>
                <a:ext uri="{FF2B5EF4-FFF2-40B4-BE49-F238E27FC236}">
                  <a16:creationId xmlns:a16="http://schemas.microsoft.com/office/drawing/2014/main" xmlns="" id="{420C3DCC-BA84-4A56-87FA-FBACC2B71960}"/>
                </a:ext>
              </a:extLst>
            </p:cNvPr>
            <p:cNvSpPr/>
            <p:nvPr/>
          </p:nvSpPr>
          <p:spPr>
            <a:xfrm rot="16200000">
              <a:off x="3396615" y="2098231"/>
              <a:ext cx="426348" cy="396486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61">
              <a:extLst>
                <a:ext uri="{FF2B5EF4-FFF2-40B4-BE49-F238E27FC236}">
                  <a16:creationId xmlns:a16="http://schemas.microsoft.com/office/drawing/2014/main" xmlns="" id="{919B37CF-08A5-48E4-BA55-F586ED6CD2BB}"/>
                </a:ext>
              </a:extLst>
            </p:cNvPr>
            <p:cNvSpPr/>
            <p:nvPr/>
          </p:nvSpPr>
          <p:spPr>
            <a:xfrm rot="16200000">
              <a:off x="4211049" y="2122390"/>
              <a:ext cx="426348" cy="396486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5774681" y="2731151"/>
            <a:ext cx="563813" cy="3973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3038864" y="2259784"/>
            <a:ext cx="810600" cy="5367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52509" y="184550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バー移動ボタンを</a:t>
            </a:r>
            <a:r>
              <a:rPr kumimoji="1" lang="ja-JP" altLang="en-US" dirty="0" smtClean="0"/>
              <a:t>押したタイミング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107537" y="2392609"/>
            <a:ext cx="1340720" cy="32390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256094" y="133863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射出したボール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・ベクトル</a:t>
            </a:r>
            <a:endParaRPr kumimoji="1" lang="en-US" altLang="ja-JP" dirty="0" smtClean="0"/>
          </a:p>
          <a:p>
            <a:r>
              <a:rPr lang="ja-JP" altLang="en-US" dirty="0" smtClean="0"/>
              <a:t>・種類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5328146" y="2030175"/>
            <a:ext cx="446535" cy="5871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9442468" y="236181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ゴールへ入ったボール</a:t>
            </a:r>
            <a:endParaRPr kumimoji="1" lang="en-US" altLang="ja-JP" dirty="0" smtClean="0"/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8689501" y="2801768"/>
            <a:ext cx="894214" cy="794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653971" y="5469644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54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414736" y="63373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残り時間</a:t>
            </a:r>
            <a:endParaRPr kumimoji="1" lang="en-US" altLang="ja-JP" dirty="0" smtClean="0"/>
          </a:p>
        </p:txBody>
      </p:sp>
      <p:cxnSp>
        <p:nvCxnSpPr>
          <p:cNvPr id="62" name="直線矢印コネクタ 61"/>
          <p:cNvCxnSpPr/>
          <p:nvPr/>
        </p:nvCxnSpPr>
        <p:spPr>
          <a:xfrm flipH="1" flipV="1">
            <a:off x="5897067" y="5941862"/>
            <a:ext cx="400392" cy="53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H="1">
            <a:off x="9221258" y="4922612"/>
            <a:ext cx="804130" cy="3823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">
            <a:extLst>
              <a:ext uri="{FF2B5EF4-FFF2-40B4-BE49-F238E27FC236}">
                <a16:creationId xmlns:a16="http://schemas.microsoft.com/office/drawing/2014/main" xmlns="" id="{C1EB3A8E-2720-437B-B422-11CD196A538F}"/>
              </a:ext>
            </a:extLst>
          </p:cNvPr>
          <p:cNvSpPr/>
          <p:nvPr/>
        </p:nvSpPr>
        <p:spPr>
          <a:xfrm>
            <a:off x="7645924" y="2817039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11">
            <a:extLst>
              <a:ext uri="{FF2B5EF4-FFF2-40B4-BE49-F238E27FC236}">
                <a16:creationId xmlns:a16="http://schemas.microsoft.com/office/drawing/2014/main" xmlns="" id="{D33C16D6-EDF8-445E-9D80-E54AFD905908}"/>
              </a:ext>
            </a:extLst>
          </p:cNvPr>
          <p:cNvSpPr/>
          <p:nvPr/>
        </p:nvSpPr>
        <p:spPr>
          <a:xfrm>
            <a:off x="7661761" y="5386464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98ECB669-E1E9-4D3D-902B-6B33A20EAE63}"/>
              </a:ext>
            </a:extLst>
          </p:cNvPr>
          <p:cNvSpPr/>
          <p:nvPr/>
        </p:nvSpPr>
        <p:spPr>
          <a:xfrm>
            <a:off x="7854470" y="4285952"/>
            <a:ext cx="149159" cy="466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/>
          <p:nvPr/>
        </p:nvCxnSpPr>
        <p:spPr>
          <a:xfrm>
            <a:off x="8520833" y="2731151"/>
            <a:ext cx="0" cy="32802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3547052" y="2780868"/>
            <a:ext cx="0" cy="32802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9398344" y="44470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残りの夏休み日数</a:t>
            </a:r>
            <a:endParaRPr kumimoji="1" lang="en-US" altLang="ja-JP" dirty="0" smtClean="0"/>
          </a:p>
        </p:txBody>
      </p:sp>
      <p:cxnSp>
        <p:nvCxnSpPr>
          <p:cNvPr id="76" name="直線矢印コネクタ 75"/>
          <p:cNvCxnSpPr/>
          <p:nvPr/>
        </p:nvCxnSpPr>
        <p:spPr>
          <a:xfrm flipH="1">
            <a:off x="7955955" y="2059671"/>
            <a:ext cx="793192" cy="2082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467194" y="15294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バーの位置</a:t>
            </a:r>
            <a:endParaRPr kumimoji="1" lang="en-US" altLang="ja-JP" dirty="0" smtClean="0"/>
          </a:p>
        </p:txBody>
      </p:sp>
      <p:cxnSp>
        <p:nvCxnSpPr>
          <p:cNvPr id="79" name="直線矢印コネクタ 78"/>
          <p:cNvCxnSpPr/>
          <p:nvPr/>
        </p:nvCxnSpPr>
        <p:spPr>
          <a:xfrm flipH="1" flipV="1">
            <a:off x="4383915" y="4613024"/>
            <a:ext cx="289108" cy="1673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図形グループ 80"/>
          <p:cNvGrpSpPr/>
          <p:nvPr/>
        </p:nvGrpSpPr>
        <p:grpSpPr>
          <a:xfrm rot="7525545">
            <a:off x="4531026" y="4166342"/>
            <a:ext cx="442451" cy="784432"/>
            <a:chOff x="3946755" y="2982168"/>
            <a:chExt cx="649191" cy="1168584"/>
          </a:xfrm>
        </p:grpSpPr>
        <p:sp>
          <p:nvSpPr>
            <p:cNvPr id="82" name="楕円 16">
              <a:extLst>
                <a:ext uri="{FF2B5EF4-FFF2-40B4-BE49-F238E27FC236}">
                  <a16:creationId xmlns:a16="http://schemas.microsoft.com/office/drawing/2014/main" xmlns="" id="{BA6516FE-57B7-42D6-B2D5-19345392BC8A}"/>
                </a:ext>
              </a:extLst>
            </p:cNvPr>
            <p:cNvSpPr/>
            <p:nvPr/>
          </p:nvSpPr>
          <p:spPr>
            <a:xfrm rot="16200000">
              <a:off x="3953433" y="2975490"/>
              <a:ext cx="635835" cy="649191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" name="図形グループ 82"/>
            <p:cNvGrpSpPr/>
            <p:nvPr/>
          </p:nvGrpSpPr>
          <p:grpSpPr>
            <a:xfrm>
              <a:off x="4098469" y="3702194"/>
              <a:ext cx="346335" cy="448558"/>
              <a:chOff x="4098469" y="3702194"/>
              <a:chExt cx="346335" cy="448558"/>
            </a:xfrm>
          </p:grpSpPr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xmlns="" id="{4627F8E9-976F-4ADC-9614-EA9B21AEBA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03367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xmlns="" id="{96FF28A2-B3D7-4419-9F2C-1D544A3513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076820" y="3897296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xmlns="" id="{CFF9112A-A93F-4D9A-BD86-51365CE1D3C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249702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テキスト ボックス 87"/>
          <p:cNvSpPr txBox="1"/>
          <p:nvPr/>
        </p:nvSpPr>
        <p:spPr>
          <a:xfrm>
            <a:off x="2205589" y="63807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ボールを反射した位置、ベクトル</a:t>
            </a:r>
            <a:endParaRPr kumimoji="1" lang="en-US" altLang="ja-JP" dirty="0" smtClean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13030" y="404928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スペシャルボールの</a:t>
            </a:r>
            <a:endParaRPr kumimoji="1" lang="en-US" altLang="ja-JP" dirty="0" smtClean="0"/>
          </a:p>
          <a:p>
            <a:r>
              <a:rPr lang="ja-JP" altLang="en-US" dirty="0" smtClean="0"/>
              <a:t>タイミング</a:t>
            </a:r>
            <a:endParaRPr kumimoji="1" lang="ja-JP" altLang="en-US" dirty="0"/>
          </a:p>
        </p:txBody>
      </p:sp>
      <p:cxnSp>
        <p:nvCxnSpPr>
          <p:cNvPr id="91" name="直線矢印コネクタ 90"/>
          <p:cNvCxnSpPr/>
          <p:nvPr/>
        </p:nvCxnSpPr>
        <p:spPr>
          <a:xfrm flipV="1">
            <a:off x="1483253" y="4613024"/>
            <a:ext cx="1396772" cy="82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41515" y="770440"/>
            <a:ext cx="4158636" cy="59516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515" y="35503"/>
            <a:ext cx="10515600" cy="301326"/>
          </a:xfrm>
        </p:spPr>
        <p:txBody>
          <a:bodyPr>
            <a:normAutofit fontScale="90000"/>
          </a:bodyPr>
          <a:lstStyle/>
          <a:p>
            <a:r>
              <a:rPr lang="ja-JP" altLang="en-US" sz="1800" dirty="0" smtClean="0"/>
              <a:t>通常機能通信シーケンス</a:t>
            </a:r>
            <a:endParaRPr kumimoji="1" lang="ja-JP" altLang="en-US" sz="1800" dirty="0"/>
          </a:p>
        </p:txBody>
      </p:sp>
      <p:sp>
        <p:nvSpPr>
          <p:cNvPr id="27" name="正方形/長方形 26"/>
          <p:cNvSpPr/>
          <p:nvPr/>
        </p:nvSpPr>
        <p:spPr>
          <a:xfrm>
            <a:off x="9273668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0208481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273667" y="9095621"/>
            <a:ext cx="130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リザルト画面</a:t>
            </a:r>
            <a:endParaRPr kumimoji="1"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207662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7142475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207660" y="9095621"/>
            <a:ext cx="1268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ゲーム画面</a:t>
            </a:r>
            <a:endParaRPr kumimoji="1" lang="ja-JP" altLang="en-US" sz="1400" dirty="0"/>
          </a:p>
        </p:txBody>
      </p:sp>
      <p:sp>
        <p:nvSpPr>
          <p:cNvPr id="36" name="正方形/長方形 35"/>
          <p:cNvSpPr/>
          <p:nvPr/>
        </p:nvSpPr>
        <p:spPr>
          <a:xfrm>
            <a:off x="3141654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4076467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41653" y="9095621"/>
            <a:ext cx="152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マッチング画面</a:t>
            </a:r>
            <a:endParaRPr kumimoji="1" lang="ja-JP" altLang="en-US" sz="1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75645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1010458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644" y="9095621"/>
            <a:ext cx="152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ガチャ画面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515" y="4011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タイトル画面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391593" y="1281409"/>
            <a:ext cx="890395" cy="32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u</a:t>
            </a:r>
            <a:r>
              <a:rPr lang="en-US" altLang="ja-JP" sz="1600" smtClean="0"/>
              <a:t>nity</a:t>
            </a:r>
            <a:endParaRPr kumimoji="1" lang="ja-JP" altLang="en-US" sz="1600" dirty="0"/>
          </a:p>
        </p:txBody>
      </p:sp>
      <p:sp>
        <p:nvSpPr>
          <p:cNvPr id="107" name="角丸四角形 106"/>
          <p:cNvSpPr/>
          <p:nvPr/>
        </p:nvSpPr>
        <p:spPr>
          <a:xfrm>
            <a:off x="1657510" y="1281409"/>
            <a:ext cx="890395" cy="32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rails</a:t>
            </a:r>
            <a:endParaRPr kumimoji="1" lang="ja-JP" altLang="en-US" sz="1600" dirty="0"/>
          </a:p>
        </p:txBody>
      </p:sp>
      <p:sp>
        <p:nvSpPr>
          <p:cNvPr id="116" name="角丸四角形 115"/>
          <p:cNvSpPr/>
          <p:nvPr/>
        </p:nvSpPr>
        <p:spPr>
          <a:xfrm>
            <a:off x="2842539" y="1281409"/>
            <a:ext cx="890395" cy="32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DB</a:t>
            </a:r>
            <a:endParaRPr kumimoji="1" lang="ja-JP" altLang="en-US" sz="16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1471765" y="7797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/>
              <a:t>ログイン処理</a:t>
            </a:r>
            <a:endParaRPr kumimoji="1" lang="ja-JP" altLang="en-US" sz="1400" dirty="0"/>
          </a:p>
        </p:txBody>
      </p:sp>
      <p:cxnSp>
        <p:nvCxnSpPr>
          <p:cNvPr id="9" name="直線コネクタ 8"/>
          <p:cNvCxnSpPr>
            <a:stCxn id="5" idx="2"/>
          </p:cNvCxnSpPr>
          <p:nvPr/>
        </p:nvCxnSpPr>
        <p:spPr>
          <a:xfrm flipH="1">
            <a:off x="827903" y="1606378"/>
            <a:ext cx="8888" cy="48191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H="1">
            <a:off x="2093819" y="1631214"/>
            <a:ext cx="8888" cy="46974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3287736" y="1631215"/>
            <a:ext cx="8888" cy="46974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836790" y="1915298"/>
            <a:ext cx="115264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972119" y="1746446"/>
            <a:ext cx="867545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ログイン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[device_id]</a:t>
            </a:r>
            <a:endParaRPr kumimoji="1" lang="ja-JP" altLang="en-US" sz="1000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2126120" y="2055367"/>
            <a:ext cx="115264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2187546" y="1762990"/>
            <a:ext cx="95410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初回なら</a:t>
            </a:r>
            <a:endParaRPr lang="en-US" altLang="ja-JP" sz="1000" dirty="0" smtClean="0"/>
          </a:p>
          <a:p>
            <a:r>
              <a:rPr lang="ja-JP" altLang="en-US" sz="1000" dirty="0" smtClean="0"/>
              <a:t>レコード作成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[device_id]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090066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294</Words>
  <Application>Microsoft Macintosh PowerPoint</Application>
  <PresentationFormat>ワイド画面</PresentationFormat>
  <Paragraphs>88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Project-dystopia使用設計</vt:lpstr>
      <vt:lpstr>Project-dystopia画面シーケンスとクライアント通信</vt:lpstr>
      <vt:lpstr>ゲーム画面通信内容</vt:lpstr>
      <vt:lpstr>通常機能通信シーケンス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Project-dystopia使用設計</dc:title>
  <dc:creator>Ryota Togai</dc:creator>
  <cp:lastModifiedBy>Ryota Togai</cp:lastModifiedBy>
  <cp:revision>62</cp:revision>
  <dcterms:created xsi:type="dcterms:W3CDTF">2017-07-26T16:26:57Z</dcterms:created>
  <dcterms:modified xsi:type="dcterms:W3CDTF">2017-07-29T15:58:37Z</dcterms:modified>
</cp:coreProperties>
</file>