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420" r:id="rId4"/>
    <p:sldId id="306" r:id="rId5"/>
    <p:sldId id="308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32" r:id="rId14"/>
    <p:sldId id="434" r:id="rId15"/>
    <p:sldId id="435" r:id="rId16"/>
    <p:sldId id="436" r:id="rId17"/>
    <p:sldId id="428" r:id="rId18"/>
    <p:sldId id="429" r:id="rId19"/>
    <p:sldId id="430" r:id="rId20"/>
    <p:sldId id="431" r:id="rId21"/>
  </p:sldIdLst>
  <p:sldSz cx="9144000" cy="6858000" type="screen4x3"/>
  <p:notesSz cx="6797675" cy="9926638"/>
  <p:custShowLst>
    <p:custShow name="Giới thiệu về HD" id="0">
      <p:sldLst>
        <p:sld r:id="rId3"/>
      </p:sldLst>
    </p:custShow>
  </p:custShowLst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48" autoAdjust="0"/>
    <p:restoredTop sz="94660"/>
  </p:normalViewPr>
  <p:slideViewPr>
    <p:cSldViewPr>
      <p:cViewPr>
        <p:scale>
          <a:sx n="90" d="100"/>
          <a:sy n="90" d="100"/>
        </p:scale>
        <p:origin x="-57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9F61-BA33-49E6-830D-D44CA653E3AA}" type="datetimeFigureOut">
              <a:rPr lang="en-US" smtClean="0"/>
              <a:pPr/>
              <a:t>7/1/2016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8910-A6AE-4F3A-8644-39617D3D8EF2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436293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15448CB-EFE6-4E7B-B8E2-DB0560805271}" type="datetimeFigureOut">
              <a:rPr lang="en-US"/>
              <a:pPr>
                <a:defRPr/>
              </a:pPr>
              <a:t>7/1/2016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05F09C-B177-40F6-ADB7-59C86230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888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ECFD6-5E7A-4BAC-B37E-EBC792CFC6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C4CA8-5109-438B-9CA8-C130BF11A1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D456E-370E-477F-AC95-98F341155D0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0D19-0457-4FF7-907B-8EFCF7EEB4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F5A1-AE6D-4186-9FD8-5B784F52CC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56AD-D46D-4164-AF30-7FFC1C7B447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40515-8847-4A69-B74D-E6165F89122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C446-B90D-488D-90E7-A869BB2210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F0B35-56EB-4125-9D8E-F98D194C391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06D69-9125-4E65-ACC2-EF73579232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FF5B-290E-4F0F-BB39-FFDFFAA449F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F1EB9849-81C9-477A-BB11-27930995E5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7438" y="1828800"/>
            <a:ext cx="6634162" cy="2209800"/>
          </a:xfrm>
        </p:spPr>
        <p:txBody>
          <a:bodyPr/>
          <a:lstStyle/>
          <a:p>
            <a:pPr algn="ctr" eaLnBrk="1" hangingPunct="1"/>
            <a:r>
              <a:rPr lang="en-AU" sz="3600" smtClean="0">
                <a:solidFill>
                  <a:schemeClr val="bg1"/>
                </a:solidFill>
              </a:rPr>
              <a:t>Development Guide </a:t>
            </a:r>
            <a:r>
              <a:rPr lang="en-AU" sz="3600" dirty="0" smtClean="0">
                <a:solidFill>
                  <a:schemeClr val="bg1"/>
                </a:solidFill>
              </a:rPr>
              <a:t/>
            </a:r>
            <a:br>
              <a:rPr lang="en-AU" sz="3600" dirty="0" smtClean="0">
                <a:solidFill>
                  <a:schemeClr val="bg1"/>
                </a:solidFill>
              </a:rPr>
            </a:br>
            <a:r>
              <a:rPr lang="en-AU" sz="3600" dirty="0" smtClean="0">
                <a:solidFill>
                  <a:schemeClr val="bg1"/>
                </a:solidFill>
              </a:rPr>
              <a:t>HD New FW</a:t>
            </a:r>
            <a:br>
              <a:rPr lang="en-AU" sz="3600" dirty="0" smtClean="0">
                <a:solidFill>
                  <a:schemeClr val="bg1"/>
                </a:solidFill>
              </a:rPr>
            </a:br>
            <a:endParaRPr lang="en-AU" sz="3600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6" descr="Logo_02_171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5722938"/>
            <a:ext cx="43926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</a:t>
            </a:r>
            <a:r>
              <a:rPr lang="en-AU" sz="3600" dirty="0" err="1" smtClean="0"/>
              <a:t>ListConfig</a:t>
            </a:r>
            <a:r>
              <a:rPr lang="en-AU" sz="3600" dirty="0" smtClean="0"/>
              <a:t> attributes (1)</a:t>
            </a:r>
            <a:endParaRPr lang="en-AU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819857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</a:t>
            </a:r>
            <a:r>
              <a:rPr lang="en-AU" sz="3600" dirty="0" err="1" smtClean="0"/>
              <a:t>ListConfig</a:t>
            </a:r>
            <a:r>
              <a:rPr lang="en-AU" sz="3600" dirty="0" smtClean="0"/>
              <a:t> attributes (2)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6567" y="1785926"/>
          <a:ext cx="8213046" cy="3960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7194"/>
                <a:gridCol w="1834452"/>
                <a:gridCol w="1397930"/>
                <a:gridCol w="2143140"/>
                <a:gridCol w="2500330"/>
              </a:tblGrid>
              <a:tr h="248703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No.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Attribute </a:t>
                      </a:r>
                      <a:r>
                        <a:rPr lang="en-AU" sz="1000" baseline="0" dirty="0" smtClean="0"/>
                        <a:t>(require)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Return</a:t>
                      </a:r>
                      <a:r>
                        <a:rPr lang="en-AU" sz="1000" baseline="0" dirty="0" smtClean="0"/>
                        <a:t> type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Description</a:t>
                      </a:r>
                      <a:endParaRPr lang="en-US" sz="1000" dirty="0"/>
                    </a:p>
                  </a:txBody>
                  <a:tcPr anchor="ctr"/>
                </a:tc>
              </a:tr>
              <a:tr h="261786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1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visible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boolean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True / false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Show column in list view</a:t>
                      </a:r>
                      <a:endParaRPr lang="en-US" sz="1000" dirty="0"/>
                    </a:p>
                  </a:txBody>
                  <a:tcPr anchor="ctr"/>
                </a:tc>
              </a:tr>
              <a:tr h="248703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2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boolean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boolean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Set column wait</a:t>
                      </a:r>
                      <a:r>
                        <a:rPr lang="en-AU" sz="1000" baseline="0" dirty="0" smtClean="0"/>
                        <a:t> for showing on list</a:t>
                      </a:r>
                      <a:endParaRPr lang="en-US" sz="1000" dirty="0"/>
                    </a:p>
                  </a:txBody>
                  <a:tcPr anchor="ctr"/>
                </a:tc>
              </a:tr>
              <a:tr h="248703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3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name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String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Any text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Display column header</a:t>
                      </a:r>
                      <a:endParaRPr lang="en-US" sz="1000" dirty="0"/>
                    </a:p>
                  </a:txBody>
                  <a:tcPr anchor="ctr"/>
                </a:tc>
              </a:tr>
              <a:tr h="411265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4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typeFormat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Class&lt;? Extends Converter&gt;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See “</a:t>
                      </a:r>
                      <a:r>
                        <a:rPr lang="en-AU" sz="1000" dirty="0" smtClean="0">
                          <a:hlinkClick r:id="rId2" action="ppaction://hlinksldjump"/>
                        </a:rPr>
                        <a:t>Converter component</a:t>
                      </a:r>
                      <a:r>
                        <a:rPr lang="en-AU" sz="1000" dirty="0" smtClean="0"/>
                        <a:t>”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Format display value like email, number, date …</a:t>
                      </a:r>
                      <a:endParaRPr lang="en-US" sz="1000" dirty="0"/>
                    </a:p>
                  </a:txBody>
                  <a:tcPr anchor="ctr"/>
                </a:tc>
              </a:tr>
              <a:tr h="248703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defaultSort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String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ASC / DESC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Sort column value by ASC or DESC</a:t>
                      </a:r>
                      <a:endParaRPr lang="en-US" sz="1000" dirty="0"/>
                    </a:p>
                  </a:txBody>
                  <a:tcPr anchor="ctr"/>
                </a:tc>
              </a:tr>
              <a:tr h="248703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searchable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boolean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True / false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Show attribute on search panel</a:t>
                      </a:r>
                      <a:endParaRPr lang="en-US" sz="1000" dirty="0"/>
                    </a:p>
                  </a:txBody>
                  <a:tcPr anchor="ctr"/>
                </a:tc>
              </a:tr>
              <a:tr h="123380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7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customSearch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fieldType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fieldQuery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defaultSearch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clazzJoinLevel1</a:t>
                      </a:r>
                    </a:p>
                    <a:p>
                      <a:r>
                        <a:rPr lang="en-A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clazzJoinLevel2</a:t>
                      </a:r>
                    </a:p>
                    <a:p>
                      <a:r>
                        <a:rPr lang="en-A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0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propertyIDInJoinTable</a:t>
                      </a:r>
                      <a:endParaRPr lang="en-US" sz="10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@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CustomSearch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  <a:p>
                      <a:r>
                        <a:rPr lang="en-A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String</a:t>
                      </a:r>
                    </a:p>
                    <a:p>
                      <a:r>
                        <a:rPr lang="en-AU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n-AU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AU" sz="1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Class</a:t>
                      </a:r>
                    </a:p>
                    <a:p>
                      <a:r>
                        <a:rPr lang="en-AU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Class</a:t>
                      </a:r>
                    </a:p>
                    <a:p>
                      <a:r>
                        <a:rPr lang="en-AU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String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000" dirty="0" smtClean="0"/>
                    </a:p>
                    <a:p>
                      <a:r>
                        <a:rPr lang="en-AU" sz="1000" dirty="0" smtClean="0"/>
                        <a:t>+</a:t>
                      </a:r>
                      <a:r>
                        <a:rPr lang="en-AU" sz="1000" baseline="0" dirty="0" smtClean="0"/>
                        <a:t> See “</a:t>
                      </a:r>
                      <a:r>
                        <a:rPr lang="en-AU" sz="1000" baseline="0" dirty="0" smtClean="0">
                          <a:hlinkClick r:id="rId3" action="ppaction://hlinksldjump"/>
                        </a:rPr>
                        <a:t>Search component</a:t>
                      </a:r>
                      <a:r>
                        <a:rPr lang="en-AU" sz="1000" baseline="0" dirty="0" smtClean="0"/>
                        <a:t>”</a:t>
                      </a:r>
                    </a:p>
                    <a:p>
                      <a:r>
                        <a:rPr lang="en-AU" sz="1000" baseline="0" dirty="0" smtClean="0"/>
                        <a:t>+ See “</a:t>
                      </a:r>
                      <a:r>
                        <a:rPr lang="en-AU" sz="1000" baseline="0" dirty="0" smtClean="0">
                          <a:hlinkClick r:id="rId4" action="ppaction://hlinksldjump"/>
                        </a:rPr>
                        <a:t>Define search query</a:t>
                      </a:r>
                      <a:r>
                        <a:rPr lang="en-AU" sz="1000" baseline="0" dirty="0" smtClean="0"/>
                        <a:t>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+ True / </a:t>
                      </a:r>
                      <a:r>
                        <a:rPr lang="en-AU" sz="1000" dirty="0" smtClean="0"/>
                        <a:t>false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000" dirty="0" smtClean="0"/>
                    </a:p>
                    <a:p>
                      <a:r>
                        <a:rPr lang="en-AU" sz="1000" dirty="0" smtClean="0"/>
                        <a:t>+ Search field type</a:t>
                      </a:r>
                    </a:p>
                    <a:p>
                      <a:r>
                        <a:rPr lang="en-AU" sz="1000" dirty="0" smtClean="0"/>
                        <a:t>+</a:t>
                      </a:r>
                      <a:r>
                        <a:rPr lang="en-AU" sz="1000" baseline="0" dirty="0" smtClean="0"/>
                        <a:t> Search on field if there is a join</a:t>
                      </a:r>
                    </a:p>
                    <a:p>
                      <a:r>
                        <a:rPr lang="en-AU" sz="1000" baseline="0" dirty="0" smtClean="0"/>
                        <a:t>+ </a:t>
                      </a:r>
                      <a:r>
                        <a:rPr lang="en-AU" sz="1000" baseline="0" dirty="0" smtClean="0"/>
                        <a:t>Default show in search panel</a:t>
                      </a:r>
                    </a:p>
                    <a:p>
                      <a:r>
                        <a:rPr lang="en-AU" sz="1000" baseline="0" dirty="0" smtClean="0"/>
                        <a:t>+ Join class at level 1 for writing query</a:t>
                      </a:r>
                    </a:p>
                    <a:p>
                      <a:r>
                        <a:rPr lang="en-AU" sz="1000" baseline="0" dirty="0" smtClean="0"/>
                        <a:t>+ Join class at level 2 fro writing query</a:t>
                      </a:r>
                    </a:p>
                    <a:p>
                      <a:r>
                        <a:rPr lang="en-AU" sz="1000" baseline="0" dirty="0" smtClean="0"/>
                        <a:t>+ Join attribute</a:t>
                      </a:r>
                      <a:endParaRPr lang="en-US" sz="1000" dirty="0"/>
                    </a:p>
                  </a:txBody>
                  <a:tcPr anchor="ctr"/>
                </a:tc>
              </a:tr>
              <a:tr h="269878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8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isMassUpdate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Boolean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True / false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Show in</a:t>
                      </a:r>
                      <a:r>
                        <a:rPr lang="en-AU" sz="1000" baseline="0" dirty="0" smtClean="0"/>
                        <a:t> mass update panel</a:t>
                      </a:r>
                      <a:endParaRPr lang="en-US" sz="1000" dirty="0"/>
                    </a:p>
                  </a:txBody>
                  <a:tcPr anchor="ctr"/>
                </a:tc>
              </a:tr>
              <a:tr h="269878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9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columnIndex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err="1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Order column from left to right</a:t>
                      </a:r>
                      <a:endParaRPr lang="en-US" sz="1000" dirty="0"/>
                    </a:p>
                  </a:txBody>
                  <a:tcPr anchor="ctr"/>
                </a:tc>
              </a:tr>
              <a:tr h="269878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10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0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columnWidthPercent</a:t>
                      </a:r>
                      <a:endParaRPr lang="en-US" sz="10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err="1" smtClean="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Expand column with given</a:t>
                      </a:r>
                      <a:r>
                        <a:rPr lang="en-AU" sz="1000" baseline="0" dirty="0" smtClean="0"/>
                        <a:t> percentage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</a:t>
            </a:r>
            <a:r>
              <a:rPr lang="en-AU" sz="3600" dirty="0" err="1" smtClean="0"/>
              <a:t>EditConfig</a:t>
            </a:r>
            <a:r>
              <a:rPr lang="en-AU" sz="3600" dirty="0" smtClean="0"/>
              <a:t> attributes (1)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7381834" cy="3557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 – </a:t>
            </a:r>
            <a:r>
              <a:rPr lang="en-AU" sz="3600" dirty="0" err="1" smtClean="0"/>
              <a:t>EditConfig</a:t>
            </a:r>
            <a:r>
              <a:rPr lang="en-AU" sz="3600" dirty="0" smtClean="0"/>
              <a:t> attributes (2)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473" y="1785926"/>
          <a:ext cx="8390343" cy="396062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4057"/>
                <a:gridCol w="1892618"/>
                <a:gridCol w="1714512"/>
                <a:gridCol w="2143140"/>
                <a:gridCol w="2286016"/>
              </a:tblGrid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No.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Attribute </a:t>
                      </a:r>
                      <a:r>
                        <a:rPr lang="en-AU" sz="1000" baseline="0" dirty="0" smtClean="0"/>
                        <a:t>(require)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Return</a:t>
                      </a:r>
                      <a:r>
                        <a:rPr lang="en-AU" sz="1000" baseline="0" dirty="0" smtClean="0"/>
                        <a:t> type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Description</a:t>
                      </a:r>
                      <a:endParaRPr lang="en-US" sz="1000" dirty="0"/>
                    </a:p>
                  </a:txBody>
                  <a:tcPr anchor="ctr"/>
                </a:tc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1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visible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boolean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True / false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Show column in list view</a:t>
                      </a:r>
                      <a:endParaRPr lang="en-US" sz="1000" dirty="0"/>
                    </a:p>
                  </a:txBody>
                  <a:tcPr anchor="ctr"/>
                </a:tc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2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system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boolean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 smtClean="0"/>
                        <a:t>True / false</a:t>
                      </a:r>
                      <a:endParaRPr 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</a:tr>
              <a:tr h="84498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3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group</a:t>
                      </a:r>
                    </a:p>
                    <a:p>
                      <a:r>
                        <a:rPr lang="en-AU" sz="1000" dirty="0" smtClean="0"/>
                        <a:t>+ name</a:t>
                      </a:r>
                    </a:p>
                    <a:p>
                      <a:r>
                        <a:rPr lang="en-AU" sz="1000" dirty="0" smtClean="0"/>
                        <a:t>+ </a:t>
                      </a:r>
                      <a:r>
                        <a:rPr lang="en-AU" sz="1000" dirty="0" err="1" smtClean="0"/>
                        <a:t>iconClass</a:t>
                      </a:r>
                      <a:endParaRPr lang="en-AU" sz="1000" dirty="0" smtClean="0"/>
                    </a:p>
                    <a:p>
                      <a:r>
                        <a:rPr lang="en-AU" sz="1000" u="none" dirty="0" smtClean="0"/>
                        <a:t>+</a:t>
                      </a:r>
                      <a:r>
                        <a:rPr lang="en-AU" sz="1000" u="none" baseline="0" dirty="0" smtClean="0"/>
                        <a:t> </a:t>
                      </a:r>
                      <a:r>
                        <a:rPr lang="en-US" sz="10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groupIndex</a:t>
                      </a:r>
                      <a:endParaRPr lang="en-US" sz="100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0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viewOneColumnInInfoPanel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@Group</a:t>
                      </a:r>
                    </a:p>
                    <a:p>
                      <a:r>
                        <a:rPr lang="en-AU" sz="1000" dirty="0" smtClean="0"/>
                        <a:t>+ String</a:t>
                      </a:r>
                    </a:p>
                    <a:p>
                      <a:r>
                        <a:rPr lang="en-AU" sz="1000" dirty="0" smtClean="0"/>
                        <a:t>+ String</a:t>
                      </a:r>
                    </a:p>
                    <a:p>
                      <a:r>
                        <a:rPr lang="en-AU" sz="1000" dirty="0" smtClean="0"/>
                        <a:t>+ @</a:t>
                      </a:r>
                      <a:r>
                        <a:rPr lang="en-AU" sz="1000" dirty="0" err="1" smtClean="0"/>
                        <a:t>ColumnIndex</a:t>
                      </a:r>
                      <a:endParaRPr lang="en-AU" sz="1000" dirty="0" smtClean="0"/>
                    </a:p>
                    <a:p>
                      <a:r>
                        <a:rPr lang="en-AU" sz="1000" dirty="0" smtClean="0"/>
                        <a:t>+ </a:t>
                      </a:r>
                      <a:r>
                        <a:rPr lang="en-AU" sz="1000" dirty="0" err="1" smtClean="0"/>
                        <a:t>boolean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 smtClean="0"/>
                    </a:p>
                    <a:p>
                      <a:r>
                        <a:rPr lang="en-AU" sz="1000" dirty="0" smtClean="0"/>
                        <a:t>+ Any value</a:t>
                      </a:r>
                    </a:p>
                    <a:p>
                      <a:r>
                        <a:rPr lang="en-AU" sz="1000" dirty="0" smtClean="0"/>
                        <a:t>+ Class</a:t>
                      </a:r>
                      <a:r>
                        <a:rPr lang="en-AU" sz="1000" baseline="0" dirty="0" smtClean="0"/>
                        <a:t> name</a:t>
                      </a:r>
                    </a:p>
                    <a:p>
                      <a:r>
                        <a:rPr lang="en-AU" sz="1000" baseline="0" dirty="0" smtClean="0"/>
                        <a:t>+ </a:t>
                      </a:r>
                      <a:r>
                        <a:rPr lang="en-AU" sz="1000" dirty="0" smtClean="0"/>
                        <a:t>First / Second / Merge</a:t>
                      </a:r>
                    </a:p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Put some</a:t>
                      </a:r>
                      <a:r>
                        <a:rPr lang="en-AU" sz="1000" baseline="0" dirty="0" smtClean="0"/>
                        <a:t> fields into group</a:t>
                      </a:r>
                      <a:endParaRPr lang="en-US" sz="1000" dirty="0"/>
                    </a:p>
                  </a:txBody>
                  <a:tcPr anchor="ctr"/>
                </a:tc>
              </a:tr>
              <a:tr h="243563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4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Lable</a:t>
                      </a:r>
                      <a:r>
                        <a:rPr lang="en-AU" sz="1000" kern="0" dirty="0" smtClean="0"/>
                        <a:t> (*)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String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Any text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Display</a:t>
                      </a:r>
                      <a:r>
                        <a:rPr lang="en-AU" sz="1000" kern="0" baseline="0" dirty="0" smtClean="0"/>
                        <a:t> field label</a:t>
                      </a:r>
                      <a:endParaRPr lang="en-US" sz="1000" dirty="0"/>
                    </a:p>
                  </a:txBody>
                  <a:tcPr anchor="ctr"/>
                </a:tc>
              </a:tr>
              <a:tr h="69409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5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dataType</a:t>
                      </a:r>
                      <a:endParaRPr lang="en-AU" sz="1000" kern="0" dirty="0" smtClean="0"/>
                    </a:p>
                    <a:p>
                      <a:r>
                        <a:rPr lang="en-AU" sz="1000" kern="0" dirty="0" smtClean="0"/>
                        <a:t>+ </a:t>
                      </a:r>
                      <a:r>
                        <a:rPr lang="en-AU" sz="1000" kern="0" dirty="0" err="1" smtClean="0"/>
                        <a:t>fieldType</a:t>
                      </a:r>
                      <a:endParaRPr lang="en-AU" sz="1000" kern="0" dirty="0" smtClean="0"/>
                    </a:p>
                    <a:p>
                      <a:r>
                        <a:rPr lang="en-AU" sz="1000" kern="0" dirty="0" smtClean="0"/>
                        <a:t>+</a:t>
                      </a:r>
                      <a:r>
                        <a:rPr lang="en-AU" sz="1000" kern="0" baseline="0" dirty="0" smtClean="0"/>
                        <a:t> </a:t>
                      </a:r>
                      <a:r>
                        <a:rPr lang="en-AU" sz="1000" kern="0" baseline="0" dirty="0" err="1" smtClean="0"/>
                        <a:t>typeFormat</a:t>
                      </a:r>
                      <a:endParaRPr lang="en-AU" sz="1000" kern="0" baseline="0" dirty="0" smtClean="0"/>
                    </a:p>
                    <a:p>
                      <a:r>
                        <a:rPr lang="en-AU" sz="1000" kern="0" baseline="0" dirty="0" smtClean="0"/>
                        <a:t>+ </a:t>
                      </a:r>
                      <a:r>
                        <a:rPr lang="en-AU" sz="1000" kern="0" baseline="0" dirty="0" err="1" smtClean="0"/>
                        <a:t>defaultValue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@</a:t>
                      </a:r>
                      <a:r>
                        <a:rPr lang="en-AU" sz="1000" kern="0" dirty="0" err="1" smtClean="0"/>
                        <a:t>Datatype</a:t>
                      </a:r>
                      <a:endParaRPr lang="en-AU" sz="1000" kern="0" dirty="0" smtClean="0"/>
                    </a:p>
                    <a:p>
                      <a:r>
                        <a:rPr lang="en-AU" sz="1000" kern="0" dirty="0" smtClean="0"/>
                        <a:t>+ Class</a:t>
                      </a:r>
                    </a:p>
                    <a:p>
                      <a:r>
                        <a:rPr lang="en-AU" sz="1000" kern="0" dirty="0" smtClean="0"/>
                        <a:t>+ Class</a:t>
                      </a:r>
                    </a:p>
                    <a:p>
                      <a:r>
                        <a:rPr lang="en-AU" sz="1000" kern="0" dirty="0" smtClean="0"/>
                        <a:t>+ String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000" dirty="0" smtClean="0"/>
                    </a:p>
                    <a:p>
                      <a:r>
                        <a:rPr lang="en-AU" sz="1000" dirty="0" smtClean="0"/>
                        <a:t>+</a:t>
                      </a:r>
                      <a:r>
                        <a:rPr lang="en-AU" sz="1000" baseline="0" dirty="0" smtClean="0"/>
                        <a:t> See “</a:t>
                      </a:r>
                      <a:r>
                        <a:rPr lang="en-AU" sz="1000" baseline="0" dirty="0" smtClean="0">
                          <a:hlinkClick r:id="rId2" action="ppaction://hlinksldjump"/>
                        </a:rPr>
                        <a:t>component</a:t>
                      </a:r>
                      <a:r>
                        <a:rPr lang="en-AU" sz="1000" baseline="0" dirty="0" smtClean="0"/>
                        <a:t>”</a:t>
                      </a:r>
                    </a:p>
                    <a:p>
                      <a:r>
                        <a:rPr lang="en-AU" sz="1000" baseline="0" dirty="0" smtClean="0"/>
                        <a:t>+ See “</a:t>
                      </a:r>
                      <a:r>
                        <a:rPr lang="en-AU" sz="1000" dirty="0" smtClean="0">
                          <a:hlinkClick r:id="rId3" action="ppaction://hlinksldjump"/>
                        </a:rPr>
                        <a:t>Converter component</a:t>
                      </a:r>
                      <a:r>
                        <a:rPr lang="en-AU" sz="1000" dirty="0" smtClean="0"/>
                        <a:t>”</a:t>
                      </a:r>
                    </a:p>
                    <a:p>
                      <a:r>
                        <a:rPr lang="en-AU" sz="1000" dirty="0" smtClean="0"/>
                        <a:t>+ Any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Set field type and set text</a:t>
                      </a:r>
                      <a:r>
                        <a:rPr lang="en-AU" sz="1000" kern="0" baseline="0" dirty="0" smtClean="0"/>
                        <a:t> input format</a:t>
                      </a:r>
                      <a:endParaRPr lang="en-US" sz="1000" dirty="0"/>
                    </a:p>
                  </a:txBody>
                  <a:tcPr anchor="ctr"/>
                </a:tc>
              </a:tr>
              <a:tr h="263907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6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description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String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dirty="0" smtClean="0"/>
                        <a:t>Any 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</a:tr>
              <a:tr h="114676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 smtClean="0"/>
                        <a:t>7</a:t>
                      </a:r>
                      <a:endParaRPr lang="en-US" sz="10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err="1" smtClean="0"/>
                        <a:t>validator</a:t>
                      </a:r>
                      <a:endParaRPr lang="en-AU" sz="1000" kern="0" dirty="0" smtClean="0"/>
                    </a:p>
                    <a:p>
                      <a:r>
                        <a:rPr lang="en-AU" sz="1000" kern="0" dirty="0" smtClean="0"/>
                        <a:t>+ </a:t>
                      </a:r>
                      <a:r>
                        <a:rPr lang="en-AU" sz="1000" kern="0" dirty="0" err="1" smtClean="0"/>
                        <a:t>typeValidator</a:t>
                      </a:r>
                      <a:endParaRPr lang="en-AU" sz="1000" kern="0" dirty="0" smtClean="0"/>
                    </a:p>
                    <a:p>
                      <a:r>
                        <a:rPr lang="en-AU" sz="1000" kern="0" dirty="0" smtClean="0"/>
                        <a:t>+</a:t>
                      </a:r>
                      <a:r>
                        <a:rPr lang="en-AU" sz="1000" kern="0" baseline="0" dirty="0" smtClean="0"/>
                        <a:t> required</a:t>
                      </a:r>
                    </a:p>
                    <a:p>
                      <a:r>
                        <a:rPr lang="en-AU" sz="1000" kern="0" baseline="0" dirty="0" smtClean="0"/>
                        <a:t>+ </a:t>
                      </a:r>
                      <a:r>
                        <a:rPr lang="en-AU" sz="1000" kern="0" baseline="0" dirty="0" err="1" smtClean="0"/>
                        <a:t>minLength</a:t>
                      </a:r>
                      <a:endParaRPr lang="en-AU" sz="1000" kern="0" baseline="0" dirty="0" smtClean="0"/>
                    </a:p>
                    <a:p>
                      <a:r>
                        <a:rPr lang="en-AU" sz="1000" kern="0" baseline="0" dirty="0" smtClean="0"/>
                        <a:t>+ </a:t>
                      </a:r>
                      <a:r>
                        <a:rPr lang="en-AU" sz="1000" kern="0" baseline="0" dirty="0" err="1" smtClean="0"/>
                        <a:t>maxLength</a:t>
                      </a:r>
                      <a:endParaRPr lang="en-AU" sz="1000" kern="0" baseline="0" dirty="0" smtClean="0"/>
                    </a:p>
                    <a:p>
                      <a:r>
                        <a:rPr lang="en-AU" sz="1000" kern="0" baseline="0" dirty="0" smtClean="0"/>
                        <a:t>+ </a:t>
                      </a:r>
                      <a:r>
                        <a:rPr lang="en-AU" sz="1000" kern="0" baseline="0" dirty="0" err="1" smtClean="0"/>
                        <a:t>startDate</a:t>
                      </a:r>
                      <a:endParaRPr lang="en-AU" sz="1000" kern="0" baseline="0" dirty="0" smtClean="0"/>
                    </a:p>
                    <a:p>
                      <a:r>
                        <a:rPr lang="en-AU" sz="1000" kern="0" baseline="0" dirty="0" smtClean="0"/>
                        <a:t>+ </a:t>
                      </a:r>
                      <a:r>
                        <a:rPr lang="en-AU" sz="1000" kern="0" baseline="0" dirty="0" err="1" smtClean="0"/>
                        <a:t>endDate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@</a:t>
                      </a:r>
                      <a:r>
                        <a:rPr lang="en-AU" sz="1000" kern="0" dirty="0" err="1" smtClean="0"/>
                        <a:t>Ivalidator</a:t>
                      </a:r>
                      <a:endParaRPr lang="en-AU" sz="1000" kern="0" dirty="0" smtClean="0"/>
                    </a:p>
                    <a:p>
                      <a:r>
                        <a:rPr lang="en-AU" sz="1000" kern="0" dirty="0" smtClean="0"/>
                        <a:t>+ Class</a:t>
                      </a:r>
                    </a:p>
                    <a:p>
                      <a:r>
                        <a:rPr lang="en-AU" sz="1000" kern="0" dirty="0" smtClean="0"/>
                        <a:t>+ </a:t>
                      </a:r>
                      <a:r>
                        <a:rPr lang="en-AU" sz="1000" kern="0" dirty="0" err="1" smtClean="0"/>
                        <a:t>boolean</a:t>
                      </a:r>
                      <a:endParaRPr lang="en-AU" sz="1000" kern="0" dirty="0" smtClean="0"/>
                    </a:p>
                    <a:p>
                      <a:r>
                        <a:rPr lang="en-AU" sz="1000" kern="0" dirty="0" smtClean="0"/>
                        <a:t>+</a:t>
                      </a:r>
                      <a:r>
                        <a:rPr lang="en-AU" sz="1000" kern="0" baseline="0" dirty="0" smtClean="0"/>
                        <a:t> </a:t>
                      </a:r>
                      <a:r>
                        <a:rPr lang="en-AU" sz="1000" kern="0" baseline="0" dirty="0" err="1" smtClean="0"/>
                        <a:t>int</a:t>
                      </a:r>
                      <a:endParaRPr lang="en-AU" sz="1000" kern="0" baseline="0" dirty="0" smtClean="0"/>
                    </a:p>
                    <a:p>
                      <a:r>
                        <a:rPr lang="en-AU" sz="1000" kern="0" baseline="0" dirty="0" smtClean="0"/>
                        <a:t>+ </a:t>
                      </a:r>
                      <a:r>
                        <a:rPr lang="en-AU" sz="1000" kern="0" baseline="0" dirty="0" err="1" smtClean="0"/>
                        <a:t>int</a:t>
                      </a:r>
                      <a:endParaRPr lang="en-AU" sz="1000" kern="0" baseline="0" dirty="0" smtClean="0"/>
                    </a:p>
                    <a:p>
                      <a:r>
                        <a:rPr lang="en-AU" sz="1000" kern="0" baseline="0" dirty="0" smtClean="0"/>
                        <a:t>+ String</a:t>
                      </a:r>
                    </a:p>
                    <a:p>
                      <a:r>
                        <a:rPr lang="en-AU" sz="1000" kern="0" baseline="0" dirty="0" smtClean="0"/>
                        <a:t>+ String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-</a:t>
                      </a:r>
                    </a:p>
                    <a:p>
                      <a:r>
                        <a:rPr lang="en-AU" sz="1000" kern="0" dirty="0" smtClean="0"/>
                        <a:t>+</a:t>
                      </a:r>
                      <a:r>
                        <a:rPr lang="en-AU" sz="1000" kern="0" baseline="0" dirty="0" smtClean="0"/>
                        <a:t> extends </a:t>
                      </a:r>
                      <a:r>
                        <a:rPr lang="en-AU" sz="1000" kern="0" baseline="0" dirty="0" err="1" smtClean="0"/>
                        <a:t>Validator</a:t>
                      </a:r>
                      <a:endParaRPr lang="en-AU" sz="1000" kern="0" baseline="0" dirty="0" smtClean="0"/>
                    </a:p>
                    <a:p>
                      <a:r>
                        <a:rPr lang="en-AU" sz="1000" kern="0" baseline="0" dirty="0" smtClean="0"/>
                        <a:t>+ True / false</a:t>
                      </a:r>
                    </a:p>
                    <a:p>
                      <a:r>
                        <a:rPr lang="en-AU" sz="1000" kern="0" baseline="0" dirty="0" smtClean="0"/>
                        <a:t>+ Integer value</a:t>
                      </a:r>
                    </a:p>
                    <a:p>
                      <a:r>
                        <a:rPr lang="en-AU" sz="1000" kern="0" baseline="0" dirty="0" smtClean="0"/>
                        <a:t>+ Integer value</a:t>
                      </a:r>
                    </a:p>
                    <a:p>
                      <a:r>
                        <a:rPr lang="en-AU" sz="1000" kern="0" baseline="0" dirty="0" smtClean="0"/>
                        <a:t>+ Date as string value</a:t>
                      </a:r>
                    </a:p>
                    <a:p>
                      <a:r>
                        <a:rPr lang="en-AU" sz="1000" kern="0" baseline="0" dirty="0" smtClean="0"/>
                        <a:t>+ Date as string 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000" kern="0" dirty="0" smtClean="0"/>
                        <a:t>Set validate for field</a:t>
                      </a:r>
                    </a:p>
                    <a:p>
                      <a:r>
                        <a:rPr lang="en-AU" sz="1000" kern="0" dirty="0" smtClean="0"/>
                        <a:t>+ Custom</a:t>
                      </a:r>
                      <a:r>
                        <a:rPr lang="en-AU" sz="1000" kern="0" baseline="0" dirty="0" smtClean="0"/>
                        <a:t> validation</a:t>
                      </a:r>
                    </a:p>
                    <a:p>
                      <a:r>
                        <a:rPr lang="en-AU" sz="1000" kern="0" baseline="0" dirty="0" smtClean="0"/>
                        <a:t>+ Set field require </a:t>
                      </a:r>
                    </a:p>
                    <a:p>
                      <a:r>
                        <a:rPr lang="en-AU" sz="1000" kern="0" baseline="0" dirty="0" smtClean="0"/>
                        <a:t>+ Set min length</a:t>
                      </a:r>
                    </a:p>
                    <a:p>
                      <a:r>
                        <a:rPr lang="en-AU" sz="1000" kern="0" baseline="0" dirty="0" smtClean="0"/>
                        <a:t>+ Set max length</a:t>
                      </a:r>
                    </a:p>
                    <a:p>
                      <a:r>
                        <a:rPr lang="en-AU" sz="1000" kern="0" baseline="0" dirty="0" smtClean="0"/>
                        <a:t>+ Set start date (date field)</a:t>
                      </a:r>
                    </a:p>
                    <a:p>
                      <a:r>
                        <a:rPr lang="en-AU" sz="1000" kern="0" baseline="0" dirty="0" smtClean="0"/>
                        <a:t>+ Set end date (date field)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Import module into framework (eclipse) </a:t>
            </a:r>
            <a:br>
              <a:rPr lang="en-AU" sz="2800" dirty="0" smtClean="0"/>
            </a:b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3857652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Right click on module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Choose “Import as Project”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Open pom.xml of framework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Register new module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714488"/>
            <a:ext cx="337362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71942"/>
            <a:ext cx="5312836" cy="199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Custom layout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385765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Build and run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385765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428736"/>
            <a:ext cx="3500462" cy="229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71472" y="1500174"/>
            <a:ext cx="4572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Right click on module -&gt; run as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Choose “Maven install”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Wait until build success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Copy jar file from target of module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Past to deploy folder of apache-</a:t>
            </a:r>
            <a:r>
              <a:rPr lang="en-AU" kern="0" dirty="0" err="1" smtClean="0"/>
              <a:t>karaf</a:t>
            </a:r>
            <a:r>
              <a:rPr lang="en-AU" kern="0" dirty="0" smtClean="0"/>
              <a:t>. Finally, you can run it on browser with </a:t>
            </a:r>
            <a:r>
              <a:rPr lang="en-AU" kern="0" dirty="0" err="1" smtClean="0"/>
              <a:t>url</a:t>
            </a:r>
            <a:r>
              <a:rPr lang="en-AU" kern="0" dirty="0" smtClean="0"/>
              <a:t>: http://localhost:8181/bk-resman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286256"/>
            <a:ext cx="346453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214818"/>
            <a:ext cx="4239826" cy="158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Appendices </a:t>
            </a:r>
            <a:br>
              <a:rPr lang="en-AU" sz="2800" dirty="0" smtClean="0"/>
            </a:br>
            <a:r>
              <a:rPr lang="en-AU" sz="3600" dirty="0" smtClean="0"/>
              <a:t>Components (1)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1785926"/>
          <a:ext cx="8072494" cy="449938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6357"/>
                <a:gridCol w="2522601"/>
                <a:gridCol w="2500330"/>
                <a:gridCol w="2643206"/>
              </a:tblGrid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No.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Name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Search component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Description</a:t>
                      </a:r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HDTextField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HDSearchTextField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2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300" kern="0" dirty="0" err="1" smtClean="0"/>
                        <a:t>HDTextArea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3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HDPhoneField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4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HDPassword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5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HDNumberField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6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HDIntegerNumberField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7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HDEmailField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8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HDDateField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HDSearchDateRange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9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HDCurrencyField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10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HDItemCodeListSelect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HDSearchItemCodeListSelect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11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HDItemCodeGroupRadio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HDSearchGroupRatio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12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HDItemCodeGroupCheckbox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13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HDItemCodeCombobox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HDSearchItemCodeComboBox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14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HDFileUploader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Appendices </a:t>
            </a:r>
            <a:br>
              <a:rPr lang="en-AU" sz="2800" dirty="0" smtClean="0"/>
            </a:br>
            <a:r>
              <a:rPr lang="en-AU" sz="3600" dirty="0" smtClean="0"/>
              <a:t>Components (2)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1785926"/>
          <a:ext cx="8072494" cy="149979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10823"/>
                <a:gridCol w="2303821"/>
                <a:gridCol w="2297399"/>
                <a:gridCol w="3060451"/>
              </a:tblGrid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No.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Name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Search</a:t>
                      </a:r>
                      <a:r>
                        <a:rPr lang="en-AU" sz="1300" baseline="0" dirty="0" smtClean="0"/>
                        <a:t> component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Description</a:t>
                      </a:r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15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300" kern="0" dirty="0" err="1" smtClean="0"/>
                        <a:t>HDSingleSelectionItemBox</a:t>
                      </a:r>
                      <a:endParaRPr lang="en-US" sz="13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16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300" kern="0" dirty="0" err="1" smtClean="0"/>
                        <a:t>HDMultiSelectionItemBox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17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HDComplexSelection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18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 smtClean="0"/>
                        <a:t>HDRoleGroupCheckbox</a:t>
                      </a:r>
                      <a:endParaRPr lang="en-US" sz="13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3571876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Application is automatic convert edit component to search component. But we can use custom search component (place in </a:t>
            </a:r>
            <a:r>
              <a:rPr lang="en-AU" dirty="0" err="1" smtClean="0"/>
              <a:t>fieldType</a:t>
            </a:r>
            <a:r>
              <a:rPr lang="en-AU" dirty="0" smtClean="0"/>
              <a:t> of custom search annotation)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Appendices </a:t>
            </a:r>
            <a:br>
              <a:rPr lang="en-AU" sz="2800" dirty="0" smtClean="0"/>
            </a:br>
            <a:r>
              <a:rPr lang="en-AU" sz="3600" dirty="0" smtClean="0"/>
              <a:t>Converter components (1)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1785926"/>
          <a:ext cx="8072494" cy="239967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61679"/>
                <a:gridCol w="2481593"/>
                <a:gridCol w="4929222"/>
              </a:tblGrid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No.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Name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Description</a:t>
                      </a:r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1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HDDateToStringConverter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2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AU" sz="1300" kern="0" dirty="0" err="1" smtClean="0"/>
                        <a:t>HDIDToIObjectConverter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3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HDItemCodeConverter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4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HDMultiIObjectConverter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5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HDMultiItemCodeConverter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6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HDStringToDateConverter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  <a:tr h="299959">
                <a:tc>
                  <a:txBody>
                    <a:bodyPr/>
                    <a:lstStyle/>
                    <a:p>
                      <a:pPr algn="ctr"/>
                      <a:r>
                        <a:rPr lang="en-AU" sz="1300" dirty="0" smtClean="0"/>
                        <a:t>7</a:t>
                      </a:r>
                      <a:endParaRPr lang="en-US" sz="1300" dirty="0"/>
                    </a:p>
                  </a:txBody>
                  <a:tcPr marL="36000" marR="36000" marT="46800" marB="4680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HDMultiSelectionConverter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472" y="450057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When we use converter component</a:t>
            </a:r>
          </a:p>
          <a:p>
            <a:r>
              <a:rPr lang="en-AU" dirty="0" smtClean="0"/>
              <a:t>+ Display custom format</a:t>
            </a:r>
          </a:p>
          <a:p>
            <a:r>
              <a:rPr lang="en-AU" dirty="0" smtClean="0"/>
              <a:t>+ Display other (not default) column of link table</a:t>
            </a:r>
          </a:p>
          <a:p>
            <a:r>
              <a:rPr lang="en-AU" dirty="0" smtClean="0"/>
              <a:t>Define new converter class, must extends from converter class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AU" dirty="0" smtClean="0">
                <a:hlinkClick r:id="rId2" action="ppaction://hlinksldjump"/>
              </a:rPr>
              <a:t>Create new module</a:t>
            </a:r>
            <a:endParaRPr lang="en-AU" dirty="0" smtClean="0">
              <a:hlinkClick r:id="" action="ppaction://noaction"/>
            </a:endParaRPr>
          </a:p>
          <a:p>
            <a:pPr algn="just" eaLnBrk="1" hangingPunct="1"/>
            <a:r>
              <a:rPr lang="en-AU" dirty="0" smtClean="0">
                <a:hlinkClick r:id="rId3" action="ppaction://hlinksldjump"/>
              </a:rPr>
              <a:t>Import module into framework (eclipse)</a:t>
            </a:r>
            <a:endParaRPr lang="en-AU" dirty="0" smtClean="0">
              <a:hlinkClick r:id="" action="ppaction://noaction"/>
            </a:endParaRPr>
          </a:p>
          <a:p>
            <a:pPr algn="just" eaLnBrk="1" hangingPunct="1"/>
            <a:r>
              <a:rPr lang="en-AU" dirty="0" smtClean="0">
                <a:hlinkClick r:id="rId4" action="ppaction://hlinksldjump"/>
              </a:rPr>
              <a:t>Custom layout</a:t>
            </a:r>
            <a:endParaRPr lang="en-AU" dirty="0" smtClean="0">
              <a:hlinkClick r:id="" action="ppaction://noaction"/>
            </a:endParaRPr>
          </a:p>
          <a:p>
            <a:pPr algn="just" eaLnBrk="1" hangingPunct="1"/>
            <a:r>
              <a:rPr lang="en-AU" dirty="0" smtClean="0">
                <a:hlinkClick r:id="rId5" action="ppaction://hlinksldjump"/>
              </a:rPr>
              <a:t>Build and run</a:t>
            </a:r>
            <a:endParaRPr lang="en-AU" dirty="0" smtClean="0">
              <a:hlinkClick r:id="" action="ppaction://noaction"/>
            </a:endParaRPr>
          </a:p>
          <a:p>
            <a:pPr algn="just" eaLnBrk="1" hangingPunct="1"/>
            <a:r>
              <a:rPr lang="en-AU" dirty="0" smtClean="0">
                <a:hlinkClick r:id="rId6" action="ppaction://hlinksldjump"/>
              </a:rPr>
              <a:t>Appendices</a:t>
            </a:r>
            <a:endParaRPr lang="en-AU" dirty="0" smtClean="0">
              <a:hlinkClick r:id="" action="ppaction://noactio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Appendices </a:t>
            </a:r>
            <a:br>
              <a:rPr lang="en-AU" sz="2800" dirty="0" smtClean="0"/>
            </a:br>
            <a:r>
              <a:rPr lang="en-AU" sz="3600" dirty="0" smtClean="0"/>
              <a:t>Define search query</a:t>
            </a:r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A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Search</a:t>
            </a:r>
            <a:r>
              <a:rPr kumimoji="0" lang="en-AU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query will be defined when there is a join with other table except item code table.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AU" sz="2400" kern="0" baseline="0" dirty="0" smtClean="0">
                <a:latin typeface="+mn-lt"/>
              </a:rPr>
              <a:t> Example:</a:t>
            </a:r>
            <a:endParaRPr kumimoji="0" lang="en-AU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endParaRPr kumimoji="0" lang="vi-V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9838" y="1857364"/>
            <a:ext cx="6634162" cy="1028696"/>
          </a:xfrm>
        </p:spPr>
        <p:txBody>
          <a:bodyPr/>
          <a:lstStyle/>
          <a:p>
            <a:pPr eaLnBrk="1" hangingPunct="1"/>
            <a:r>
              <a:rPr lang="en-AU" sz="2000" dirty="0" smtClean="0">
                <a:solidFill>
                  <a:schemeClr val="bg1"/>
                </a:solidFill>
              </a:rPr>
              <a:t>Development guide </a:t>
            </a:r>
            <a:br>
              <a:rPr lang="en-AU" sz="2000" dirty="0" smtClean="0">
                <a:solidFill>
                  <a:schemeClr val="bg1"/>
                </a:solidFill>
              </a:rPr>
            </a:br>
            <a:r>
              <a:rPr lang="en-AU" sz="2000" dirty="0" smtClean="0">
                <a:solidFill>
                  <a:schemeClr val="bg1"/>
                </a:solidFill>
              </a:rPr>
              <a:t>HD New FW</a:t>
            </a:r>
            <a:endParaRPr lang="en-AU" sz="3600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6" descr="Logo_02_171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4663" y="5722938"/>
            <a:ext cx="43926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9838" y="2786058"/>
            <a:ext cx="6634162" cy="102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Create</a:t>
            </a:r>
            <a:r>
              <a:rPr kumimoji="0" lang="en-AU" sz="4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new module</a:t>
            </a:r>
            <a:endParaRPr kumimoji="0" lang="en-AU" sz="6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&gt;&gt;Create new module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3600" dirty="0" smtClean="0"/>
              <a:t>Contents</a:t>
            </a:r>
            <a:endParaRPr lang="en-AU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en-AU" sz="2400" dirty="0" smtClean="0"/>
              <a:t> Define package and class</a:t>
            </a:r>
          </a:p>
          <a:p>
            <a:pPr marL="0" indent="0" algn="just" eaLnBrk="1" hangingPunct="1"/>
            <a:r>
              <a:rPr lang="en-AU" sz="2400" dirty="0" smtClean="0"/>
              <a:t> Pom xml file</a:t>
            </a:r>
          </a:p>
          <a:p>
            <a:pPr marL="0" indent="0" algn="just" eaLnBrk="1" hangingPunct="1"/>
            <a:r>
              <a:rPr lang="en-AU" sz="2400" dirty="0" smtClean="0"/>
              <a:t> Module class</a:t>
            </a:r>
          </a:p>
          <a:p>
            <a:pPr marL="0" indent="0" algn="just" eaLnBrk="1" hangingPunct="1"/>
            <a:r>
              <a:rPr lang="en-AU" sz="2400" dirty="0" smtClean="0"/>
              <a:t> View provider class</a:t>
            </a:r>
          </a:p>
          <a:p>
            <a:pPr marL="0" indent="0" algn="just" eaLnBrk="1" hangingPunct="1"/>
            <a:r>
              <a:rPr lang="en-AU" sz="2400" dirty="0" smtClean="0"/>
              <a:t> Model class</a:t>
            </a:r>
            <a:endParaRPr lang="en-AU" sz="1400" dirty="0" smtClean="0"/>
          </a:p>
          <a:p>
            <a:pPr algn="just" eaLnBrk="1" hangingPunct="1"/>
            <a:endParaRPr lang="en-AU" sz="1800" dirty="0" smtClean="0"/>
          </a:p>
          <a:p>
            <a:pPr algn="just" eaLnBrk="1" hangingPunct="1">
              <a:buNone/>
            </a:pPr>
            <a:endParaRPr lang="vi-VN" dirty="0" smtClean="0"/>
          </a:p>
          <a:p>
            <a:pPr algn="just" eaLnBrk="1" hangingPunct="1"/>
            <a:endParaRPr lang="en-A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Define package and class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464347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AU" kern="0" dirty="0" smtClean="0"/>
              <a:t>All packages and classes are defined like image</a:t>
            </a:r>
            <a:endParaRPr lang="en-US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Module name (replace all “customer” to your module name)</a:t>
            </a:r>
            <a:endParaRPr lang="en-US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Module class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Model class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View provider class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Pom xml file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071678"/>
            <a:ext cx="30194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Pom xml file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46434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Point to your module and define its name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000240"/>
            <a:ext cx="36671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err="1" smtClean="0"/>
              <a:t>Module</a:t>
            </a:r>
            <a:r>
              <a:rPr lang="en-AU" sz="3600" dirty="0" smtClean="0"/>
              <a:t> class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3857652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your module name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default view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your model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related models 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AU" kern="0" dirty="0" smtClean="0"/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0"/>
            <a:ext cx="4143404" cy="491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View provider class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857364"/>
            <a:ext cx="3143272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your model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sub menu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Order menu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Set menu icon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857364"/>
            <a:ext cx="501542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714752"/>
            <a:ext cx="22669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2000" dirty="0" smtClean="0"/>
              <a:t>&gt;&gt; </a:t>
            </a:r>
            <a:r>
              <a:rPr lang="en-AU" sz="2800" dirty="0" smtClean="0"/>
              <a:t>Create new module </a:t>
            </a:r>
            <a:br>
              <a:rPr lang="en-AU" sz="2800" dirty="0" smtClean="0"/>
            </a:br>
            <a:r>
              <a:rPr lang="en-AU" sz="3600" dirty="0" smtClean="0"/>
              <a:t>Model class</a:t>
            </a:r>
            <a:endParaRPr lang="en-AU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71472" y="1714488"/>
            <a:ext cx="80724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necessary annotations (database table name)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Must implement from </a:t>
            </a:r>
            <a:r>
              <a:rPr lang="en-AU" kern="0" dirty="0" err="1" smtClean="0"/>
              <a:t>IObject</a:t>
            </a:r>
            <a:r>
              <a:rPr lang="en-AU" kern="0" dirty="0" smtClean="0"/>
              <a:t> </a:t>
            </a:r>
            <a:r>
              <a:rPr lang="en-AU" kern="0" dirty="0" smtClean="0"/>
              <a:t>interface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database column name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items which are showing on search screen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AU" kern="0" dirty="0" smtClean="0"/>
              <a:t>Declare items which are showing on edit and view screen</a:t>
            </a:r>
          </a:p>
          <a:p>
            <a:pPr marL="514350" lvl="0" indent="-5143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  <a:defRPr/>
            </a:pPr>
            <a:endParaRPr lang="en-US" kern="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00438"/>
            <a:ext cx="7734300" cy="300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643438" y="6582905"/>
            <a:ext cx="45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dirty="0" smtClean="0"/>
              <a:t>Author: </a:t>
            </a:r>
            <a:r>
              <a:rPr lang="en-AU" sz="1100" dirty="0" err="1" smtClean="0"/>
              <a:t>phuongkim</a:t>
            </a:r>
            <a:r>
              <a:rPr lang="en-AU" sz="1100" dirty="0" smtClean="0"/>
              <a:t> – Date: 14/03/2016</a:t>
            </a:r>
            <a:endParaRPr lang="en-US" sz="11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3598574</TotalTime>
  <Words>959</Words>
  <Application>Microsoft Office PowerPoint</Application>
  <PresentationFormat>On-screen Show (4:3)</PresentationFormat>
  <Paragraphs>319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Pixel</vt:lpstr>
      <vt:lpstr>Development Guide  HD New FW </vt:lpstr>
      <vt:lpstr>Contents</vt:lpstr>
      <vt:lpstr>Development guide  HD New FW</vt:lpstr>
      <vt:lpstr>&gt;&gt;Create new module Contents</vt:lpstr>
      <vt:lpstr>&gt;&gt; Create new module  Define package and class</vt:lpstr>
      <vt:lpstr>&gt;&gt; Create new module  Pom xml file</vt:lpstr>
      <vt:lpstr>&gt;&gt; Create new module  Module class</vt:lpstr>
      <vt:lpstr>&gt;&gt; Create new module  View provider class</vt:lpstr>
      <vt:lpstr>&gt;&gt; Create new module  Model class</vt:lpstr>
      <vt:lpstr>&gt;&gt; Create new module  Model class – ListConfig attributes (1)</vt:lpstr>
      <vt:lpstr>&gt;&gt; Create new module  Model class – ListConfig attributes (2)</vt:lpstr>
      <vt:lpstr>&gt;&gt; Create new module  Model class – EditConfig attributes (1)</vt:lpstr>
      <vt:lpstr>&gt;&gt; Create new module  Model class – EditConfig attributes (2)</vt:lpstr>
      <vt:lpstr>&gt;&gt; Import module into framework (eclipse)  </vt:lpstr>
      <vt:lpstr>&gt;&gt; Custom layout  </vt:lpstr>
      <vt:lpstr>&gt;&gt; Build and run  </vt:lpstr>
      <vt:lpstr>&gt;&gt; Appendices  Components (1)</vt:lpstr>
      <vt:lpstr>&gt;&gt; Appendices  Components (2)</vt:lpstr>
      <vt:lpstr>&gt;&gt; Appendices  Converter components (1)</vt:lpstr>
      <vt:lpstr>&gt;&gt; Appendices  Define search query</vt:lpstr>
      <vt:lpstr>Giới thiệu về HD</vt:lpstr>
    </vt:vector>
  </TitlesOfParts>
  <Company>Kitchen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 Mechanical report  Video guide</dc:title>
  <dc:creator>Spoon</dc:creator>
  <cp:lastModifiedBy>phuongkim</cp:lastModifiedBy>
  <cp:revision>1400</cp:revision>
  <cp:lastPrinted>2013-09-12T02:21:46Z</cp:lastPrinted>
  <dcterms:created xsi:type="dcterms:W3CDTF">2007-07-30T06:51:51Z</dcterms:created>
  <dcterms:modified xsi:type="dcterms:W3CDTF">2016-07-01T09:21:21Z</dcterms:modified>
</cp:coreProperties>
</file>