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420" r:id="rId4"/>
    <p:sldId id="306" r:id="rId5"/>
    <p:sldId id="308" r:id="rId6"/>
    <p:sldId id="421" r:id="rId7"/>
    <p:sldId id="422" r:id="rId8"/>
    <p:sldId id="423" r:id="rId9"/>
    <p:sldId id="453" r:id="rId10"/>
    <p:sldId id="448" r:id="rId11"/>
    <p:sldId id="424" r:id="rId12"/>
    <p:sldId id="425" r:id="rId13"/>
    <p:sldId id="426" r:id="rId14"/>
    <p:sldId id="427" r:id="rId15"/>
    <p:sldId id="432" r:id="rId16"/>
    <p:sldId id="449" r:id="rId17"/>
    <p:sldId id="455" r:id="rId18"/>
    <p:sldId id="456" r:id="rId19"/>
    <p:sldId id="457" r:id="rId20"/>
    <p:sldId id="450" r:id="rId21"/>
    <p:sldId id="451" r:id="rId22"/>
    <p:sldId id="452" r:id="rId23"/>
    <p:sldId id="440" r:id="rId24"/>
    <p:sldId id="434" r:id="rId25"/>
    <p:sldId id="441" r:id="rId26"/>
    <p:sldId id="436" r:id="rId27"/>
    <p:sldId id="442" r:id="rId28"/>
    <p:sldId id="428" r:id="rId29"/>
    <p:sldId id="429" r:id="rId30"/>
    <p:sldId id="430" r:id="rId31"/>
    <p:sldId id="431" r:id="rId32"/>
    <p:sldId id="443" r:id="rId33"/>
    <p:sldId id="444" r:id="rId34"/>
    <p:sldId id="439" r:id="rId35"/>
    <p:sldId id="438" r:id="rId36"/>
    <p:sldId id="445" r:id="rId37"/>
    <p:sldId id="446" r:id="rId38"/>
    <p:sldId id="447" r:id="rId39"/>
    <p:sldId id="454" r:id="rId40"/>
  </p:sldIdLst>
  <p:sldSz cx="9144000" cy="6858000" type="screen4x3"/>
  <p:notesSz cx="6797675" cy="9926638"/>
  <p:custShowLst>
    <p:custShow name="Giới thiệu về HD" id="0">
      <p:sldLst>
        <p:sld r:id="rId3"/>
      </p:sldLst>
    </p:custShow>
  </p:custShow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94660"/>
  </p:normalViewPr>
  <p:slideViewPr>
    <p:cSldViewPr>
      <p:cViewPr>
        <p:scale>
          <a:sx n="110" d="100"/>
          <a:sy n="110" d="100"/>
        </p:scale>
        <p:origin x="-102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9F61-BA33-49E6-830D-D44CA653E3AA}" type="datetimeFigureOut">
              <a:rPr lang="en-US" smtClean="0"/>
              <a:pPr/>
              <a:t>14/06/2019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8910-A6AE-4F3A-8644-39617D3D8EF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629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5448CB-EFE6-4E7B-B8E2-DB0560805271}" type="datetimeFigureOut">
              <a:rPr lang="en-US"/>
              <a:pPr>
                <a:defRPr/>
              </a:pPr>
              <a:t>14/06/2019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05F09C-B177-40F6-ADB7-59C86230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8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CFD6-5E7A-4BAC-B37E-EBC792CFC6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4CA8-5109-438B-9CA8-C130BF11A1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D456E-370E-477F-AC95-98F341155D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0D19-0457-4FF7-907B-8EFCF7EEB4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F5A1-AE6D-4186-9FD8-5B784F52CC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56AD-D46D-4164-AF30-7FFC1C7B44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40515-8847-4A69-B74D-E6165F8912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C446-B90D-488D-90E7-A869BB2210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0B35-56EB-4125-9D8E-F98D194C39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06D69-9125-4E65-ACC2-EF73579232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FF5B-290E-4F0F-BB39-FFDFFAA449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1EB9849-81C9-477A-BB11-27930995E5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438" y="1828800"/>
            <a:ext cx="6634162" cy="2209800"/>
          </a:xfrm>
        </p:spPr>
        <p:txBody>
          <a:bodyPr/>
          <a:lstStyle/>
          <a:p>
            <a:pPr algn="ctr" eaLnBrk="1" hangingPunct="1"/>
            <a:r>
              <a:rPr lang="en-AU" sz="3600" smtClean="0">
                <a:solidFill>
                  <a:schemeClr val="bg1"/>
                </a:solidFill>
              </a:rPr>
              <a:t>Development Guide </a:t>
            </a:r>
            <a:r>
              <a:rPr lang="en-AU" sz="3600" dirty="0" smtClean="0">
                <a:solidFill>
                  <a:schemeClr val="bg1"/>
                </a:solidFill>
              </a:rPr>
              <a:t/>
            </a:r>
            <a:br>
              <a:rPr lang="en-AU" sz="3600" dirty="0" smtClean="0">
                <a:solidFill>
                  <a:schemeClr val="bg1"/>
                </a:solidFill>
              </a:rPr>
            </a:br>
            <a:r>
              <a:rPr lang="en-AU" sz="3600" dirty="0" smtClean="0">
                <a:solidFill>
                  <a:schemeClr val="bg1"/>
                </a:solidFill>
              </a:rPr>
              <a:t>HD New FW</a:t>
            </a:r>
            <a:br>
              <a:rPr lang="en-AU" sz="3600" dirty="0" smtClean="0">
                <a:solidFill>
                  <a:schemeClr val="bg1"/>
                </a:solidFill>
              </a:rPr>
            </a:b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&gt;&gt;Create new module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Model 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2" action="ppaction://hlinksldjump"/>
              </a:rPr>
              <a:t>Defind class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3" action="ppaction://hlinksldjump"/>
              </a:rPr>
              <a:t>List </a:t>
            </a:r>
            <a:r>
              <a:rPr lang="en-AU" sz="2400" dirty="0" err="1" smtClean="0">
                <a:hlinkClick r:id="rId3" action="ppaction://hlinksldjump"/>
              </a:rPr>
              <a:t>config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4" action="ppaction://hlinksldjump"/>
              </a:rPr>
              <a:t>Edit </a:t>
            </a:r>
            <a:r>
              <a:rPr lang="en-AU" sz="2400" dirty="0" err="1" smtClean="0">
                <a:hlinkClick r:id="rId4" action="ppaction://hlinksldjump"/>
              </a:rPr>
              <a:t>config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5" action="ppaction://hlinksldjump"/>
              </a:rPr>
              <a:t>Related list </a:t>
            </a:r>
            <a:r>
              <a:rPr lang="en-AU" sz="2400" dirty="0" err="1" smtClean="0">
                <a:hlinkClick r:id="rId5" action="ppaction://hlinksldjump"/>
              </a:rPr>
              <a:t>config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6" action="ppaction://hlinksldjump"/>
              </a:rPr>
              <a:t>Role and tag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7" action="ppaction://hlinksldjump"/>
              </a:rPr>
              <a:t>System functions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8" action="ppaction://hlinksldjump"/>
              </a:rPr>
              <a:t>Import key and change history</a:t>
            </a:r>
            <a:endParaRPr lang="en-AU" sz="1400" dirty="0" smtClean="0"/>
          </a:p>
          <a:p>
            <a:pPr algn="just" eaLnBrk="1" hangingPunct="1"/>
            <a:endParaRPr lang="en-AU" sz="1800" dirty="0" smtClean="0"/>
          </a:p>
          <a:p>
            <a:pPr algn="just" eaLnBrk="1" hangingPunct="1">
              <a:buNone/>
            </a:pPr>
            <a:endParaRPr lang="vi-VN" dirty="0" smtClean="0"/>
          </a:p>
          <a:p>
            <a:pPr algn="just" eaLnBrk="1" hangingPunct="1"/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714488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necessary annotations (database table name)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Must implement from </a:t>
            </a:r>
            <a:r>
              <a:rPr lang="en-AU" kern="0" dirty="0" err="1" smtClean="0"/>
              <a:t>Iobject</a:t>
            </a:r>
            <a:r>
              <a:rPr lang="en-AU" kern="0" dirty="0" smtClean="0"/>
              <a:t> or IObject2 interface. (for import must implement </a:t>
            </a:r>
            <a:r>
              <a:rPr lang="en-AU" kern="0" dirty="0" err="1" smtClean="0"/>
              <a:t>IImport</a:t>
            </a:r>
            <a:r>
              <a:rPr lang="en-AU" kern="0" dirty="0" smtClean="0"/>
              <a:t> interface and </a:t>
            </a:r>
            <a:r>
              <a:rPr lang="en-AU" kern="0" dirty="0" err="1" smtClean="0"/>
              <a:t>Iemail</a:t>
            </a:r>
            <a:r>
              <a:rPr lang="en-AU" kern="0" dirty="0" smtClean="0"/>
              <a:t> for send email)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database column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items which are showing on search screen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items which are showing on edit and view screen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857628"/>
            <a:ext cx="6072230" cy="235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ListConfig</a:t>
            </a:r>
            <a:r>
              <a:rPr lang="en-AU" sz="3600" dirty="0" smtClean="0"/>
              <a:t> attributes (1)</a:t>
            </a:r>
            <a:endParaRPr lang="en-AU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819857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ListConfig</a:t>
            </a:r>
            <a:r>
              <a:rPr lang="en-AU" sz="3600" dirty="0" smtClean="0"/>
              <a:t> attributes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567" y="1785926"/>
          <a:ext cx="8213046" cy="4417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7194"/>
                <a:gridCol w="1834452"/>
                <a:gridCol w="1397930"/>
                <a:gridCol w="2143140"/>
                <a:gridCol w="2500330"/>
              </a:tblGrid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No.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Attribute </a:t>
                      </a:r>
                      <a:r>
                        <a:rPr lang="en-AU" sz="900" baseline="0" dirty="0" smtClean="0"/>
                        <a:t>(require)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Return</a:t>
                      </a:r>
                      <a:r>
                        <a:rPr lang="en-AU" sz="900" baseline="0" dirty="0" smtClean="0"/>
                        <a:t> type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Value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visible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Show column in list view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Set column wait</a:t>
                      </a:r>
                      <a:r>
                        <a:rPr lang="en-AU" sz="900" baseline="0" dirty="0" smtClean="0"/>
                        <a:t> for showing on list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name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Any text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Display column header</a:t>
                      </a:r>
                      <a:endParaRPr lang="en-US" sz="900" dirty="0"/>
                    </a:p>
                  </a:txBody>
                  <a:tcPr anchor="ctr"/>
                </a:tc>
              </a:tr>
              <a:tr h="363725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typeFormat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Class&lt;? Extends Converter&gt;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See “</a:t>
                      </a:r>
                      <a:r>
                        <a:rPr lang="en-AU" sz="900" dirty="0" smtClean="0">
                          <a:hlinkClick r:id="rId2" action="ppaction://hlinksldjump"/>
                        </a:rPr>
                        <a:t>Converter component</a:t>
                      </a:r>
                      <a:r>
                        <a:rPr lang="en-AU" sz="900" dirty="0" smtClean="0"/>
                        <a:t>”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Format display value like email, number, date …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defaultSort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ASC / DESC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Sort column value by ASC or DESC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searchable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True / false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Show attribute on search panel</a:t>
                      </a:r>
                      <a:endParaRPr lang="en-US" sz="900" dirty="0"/>
                    </a:p>
                  </a:txBody>
                  <a:tcPr anchor="ctr"/>
                </a:tc>
              </a:tr>
              <a:tr h="104571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customSearch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fieldType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fieldQuery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defaultSearch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searchOnSet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@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CustomSearch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String</a:t>
                      </a:r>
                    </a:p>
                    <a:p>
                      <a:r>
                        <a:rPr lang="en-A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n-AU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AU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AU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900" dirty="0" smtClean="0"/>
                    </a:p>
                    <a:p>
                      <a:r>
                        <a:rPr lang="en-AU" sz="900" dirty="0" smtClean="0"/>
                        <a:t>+</a:t>
                      </a:r>
                      <a:r>
                        <a:rPr lang="en-AU" sz="900" baseline="0" dirty="0" smtClean="0"/>
                        <a:t> See “</a:t>
                      </a:r>
                      <a:r>
                        <a:rPr lang="en-AU" sz="900" baseline="0" dirty="0" smtClean="0">
                          <a:hlinkClick r:id="rId3" action="ppaction://hlinksldjump"/>
                        </a:rPr>
                        <a:t>Search component</a:t>
                      </a:r>
                      <a:r>
                        <a:rPr lang="en-AU" sz="900" baseline="0" dirty="0" smtClean="0"/>
                        <a:t>”</a:t>
                      </a:r>
                    </a:p>
                    <a:p>
                      <a:r>
                        <a:rPr lang="en-AU" sz="900" baseline="0" dirty="0" smtClean="0"/>
                        <a:t>+ See “</a:t>
                      </a:r>
                      <a:r>
                        <a:rPr lang="en-AU" sz="900" baseline="0" dirty="0" smtClean="0">
                          <a:hlinkClick r:id="rId4" action="ppaction://hlinksldjump"/>
                        </a:rPr>
                        <a:t>Define search query</a:t>
                      </a:r>
                      <a:r>
                        <a:rPr lang="en-AU" sz="900" baseline="0" dirty="0" smtClean="0"/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+ True / 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900" dirty="0" smtClean="0"/>
                    </a:p>
                    <a:p>
                      <a:r>
                        <a:rPr lang="en-AU" sz="900" dirty="0" smtClean="0"/>
                        <a:t>+ Search field type</a:t>
                      </a:r>
                    </a:p>
                    <a:p>
                      <a:r>
                        <a:rPr lang="en-AU" sz="900" dirty="0" smtClean="0"/>
                        <a:t>+</a:t>
                      </a:r>
                      <a:r>
                        <a:rPr lang="en-AU" sz="900" baseline="0" dirty="0" smtClean="0"/>
                        <a:t> Search on field if there is a join</a:t>
                      </a:r>
                    </a:p>
                    <a:p>
                      <a:r>
                        <a:rPr lang="en-AU" sz="900" baseline="0" dirty="0" smtClean="0"/>
                        <a:t>+ Default show in search panel</a:t>
                      </a:r>
                    </a:p>
                    <a:p>
                      <a:r>
                        <a:rPr lang="en-AU" sz="900" baseline="0" dirty="0" smtClean="0"/>
                        <a:t>+ Search on link </a:t>
                      </a:r>
                      <a:r>
                        <a:rPr lang="en-AU" sz="900" baseline="0" dirty="0" err="1" smtClean="0"/>
                        <a:t>iobject</a:t>
                      </a:r>
                      <a:r>
                        <a:rPr lang="en-AU" sz="900" baseline="0" dirty="0" smtClean="0"/>
                        <a:t> m2one, m2m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isMassUpdate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True / false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Show in</a:t>
                      </a:r>
                      <a:r>
                        <a:rPr lang="en-AU" sz="900" baseline="0" dirty="0" smtClean="0"/>
                        <a:t> mass update panel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Order column from left to right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columnWidthPercent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Expand column with given</a:t>
                      </a:r>
                      <a:r>
                        <a:rPr lang="en-AU" sz="900" baseline="0" dirty="0" smtClean="0"/>
                        <a:t> percentage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defaultSearchValue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Depend on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Default search with</a:t>
                      </a:r>
                      <a:r>
                        <a:rPr lang="en-US" sz="900" baseline="0" dirty="0" smtClean="0"/>
                        <a:t> given value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useForAutocompleteComponent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Using</a:t>
                      </a:r>
                      <a:r>
                        <a:rPr lang="en-US" sz="900" baseline="0" dirty="0" smtClean="0"/>
                        <a:t> for suggested component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Order column in list panel</a:t>
                      </a:r>
                      <a:endParaRPr lang="en-US" sz="900" dirty="0"/>
                    </a:p>
                  </a:txBody>
                  <a:tcPr anchor="ctr"/>
                </a:tc>
              </a:tr>
              <a:tr h="2294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columnWidthPercent</a:t>
                      </a:r>
                      <a:endParaRPr lang="en-US" sz="9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Set size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coumn</a:t>
                      </a:r>
                      <a:r>
                        <a:rPr lang="en-US" sz="900" baseline="0" dirty="0" smtClean="0"/>
                        <a:t> in list panel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EditConfig</a:t>
            </a:r>
            <a:r>
              <a:rPr lang="en-AU" sz="3600" dirty="0" smtClean="0"/>
              <a:t> attributes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381834" cy="355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EditConfig</a:t>
            </a:r>
            <a:r>
              <a:rPr lang="en-AU" sz="3600" dirty="0" smtClean="0"/>
              <a:t> attributes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2" y="1643051"/>
          <a:ext cx="8390343" cy="4776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4057"/>
                <a:gridCol w="1892618"/>
                <a:gridCol w="1714512"/>
                <a:gridCol w="2143140"/>
                <a:gridCol w="2286016"/>
              </a:tblGrid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No.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Attribute </a:t>
                      </a:r>
                      <a:r>
                        <a:rPr lang="en-AU" sz="900" baseline="0" dirty="0" smtClean="0"/>
                        <a:t>(require)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Return</a:t>
                      </a:r>
                      <a:r>
                        <a:rPr lang="en-AU" sz="900" baseline="0" dirty="0" smtClean="0"/>
                        <a:t> type 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Value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visible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Show column in list view</a:t>
                      </a:r>
                      <a:endParaRPr lang="en-US" sz="900" dirty="0"/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system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 smtClean="0"/>
                        <a:t>True / false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756182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group</a:t>
                      </a:r>
                    </a:p>
                    <a:p>
                      <a:r>
                        <a:rPr lang="en-AU" sz="900" dirty="0" smtClean="0"/>
                        <a:t>+ name</a:t>
                      </a:r>
                    </a:p>
                    <a:p>
                      <a:r>
                        <a:rPr lang="en-AU" sz="900" dirty="0" smtClean="0"/>
                        <a:t>+ </a:t>
                      </a:r>
                      <a:r>
                        <a:rPr lang="en-AU" sz="900" dirty="0" err="1" smtClean="0"/>
                        <a:t>iconClass</a:t>
                      </a:r>
                      <a:endParaRPr lang="en-AU" sz="900" dirty="0" smtClean="0"/>
                    </a:p>
                    <a:p>
                      <a:r>
                        <a:rPr lang="en-AU" sz="900" u="none" dirty="0" smtClean="0"/>
                        <a:t>+</a:t>
                      </a:r>
                      <a:r>
                        <a:rPr lang="en-AU" sz="900" u="none" baseline="0" dirty="0" smtClean="0"/>
                        <a:t> </a:t>
                      </a:r>
                      <a:r>
                        <a:rPr lang="en-US" sz="9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groupIndex</a:t>
                      </a:r>
                      <a:endParaRPr lang="en-US" sz="9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9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viewOneColumnInInfoPanel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@Group</a:t>
                      </a:r>
                    </a:p>
                    <a:p>
                      <a:r>
                        <a:rPr lang="en-AU" sz="900" dirty="0" smtClean="0"/>
                        <a:t>+ String</a:t>
                      </a:r>
                    </a:p>
                    <a:p>
                      <a:r>
                        <a:rPr lang="en-AU" sz="900" dirty="0" smtClean="0"/>
                        <a:t>+ String</a:t>
                      </a:r>
                    </a:p>
                    <a:p>
                      <a:r>
                        <a:rPr lang="en-AU" sz="900" dirty="0" smtClean="0"/>
                        <a:t>+ @</a:t>
                      </a:r>
                      <a:r>
                        <a:rPr lang="en-AU" sz="900" dirty="0" err="1" smtClean="0"/>
                        <a:t>ColumnIndex</a:t>
                      </a:r>
                      <a:endParaRPr lang="en-AU" sz="900" dirty="0" smtClean="0"/>
                    </a:p>
                    <a:p>
                      <a:r>
                        <a:rPr lang="en-AU" sz="900" dirty="0" smtClean="0"/>
                        <a:t>+ </a:t>
                      </a:r>
                      <a:r>
                        <a:rPr lang="en-AU" sz="900" dirty="0" err="1" smtClean="0"/>
                        <a:t>boolean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 smtClean="0"/>
                    </a:p>
                    <a:p>
                      <a:r>
                        <a:rPr lang="en-AU" sz="900" dirty="0" smtClean="0"/>
                        <a:t>+ Any value</a:t>
                      </a:r>
                    </a:p>
                    <a:p>
                      <a:r>
                        <a:rPr lang="en-AU" sz="900" dirty="0" smtClean="0"/>
                        <a:t>+ Class</a:t>
                      </a:r>
                      <a:r>
                        <a:rPr lang="en-AU" sz="900" baseline="0" dirty="0" smtClean="0"/>
                        <a:t> name</a:t>
                      </a:r>
                    </a:p>
                    <a:p>
                      <a:r>
                        <a:rPr lang="en-AU" sz="900" baseline="0" dirty="0" smtClean="0"/>
                        <a:t>+ </a:t>
                      </a:r>
                      <a:r>
                        <a:rPr lang="en-AU" sz="900" dirty="0" smtClean="0"/>
                        <a:t>First / Second / Merge</a:t>
                      </a:r>
                    </a:p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Put some</a:t>
                      </a:r>
                      <a:r>
                        <a:rPr lang="en-AU" sz="900" baseline="0" dirty="0" smtClean="0"/>
                        <a:t> fields into group</a:t>
                      </a:r>
                      <a:endParaRPr lang="en-US" sz="900" dirty="0"/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Lable</a:t>
                      </a:r>
                      <a:r>
                        <a:rPr lang="en-AU" sz="900" kern="0" dirty="0" smtClean="0"/>
                        <a:t> (*)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Any text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Display</a:t>
                      </a:r>
                      <a:r>
                        <a:rPr lang="en-AU" sz="900" kern="0" baseline="0" dirty="0" smtClean="0"/>
                        <a:t> field label</a:t>
                      </a:r>
                      <a:endParaRPr lang="en-US" sz="900" dirty="0"/>
                    </a:p>
                  </a:txBody>
                  <a:tcPr anchor="ctr"/>
                </a:tc>
              </a:tr>
              <a:tr h="622739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dataType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 </a:t>
                      </a:r>
                      <a:r>
                        <a:rPr lang="en-AU" sz="900" kern="0" dirty="0" err="1" smtClean="0"/>
                        <a:t>fieldType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</a:t>
                      </a:r>
                      <a:r>
                        <a:rPr lang="en-AU" sz="900" kern="0" baseline="0" dirty="0" smtClean="0"/>
                        <a:t> </a:t>
                      </a:r>
                      <a:r>
                        <a:rPr lang="en-AU" sz="900" kern="0" baseline="0" dirty="0" err="1" smtClean="0"/>
                        <a:t>typeFormat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defaultValue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@</a:t>
                      </a:r>
                      <a:r>
                        <a:rPr lang="en-AU" sz="900" kern="0" dirty="0" err="1" smtClean="0"/>
                        <a:t>Datatype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 Class</a:t>
                      </a:r>
                    </a:p>
                    <a:p>
                      <a:r>
                        <a:rPr lang="en-AU" sz="900" kern="0" dirty="0" smtClean="0"/>
                        <a:t>+ Class</a:t>
                      </a:r>
                    </a:p>
                    <a:p>
                      <a:r>
                        <a:rPr lang="en-AU" sz="900" kern="0" dirty="0" smtClean="0"/>
                        <a:t>+ 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900" dirty="0" smtClean="0"/>
                    </a:p>
                    <a:p>
                      <a:r>
                        <a:rPr lang="en-AU" sz="900" dirty="0" smtClean="0"/>
                        <a:t>+</a:t>
                      </a:r>
                      <a:r>
                        <a:rPr lang="en-AU" sz="900" baseline="0" dirty="0" smtClean="0"/>
                        <a:t> See “</a:t>
                      </a:r>
                      <a:r>
                        <a:rPr lang="en-AU" sz="900" baseline="0" dirty="0" smtClean="0">
                          <a:hlinkClick r:id="rId2" action="ppaction://hlinksldjump"/>
                        </a:rPr>
                        <a:t>component</a:t>
                      </a:r>
                      <a:r>
                        <a:rPr lang="en-AU" sz="900" baseline="0" dirty="0" smtClean="0"/>
                        <a:t>”</a:t>
                      </a:r>
                    </a:p>
                    <a:p>
                      <a:r>
                        <a:rPr lang="en-AU" sz="900" baseline="0" dirty="0" smtClean="0"/>
                        <a:t>+ See “</a:t>
                      </a:r>
                      <a:r>
                        <a:rPr lang="en-AU" sz="900" dirty="0" smtClean="0">
                          <a:hlinkClick r:id="rId3" action="ppaction://hlinksldjump"/>
                        </a:rPr>
                        <a:t>Converter component</a:t>
                      </a:r>
                      <a:r>
                        <a:rPr lang="en-AU" sz="900" dirty="0" smtClean="0"/>
                        <a:t>”</a:t>
                      </a:r>
                    </a:p>
                    <a:p>
                      <a:r>
                        <a:rPr lang="en-AU" sz="900" dirty="0" smtClean="0"/>
                        <a:t>+ Any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Set field type and set text</a:t>
                      </a:r>
                      <a:r>
                        <a:rPr lang="en-AU" sz="900" kern="0" baseline="0" dirty="0" smtClean="0"/>
                        <a:t> input format</a:t>
                      </a:r>
                      <a:endParaRPr lang="en-US" sz="900" dirty="0"/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Any value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10230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validator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 </a:t>
                      </a:r>
                      <a:r>
                        <a:rPr lang="en-AU" sz="900" kern="0" dirty="0" err="1" smtClean="0"/>
                        <a:t>typeValidator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</a:t>
                      </a:r>
                      <a:r>
                        <a:rPr lang="en-AU" sz="900" kern="0" baseline="0" dirty="0" smtClean="0"/>
                        <a:t> required</a:t>
                      </a:r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minLength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maxLength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startDate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endDate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@</a:t>
                      </a:r>
                      <a:r>
                        <a:rPr lang="en-AU" sz="900" kern="0" dirty="0" err="1" smtClean="0"/>
                        <a:t>Ivalidator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 Class</a:t>
                      </a:r>
                    </a:p>
                    <a:p>
                      <a:r>
                        <a:rPr lang="en-AU" sz="900" kern="0" dirty="0" smtClean="0"/>
                        <a:t>+ </a:t>
                      </a:r>
                      <a:r>
                        <a:rPr lang="en-AU" sz="900" kern="0" dirty="0" err="1" smtClean="0"/>
                        <a:t>boolean</a:t>
                      </a:r>
                      <a:endParaRPr lang="en-AU" sz="900" kern="0" dirty="0" smtClean="0"/>
                    </a:p>
                    <a:p>
                      <a:r>
                        <a:rPr lang="en-AU" sz="900" kern="0" dirty="0" smtClean="0"/>
                        <a:t>+</a:t>
                      </a:r>
                      <a:r>
                        <a:rPr lang="en-AU" sz="900" kern="0" baseline="0" dirty="0" smtClean="0"/>
                        <a:t> </a:t>
                      </a:r>
                      <a:r>
                        <a:rPr lang="en-AU" sz="900" kern="0" baseline="0" dirty="0" err="1" smtClean="0"/>
                        <a:t>int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</a:t>
                      </a:r>
                      <a:r>
                        <a:rPr lang="en-AU" sz="900" kern="0" baseline="0" dirty="0" err="1" smtClean="0"/>
                        <a:t>int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String</a:t>
                      </a:r>
                    </a:p>
                    <a:p>
                      <a:r>
                        <a:rPr lang="en-AU" sz="900" kern="0" baseline="0" dirty="0" smtClean="0"/>
                        <a:t>+ String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-</a:t>
                      </a:r>
                    </a:p>
                    <a:p>
                      <a:r>
                        <a:rPr lang="en-AU" sz="900" kern="0" dirty="0" smtClean="0"/>
                        <a:t>+</a:t>
                      </a:r>
                      <a:r>
                        <a:rPr lang="en-AU" sz="900" kern="0" baseline="0" dirty="0" smtClean="0"/>
                        <a:t> extends </a:t>
                      </a:r>
                      <a:r>
                        <a:rPr lang="en-AU" sz="900" kern="0" baseline="0" dirty="0" err="1" smtClean="0"/>
                        <a:t>Validator</a:t>
                      </a:r>
                      <a:endParaRPr lang="en-AU" sz="900" kern="0" baseline="0" dirty="0" smtClean="0"/>
                    </a:p>
                    <a:p>
                      <a:r>
                        <a:rPr lang="en-AU" sz="900" kern="0" baseline="0" dirty="0" smtClean="0"/>
                        <a:t>+ True / false</a:t>
                      </a:r>
                    </a:p>
                    <a:p>
                      <a:r>
                        <a:rPr lang="en-AU" sz="900" kern="0" baseline="0" dirty="0" smtClean="0"/>
                        <a:t>+ Integer value</a:t>
                      </a:r>
                    </a:p>
                    <a:p>
                      <a:r>
                        <a:rPr lang="en-AU" sz="900" kern="0" baseline="0" dirty="0" smtClean="0"/>
                        <a:t>+ Integer value</a:t>
                      </a:r>
                    </a:p>
                    <a:p>
                      <a:r>
                        <a:rPr lang="en-AU" sz="900" kern="0" baseline="0" dirty="0" smtClean="0"/>
                        <a:t>+ Date as string value</a:t>
                      </a:r>
                    </a:p>
                    <a:p>
                      <a:r>
                        <a:rPr lang="en-AU" sz="900" kern="0" baseline="0" dirty="0" smtClean="0"/>
                        <a:t>+ Date as string value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smtClean="0"/>
                        <a:t>Set validate for field</a:t>
                      </a:r>
                    </a:p>
                    <a:p>
                      <a:r>
                        <a:rPr lang="en-AU" sz="900" kern="0" dirty="0" smtClean="0"/>
                        <a:t>+ Custom</a:t>
                      </a:r>
                      <a:r>
                        <a:rPr lang="en-AU" sz="900" kern="0" baseline="0" dirty="0" smtClean="0"/>
                        <a:t> validation</a:t>
                      </a:r>
                    </a:p>
                    <a:p>
                      <a:r>
                        <a:rPr lang="en-AU" sz="900" kern="0" baseline="0" dirty="0" smtClean="0"/>
                        <a:t>+ Set field require </a:t>
                      </a:r>
                    </a:p>
                    <a:p>
                      <a:r>
                        <a:rPr lang="en-AU" sz="900" kern="0" baseline="0" dirty="0" smtClean="0"/>
                        <a:t>+ Set min length</a:t>
                      </a:r>
                    </a:p>
                    <a:p>
                      <a:r>
                        <a:rPr lang="en-AU" sz="900" kern="0" baseline="0" dirty="0" smtClean="0"/>
                        <a:t>+ Set max length</a:t>
                      </a:r>
                    </a:p>
                    <a:p>
                      <a:r>
                        <a:rPr lang="en-AU" sz="900" kern="0" baseline="0" dirty="0" smtClean="0"/>
                        <a:t>+ Set start date (date field)</a:t>
                      </a:r>
                    </a:p>
                    <a:p>
                      <a:r>
                        <a:rPr lang="en-AU" sz="900" kern="0" baseline="0" dirty="0" smtClean="0"/>
                        <a:t>+ Set end date (date field)</a:t>
                      </a:r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baseline="0" dirty="0" smtClean="0"/>
                        <a:t>Display in info panel only</a:t>
                      </a:r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hideIfZezo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baseline="0" dirty="0" smtClean="0"/>
                        <a:t>Hide if value = 0 </a:t>
                      </a:r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editOnly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baseline="0" dirty="0" smtClean="0"/>
                        <a:t>Display in edit panel only</a:t>
                      </a:r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allowImport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err="1" smtClean="0"/>
                        <a:t>boolean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dirty="0" smtClean="0"/>
                        <a:t>True / false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900" kern="0" baseline="0" dirty="0" smtClean="0"/>
                        <a:t>Allow showing in import panel</a:t>
                      </a:r>
                    </a:p>
                  </a:txBody>
                  <a:tcPr anchor="ctr"/>
                </a:tc>
              </a:tr>
              <a:tr h="224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@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FIRST/SECOND/MERGE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900" kern="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Related </a:t>
            </a:r>
            <a:r>
              <a:rPr lang="en-AU" sz="3600" dirty="0" smtClean="0"/>
              <a:t>list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7651782" cy="324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143512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all related lists above main object like image </a:t>
            </a:r>
            <a:r>
              <a:rPr lang="en-US" dirty="0" smtClean="0"/>
              <a:t>above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isEdit</a:t>
            </a:r>
            <a:r>
              <a:rPr lang="en-US" dirty="0" smtClean="0"/>
              <a:t>: show or not show edit button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: define if changing default name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isOpenItemOnDialog</a:t>
            </a:r>
            <a:r>
              <a:rPr lang="en-US" dirty="0" smtClean="0"/>
              <a:t>: show dialog panel when edit item or jump to view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Related </a:t>
            </a:r>
            <a:r>
              <a:rPr lang="en-AU" sz="3600" dirty="0" smtClean="0"/>
              <a:t>list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785926"/>
            <a:ext cx="81439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RelatedPattern</a:t>
            </a:r>
            <a:r>
              <a:rPr lang="en-US" dirty="0" smtClean="0"/>
              <a:t>: RELATE </a:t>
            </a:r>
            <a:r>
              <a:rPr lang="en-US" dirty="0" smtClean="0"/>
              <a:t>LIST TYPE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PARRENT_CHILD: Related </a:t>
            </a:r>
            <a:r>
              <a:rPr lang="en-US" sz="1400" dirty="0" smtClean="0"/>
              <a:t>list for many to </a:t>
            </a:r>
            <a:r>
              <a:rPr lang="en-US" sz="1400" dirty="0" smtClean="0"/>
              <a:t>one relationship</a:t>
            </a:r>
          </a:p>
          <a:p>
            <a:pPr marL="342900" indent="-342900"/>
            <a:r>
              <a:rPr lang="en-US" sz="1400" dirty="0" smtClean="0"/>
              <a:t>Ex: Account and contact is a m2one relationship (account has many contacts)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 smtClean="0"/>
              <a:t>MANY2MANY: Related </a:t>
            </a:r>
            <a:r>
              <a:rPr lang="en-US" sz="1400" dirty="0" smtClean="0"/>
              <a:t>list for many </a:t>
            </a:r>
            <a:r>
              <a:rPr lang="en-US" sz="1400" dirty="0" smtClean="0"/>
              <a:t>to many </a:t>
            </a:r>
            <a:r>
              <a:rPr lang="en-US" sz="1400" dirty="0" smtClean="0"/>
              <a:t>relationship</a:t>
            </a:r>
          </a:p>
          <a:p>
            <a:pPr marL="342900" indent="-342900"/>
            <a:r>
              <a:rPr lang="en-US" sz="1400" dirty="0" smtClean="0"/>
              <a:t>Ex: user and </a:t>
            </a:r>
            <a:r>
              <a:rPr lang="en-US" sz="1400" dirty="0" err="1" smtClean="0"/>
              <a:t>usergroup</a:t>
            </a:r>
            <a:r>
              <a:rPr lang="en-US" sz="1400" dirty="0" smtClean="0"/>
              <a:t> </a:t>
            </a:r>
            <a:r>
              <a:rPr lang="en-US" sz="1400" dirty="0" smtClean="0"/>
              <a:t>is a m2m relationship (do not map table many </a:t>
            </a:r>
            <a:r>
              <a:rPr lang="en-US" sz="1400" dirty="0" err="1" smtClean="0"/>
              <a:t>many</a:t>
            </a:r>
            <a:r>
              <a:rPr lang="en-US" sz="1400" dirty="0" smtClean="0"/>
              <a:t>)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400" dirty="0" smtClean="0"/>
              <a:t>MANY2MANY_VALUE: Related list for many to many relationship has many </a:t>
            </a:r>
            <a:r>
              <a:rPr lang="en-US" sz="1400" dirty="0" err="1" smtClean="0"/>
              <a:t>many</a:t>
            </a:r>
            <a:r>
              <a:rPr lang="en-US" sz="1400" dirty="0" smtClean="0"/>
              <a:t> table with multiple column</a:t>
            </a:r>
          </a:p>
          <a:p>
            <a:pPr marL="342900" indent="-342900"/>
            <a:r>
              <a:rPr lang="en-US" sz="1400" dirty="0" smtClean="0"/>
              <a:t>Ex: </a:t>
            </a:r>
            <a:r>
              <a:rPr lang="en-US" sz="1400" dirty="0" err="1" smtClean="0"/>
              <a:t>productitem</a:t>
            </a:r>
            <a:r>
              <a:rPr lang="en-US" sz="1400" dirty="0" smtClean="0"/>
              <a:t> and location is a m2m relationship has values</a:t>
            </a:r>
            <a:r>
              <a:rPr lang="en-US" sz="1400" dirty="0" smtClean="0"/>
              <a:t>, so we need map table </a:t>
            </a:r>
            <a:r>
              <a:rPr lang="en-US" sz="1400" dirty="0" err="1" smtClean="0"/>
              <a:t>manymany</a:t>
            </a:r>
            <a:r>
              <a:rPr lang="en-US" sz="1400" dirty="0" smtClean="0"/>
              <a:t> (</a:t>
            </a:r>
            <a:r>
              <a:rPr lang="en-US" sz="1400" dirty="0" err="1" smtClean="0"/>
              <a:t>ProductItemLocation</a:t>
            </a:r>
            <a:r>
              <a:rPr lang="en-US" sz="1400" dirty="0" smtClean="0"/>
              <a:t>)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86058"/>
            <a:ext cx="4071966" cy="67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724185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5786454"/>
            <a:ext cx="5143536" cy="73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Related </a:t>
            </a:r>
            <a:r>
              <a:rPr lang="en-AU" sz="3600" dirty="0" smtClean="0"/>
              <a:t>list (3)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785926"/>
            <a:ext cx="4357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criteria above related list panel, we need </a:t>
            </a:r>
            <a:r>
              <a:rPr lang="en-US" dirty="0" err="1" smtClean="0"/>
              <a:t>overide</a:t>
            </a:r>
            <a:r>
              <a:rPr lang="en-US" dirty="0" smtClean="0"/>
              <a:t> list panel for this object.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ProductMarketPlace</a:t>
            </a:r>
            <a:r>
              <a:rPr lang="en-US" dirty="0" err="1" smtClean="0"/>
              <a:t>ListPanel</a:t>
            </a:r>
            <a:r>
              <a:rPr lang="en-US" dirty="0" smtClean="0"/>
              <a:t> is a related list panel showed on market detail panel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Overide</a:t>
            </a:r>
            <a:r>
              <a:rPr lang="en-US" dirty="0" smtClean="0"/>
              <a:t> </a:t>
            </a:r>
            <a:r>
              <a:rPr lang="en-US" dirty="0" err="1" smtClean="0"/>
              <a:t>initCustomTopElements</a:t>
            </a:r>
            <a:r>
              <a:rPr lang="en-US" dirty="0" smtClean="0"/>
              <a:t> </a:t>
            </a:r>
            <a:r>
              <a:rPr lang="en-US" dirty="0" err="1" smtClean="0"/>
              <a:t>funtion</a:t>
            </a:r>
            <a:r>
              <a:rPr lang="en-US" dirty="0" smtClean="0"/>
              <a:t> for declaring search fields</a:t>
            </a:r>
          </a:p>
          <a:p>
            <a:pPr marL="342900" indent="-342900"/>
            <a:r>
              <a:rPr lang="en-US" dirty="0" smtClean="0"/>
              <a:t>2. </a:t>
            </a:r>
            <a:r>
              <a:rPr lang="en-US" dirty="0" err="1" smtClean="0"/>
              <a:t>Overide</a:t>
            </a:r>
            <a:r>
              <a:rPr lang="en-US" dirty="0" smtClean="0"/>
              <a:t> </a:t>
            </a:r>
            <a:r>
              <a:rPr lang="en-US" dirty="0" err="1" smtClean="0"/>
              <a:t>callFinalParam</a:t>
            </a:r>
            <a:r>
              <a:rPr lang="en-US" dirty="0" smtClean="0"/>
              <a:t> function for adding custom search value to final parameter.</a:t>
            </a:r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92284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smtClean="0"/>
              <a:t>Custom edit panel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785926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step to </a:t>
            </a:r>
            <a:r>
              <a:rPr lang="en-US" dirty="0" err="1" smtClean="0"/>
              <a:t>overide</a:t>
            </a:r>
            <a:r>
              <a:rPr lang="en-US" dirty="0" smtClean="0"/>
              <a:t> a panel</a:t>
            </a:r>
          </a:p>
          <a:p>
            <a:r>
              <a:rPr lang="en-US" dirty="0" smtClean="0"/>
              <a:t>Step 1: Create a class in module which object is registered</a:t>
            </a:r>
          </a:p>
          <a:p>
            <a:r>
              <a:rPr lang="en-US" dirty="0" smtClean="0"/>
              <a:t>Step 2: Class is extended </a:t>
            </a:r>
            <a:r>
              <a:rPr lang="en-US" dirty="0" err="1" smtClean="0"/>
              <a:t>EditPanel</a:t>
            </a:r>
            <a:endParaRPr lang="en-US" dirty="0" smtClean="0"/>
          </a:p>
          <a:p>
            <a:r>
              <a:rPr lang="en-US" dirty="0" smtClean="0"/>
              <a:t>Step 3: Register new customer panel in panel provider in this module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overide</a:t>
            </a:r>
            <a:r>
              <a:rPr lang="en-US" dirty="0" smtClean="0"/>
              <a:t> contract edit panel to catch changing </a:t>
            </a:r>
            <a:r>
              <a:rPr lang="en-US" smtClean="0"/>
              <a:t>product field </a:t>
            </a:r>
            <a:r>
              <a:rPr lang="en-US" dirty="0" smtClean="0"/>
              <a:t>value then get price to set </a:t>
            </a:r>
            <a:r>
              <a:rPr lang="en-US" smtClean="0"/>
              <a:t>amount field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785926"/>
            <a:ext cx="4778466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dirty="0" smtClean="0">
                <a:hlinkClick r:id="rId2" action="ppaction://hlinksldjump"/>
              </a:rPr>
              <a:t>Create new module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3" action="ppaction://hlinksldjump"/>
              </a:rPr>
              <a:t>Import module into project (eclipse)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4" action="ppaction://hlinksldjump"/>
              </a:rPr>
              <a:t>Build and run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5" action="ppaction://hlinksldjump"/>
              </a:rPr>
              <a:t>Appendices</a:t>
            </a:r>
            <a:endParaRPr lang="en-AU" dirty="0" smtClean="0"/>
          </a:p>
          <a:p>
            <a:pPr algn="just" eaLnBrk="1" hangingPunct="1"/>
            <a:r>
              <a:rPr lang="en-AU" dirty="0" smtClean="0">
                <a:hlinkClick r:id="rId6" action="ppaction://hlinksldjump"/>
              </a:rPr>
              <a:t>Service</a:t>
            </a:r>
            <a:endParaRPr lang="en-AU" dirty="0" smtClean="0">
              <a:hlinkClick r:id="" action="ppaction://noactio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Role and tag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85736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 is function to access panel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143116"/>
            <a:ext cx="4929222" cy="30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2285992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Role active: show menu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search: access search panel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view: access info panel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edit: access create/edit panel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delete: can delete object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export: can export object</a:t>
            </a:r>
          </a:p>
          <a:p>
            <a:pPr marL="342900" indent="-342900">
              <a:buAutoNum type="arabicPeriod"/>
            </a:pPr>
            <a:r>
              <a:rPr lang="en-US" dirty="0" smtClean="0"/>
              <a:t>Role import: access import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450057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is using for access data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286256"/>
            <a:ext cx="5521002" cy="116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5572140"/>
            <a:ext cx="4214842" cy="100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8596" y="4929198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Declare in object above class (public class Lead)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access tag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default access tag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Systems function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714884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Before save: re-set attribute value before commit into database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save: do job after commit object into database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GetGeneratedEvent</a:t>
            </a:r>
            <a:r>
              <a:rPr lang="en-US" dirty="0" smtClean="0"/>
              <a:t>: Create custom event </a:t>
            </a:r>
          </a:p>
          <a:p>
            <a:pPr marL="342900" indent="-342900">
              <a:buAutoNum type="arabicPeriod"/>
            </a:pPr>
            <a:r>
              <a:rPr lang="en-US" dirty="0" smtClean="0"/>
              <a:t>Before delete: do job before delete object 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delete: do job after delete object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5815023" cy="284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Import key and history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Declare key for import object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2285992"/>
            <a:ext cx="5500726" cy="32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643182"/>
            <a:ext cx="4857784" cy="11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38576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Declare change history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429132"/>
            <a:ext cx="753995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</a:t>
            </a:r>
            <a:r>
              <a:rPr kumimoji="0" lang="en-AU" sz="4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module into project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Import module into project (eclipse) </a:t>
            </a:r>
            <a:br>
              <a:rPr lang="en-AU" sz="2800" dirty="0" smtClean="0"/>
            </a:b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Right click on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Choose “Import as Project”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Open pom.xml of framework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Register new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14488"/>
            <a:ext cx="337362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5312836" cy="199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and run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Build and run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3500462" cy="229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71472" y="1500174"/>
            <a:ext cx="4572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Right click on module -&gt; run as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Choose “Maven install”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Wait until build success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Copy jar file from target of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Past to deploy folder of apache-</a:t>
            </a:r>
            <a:r>
              <a:rPr lang="en-AU" kern="0" dirty="0" err="1" smtClean="0"/>
              <a:t>karaf</a:t>
            </a:r>
            <a:r>
              <a:rPr lang="en-AU" kern="0" dirty="0" smtClean="0"/>
              <a:t>. Finally, you can run it on browser with </a:t>
            </a:r>
            <a:r>
              <a:rPr lang="en-AU" kern="0" dirty="0" err="1" smtClean="0"/>
              <a:t>url</a:t>
            </a:r>
            <a:r>
              <a:rPr lang="en-AU" kern="0" dirty="0" smtClean="0"/>
              <a:t>: http://localhost:8181/bk-resman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34645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214818"/>
            <a:ext cx="4239826" cy="15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Appendices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Components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4615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6357"/>
                <a:gridCol w="2522601"/>
                <a:gridCol w="2500330"/>
                <a:gridCol w="2643206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No.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Name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Search component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HDTextField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HDSearchTextField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HDTextArea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HDSearchTextField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HDPhoneField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HDSearchPhoneField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HDPassword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HDNumberField</a:t>
                      </a:r>
                      <a:endParaRPr 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 smtClean="0"/>
                        <a:t>HDSearchNumberField</a:t>
                      </a:r>
                      <a:r>
                        <a:rPr lang="en-US" sz="900" dirty="0" smtClean="0"/>
                        <a:t> and </a:t>
                      </a:r>
                      <a:r>
                        <a:rPr lang="en-US" sz="900" dirty="0" err="1" smtClean="0"/>
                        <a:t>HDSearchNumberRange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HDIntegerNumberField</a:t>
                      </a:r>
                      <a:endParaRPr 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 smtClean="0"/>
                        <a:t>HDSearchIntegerField</a:t>
                      </a:r>
                      <a:r>
                        <a:rPr lang="en-US" sz="900" dirty="0" smtClean="0"/>
                        <a:t> and </a:t>
                      </a:r>
                      <a:r>
                        <a:rPr lang="en-US" sz="900" dirty="0" err="1" smtClean="0"/>
                        <a:t>HDSearchIntegerRange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HDEmailField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HDSearchTextField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HDDateField</a:t>
                      </a:r>
                      <a:endParaRPr 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 smtClean="0"/>
                        <a:t>HDSearchDateRange</a:t>
                      </a:r>
                      <a:r>
                        <a:rPr lang="en-US" sz="900" dirty="0" smtClean="0"/>
                        <a:t> and </a:t>
                      </a:r>
                      <a:r>
                        <a:rPr lang="en-US" sz="900" dirty="0" err="1" smtClean="0"/>
                        <a:t>HDSearchDateField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HDCurrencyField</a:t>
                      </a:r>
                      <a:endParaRPr 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 smtClean="0"/>
                        <a:t>HDSearchNumberField</a:t>
                      </a:r>
                      <a:r>
                        <a:rPr lang="en-US" sz="900" dirty="0" smtClean="0"/>
                        <a:t> and </a:t>
                      </a:r>
                      <a:r>
                        <a:rPr lang="en-US" sz="900" dirty="0" err="1" smtClean="0"/>
                        <a:t>HDSearchNumberRange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HDItemCodeListSelect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HDSearchItemCodeListSelect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HDItemCodeGroupRadio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HDSearchGroupRatio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HDItemCodeGroupCheckbox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HDSearchItemCodeListSelect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HDItemCodeCombobox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HDSearchItemCodeComboBox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HDFileUploader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HDCheckBox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HDSearchBooleanField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HDCombobox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HDDateTimeField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HDSearchDateRange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HDIObjectCombobox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HDSearchIObjectListSelect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HDItemCodeGroupRadio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HDSearchItemCodeListSelect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Components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4384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0823"/>
                <a:gridCol w="2732449"/>
                <a:gridCol w="2286016"/>
                <a:gridCol w="2643206"/>
              </a:tblGrid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No.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Name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Search</a:t>
                      </a:r>
                      <a:r>
                        <a:rPr lang="en-AU" sz="900" baseline="0" dirty="0" smtClean="0"/>
                        <a:t> component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kern="0" dirty="0" err="1" smtClean="0"/>
                        <a:t>HDSingleSelectionItemBox</a:t>
                      </a:r>
                      <a:endParaRPr lang="en-US" sz="9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Using</a:t>
                      </a:r>
                      <a:r>
                        <a:rPr lang="en-US" sz="900" baseline="0" dirty="0" smtClean="0"/>
                        <a:t> for</a:t>
                      </a:r>
                      <a:r>
                        <a:rPr lang="en-US" sz="900" dirty="0" smtClean="0"/>
                        <a:t> custom search (for </a:t>
                      </a:r>
                      <a:r>
                        <a:rPr lang="en-US" sz="900" dirty="0" err="1" smtClean="0"/>
                        <a:t>iobject</a:t>
                      </a:r>
                      <a:r>
                        <a:rPr lang="en-US" sz="900" baseline="0" dirty="0" smtClean="0"/>
                        <a:t> has many to one relationship</a:t>
                      </a:r>
                      <a:r>
                        <a:rPr lang="en-US" sz="900" dirty="0" smtClean="0"/>
                        <a:t>)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HDMultiSelectionItemBox</a:t>
                      </a:r>
                      <a:endParaRPr 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Using</a:t>
                      </a:r>
                      <a:r>
                        <a:rPr lang="en-US" sz="900" baseline="0" dirty="0" smtClean="0"/>
                        <a:t> for </a:t>
                      </a:r>
                      <a:r>
                        <a:rPr lang="en-US" sz="900" baseline="0" dirty="0" err="1" smtClean="0"/>
                        <a:t>iobject</a:t>
                      </a:r>
                      <a:r>
                        <a:rPr lang="en-US" sz="900" baseline="0" dirty="0" smtClean="0"/>
                        <a:t> has many to many relationship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HDComplexSelection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Using for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bach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khoa</a:t>
                      </a:r>
                      <a:r>
                        <a:rPr lang="en-US" sz="900" baseline="0" dirty="0" smtClean="0"/>
                        <a:t> project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HDRoleGroupCheckbox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HDYearCombobox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HDSearchYearCombobox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HDUniqueTextField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HDSearchTextField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HDTimeCombobox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HDSuggestionField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HDSearchTextField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HDSuggestionCombobox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Using</a:t>
                      </a:r>
                      <a:r>
                        <a:rPr lang="en-US" sz="900" baseline="0" dirty="0" smtClean="0"/>
                        <a:t> for product in sale lines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HDSingleSelectionCreateItemBox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 </a:t>
                      </a:r>
                      <a:r>
                        <a:rPr lang="en-US" sz="900" dirty="0" err="1" smtClean="0"/>
                        <a:t>iobject</a:t>
                      </a:r>
                      <a:r>
                        <a:rPr lang="en-US" sz="900" baseline="0" dirty="0" smtClean="0"/>
                        <a:t> has many to one relationship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HDSingleRelatedComponent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 find duplicated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HDPercentageField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HDMonthCombobox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HDSearchMonthField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HDListEditor</a:t>
                      </a:r>
                      <a:r>
                        <a:rPr lang="en-US" sz="900" dirty="0" smtClean="0"/>
                        <a:t> (</a:t>
                      </a:r>
                      <a:r>
                        <a:rPr lang="en-US" sz="900" dirty="0" err="1" smtClean="0"/>
                        <a:t>HDListCreateObject</a:t>
                      </a:r>
                      <a:r>
                        <a:rPr lang="en-US" sz="900" dirty="0" smtClean="0"/>
                        <a:t> - depreciated)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This component is</a:t>
                      </a:r>
                      <a:r>
                        <a:rPr lang="en-US" sz="900" baseline="0" dirty="0" smtClean="0"/>
                        <a:t> used for sale lines, purchase lines …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HDLabelField</a:t>
                      </a:r>
                      <a:endParaRPr lang="en-US" sz="9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Using in</a:t>
                      </a:r>
                      <a:r>
                        <a:rPr lang="en-US" sz="900" baseline="0" dirty="0" smtClean="0"/>
                        <a:t> edit </a:t>
                      </a:r>
                      <a:r>
                        <a:rPr lang="en-US" sz="900" baseline="0" dirty="0" err="1" smtClean="0"/>
                        <a:t>config</a:t>
                      </a:r>
                      <a:r>
                        <a:rPr lang="en-US" sz="900" baseline="0" dirty="0" smtClean="0"/>
                        <a:t> for displaying label only (form object)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HDWebsiteField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HDRichTextArea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</a:t>
                      </a:r>
                      <a:r>
                        <a:rPr lang="en-US" sz="900" baseline="0" dirty="0" smtClean="0"/>
                        <a:t> email template</a:t>
                      </a:r>
                      <a:endParaRPr lang="en-US" sz="900" dirty="0"/>
                    </a:p>
                  </a:txBody>
                  <a:tcPr anchor="ctr"/>
                </a:tc>
              </a:tr>
              <a:tr h="225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HDMultiFileUploaderField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 upload multiple files</a:t>
                      </a: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621508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Application is automatic convert edit component to search component. But we can use custom search component (place in </a:t>
            </a:r>
            <a:r>
              <a:rPr lang="en-AU" sz="1200" dirty="0" err="1" smtClean="0"/>
              <a:t>fieldType</a:t>
            </a:r>
            <a:r>
              <a:rPr lang="en-AU" sz="1200" dirty="0" smtClean="0"/>
              <a:t> of custom search annotation)</a:t>
            </a:r>
            <a:endParaRPr lang="en-US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en-AU" sz="4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new module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Converter components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2538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61679"/>
                <a:gridCol w="2481593"/>
                <a:gridCol w="4929222"/>
              </a:tblGrid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No.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Name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Description</a:t>
                      </a:r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1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HDDateToStringConverter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2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900" kern="0" dirty="0" err="1" smtClean="0"/>
                        <a:t>HDIDToIObjectConverter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3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HDItemCodeConverter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4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HDMultiIObjectConverter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5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HDMultiItemCodeConverter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6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HDStringToDateConverter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AU" sz="900" dirty="0" smtClean="0"/>
                        <a:t>7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HDMultiSelectionConverter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HDIObjectConverter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Using for writing</a:t>
                      </a:r>
                      <a:r>
                        <a:rPr lang="en-US" sz="900" baseline="0" dirty="0" smtClean="0"/>
                        <a:t> components</a:t>
                      </a:r>
                      <a:endParaRPr lang="en-US" sz="900" dirty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HDListIObjectConverter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Using for writing</a:t>
                      </a:r>
                      <a:r>
                        <a:rPr lang="en-US" sz="900" baseline="0" dirty="0" smtClean="0"/>
                        <a:t> components</a:t>
                      </a:r>
                      <a:endParaRPr lang="en-US" sz="900" dirty="0" smtClean="0"/>
                    </a:p>
                  </a:txBody>
                  <a:tcPr anchor="ctr"/>
                </a:tc>
              </a:tr>
              <a:tr h="2171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HDStringToBooleanConverter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450057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When we use converter component</a:t>
            </a:r>
          </a:p>
          <a:p>
            <a:r>
              <a:rPr lang="en-AU" dirty="0" smtClean="0"/>
              <a:t>+ Display custom format</a:t>
            </a:r>
          </a:p>
          <a:p>
            <a:r>
              <a:rPr lang="en-AU" dirty="0" smtClean="0"/>
              <a:t>+ Display other (not default) column of link table</a:t>
            </a:r>
          </a:p>
          <a:p>
            <a:r>
              <a:rPr lang="en-AU" dirty="0" smtClean="0"/>
              <a:t>Define new converter class, must extends from converter class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Define formula and search query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Search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will be defined when there is a join with other table except item code table.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baseline="0" dirty="0" smtClean="0">
                <a:latin typeface="+mn-lt"/>
              </a:rPr>
              <a:t> Example:</a:t>
            </a:r>
          </a:p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 for get paid amount in contract</a:t>
            </a:r>
          </a:p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endParaRPr kumimoji="0" lang="en-AU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kumimoji="0" lang="en-AU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lang="en-AU" sz="2400" kern="0" baseline="0" dirty="0" smtClean="0">
                <a:latin typeface="+mn-lt"/>
              </a:rPr>
              <a:t>Search account in contract:</a:t>
            </a:r>
            <a:r>
              <a:rPr lang="en-AU" sz="2400" kern="0" dirty="0" smtClean="0">
                <a:latin typeface="+mn-lt"/>
              </a:rPr>
              <a:t> </a:t>
            </a:r>
            <a:r>
              <a:rPr lang="en-AU" sz="2000" kern="0" dirty="0" err="1" smtClean="0">
                <a:latin typeface="+mn-lt"/>
              </a:rPr>
              <a:t>fieldQuey</a:t>
            </a:r>
            <a:r>
              <a:rPr lang="en-AU" sz="2000" kern="0" dirty="0" smtClean="0">
                <a:latin typeface="+mn-lt"/>
              </a:rPr>
              <a:t> = “</a:t>
            </a:r>
            <a:r>
              <a:rPr lang="en-AU" sz="2000" kern="0" dirty="0" err="1" smtClean="0">
                <a:latin typeface="+mn-lt"/>
              </a:rPr>
              <a:t>account.fullName</a:t>
            </a:r>
            <a:r>
              <a:rPr lang="en-AU" sz="2000" kern="0" dirty="0" smtClean="0">
                <a:latin typeface="+mn-lt"/>
              </a:rPr>
              <a:t>” account is attribute in contract and </a:t>
            </a:r>
            <a:r>
              <a:rPr lang="en-AU" sz="2000" kern="0" dirty="0" err="1" smtClean="0">
                <a:latin typeface="+mn-lt"/>
              </a:rPr>
              <a:t>fullName</a:t>
            </a:r>
            <a:r>
              <a:rPr lang="en-AU" sz="2000" kern="0" dirty="0" smtClean="0">
                <a:latin typeface="+mn-lt"/>
              </a:rPr>
              <a:t> is attribute in account</a:t>
            </a:r>
            <a:endParaRPr lang="en-AU" sz="2000" kern="0" baseline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643314"/>
            <a:ext cx="697294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500702"/>
            <a:ext cx="6786610" cy="113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&gt;&gt;Service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3600" dirty="0" smtClean="0"/>
              <a:t>Contents</a:t>
            </a:r>
            <a:endParaRPr lang="en-AU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2" action="ppaction://hlinksldjump"/>
              </a:rPr>
              <a:t>Create service module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3" action="ppaction://hlinksldjump"/>
              </a:rPr>
              <a:t>Generation doc (free marker)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4" action="ppaction://hlinksldjump"/>
              </a:rPr>
              <a:t>Rule service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err="1" smtClean="0"/>
              <a:t>Bis</a:t>
            </a:r>
            <a:r>
              <a:rPr lang="en-AU" sz="2400" dirty="0" smtClean="0"/>
              <a:t> service</a:t>
            </a:r>
          </a:p>
          <a:p>
            <a:pPr marL="0" indent="0" algn="just" eaLnBrk="1" hangingPunct="1"/>
            <a:r>
              <a:rPr lang="en-AU" sz="2400" dirty="0" smtClean="0"/>
              <a:t> </a:t>
            </a:r>
            <a:endParaRPr lang="en-AU" sz="1400" dirty="0" smtClean="0"/>
          </a:p>
          <a:p>
            <a:pPr algn="just" eaLnBrk="1" hangingPunct="1"/>
            <a:endParaRPr lang="en-AU" sz="1800" dirty="0" smtClean="0"/>
          </a:p>
          <a:p>
            <a:pPr algn="just" eaLnBrk="1" hangingPunct="1">
              <a:buNone/>
            </a:pPr>
            <a:endParaRPr lang="vi-VN" dirty="0" smtClean="0"/>
          </a:p>
          <a:p>
            <a:pPr algn="just" eaLnBrk="1" hangingPunct="1"/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smtClean="0"/>
              <a:t>Create service module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pom file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lang="en-AU" sz="2400" kern="0" dirty="0" smtClean="0">
                <a:latin typeface="+mn-lt"/>
              </a:rPr>
              <a:t>Module name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kumimoji="0" lang="en-A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Svn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dependencies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baseline="0" dirty="0" smtClean="0">
                <a:latin typeface="+mn-lt"/>
              </a:rPr>
              <a:t> create</a:t>
            </a:r>
            <a:r>
              <a:rPr lang="en-AU" sz="2400" kern="0" dirty="0" smtClean="0">
                <a:latin typeface="+mn-lt"/>
              </a:rPr>
              <a:t> service file</a:t>
            </a:r>
            <a:endParaRPr lang="en-AU" sz="2400" kern="0" baseline="0" dirty="0" smtClean="0">
              <a:latin typeface="+mn-lt"/>
            </a:endParaRPr>
          </a:p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lang="en-AU" sz="2400" kern="0" dirty="0" smtClean="0">
                <a:latin typeface="+mn-lt"/>
              </a:rPr>
              <a:t>Place in folder</a:t>
            </a:r>
          </a:p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sz="1600" kern="0" dirty="0" smtClean="0">
                <a:latin typeface="+mn-lt"/>
              </a:rPr>
              <a:t>“main/resources/META-INF/service”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 startAt="2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name “</a:t>
            </a:r>
            <a:r>
              <a:rPr kumimoji="0" lang="en-AU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com.hde.service.Service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 startAt="2"/>
              <a:tabLst/>
              <a:defRPr/>
            </a:pPr>
            <a:r>
              <a:rPr lang="en-AU" sz="2400" kern="0" dirty="0" smtClean="0">
                <a:latin typeface="+mn-lt"/>
              </a:rPr>
              <a:t>Service package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 startAt="2"/>
              <a:tabLst/>
              <a:defRPr/>
            </a:pPr>
            <a:r>
              <a:rPr lang="en-AU" sz="2400" kern="0" dirty="0" smtClean="0">
                <a:latin typeface="+mn-lt"/>
              </a:rPr>
              <a:t>Class must extends service class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 startAt="2"/>
              <a:tabLst/>
              <a:defRPr/>
            </a:pPr>
            <a:r>
              <a:rPr kumimoji="0" lang="en-A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Defind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name</a:t>
            </a: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714488"/>
            <a:ext cx="4572032" cy="209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058" y="4000504"/>
            <a:ext cx="605794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714884"/>
            <a:ext cx="2571768" cy="158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smtClean="0"/>
              <a:t>Create service module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build to jar file and place in best-service/bin/service folder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AU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turn off some services in app service by l</a:t>
            </a:r>
            <a:r>
              <a:rPr lang="en-AU" kern="0" baseline="0" dirty="0" err="1" smtClean="0">
                <a:latin typeface="+mn-lt"/>
              </a:rPr>
              <a:t>ist</a:t>
            </a:r>
            <a:r>
              <a:rPr lang="en-AU" kern="0" dirty="0" smtClean="0">
                <a:latin typeface="+mn-lt"/>
              </a:rPr>
              <a:t> all services want to turn off in service-</a:t>
            </a:r>
            <a:r>
              <a:rPr lang="en-AU" kern="0" dirty="0" err="1" smtClean="0">
                <a:latin typeface="+mn-lt"/>
              </a:rPr>
              <a:t>app.properties</a:t>
            </a:r>
            <a:endParaRPr lang="en-AU" kern="0" dirty="0" smtClean="0">
              <a:latin typeface="+mn-lt"/>
            </a:endParaRPr>
          </a:p>
          <a:p>
            <a:pPr marL="342900" lvl="0" indent="-342900" algn="just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AU" kern="0" dirty="0" err="1" smtClean="0">
                <a:latin typeface="+mn-lt"/>
              </a:rPr>
              <a:t>app.service.off</a:t>
            </a:r>
            <a:r>
              <a:rPr lang="en-AU" kern="0" dirty="0" smtClean="0">
                <a:latin typeface="+mn-lt"/>
              </a:rPr>
              <a:t>=BISService;ImportFileService;RuleService;XMLService;EmailService;CalendarService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smtClean="0"/>
              <a:t>Generation doc (free marker)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</a:t>
            </a:r>
            <a:r>
              <a:rPr lang="en-AU" sz="2400" kern="0" dirty="0" err="1" smtClean="0">
                <a:latin typeface="+mn-lt"/>
              </a:rPr>
              <a:t>Config</a:t>
            </a:r>
            <a:r>
              <a:rPr lang="en-AU" sz="2400" kern="0" dirty="0" smtClean="0">
                <a:latin typeface="+mn-lt"/>
              </a:rPr>
              <a:t> attribute in </a:t>
            </a:r>
            <a:r>
              <a:rPr lang="en-AU" sz="2400" kern="0" dirty="0" err="1" smtClean="0">
                <a:latin typeface="+mn-lt"/>
              </a:rPr>
              <a:t>iobject</a:t>
            </a:r>
            <a:r>
              <a:rPr lang="en-AU" sz="2400" kern="0" dirty="0" smtClean="0">
                <a:latin typeface="+mn-lt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sz="2400" kern="0" dirty="0" smtClean="0">
                <a:latin typeface="+mn-lt"/>
              </a:rPr>
              <a:t>with </a:t>
            </a:r>
            <a:r>
              <a:rPr lang="en-AU" sz="2400" kern="0" dirty="0" err="1" smtClean="0">
                <a:latin typeface="+mn-lt"/>
              </a:rPr>
              <a:t>anotation</a:t>
            </a:r>
            <a:r>
              <a:rPr lang="en-AU" sz="2400" kern="0" dirty="0" smtClean="0">
                <a:latin typeface="+mn-lt"/>
              </a:rPr>
              <a:t> @</a:t>
            </a:r>
            <a:r>
              <a:rPr lang="en-AU" sz="2400" kern="0" dirty="0" err="1" smtClean="0">
                <a:latin typeface="+mn-lt"/>
              </a:rPr>
              <a:t>HDGeneration</a:t>
            </a: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Defind custom generation (if it is necessary)</a:t>
            </a:r>
          </a:p>
          <a:p>
            <a:pPr marL="284163" marR="0" lvl="0" indent="-2841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AutoNum type="arabicPeriod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custom by place in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sz="2400" kern="0" dirty="0" smtClean="0">
                <a:latin typeface="+mn-lt"/>
              </a:rPr>
              <a:t>“</a:t>
            </a:r>
            <a:r>
              <a:rPr lang="en-AU" sz="1600" kern="0" dirty="0" err="1" smtClean="0">
                <a:latin typeface="+mn-lt"/>
              </a:rPr>
              <a:t>scr</a:t>
            </a:r>
            <a:r>
              <a:rPr lang="en-AU" sz="1600" kern="0" dirty="0" smtClean="0">
                <a:latin typeface="+mn-lt"/>
              </a:rPr>
              <a:t>/</a:t>
            </a:r>
            <a:r>
              <a:rPr lang="en-AU" sz="1600" kern="0" dirty="0" err="1" smtClean="0">
                <a:latin typeface="+mn-lt"/>
              </a:rPr>
              <a:t>main.resources</a:t>
            </a:r>
            <a:r>
              <a:rPr lang="en-AU" sz="1600" kern="0" dirty="0" smtClean="0">
                <a:latin typeface="+mn-lt"/>
              </a:rPr>
              <a:t>/META-INF/</a:t>
            </a:r>
            <a:r>
              <a:rPr kumimoji="0" lang="en-AU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file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AU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com.hde.app.interface.IDocumentGenerator</a:t>
            </a:r>
            <a:r>
              <a:rPr kumimoji="0" lang="en-AU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endParaRPr kumimoji="0" lang="en-AU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sz="2800" kern="0" dirty="0" smtClean="0">
                <a:latin typeface="+mn-lt"/>
              </a:rPr>
              <a:t>With content is the package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AU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lang="en-AU" sz="2800" kern="0" dirty="0" smtClean="0">
                <a:latin typeface="+mn-lt"/>
              </a:rPr>
              <a:t>file</a:t>
            </a:r>
            <a:endParaRPr kumimoji="0" lang="en-AU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 startAt="2"/>
              <a:tabLst/>
              <a:defRPr/>
            </a:pPr>
            <a:r>
              <a:rPr lang="en-AU" kern="0" dirty="0" smtClean="0">
                <a:latin typeface="+mn-lt"/>
              </a:rPr>
              <a:t>File must implements </a:t>
            </a:r>
            <a:r>
              <a:rPr lang="en-AU" kern="0" dirty="0" err="1" smtClean="0">
                <a:latin typeface="+mn-lt"/>
              </a:rPr>
              <a:t>IDocumentGenerator</a:t>
            </a:r>
            <a:endParaRPr lang="en-AU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kern="0" dirty="0" smtClean="0">
                <a:latin typeface="+mn-lt"/>
              </a:rPr>
              <a:t>a</a:t>
            </a:r>
            <a:r>
              <a:rPr kumimoji="0" lang="en-A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AU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class must the same main object one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AU" kern="0" dirty="0" smtClean="0">
                <a:latin typeface="+mn-lt"/>
              </a:rPr>
              <a:t>t</a:t>
            </a:r>
            <a:r>
              <a:rPr lang="en-AU" kern="0" baseline="0" dirty="0" smtClean="0">
                <a:latin typeface="+mn-lt"/>
              </a:rPr>
              <a:t>o</a:t>
            </a:r>
            <a:r>
              <a:rPr lang="en-AU" kern="0" dirty="0" smtClean="0">
                <a:latin typeface="+mn-lt"/>
              </a:rPr>
              <a:t> generation </a:t>
            </a:r>
            <a:r>
              <a:rPr lang="en-AU" kern="0" dirty="0" err="1" smtClean="0">
                <a:latin typeface="+mn-lt"/>
              </a:rPr>
              <a:t>docment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857364"/>
            <a:ext cx="2000264" cy="8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928934"/>
            <a:ext cx="4171955" cy="70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714752"/>
            <a:ext cx="3500462" cy="278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smtClean="0"/>
              <a:t>Generation doc (free marker)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Create doc file: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Char char="-"/>
              <a:tabLst/>
              <a:defRPr/>
            </a:pPr>
            <a:r>
              <a:rPr lang="en-AU" sz="2400" kern="0" dirty="0" smtClean="0">
                <a:latin typeface="+mn-lt"/>
              </a:rPr>
              <a:t> After run service, a text file will be created in </a:t>
            </a:r>
            <a:r>
              <a:rPr lang="en-AU" sz="2400" kern="0" dirty="0" err="1" smtClean="0">
                <a:latin typeface="+mn-lt"/>
              </a:rPr>
              <a:t>appdata</a:t>
            </a:r>
            <a:r>
              <a:rPr lang="en-AU" sz="2400" kern="0" dirty="0" smtClean="0">
                <a:latin typeface="+mn-lt"/>
              </a:rPr>
              <a:t>\</a:t>
            </a:r>
            <a:r>
              <a:rPr lang="en-AU" sz="2400" kern="0" dirty="0" err="1" smtClean="0">
                <a:latin typeface="+mn-lt"/>
              </a:rPr>
              <a:t>mysql_databasename</a:t>
            </a:r>
            <a:r>
              <a:rPr lang="en-AU" sz="2400" kern="0" dirty="0" smtClean="0">
                <a:latin typeface="+mn-lt"/>
              </a:rPr>
              <a:t>\temporary\generated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Char char="-"/>
              <a:tabLst/>
              <a:defRPr/>
            </a:pPr>
            <a:r>
              <a:rPr lang="en-AU" sz="2400" kern="0" dirty="0" smtClean="0">
                <a:latin typeface="+mn-lt"/>
              </a:rPr>
              <a:t> Import text file into word by select “</a:t>
            </a:r>
            <a:r>
              <a:rPr lang="en-AU" sz="2400" kern="0" dirty="0" err="1" smtClean="0">
                <a:latin typeface="+mn-lt"/>
              </a:rPr>
              <a:t>Maillings</a:t>
            </a:r>
            <a:r>
              <a:rPr lang="en-AU" sz="2400" kern="0" dirty="0" smtClean="0">
                <a:latin typeface="+mn-lt"/>
              </a:rPr>
              <a:t> -&gt; select recipients -&gt; use existing list”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Char char="-"/>
              <a:tabLst/>
              <a:defRPr/>
            </a:pPr>
            <a:r>
              <a:rPr lang="en-AU" sz="2400" kern="0" dirty="0" smtClean="0">
                <a:latin typeface="+mn-lt"/>
              </a:rPr>
              <a:t> Add field to word file like mail merge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</a:t>
            </a:r>
            <a:r>
              <a:rPr lang="en-AU" sz="2400" kern="0" dirty="0" err="1" smtClean="0">
                <a:latin typeface="+mn-lt"/>
              </a:rPr>
              <a:t>Config</a:t>
            </a:r>
            <a:r>
              <a:rPr lang="en-AU" sz="2400" kern="0" dirty="0" smtClean="0">
                <a:latin typeface="+mn-lt"/>
              </a:rPr>
              <a:t> in </a:t>
            </a:r>
            <a:r>
              <a:rPr lang="en-AU" sz="2400" kern="0" dirty="0" err="1" smtClean="0">
                <a:latin typeface="+mn-lt"/>
              </a:rPr>
              <a:t>frameword</a:t>
            </a:r>
            <a:endParaRPr lang="en-AU" sz="2400" kern="0" dirty="0" smtClean="0">
              <a:latin typeface="+mn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template with word template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400" kern="0" dirty="0" smtClean="0">
                <a:latin typeface="+mn-lt"/>
              </a:rPr>
              <a:t>and Generate document method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AutoNum type="arabicPeriod"/>
              <a:tabLst/>
              <a:defRPr/>
            </a:pPr>
            <a:r>
              <a:rPr lang="en-US" sz="2400" kern="0" dirty="0" smtClean="0">
                <a:latin typeface="+mn-lt"/>
              </a:rPr>
              <a:t>Add role generate for main object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button will display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info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panel</a:t>
            </a:r>
            <a:endParaRPr kumimoji="0" lang="vi-V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429000"/>
            <a:ext cx="2679703" cy="85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r="10658"/>
          <a:stretch>
            <a:fillRect/>
          </a:stretch>
        </p:blipFill>
        <p:spPr bwMode="auto">
          <a:xfrm>
            <a:off x="5857852" y="4500570"/>
            <a:ext cx="328614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smtClean="0"/>
              <a:t>Rule service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Create new rule for </a:t>
            </a:r>
            <a:r>
              <a:rPr lang="en-AU" sz="2400" kern="0" dirty="0" err="1" smtClean="0">
                <a:latin typeface="+mn-lt"/>
              </a:rPr>
              <a:t>iobject</a:t>
            </a: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App will auto create event create, update, delete if the object has a rule depend on.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If you want to create custom rule -&gt; custom event must be created in function </a:t>
            </a:r>
            <a:r>
              <a:rPr lang="en-AU" sz="2400" kern="0" dirty="0" err="1" smtClean="0">
                <a:latin typeface="+mn-lt"/>
              </a:rPr>
              <a:t>getGeneratedEvent</a:t>
            </a:r>
            <a:r>
              <a:rPr lang="en-AU" sz="2400" kern="0" dirty="0" smtClean="0">
                <a:latin typeface="+mn-lt"/>
              </a:rPr>
              <a:t> of </a:t>
            </a:r>
            <a:r>
              <a:rPr lang="en-AU" sz="2400" kern="0" dirty="0" err="1" smtClean="0">
                <a:latin typeface="+mn-lt"/>
              </a:rPr>
              <a:t>IObject</a:t>
            </a:r>
            <a:endParaRPr lang="en-AU" sz="2400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1"/>
            <a:ext cx="5000660" cy="14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Service </a:t>
            </a:r>
            <a:br>
              <a:rPr lang="en-AU" sz="2800" dirty="0" smtClean="0"/>
            </a:br>
            <a:r>
              <a:rPr lang="en-AU" sz="3600" dirty="0" err="1" smtClean="0"/>
              <a:t>Bis</a:t>
            </a:r>
            <a:r>
              <a:rPr lang="en-AU" sz="3600" dirty="0" smtClean="0"/>
              <a:t> service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229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Create xml file with select or update queries then place in best-service/queries or you can place in sub folder in queries folder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</a:t>
            </a:r>
            <a:r>
              <a:rPr lang="en-AU" sz="2400" kern="0" dirty="0" err="1" smtClean="0">
                <a:latin typeface="+mn-lt"/>
              </a:rPr>
              <a:t>Config</a:t>
            </a:r>
            <a:r>
              <a:rPr lang="en-AU" sz="2400" kern="0" dirty="0" smtClean="0">
                <a:latin typeface="+mn-lt"/>
              </a:rPr>
              <a:t> service-</a:t>
            </a:r>
            <a:r>
              <a:rPr lang="en-AU" sz="2400" kern="0" dirty="0" err="1" smtClean="0">
                <a:latin typeface="+mn-lt"/>
              </a:rPr>
              <a:t>app.properties</a:t>
            </a:r>
            <a:r>
              <a:rPr lang="en-AU" sz="2400" kern="0" dirty="0" smtClean="0">
                <a:latin typeface="+mn-lt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AU" sz="2400" kern="0" dirty="0" smtClean="0">
                <a:latin typeface="+mn-lt"/>
              </a:rPr>
              <a:t> if xml file place in queries folder -&gt; set </a:t>
            </a:r>
            <a:r>
              <a:rPr lang="en-AU" sz="2400" kern="0" dirty="0" err="1" smtClean="0">
                <a:latin typeface="+mn-lt"/>
              </a:rPr>
              <a:t>app.bis.queries.subfolder</a:t>
            </a:r>
            <a:r>
              <a:rPr lang="en-AU" sz="2400" kern="0" dirty="0" smtClean="0">
                <a:latin typeface="+mn-lt"/>
              </a:rPr>
              <a:t>=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AU" sz="2400" kern="0" dirty="0" smtClean="0">
                <a:latin typeface="+mn-lt"/>
              </a:rPr>
              <a:t> if xml file place in sub folder -&gt; set </a:t>
            </a:r>
            <a:r>
              <a:rPr lang="en-AU" sz="2400" kern="0" dirty="0" err="1" smtClean="0">
                <a:latin typeface="+mn-lt"/>
              </a:rPr>
              <a:t>app.bis.queries.subfolder</a:t>
            </a:r>
            <a:r>
              <a:rPr lang="en-AU" sz="2400" kern="0" dirty="0" smtClean="0">
                <a:latin typeface="+mn-lt"/>
              </a:rPr>
              <a:t>=subfolder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</a:t>
            </a:r>
            <a:r>
              <a:rPr lang="en-AU" sz="2400" kern="0" dirty="0" err="1" smtClean="0">
                <a:latin typeface="+mn-lt"/>
              </a:rPr>
              <a:t>Config</a:t>
            </a:r>
            <a:r>
              <a:rPr lang="en-AU" sz="2400" kern="0" dirty="0" smtClean="0">
                <a:latin typeface="+mn-lt"/>
              </a:rPr>
              <a:t> ConnectionString.xml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AU" sz="2400" kern="0" dirty="0" smtClean="0"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dirty="0" smtClean="0">
                <a:latin typeface="+mn-lt"/>
              </a:rPr>
              <a:t> Check </a:t>
            </a:r>
            <a:r>
              <a:rPr lang="en-AU" sz="2400" kern="0" dirty="0" err="1" smtClean="0">
                <a:latin typeface="+mn-lt"/>
              </a:rPr>
              <a:t>syn</a:t>
            </a:r>
            <a:r>
              <a:rPr lang="en-AU" sz="2400" kern="0" dirty="0" smtClean="0">
                <a:latin typeface="+mn-lt"/>
              </a:rPr>
              <a:t> </a:t>
            </a:r>
            <a:r>
              <a:rPr lang="en-AU" sz="2400" kern="0" dirty="0" err="1" smtClean="0">
                <a:latin typeface="+mn-lt"/>
              </a:rPr>
              <a:t>myob</a:t>
            </a:r>
            <a:r>
              <a:rPr lang="en-AU" sz="2400" kern="0" dirty="0" smtClean="0">
                <a:latin typeface="+mn-lt"/>
              </a:rPr>
              <a:t> role if you do not see ”m” icon in top bar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5000636"/>
            <a:ext cx="3057520" cy="110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&gt;&gt;Create new module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3600" dirty="0" smtClean="0"/>
              <a:t>Contents</a:t>
            </a:r>
            <a:endParaRPr lang="en-AU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2" action="ppaction://hlinksldjump"/>
              </a:rPr>
              <a:t>Define package and class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3" action="ppaction://hlinksldjump"/>
              </a:rPr>
              <a:t>Pom xml file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4" action="ppaction://hlinksldjump"/>
              </a:rPr>
              <a:t>Module class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5" action="ppaction://hlinksldjump"/>
              </a:rPr>
              <a:t>View provider class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6" action="ppaction://hlinksldjump"/>
              </a:rPr>
              <a:t>Panel provider class</a:t>
            </a:r>
            <a:endParaRPr lang="en-AU" sz="2400" dirty="0" smtClean="0"/>
          </a:p>
          <a:p>
            <a:pPr marL="0" indent="0" algn="just" eaLnBrk="1" hangingPunct="1"/>
            <a:r>
              <a:rPr lang="en-AU" sz="2400" dirty="0" smtClean="0"/>
              <a:t> </a:t>
            </a:r>
            <a:r>
              <a:rPr lang="en-AU" sz="2400" dirty="0" smtClean="0">
                <a:hlinkClick r:id="rId7" action="ppaction://hlinksldjump"/>
              </a:rPr>
              <a:t>Model class</a:t>
            </a:r>
            <a:endParaRPr lang="en-AU" sz="1400" dirty="0" smtClean="0"/>
          </a:p>
          <a:p>
            <a:pPr algn="just" eaLnBrk="1" hangingPunct="1"/>
            <a:endParaRPr lang="en-AU" sz="1800" dirty="0" smtClean="0"/>
          </a:p>
          <a:p>
            <a:pPr algn="just" eaLnBrk="1" hangingPunct="1">
              <a:buNone/>
            </a:pPr>
            <a:endParaRPr lang="vi-VN" dirty="0" smtClean="0"/>
          </a:p>
          <a:p>
            <a:pPr algn="just" eaLnBrk="1" hangingPunct="1"/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Define package and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464347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AU" kern="0" dirty="0" smtClean="0"/>
              <a:t>All packages and classes are defined like image</a:t>
            </a:r>
            <a:endParaRPr lang="en-US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Module name (replace all “customer” to your module name)</a:t>
            </a:r>
            <a:endParaRPr lang="en-US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Module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Model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View provider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Pom xml file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071678"/>
            <a:ext cx="30194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Pom xml file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46434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Point to your module and define its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357430"/>
            <a:ext cx="4357718" cy="307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err="1" smtClean="0"/>
              <a:t>Module</a:t>
            </a:r>
            <a:r>
              <a:rPr lang="en-AU" sz="3600" dirty="0" smtClean="0"/>
              <a:t>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module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default view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related models 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143404" cy="491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View provider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14327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sub menu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Order menu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Set menu icon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857364"/>
            <a:ext cx="50154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2266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Panel provider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4143404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layout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default panel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custom panel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10/06/2019</a:t>
            </a:r>
            <a:endParaRPr lang="en-US" sz="1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3819527" cy="443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3608640</TotalTime>
  <Words>2142</Words>
  <Application>Microsoft Office PowerPoint</Application>
  <PresentationFormat>On-screen Show (4:3)</PresentationFormat>
  <Paragraphs>596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Pixel</vt:lpstr>
      <vt:lpstr>Development Guide  HD New FW </vt:lpstr>
      <vt:lpstr>Contents</vt:lpstr>
      <vt:lpstr>Development guide  HD New FW</vt:lpstr>
      <vt:lpstr>&gt;&gt;Create new module Contents</vt:lpstr>
      <vt:lpstr>&gt;&gt; Create new module  Define package and class</vt:lpstr>
      <vt:lpstr>&gt;&gt; Create new module  Pom xml file</vt:lpstr>
      <vt:lpstr>&gt;&gt; Create new module  Module class</vt:lpstr>
      <vt:lpstr>&gt;&gt; Create new module  View provider class</vt:lpstr>
      <vt:lpstr>&gt;&gt; Create new module  Panel provider class</vt:lpstr>
      <vt:lpstr>&gt;&gt;Create new module Model contents</vt:lpstr>
      <vt:lpstr>&gt;&gt; Create new module  Model class</vt:lpstr>
      <vt:lpstr>&gt;&gt; Create new module  Model class – ListConfig attributes (1)</vt:lpstr>
      <vt:lpstr>&gt;&gt; Create new module  Model class – ListConfig attributes (2)</vt:lpstr>
      <vt:lpstr>&gt;&gt; Create new module  Model class – EditConfig attributes (1)</vt:lpstr>
      <vt:lpstr>&gt;&gt; Create new module  Model class – EditConfig attributes (2)</vt:lpstr>
      <vt:lpstr>&gt;&gt; Create new module  Model class – Related list (1)</vt:lpstr>
      <vt:lpstr>&gt;&gt; Create new module  Model class – Related list (2)</vt:lpstr>
      <vt:lpstr>&gt;&gt; Create new module  Model class – Related list (3)</vt:lpstr>
      <vt:lpstr>&gt;&gt; Create new module  Model class – Custom edit panel</vt:lpstr>
      <vt:lpstr>&gt;&gt; Create new module  Model class – Role and tag</vt:lpstr>
      <vt:lpstr>&gt;&gt; Create new module  Model class – Systems function</vt:lpstr>
      <vt:lpstr>&gt;&gt; Create new module  Model class – Import key and history</vt:lpstr>
      <vt:lpstr>Development guide  HD New FW</vt:lpstr>
      <vt:lpstr>&gt;&gt; Import module into project (eclipse)  </vt:lpstr>
      <vt:lpstr>Development guide  HD New FW</vt:lpstr>
      <vt:lpstr>&gt;&gt; Build and run  </vt:lpstr>
      <vt:lpstr>Development guide  HD New FW</vt:lpstr>
      <vt:lpstr>&gt;&gt; Appendices  Components (1)</vt:lpstr>
      <vt:lpstr>&gt;&gt; Appendices  Components (2)</vt:lpstr>
      <vt:lpstr>&gt;&gt; Appendices  Converter components (1)</vt:lpstr>
      <vt:lpstr>&gt;&gt; Appendices  Define formula and search query</vt:lpstr>
      <vt:lpstr>Development guide  HD New FW</vt:lpstr>
      <vt:lpstr>&gt;&gt;Service Contents</vt:lpstr>
      <vt:lpstr>&gt;&gt; Service  Create service module (1)</vt:lpstr>
      <vt:lpstr>&gt;&gt; Service  Create service module (2)</vt:lpstr>
      <vt:lpstr>&gt;&gt; Service  Generation doc (free marker) (1)</vt:lpstr>
      <vt:lpstr>&gt;&gt; Service  Generation doc (free marker) (2)</vt:lpstr>
      <vt:lpstr>&gt;&gt; Service  Rule service</vt:lpstr>
      <vt:lpstr>&gt;&gt; Service  Bis service</vt:lpstr>
      <vt:lpstr>Giới thiệu về HD</vt:lpstr>
    </vt:vector>
  </TitlesOfParts>
  <Company>Kitchen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 Mechanical report  Video guide</dc:title>
  <dc:creator>Spoon</dc:creator>
  <cp:lastModifiedBy>phuongkim</cp:lastModifiedBy>
  <cp:revision>1416</cp:revision>
  <cp:lastPrinted>2013-09-12T02:21:46Z</cp:lastPrinted>
  <dcterms:created xsi:type="dcterms:W3CDTF">2007-07-30T06:51:51Z</dcterms:created>
  <dcterms:modified xsi:type="dcterms:W3CDTF">2019-06-14T09:58:29Z</dcterms:modified>
</cp:coreProperties>
</file>