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9" r:id="rId10"/>
    <p:sldId id="26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104866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15.1.2023.</a:t>
            </a:fld>
            <a:endParaRPr lang="hr-HR"/>
          </a:p>
        </p:txBody>
      </p:sp>
      <p:sp>
        <p:nvSpPr>
          <p:cNvPr id="104866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104866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04866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104866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Notes Placeholder 104866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ight Triangle 32"/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2" name="Group 11"/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1048583" name="Rectangle 6"/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4" name="Rectangle 8"/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5" name="Rectangle 10"/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52" name="Picture 13" descr="A close up of a logo  Description automatically generated"/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>
            <a:fillRect/>
          </a:stretch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2097153" name="Picture 15" descr="A screenshot of a video game  Description automatically generated"/>
          <p:cNvPicPr>
            <a:picLocks noChangeAspect="1"/>
          </p:cNvPicPr>
          <p:nvPr/>
        </p:nvPicPr>
        <p:blipFill rotWithShape="1">
          <a:blip r:embed="rId4"/>
          <a:srcRect b="772"/>
          <a:stretch>
            <a:fillRect/>
          </a:stretch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048586" name="TextBox 17"/>
          <p:cNvSpPr txBox="1"/>
          <p:nvPr/>
        </p:nvSpPr>
        <p:spPr>
          <a:xfrm>
            <a:off x="4422375" y="2485790"/>
            <a:ext cx="4036333" cy="9169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3" name="Group 33"/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1048587" name="Rectangle 20"/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8" name="Rectangle 22"/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9" name="Rectangle 24"/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54" name="Graphic 3"/>
          <p:cNvPicPr>
            <a:picLocks noChangeAspect="1"/>
          </p:cNvPicPr>
          <p:nvPr/>
        </p:nvPicPr>
        <p:blipFill rotWithShape="1">
          <a:blip r:embed="rId5" cstate="print"/>
          <a:srcRect l="40606" t="17629" r="15252" b="19248"/>
          <a:stretch>
            <a:fillRect/>
          </a:stretch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048590" name="TextBox 18"/>
          <p:cNvSpPr txBox="1"/>
          <p:nvPr/>
        </p:nvSpPr>
        <p:spPr>
          <a:xfrm>
            <a:off x="6472518" y="1130608"/>
            <a:ext cx="2597727" cy="58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oup 6"/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1048639" name="Rectangle 7"/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0" name="Rectangle 8"/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58" name="Picture 10" descr="A screenshot of a video game  Description automatically generated"/>
          <p:cNvPicPr>
            <a:picLocks noChangeAspect="1"/>
          </p:cNvPicPr>
          <p:nvPr/>
        </p:nvPicPr>
        <p:blipFill rotWithShape="1">
          <a:blip r:embed="rId3"/>
          <a:srcRect b="772"/>
          <a:stretch>
            <a:fillRect/>
          </a:stretch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3145730" name="Straight Connector 17"/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2097155" name="Picture 9" descr="A screenshot of a video game  Description automatically generated"/>
          <p:cNvPicPr>
            <a:picLocks noChangeAspect="1"/>
          </p:cNvPicPr>
          <p:nvPr/>
        </p:nvPicPr>
        <p:blipFill rotWithShape="1">
          <a:blip r:embed="rId3"/>
          <a:srcRect l="36650" b="772"/>
          <a:stretch>
            <a:fillRect/>
          </a:stretch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26" name="Group 3"/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048596" name="Rectangle 14"/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7" name="Rectangle 15"/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8" name="Rectangle 16"/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45728" name="Straight Connector 23"/>
          <p:cNvCxnSpPr>
            <a:cxnSpLocks/>
          </p:cNvCxnSpPr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2097159" name="Picture 9" descr="A screenshot of a video game  Description automatically generated"/>
          <p:cNvPicPr>
            <a:picLocks noChangeAspect="1"/>
          </p:cNvPicPr>
          <p:nvPr/>
        </p:nvPicPr>
        <p:blipFill rotWithShape="1">
          <a:blip r:embed="rId3"/>
          <a:srcRect l="36650" b="772"/>
          <a:stretch>
            <a:fillRect/>
          </a:stretch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3" name="Group 3"/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048645" name="Rectangle 14"/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6" name="Rectangle 15"/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7" name="Rectangle 16"/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45731" name="Straight Connector 23"/>
          <p:cNvCxnSpPr>
            <a:cxnSpLocks/>
          </p:cNvCxnSpPr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8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9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2097156" name="Picture 9" descr="A screenshot of a video game  Description automatically generated"/>
          <p:cNvPicPr>
            <a:picLocks noChangeAspect="1"/>
          </p:cNvPicPr>
          <p:nvPr/>
        </p:nvPicPr>
        <p:blipFill rotWithShape="1">
          <a:blip r:embed="rId3"/>
          <a:srcRect l="36650" b="772"/>
          <a:stretch>
            <a:fillRect/>
          </a:stretch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31" name="Group 3"/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048611" name="Rectangle 14"/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12" name="Rectangle 15"/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13" name="Rectangle 16"/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45729" name="Straight Connector 23"/>
          <p:cNvCxnSpPr>
            <a:cxnSpLocks/>
          </p:cNvCxnSpPr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2097157" name="Picture 9" descr="A screenshot of a video game  Description automatically generated"/>
          <p:cNvPicPr>
            <a:picLocks noChangeAspect="1"/>
          </p:cNvPicPr>
          <p:nvPr/>
        </p:nvPicPr>
        <p:blipFill rotWithShape="1">
          <a:blip r:embed="rId3"/>
          <a:srcRect l="36650" b="772"/>
          <a:stretch>
            <a:fillRect/>
          </a:stretch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39" name="Group 3"/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048634" name="Rectangle 14"/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5" name="Rectangle 15"/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6" name="Rectangle 16"/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10486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048652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0971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1048654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104865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15.1.2023.</a:t>
            </a:fld>
            <a:endParaRPr lang="hr-HR"/>
          </a:p>
        </p:txBody>
      </p:sp>
      <p:sp>
        <p:nvSpPr>
          <p:cNvPr id="104865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4865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15.1.2023.</a:t>
            </a:fld>
            <a:endParaRPr lang="hr-HR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4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0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/>
              <a:t>&lt;</a:t>
            </a:r>
            <a:r>
              <a:rPr lang="en-US" dirty="0"/>
              <a:t>Company Database</a:t>
            </a:r>
            <a:r>
              <a:rPr lang="hr-HR" dirty="0"/>
              <a:t>&gt;</a:t>
            </a:r>
            <a:br>
              <a:rPr lang="en-US" dirty="0"/>
            </a:br>
            <a:r>
              <a:rPr lang="hr-HR" sz="4400" dirty="0"/>
              <a:t>&lt;</a:t>
            </a:r>
            <a:r>
              <a:rPr lang="en-US" sz="4400" dirty="0"/>
              <a:t>EkipaZaOcevid</a:t>
            </a:r>
            <a:r>
              <a:rPr lang="hr-HR" sz="4400" dirty="0"/>
              <a:t>&gt;</a:t>
            </a:r>
            <a:endParaRPr lang="hr-H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CD475-E32C-3F7D-9DE9-539814CD8FC9}"/>
              </a:ext>
            </a:extLst>
          </p:cNvPr>
          <p:cNvSpPr txBox="1"/>
          <p:nvPr/>
        </p:nvSpPr>
        <p:spPr>
          <a:xfrm>
            <a:off x="3468239" y="2659559"/>
            <a:ext cx="4990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2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Arial Black" panose="020B0A04020102020204" pitchFamily="34" charset="0"/>
              </a:rPr>
              <a:t>PROGRAMSKO INŽENJERSTVO</a:t>
            </a:r>
            <a:br>
              <a:rPr lang="hr-HR" sz="2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Arial Black" panose="020B0A04020102020204" pitchFamily="34" charset="0"/>
              </a:rPr>
            </a:br>
            <a:r>
              <a:rPr lang="hr-HR" sz="2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Arial Black" panose="020B0A04020102020204" pitchFamily="34" charset="0"/>
              </a:rPr>
              <a:t>ak. god. 2022./2023.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hr-HR" dirty="0">
                <a:sym typeface="Wingdings" panose="05000000000000000000" pitchFamily="2" charset="2"/>
              </a:rPr>
              <a:t>Dokumentacija je zahtijevala puno više uloženog vremena od naših očekivanja</a:t>
            </a:r>
          </a:p>
          <a:p>
            <a:pPr lvl="1">
              <a:lnSpc>
                <a:spcPct val="150000"/>
              </a:lnSpc>
            </a:pPr>
            <a:r>
              <a:rPr lang="hr-HR" dirty="0" err="1">
                <a:sym typeface="Wingdings" panose="05000000000000000000" pitchFamily="2" charset="2"/>
              </a:rPr>
              <a:t>Frontend</a:t>
            </a:r>
            <a:r>
              <a:rPr lang="hr-HR" dirty="0">
                <a:sym typeface="Wingdings" panose="05000000000000000000" pitchFamily="2" charset="2"/>
              </a:rPr>
              <a:t> se pokazao većim izazovom od očekivanog pa nije bio dovršen do </a:t>
            </a:r>
            <a:r>
              <a:rPr lang="hr-HR" dirty="0" err="1">
                <a:sym typeface="Wingdings" panose="05000000000000000000" pitchFamily="2" charset="2"/>
              </a:rPr>
              <a:t>deadline</a:t>
            </a:r>
            <a:r>
              <a:rPr lang="hr-HR" dirty="0">
                <a:sym typeface="Wingdings" panose="05000000000000000000" pitchFamily="2" charset="2"/>
              </a:rPr>
              <a:t>-a</a:t>
            </a:r>
          </a:p>
          <a:p>
            <a:pPr lvl="1">
              <a:lnSpc>
                <a:spcPct val="150000"/>
              </a:lnSpc>
            </a:pPr>
            <a:r>
              <a:rPr lang="hr-HR" dirty="0">
                <a:sym typeface="Wingdings" panose="05000000000000000000" pitchFamily="2" charset="2"/>
              </a:rPr>
              <a:t>Trebalo se više fokusirati na općenitu funkcionalnost aplikacije umjesto usavršavanja svakog detalja</a:t>
            </a:r>
          </a:p>
          <a:p>
            <a:pPr lvl="1">
              <a:lnSpc>
                <a:spcPct val="150000"/>
              </a:lnSpc>
            </a:pPr>
            <a:r>
              <a:rPr lang="hr-HR" dirty="0"/>
              <a:t>Važnost dobre vremenske organiziranosti i koordiniranosti između članova tima</a:t>
            </a:r>
            <a:endParaRPr lang="hr-HR" dirty="0">
              <a:sym typeface="Wingdings" panose="05000000000000000000" pitchFamily="2" charset="2"/>
            </a:endParaRPr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0486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Popis </a:t>
            </a:r>
            <a:r>
              <a:rPr lang="hr-HR" altLang="en-US"/>
              <a:t>č</a:t>
            </a:r>
            <a:r>
              <a:rPr lang="en-US" altLang="en-US"/>
              <a:t>lanova</a:t>
            </a:r>
            <a:endParaRPr lang="hr-HR"/>
          </a:p>
        </p:txBody>
      </p:sp>
      <p:sp>
        <p:nvSpPr>
          <p:cNvPr id="1048604" name="Slide Number Placeholder 1048603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sp>
        <p:nvSpPr>
          <p:cNvPr id="1048605" name="TextBox 1048604"/>
          <p:cNvSpPr txBox="1"/>
          <p:nvPr/>
        </p:nvSpPr>
        <p:spPr>
          <a:xfrm>
            <a:off x="628650" y="1932685"/>
            <a:ext cx="7358521" cy="39026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Petar</a:t>
            </a:r>
            <a:r>
              <a:rPr lang="en-US" sz="2400" dirty="0">
                <a:solidFill>
                  <a:srgbClr val="000000"/>
                </a:solidFill>
              </a:rPr>
              <a:t> Hajduk</a:t>
            </a:r>
            <a:r>
              <a:rPr lang="hr-HR" sz="2400" dirty="0">
                <a:solidFill>
                  <a:srgbClr val="000000"/>
                </a:solidFill>
              </a:rPr>
              <a:t> (voditelj)</a:t>
            </a:r>
            <a:r>
              <a:rPr lang="en-US" sz="2400" dirty="0">
                <a:solidFill>
                  <a:srgbClr val="000000"/>
                </a:solidFill>
              </a:rPr>
              <a:t> - email: ph53464@fer.hr</a:t>
            </a:r>
            <a:endParaRPr lang="hr-HR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Matej Balog - email: mb53049@fer.hr </a:t>
            </a:r>
            <a:endParaRPr lang="hr-HR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Ivor </a:t>
            </a:r>
            <a:r>
              <a:rPr lang="en-US" sz="2400" dirty="0" err="1">
                <a:solidFill>
                  <a:srgbClr val="000000"/>
                </a:solidFill>
              </a:rPr>
              <a:t>Baričević</a:t>
            </a:r>
            <a:r>
              <a:rPr lang="en-US" sz="2400" dirty="0">
                <a:solidFill>
                  <a:srgbClr val="000000"/>
                </a:solidFill>
              </a:rPr>
              <a:t> - email: Ib53064@fer.hr </a:t>
            </a:r>
            <a:endParaRPr lang="hr-HR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Nikola </a:t>
            </a:r>
            <a:r>
              <a:rPr lang="en-US" sz="2400" dirty="0" err="1">
                <a:solidFill>
                  <a:srgbClr val="000000"/>
                </a:solidFill>
              </a:rPr>
              <a:t>Capan</a:t>
            </a:r>
            <a:r>
              <a:rPr lang="en-US" sz="2400" dirty="0">
                <a:solidFill>
                  <a:srgbClr val="000000"/>
                </a:solidFill>
              </a:rPr>
              <a:t> - email: nc53232@fer.hr  </a:t>
            </a:r>
            <a:endParaRPr lang="hr-HR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Marko </a:t>
            </a:r>
            <a:r>
              <a:rPr lang="en-US" sz="2400" dirty="0" err="1">
                <a:solidFill>
                  <a:srgbClr val="000000"/>
                </a:solidFill>
              </a:rPr>
              <a:t>Čengić</a:t>
            </a:r>
            <a:r>
              <a:rPr lang="en-US" sz="2400" dirty="0">
                <a:solidFill>
                  <a:srgbClr val="000000"/>
                </a:solidFill>
              </a:rPr>
              <a:t> - email: mc53261@fer.hr</a:t>
            </a:r>
            <a:endParaRPr lang="hr-HR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Lovro Čunović - email: lc52953@fer.hr</a:t>
            </a:r>
            <a:endParaRPr lang="hr-HR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Jakov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Jakovac</a:t>
            </a:r>
            <a:r>
              <a:rPr lang="en-US" sz="2400" dirty="0">
                <a:solidFill>
                  <a:srgbClr val="000000"/>
                </a:solidFill>
              </a:rPr>
              <a:t> - email: Jakov.jakovac@fer.hr  </a:t>
            </a:r>
            <a:endParaRPr lang="hr-HR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Porast broja neprofitnih organizacija -&gt; potreba za kvalitetnim aplikacijama koje im omogućuju nesmetan rad i funkcioniranje</a:t>
            </a:r>
            <a:endParaRPr lang="zh-CN" altLang="en-US" dirty="0"/>
          </a:p>
          <a:p>
            <a:r>
              <a:rPr lang="en-US" altLang="en-US" b="1" dirty="0"/>
              <a:t>Cilj </a:t>
            </a:r>
            <a:r>
              <a:rPr lang="en-US" altLang="en-US" dirty="0"/>
              <a:t>ovog projekta jest izrada jedne upravo takve aplikacije</a:t>
            </a:r>
            <a:endParaRPr lang="zh-CN" altLang="en-US" dirty="0"/>
          </a:p>
          <a:p>
            <a:r>
              <a:rPr lang="en-US" altLang="en-US" dirty="0"/>
              <a:t>Nedostatak mogu</a:t>
            </a:r>
            <a:r>
              <a:rPr lang="hr-HR" altLang="en-US" dirty="0"/>
              <a:t>ć</a:t>
            </a:r>
            <a:r>
              <a:rPr lang="en-US" altLang="en-US" dirty="0"/>
              <a:t>nosti samostalnog postizanja zadovoljavaju</a:t>
            </a:r>
            <a:r>
              <a:rPr lang="hr-HR" altLang="en-US" dirty="0"/>
              <a:t>ć</a:t>
            </a:r>
            <a:r>
              <a:rPr lang="en-US" altLang="en-US" dirty="0"/>
              <a:t>e razine prihoda -&gt; potreba za suradnjom i sponzorima</a:t>
            </a:r>
            <a:endParaRPr lang="zh-CN" altLang="en-US" dirty="0"/>
          </a:p>
          <a:p>
            <a:r>
              <a:rPr lang="en-US" altLang="en-US" b="1" dirty="0"/>
              <a:t>Svrha</a:t>
            </a:r>
            <a:r>
              <a:rPr lang="en-US" altLang="en-US" dirty="0"/>
              <a:t> aplikacije: olak</a:t>
            </a:r>
            <a:r>
              <a:rPr lang="hr-HR" altLang="en-US" dirty="0"/>
              <a:t>š</a:t>
            </a:r>
            <a:r>
              <a:rPr lang="en-US" altLang="en-US" dirty="0"/>
              <a:t>ati </a:t>
            </a:r>
            <a:r>
              <a:rPr lang="en-US" altLang="en-US" dirty="0" err="1"/>
              <a:t>kontaktiranje</a:t>
            </a:r>
            <a:r>
              <a:rPr lang="en-US" altLang="en-US" dirty="0"/>
              <a:t> </a:t>
            </a:r>
            <a:r>
              <a:rPr lang="hr-HR" altLang="en-US" dirty="0"/>
              <a:t>partnera</a:t>
            </a:r>
            <a:r>
              <a:rPr lang="en-US" altLang="en-US" dirty="0"/>
              <a:t> i evidenciju statusa suradnji </a:t>
            </a:r>
            <a:endParaRPr lang="zh-CN" altLang="en-US" dirty="0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628650" y="1568317"/>
            <a:ext cx="7886700" cy="4931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Lista glavnih funkcionalnih zahtjeva</a:t>
            </a:r>
            <a:r>
              <a:rPr lang="en-US" dirty="0"/>
              <a:t> (dozvole ovise o razini ovlasti korisnika):</a:t>
            </a:r>
            <a:endParaRPr lang="zh-CN" altLang="en-US" dirty="0"/>
          </a:p>
          <a:p>
            <a:r>
              <a:rPr lang="en-US" altLang="en-US" sz="2400" dirty="0" err="1"/>
              <a:t>Prijava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neprijavljenog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korisnika</a:t>
            </a:r>
            <a:r>
              <a:rPr lang="en-US" altLang="en-US" sz="2400" dirty="0"/>
              <a:t> email </a:t>
            </a:r>
            <a:r>
              <a:rPr lang="en-US" altLang="en-US" sz="2400" dirty="0" err="1"/>
              <a:t>adresom</a:t>
            </a:r>
            <a:r>
              <a:rPr lang="hr-HR" altLang="en-US" sz="2400" dirty="0"/>
              <a:t> koristeći Google </a:t>
            </a:r>
            <a:r>
              <a:rPr lang="hr-HR" altLang="en-US" sz="2400" dirty="0" err="1"/>
              <a:t>auth</a:t>
            </a:r>
            <a:endParaRPr lang="hr-HR" altLang="en-US" sz="2400" dirty="0"/>
          </a:p>
          <a:p>
            <a:r>
              <a:rPr lang="hr-HR" altLang="en-US" sz="2400" dirty="0"/>
              <a:t>Dodavanje i uklanjanje korisnika iz sustava</a:t>
            </a:r>
          </a:p>
          <a:p>
            <a:r>
              <a:rPr lang="en-US" altLang="en-US" sz="2400" dirty="0" err="1"/>
              <a:t>Pregledavanje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stvaranje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brisanje</a:t>
            </a:r>
            <a:r>
              <a:rPr lang="hr-HR" altLang="en-US" sz="2400" dirty="0"/>
              <a:t> podataka o </a:t>
            </a:r>
            <a:r>
              <a:rPr lang="en-US" altLang="en-US" sz="2400" dirty="0" err="1"/>
              <a:t>projekat</a:t>
            </a:r>
            <a:r>
              <a:rPr lang="hr-HR" altLang="en-US" sz="2400" dirty="0"/>
              <a:t>ima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kompanija</a:t>
            </a:r>
            <a:r>
              <a:rPr lang="hr-HR" altLang="en-US" sz="2400" dirty="0"/>
              <a:t>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suradnj</a:t>
            </a:r>
            <a:r>
              <a:rPr lang="hr-HR" altLang="en-US" sz="2400" dirty="0"/>
              <a:t>ama</a:t>
            </a:r>
          </a:p>
          <a:p>
            <a:r>
              <a:rPr lang="hr-HR" altLang="en-US" sz="2400" dirty="0"/>
              <a:t>Zaštita pristupa podacima koristeći 5 razina ovlasti</a:t>
            </a:r>
          </a:p>
          <a:p>
            <a:r>
              <a:rPr lang="en-US" altLang="en-US" sz="2400" dirty="0" err="1"/>
              <a:t>Promjena</a:t>
            </a:r>
            <a:r>
              <a:rPr lang="en-US" altLang="en-US" sz="2400" dirty="0"/>
              <a:t> o</a:t>
            </a:r>
            <a:r>
              <a:rPr lang="hr-HR" altLang="en-US" sz="2400" dirty="0"/>
              <a:t>s</a:t>
            </a:r>
            <a:r>
              <a:rPr lang="en-US" altLang="en-US" sz="2400" dirty="0" err="1"/>
              <a:t>obnih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podataka</a:t>
            </a:r>
            <a:endParaRPr lang="hr-HR" altLang="en-US" sz="2400" dirty="0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0486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Pregled zahtjeva - nastavak</a:t>
            </a:r>
            <a:endParaRPr lang="hr-HR"/>
          </a:p>
        </p:txBody>
      </p:sp>
      <p:sp>
        <p:nvSpPr>
          <p:cNvPr id="1048615" name="Slide Number Placeholder 1048614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sp>
        <p:nvSpPr>
          <p:cNvPr id="1048616" name="TextBox 1048615"/>
          <p:cNvSpPr txBox="1"/>
          <p:nvPr/>
        </p:nvSpPr>
        <p:spPr>
          <a:xfrm>
            <a:off x="565219" y="1400491"/>
            <a:ext cx="7950130" cy="48013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000000"/>
                </a:solidFill>
              </a:rPr>
              <a:t>Nefunkcionalni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zahtjevi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domene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primjene</a:t>
            </a:r>
            <a:r>
              <a:rPr lang="en-US" sz="2800" dirty="0">
                <a:solidFill>
                  <a:srgbClr val="000000"/>
                </a:solidFill>
              </a:rPr>
              <a:t>:</a:t>
            </a:r>
            <a:endParaRPr lang="hr-HR" sz="28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Rad vi</a:t>
            </a:r>
            <a:r>
              <a:rPr lang="hr-HR" altLang="en-US" sz="2400" dirty="0">
                <a:solidFill>
                  <a:srgbClr val="000000"/>
                </a:solidFill>
              </a:rPr>
              <a:t>š</a:t>
            </a:r>
            <a:r>
              <a:rPr lang="en-US" altLang="en-US" sz="2400" dirty="0">
                <a:solidFill>
                  <a:srgbClr val="000000"/>
                </a:solidFill>
              </a:rPr>
              <a:t>e </a:t>
            </a:r>
            <a:r>
              <a:rPr lang="en-US" altLang="en-US" sz="2400" dirty="0" err="1">
                <a:solidFill>
                  <a:srgbClr val="000000"/>
                </a:solidFill>
              </a:rPr>
              <a:t>korisnika</a:t>
            </a:r>
            <a:r>
              <a:rPr lang="en-US" altLang="en-US" sz="2400" dirty="0">
                <a:solidFill>
                  <a:srgbClr val="000000"/>
                </a:solidFill>
              </a:rPr>
              <a:t> u </a:t>
            </a:r>
            <a:r>
              <a:rPr lang="en-US" altLang="en-US" sz="2400" dirty="0" err="1">
                <a:solidFill>
                  <a:srgbClr val="000000"/>
                </a:solidFill>
              </a:rPr>
              <a:t>stvarnom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vremenu</a:t>
            </a:r>
            <a:endParaRPr lang="hr-HR" sz="28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Su</a:t>
            </a:r>
            <a:r>
              <a:rPr lang="en-US" altLang="en-US" sz="2400" dirty="0" err="1">
                <a:solidFill>
                  <a:srgbClr val="000000"/>
                </a:solidFill>
              </a:rPr>
              <a:t>stav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i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sučelje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podr</a:t>
            </a:r>
            <a:r>
              <a:rPr lang="hr-HR" altLang="en-US" sz="2400" dirty="0">
                <a:solidFill>
                  <a:srgbClr val="000000"/>
                </a:solidFill>
              </a:rPr>
              <a:t>ž</a:t>
            </a:r>
            <a:r>
              <a:rPr lang="en-US" altLang="en-US" sz="2400" dirty="0" err="1">
                <a:solidFill>
                  <a:srgbClr val="000000"/>
                </a:solidFill>
              </a:rPr>
              <a:t>avaju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dijakriti</a:t>
            </a:r>
            <a:r>
              <a:rPr lang="hr-HR" altLang="en-US" sz="2400" dirty="0">
                <a:solidFill>
                  <a:srgbClr val="000000"/>
                </a:solidFill>
              </a:rPr>
              <a:t>č</a:t>
            </a:r>
            <a:r>
              <a:rPr lang="en-US" altLang="en-US" sz="2400" dirty="0" err="1">
                <a:solidFill>
                  <a:srgbClr val="000000"/>
                </a:solidFill>
              </a:rPr>
              <a:t>ke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znakove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kod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unosa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i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prikaza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tekstualnog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sadr</a:t>
            </a:r>
            <a:r>
              <a:rPr lang="hr-HR" altLang="en-US" sz="2400" dirty="0">
                <a:solidFill>
                  <a:srgbClr val="000000"/>
                </a:solidFill>
              </a:rPr>
              <a:t>ž</a:t>
            </a:r>
            <a:r>
              <a:rPr lang="en-US" altLang="en-US" sz="2400" dirty="0" err="1">
                <a:solidFill>
                  <a:srgbClr val="000000"/>
                </a:solidFill>
              </a:rPr>
              <a:t>aja</a:t>
            </a:r>
            <a:endParaRPr lang="hr-HR" sz="28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Neispravno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kori</a:t>
            </a:r>
            <a:r>
              <a:rPr lang="hr-HR" altLang="en-US" sz="2400" dirty="0">
                <a:solidFill>
                  <a:srgbClr val="000000"/>
                </a:solidFill>
              </a:rPr>
              <a:t>š</a:t>
            </a:r>
            <a:r>
              <a:rPr lang="en-US" altLang="en-US" sz="2400" dirty="0" err="1">
                <a:solidFill>
                  <a:srgbClr val="000000"/>
                </a:solidFill>
              </a:rPr>
              <a:t>tenje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sustava</a:t>
            </a:r>
            <a:r>
              <a:rPr lang="en-US" altLang="en-US" sz="2400" dirty="0">
                <a:solidFill>
                  <a:srgbClr val="000000"/>
                </a:solidFill>
              </a:rPr>
              <a:t> ne </a:t>
            </a:r>
            <a:r>
              <a:rPr lang="en-US" altLang="en-US" sz="2400" dirty="0" err="1">
                <a:solidFill>
                  <a:srgbClr val="000000"/>
                </a:solidFill>
              </a:rPr>
              <a:t>smije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naru</a:t>
            </a:r>
            <a:r>
              <a:rPr lang="hr-HR" altLang="en-US" sz="2400" dirty="0">
                <a:solidFill>
                  <a:srgbClr val="000000"/>
                </a:solidFill>
              </a:rPr>
              <a:t>š</a:t>
            </a:r>
            <a:r>
              <a:rPr lang="en-US" altLang="en-US" sz="2400" dirty="0" err="1">
                <a:solidFill>
                  <a:srgbClr val="000000"/>
                </a:solidFill>
              </a:rPr>
              <a:t>iti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funkcionalnost</a:t>
            </a:r>
            <a:endParaRPr lang="hr-HR" sz="28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altLang="en-US" sz="2400" dirty="0" err="1">
                <a:solidFill>
                  <a:srgbClr val="000000"/>
                </a:solidFill>
              </a:rPr>
              <a:t>Izvo</a:t>
            </a:r>
            <a:r>
              <a:rPr lang="hr-HR" altLang="en-US" sz="2400" dirty="0">
                <a:solidFill>
                  <a:srgbClr val="000000"/>
                </a:solidFill>
              </a:rPr>
              <a:t>đ</a:t>
            </a:r>
            <a:r>
              <a:rPr lang="en-US" altLang="en-US" sz="2400" dirty="0" err="1">
                <a:solidFill>
                  <a:srgbClr val="000000"/>
                </a:solidFill>
              </a:rPr>
              <a:t>enje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dijela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programa</a:t>
            </a:r>
            <a:r>
              <a:rPr lang="en-US" altLang="en-US" sz="2400" dirty="0">
                <a:solidFill>
                  <a:srgbClr val="000000"/>
                </a:solidFill>
              </a:rPr>
              <a:t> u </a:t>
            </a:r>
            <a:r>
              <a:rPr lang="en-US" altLang="en-US" sz="2400" dirty="0" err="1">
                <a:solidFill>
                  <a:srgbClr val="000000"/>
                </a:solidFill>
              </a:rPr>
              <a:t>kojem</a:t>
            </a:r>
            <a:r>
              <a:rPr lang="en-US" altLang="en-US" sz="2400" dirty="0">
                <a:solidFill>
                  <a:srgbClr val="000000"/>
                </a:solidFill>
              </a:rPr>
              <a:t> se </a:t>
            </a:r>
            <a:r>
              <a:rPr lang="en-US" altLang="en-US" sz="2400" dirty="0" err="1">
                <a:solidFill>
                  <a:srgbClr val="000000"/>
                </a:solidFill>
              </a:rPr>
              <a:t>pristupa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bazi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podataka</a:t>
            </a:r>
            <a:r>
              <a:rPr lang="en-US" altLang="en-US" sz="2400" dirty="0">
                <a:solidFill>
                  <a:srgbClr val="000000"/>
                </a:solidFill>
              </a:rPr>
              <a:t> ne </a:t>
            </a:r>
            <a:r>
              <a:rPr lang="en-US" altLang="en-US" sz="2400" dirty="0" err="1">
                <a:solidFill>
                  <a:srgbClr val="000000"/>
                </a:solidFill>
              </a:rPr>
              <a:t>smije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trajati</a:t>
            </a:r>
            <a:r>
              <a:rPr lang="en-US" altLang="en-US" sz="2400" dirty="0">
                <a:solidFill>
                  <a:srgbClr val="000000"/>
                </a:solidFill>
              </a:rPr>
              <a:t> du</a:t>
            </a:r>
            <a:r>
              <a:rPr lang="hr-HR" altLang="en-US" sz="2400" dirty="0">
                <a:solidFill>
                  <a:srgbClr val="000000"/>
                </a:solidFill>
              </a:rPr>
              <a:t>ž</a:t>
            </a:r>
            <a:r>
              <a:rPr lang="en-US" altLang="en-US" sz="2400" dirty="0">
                <a:solidFill>
                  <a:srgbClr val="000000"/>
                </a:solidFill>
              </a:rPr>
              <a:t>e od </a:t>
            </a:r>
            <a:r>
              <a:rPr lang="en-US" altLang="en-US" sz="2400" dirty="0" err="1">
                <a:solidFill>
                  <a:srgbClr val="000000"/>
                </a:solidFill>
              </a:rPr>
              <a:t>nekoliko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sekundi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altLang="en-US" sz="2400" dirty="0" err="1">
                <a:solidFill>
                  <a:srgbClr val="000000"/>
                </a:solidFill>
              </a:rPr>
              <a:t>Veza</a:t>
            </a:r>
            <a:r>
              <a:rPr lang="en-US" altLang="en-US" sz="2400" dirty="0">
                <a:solidFill>
                  <a:srgbClr val="000000"/>
                </a:solidFill>
              </a:rPr>
              <a:t> s </a:t>
            </a:r>
            <a:r>
              <a:rPr lang="en-US" altLang="en-US" sz="2400" dirty="0" err="1">
                <a:solidFill>
                  <a:srgbClr val="000000"/>
                </a:solidFill>
              </a:rPr>
              <a:t>bazom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podataka</a:t>
            </a:r>
            <a:r>
              <a:rPr lang="en-US" altLang="en-US" sz="2400" dirty="0">
                <a:solidFill>
                  <a:srgbClr val="000000"/>
                </a:solidFill>
              </a:rPr>
              <a:t> mora </a:t>
            </a:r>
            <a:r>
              <a:rPr lang="en-US" altLang="en-US" sz="2400" dirty="0" err="1">
                <a:solidFill>
                  <a:srgbClr val="000000"/>
                </a:solidFill>
              </a:rPr>
              <a:t>biti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brza</a:t>
            </a:r>
            <a:r>
              <a:rPr lang="en-US" altLang="en-US" sz="2400" dirty="0">
                <a:solidFill>
                  <a:srgbClr val="000000"/>
                </a:solidFill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</a:rPr>
              <a:t>kvalitetno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zaštićena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i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otporna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na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vanjske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greške</a:t>
            </a:r>
            <a:endParaRPr lang="hr-HR" sz="28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Sustav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treba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biti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jednostavan</a:t>
            </a:r>
            <a:r>
              <a:rPr lang="hr-HR" sz="2400" dirty="0">
                <a:solidFill>
                  <a:srgbClr val="000000"/>
                </a:solidFill>
              </a:rPr>
              <a:t> i intuitivan</a:t>
            </a:r>
            <a:r>
              <a:rPr lang="en-US" sz="2400" dirty="0">
                <a:solidFill>
                  <a:srgbClr val="000000"/>
                </a:solidFill>
              </a:rPr>
              <a:t> za </a:t>
            </a:r>
            <a:r>
              <a:rPr lang="en-US" sz="2400" dirty="0" err="1">
                <a:solidFill>
                  <a:srgbClr val="000000"/>
                </a:solidFill>
              </a:rPr>
              <a:t>kori</a:t>
            </a:r>
            <a:r>
              <a:rPr lang="hr-HR" altLang="en-US" sz="2400" dirty="0">
                <a:solidFill>
                  <a:srgbClr val="000000"/>
                </a:solidFill>
              </a:rPr>
              <a:t>š</a:t>
            </a:r>
            <a:r>
              <a:rPr lang="en-US" altLang="en-US" sz="2400" dirty="0" err="1">
                <a:solidFill>
                  <a:srgbClr val="000000"/>
                </a:solidFill>
              </a:rPr>
              <a:t>tenje</a:t>
            </a:r>
            <a:r>
              <a:rPr lang="en-US" altLang="en-US" sz="2400" dirty="0">
                <a:solidFill>
                  <a:srgbClr val="000000"/>
                </a:solidFill>
              </a:rPr>
              <a:t>, bez </a:t>
            </a:r>
            <a:r>
              <a:rPr lang="en-US" altLang="en-US" sz="2400" dirty="0" err="1">
                <a:solidFill>
                  <a:srgbClr val="000000"/>
                </a:solidFill>
              </a:rPr>
              <a:t>potrebe</a:t>
            </a:r>
            <a:r>
              <a:rPr lang="en-US" altLang="en-US" sz="2400" dirty="0">
                <a:solidFill>
                  <a:srgbClr val="000000"/>
                </a:solidFill>
              </a:rPr>
              <a:t> za op</a:t>
            </a:r>
            <a:r>
              <a:rPr lang="hr-HR" altLang="en-US" sz="2400" dirty="0">
                <a:solidFill>
                  <a:srgbClr val="000000"/>
                </a:solidFill>
              </a:rPr>
              <a:t>š</a:t>
            </a:r>
            <a:r>
              <a:rPr lang="en-US" altLang="en-US" sz="2400" dirty="0" err="1">
                <a:solidFill>
                  <a:srgbClr val="000000"/>
                </a:solidFill>
              </a:rPr>
              <a:t>irnim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uputama</a:t>
            </a:r>
            <a:endParaRPr lang="hr-HR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628649" y="1614422"/>
            <a:ext cx="7886700" cy="4473992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hr-HR" sz="2000" dirty="0"/>
              <a:t>Popis korištenih alata</a:t>
            </a:r>
            <a:r>
              <a:rPr lang="en-US" sz="2000" dirty="0"/>
              <a:t>:</a:t>
            </a:r>
            <a:endParaRPr lang="zh-CN" altLang="en-US" sz="2000" dirty="0"/>
          </a:p>
          <a:p>
            <a:r>
              <a:rPr lang="hr-HR" altLang="en-US" sz="2000" dirty="0"/>
              <a:t>WhatsApp</a:t>
            </a:r>
          </a:p>
          <a:p>
            <a:r>
              <a:rPr lang="hr-HR" altLang="en-US" sz="2000" dirty="0" err="1"/>
              <a:t>Discord</a:t>
            </a:r>
            <a:endParaRPr lang="hr-HR" altLang="en-US" sz="2000" dirty="0"/>
          </a:p>
          <a:p>
            <a:r>
              <a:rPr lang="en-US" altLang="en-US" sz="2000" dirty="0"/>
              <a:t>Git</a:t>
            </a:r>
            <a:endParaRPr lang="hr-HR" altLang="en-US" sz="2000" dirty="0"/>
          </a:p>
          <a:p>
            <a:r>
              <a:rPr lang="en-US" altLang="en-US" sz="2000" dirty="0"/>
              <a:t>Gitlab</a:t>
            </a:r>
            <a:endParaRPr lang="zh-CN" altLang="en-US" sz="2000" dirty="0"/>
          </a:p>
          <a:p>
            <a:r>
              <a:rPr lang="en-US" altLang="en-US" sz="2000" dirty="0"/>
              <a:t>Overleaf</a:t>
            </a:r>
            <a:endParaRPr lang="zh-CN" altLang="en-US" sz="2000" dirty="0"/>
          </a:p>
          <a:p>
            <a:r>
              <a:rPr lang="en-US" altLang="en-US" sz="2000" dirty="0" err="1"/>
              <a:t>MiKTeX</a:t>
            </a:r>
            <a:endParaRPr lang="zh-CN" altLang="en-US" sz="2000" dirty="0"/>
          </a:p>
          <a:p>
            <a:r>
              <a:rPr lang="en-US" altLang="en-US" sz="2000" dirty="0"/>
              <a:t>Microsoft PowerPoint</a:t>
            </a:r>
            <a:endParaRPr lang="zh-CN" altLang="en-US" sz="2000" dirty="0"/>
          </a:p>
          <a:p>
            <a:r>
              <a:rPr lang="en-US" altLang="en-US" sz="2000" dirty="0"/>
              <a:t>Visual Studio Code</a:t>
            </a:r>
            <a:endParaRPr lang="zh-CN" altLang="en-US" sz="2000" dirty="0"/>
          </a:p>
          <a:p>
            <a:r>
              <a:rPr lang="en-US" altLang="en-US" sz="2000" dirty="0"/>
              <a:t>IntelliJ</a:t>
            </a:r>
            <a:r>
              <a:rPr lang="hr-HR" altLang="en-US" sz="2000" dirty="0"/>
              <a:t> </a:t>
            </a:r>
            <a:r>
              <a:rPr lang="hr-HR" altLang="en-US" sz="2000" dirty="0" err="1"/>
              <a:t>Idea</a:t>
            </a:r>
            <a:endParaRPr lang="hr-HR" altLang="en-US" sz="2000" dirty="0"/>
          </a:p>
          <a:p>
            <a:endParaRPr lang="zh-CN" altLang="en-US" sz="2000" dirty="0"/>
          </a:p>
          <a:p>
            <a:pPr marL="0" indent="0">
              <a:buNone/>
            </a:pPr>
            <a:r>
              <a:rPr lang="hr-HR" sz="2000" dirty="0"/>
              <a:t>Korišteni programski jezici i tehnologije:</a:t>
            </a:r>
            <a:endParaRPr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sz="2000" b="1" dirty="0"/>
              <a:t>Frontend</a:t>
            </a:r>
            <a:r>
              <a:rPr lang="en-US" altLang="en-US" sz="2000" dirty="0"/>
              <a:t> -&gt; React </a:t>
            </a:r>
            <a:r>
              <a:rPr lang="hr-HR" altLang="en-US" sz="2000" dirty="0"/>
              <a:t>(</a:t>
            </a:r>
            <a:r>
              <a:rPr lang="en-US" altLang="en-US" sz="2000" dirty="0"/>
              <a:t>HTML, CSS, JavaScript</a:t>
            </a:r>
            <a:r>
              <a:rPr lang="hr-HR" altLang="en-US" sz="2000" dirty="0"/>
              <a:t>)</a:t>
            </a:r>
            <a:endParaRPr lang="zh-CN" alt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sz="2000" b="1" dirty="0"/>
              <a:t>Backend</a:t>
            </a:r>
            <a:r>
              <a:rPr lang="en-US" altLang="en-US" sz="2000" b="0" dirty="0"/>
              <a:t> -&gt; </a:t>
            </a:r>
            <a:r>
              <a:rPr lang="hr-HR" altLang="en-US" sz="2000" b="0" dirty="0" err="1"/>
              <a:t>Spring</a:t>
            </a:r>
            <a:r>
              <a:rPr lang="hr-HR" altLang="en-US" sz="2000" b="0" dirty="0"/>
              <a:t> </a:t>
            </a:r>
            <a:r>
              <a:rPr lang="hr-HR" altLang="en-US" sz="2000" b="0" dirty="0" err="1"/>
              <a:t>Boot</a:t>
            </a:r>
            <a:r>
              <a:rPr lang="hr-HR" altLang="en-US" sz="2000" b="0" dirty="0"/>
              <a:t> (</a:t>
            </a:r>
            <a:r>
              <a:rPr lang="en-US" altLang="en-US" sz="2000" b="0" dirty="0"/>
              <a:t>Java</a:t>
            </a:r>
            <a:r>
              <a:rPr lang="hr-HR" altLang="en-US" sz="2000" b="0" dirty="0"/>
              <a:t>)</a:t>
            </a:r>
            <a:endParaRPr lang="zh-CN" altLang="en-US" sz="2000" dirty="0"/>
          </a:p>
          <a:p>
            <a:endParaRPr lang="zh-CN" altLang="en-US" sz="2400" dirty="0"/>
          </a:p>
        </p:txBody>
      </p:sp>
      <p:sp>
        <p:nvSpPr>
          <p:cNvPr id="10486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Arhitekturu sustava mo</a:t>
            </a:r>
            <a:r>
              <a:rPr lang="hr-HR" altLang="en-US" dirty="0"/>
              <a:t>ž</a:t>
            </a:r>
            <a:r>
              <a:rPr lang="en-US" altLang="en-US" dirty="0"/>
              <a:t>emo podijeliti na 3 podsustava: </a:t>
            </a:r>
            <a:endParaRPr lang="hr-HR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Korisni</a:t>
            </a:r>
            <a:r>
              <a:rPr lang="hr-HR" altLang="en-US" dirty="0"/>
              <a:t>č</a:t>
            </a:r>
            <a:r>
              <a:rPr lang="en-US" altLang="en-US" dirty="0"/>
              <a:t>ko su</a:t>
            </a:r>
            <a:r>
              <a:rPr lang="hr-HR" altLang="en-US" dirty="0"/>
              <a:t>č</a:t>
            </a:r>
            <a:r>
              <a:rPr lang="en-US" altLang="en-US" dirty="0"/>
              <a:t>elje (frontend)</a:t>
            </a:r>
            <a:endParaRPr lang="hr-HR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Poslu</a:t>
            </a:r>
            <a:r>
              <a:rPr lang="hr-HR" altLang="en-US" dirty="0"/>
              <a:t>ž</a:t>
            </a:r>
            <a:r>
              <a:rPr lang="en-US" altLang="en-US" dirty="0"/>
              <a:t>itelj (backend)</a:t>
            </a:r>
            <a:endParaRPr lang="hr-HR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Baza podataka</a:t>
            </a:r>
            <a:endParaRPr lang="hr-HR" dirty="0"/>
          </a:p>
          <a:p>
            <a:pPr marL="514350" indent="-514350">
              <a:buFont typeface="+mj-lt"/>
              <a:buAutoNum type="arabicPeriod"/>
            </a:pPr>
            <a:endParaRPr lang="hr-HR" dirty="0"/>
          </a:p>
        </p:txBody>
      </p:sp>
      <p:sp>
        <p:nvSpPr>
          <p:cNvPr id="10486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2097161" name="Picture 209716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95907" y="3861216"/>
            <a:ext cx="4226291" cy="28442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r>
              <a:rPr lang="hr-HR" sz="2400" dirty="0"/>
              <a:t>Vremenska linija razvoja: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3BA9E-53F3-52C3-B025-A04262E66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1" y="1742655"/>
            <a:ext cx="8727078" cy="25692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434486-5425-55E6-607C-DBD1A904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11940"/>
            <a:ext cx="9144000" cy="26421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 - nastavak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>
          <a:xfrm>
            <a:off x="737707" y="1560352"/>
            <a:ext cx="7886700" cy="4640695"/>
          </a:xfrm>
        </p:spPr>
        <p:txBody>
          <a:bodyPr>
            <a:normAutofit fontScale="95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r-HR" sz="2400" dirty="0"/>
              <a:t>Raspodjela posla po članovima tima</a:t>
            </a:r>
            <a:r>
              <a:rPr lang="en-US" sz="2400" dirty="0"/>
              <a:t>: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 err="1"/>
              <a:t>Dokumentacija</a:t>
            </a:r>
            <a:r>
              <a:rPr lang="en-US" altLang="en-US" sz="2400" dirty="0"/>
              <a:t> - 4 </a:t>
            </a:r>
            <a:r>
              <a:rPr lang="hr-HR" altLang="en-US" sz="2400" dirty="0"/>
              <a:t>č</a:t>
            </a:r>
            <a:r>
              <a:rPr lang="en-US" altLang="en-US" sz="2400" dirty="0" err="1"/>
              <a:t>lana</a:t>
            </a:r>
            <a:r>
              <a:rPr lang="en-US" altLang="en-US" sz="2400" dirty="0"/>
              <a:t> 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 err="1"/>
              <a:t>Developeri</a:t>
            </a:r>
            <a:r>
              <a:rPr lang="en-US" altLang="en-US" sz="2400" dirty="0"/>
              <a:t> (frontend) - 3 </a:t>
            </a:r>
            <a:r>
              <a:rPr lang="hr-HR" altLang="en-US" sz="2400" dirty="0"/>
              <a:t>č</a:t>
            </a:r>
            <a:r>
              <a:rPr lang="en-US" altLang="en-US" sz="2400" dirty="0" err="1"/>
              <a:t>lana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 err="1"/>
              <a:t>Developeri</a:t>
            </a:r>
            <a:r>
              <a:rPr lang="en-US" altLang="en-US" sz="2400" dirty="0"/>
              <a:t> (backend) - 2 </a:t>
            </a:r>
            <a:r>
              <a:rPr lang="hr-HR" altLang="en-US" sz="2400" dirty="0"/>
              <a:t>č</a:t>
            </a:r>
            <a:r>
              <a:rPr lang="en-US" altLang="en-US" sz="2400" dirty="0" err="1"/>
              <a:t>lana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/>
              <a:t>Deploy - 1 </a:t>
            </a:r>
            <a:r>
              <a:rPr lang="hr-HR" altLang="en-US" sz="2400" dirty="0"/>
              <a:t>č</a:t>
            </a:r>
            <a:r>
              <a:rPr lang="en-US" altLang="en-US" sz="2400" dirty="0" err="1"/>
              <a:t>lan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 err="1"/>
              <a:t>Testeri</a:t>
            </a:r>
            <a:r>
              <a:rPr lang="en-US" altLang="en-US" sz="2400" dirty="0"/>
              <a:t> - 1 </a:t>
            </a:r>
            <a:r>
              <a:rPr lang="hr-HR" altLang="en-US" sz="2400" dirty="0"/>
              <a:t>č</a:t>
            </a:r>
            <a:r>
              <a:rPr lang="en-US" altLang="en-US" sz="2400" dirty="0" err="1"/>
              <a:t>lan</a:t>
            </a:r>
            <a:endParaRPr lang="zh-CN" altLang="en-US" dirty="0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5126665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497</Words>
  <Application>Microsoft Office PowerPoint</Application>
  <PresentationFormat>On-screen Show (4:3)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Century Gothic</vt:lpstr>
      <vt:lpstr>Courier New</vt:lpstr>
      <vt:lpstr>Franklin Gothic Book</vt:lpstr>
      <vt:lpstr>Wingdings</vt:lpstr>
      <vt:lpstr>PROGI-template</vt:lpstr>
      <vt:lpstr>&lt;Company Database&gt; &lt;EkipaZaOcevid&gt;</vt:lpstr>
      <vt:lpstr>Sadržaj</vt:lpstr>
      <vt:lpstr>Opis zadatka</vt:lpstr>
      <vt:lpstr>Pregled zahtjeva</vt:lpstr>
      <vt:lpstr>Pregled zahtjeva - nastavak</vt:lpstr>
      <vt:lpstr>Korišteni alati i tehnologije</vt:lpstr>
      <vt:lpstr>Arhitektura sustava</vt:lpstr>
      <vt:lpstr>Organizacija rada</vt:lpstr>
      <vt:lpstr>Organizacija rada - nastavak</vt:lpstr>
      <vt:lpstr>Naučene lekcije</vt:lpstr>
      <vt:lpstr>Popis članova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Jakov Jakovac</cp:lastModifiedBy>
  <cp:revision>17</cp:revision>
  <dcterms:created xsi:type="dcterms:W3CDTF">2016-01-18T05:10:52Z</dcterms:created>
  <dcterms:modified xsi:type="dcterms:W3CDTF">2023-01-15T16:02:17Z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887d9ab198e9493f886c653a2fb759dd</vt:lpwstr>
  </property>
</Properties>
</file>