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8" r:id="rId3"/>
    <p:sldId id="267" r:id="rId4"/>
    <p:sldId id="269" r:id="rId5"/>
    <p:sldId id="279" r:id="rId6"/>
    <p:sldId id="268" r:id="rId7"/>
    <p:sldId id="270" r:id="rId8"/>
    <p:sldId id="272" r:id="rId9"/>
    <p:sldId id="282" r:id="rId10"/>
    <p:sldId id="281" r:id="rId11"/>
    <p:sldId id="266" r:id="rId12"/>
  </p:sldIdLst>
  <p:sldSz cx="18288000" cy="10287000"/>
  <p:notesSz cx="6858000" cy="9144000"/>
  <p:embeddedFontLst>
    <p:embeddedFont>
      <p:font typeface="B Nazanin" panose="00000400000000000000" pitchFamily="2" charset="-78"/>
      <p:regular r:id="rId14"/>
      <p:bold r:id="rId15"/>
    </p:embeddedFont>
    <p:embeddedFont>
      <p:font typeface="Montserrat Classic" panose="020B0604020202020204" charset="0"/>
      <p:regular r:id="rId16"/>
    </p:embeddedFont>
    <p:embeddedFont>
      <p:font typeface="Pelak FA Black" panose="020B0604020202020204" charset="-78"/>
      <p:bold r:id="rId17"/>
    </p:embeddedFont>
    <p:embeddedFont>
      <p:font typeface="B Titr" panose="00000700000000000000" pitchFamily="2" charset="-78"/>
      <p:bold r:id="rId18"/>
    </p:embeddedFont>
    <p:embeddedFont>
      <p:font typeface="Pelak NoEng ExtraBold" panose="020B0604020202020204" charset="-78"/>
      <p:bold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9291"/>
    <a:srgbClr val="00AD90"/>
    <a:srgbClr val="767C7B"/>
    <a:srgbClr val="565A59"/>
    <a:srgbClr val="00B396"/>
    <a:srgbClr val="F9B314"/>
    <a:srgbClr val="121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434" autoAdjust="0"/>
  </p:normalViewPr>
  <p:slideViewPr>
    <p:cSldViewPr>
      <p:cViewPr varScale="1">
        <p:scale>
          <a:sx n="48" d="100"/>
          <a:sy n="48" d="100"/>
        </p:scale>
        <p:origin x="522" y="4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EB8282-6DE4-463E-8B12-1D5BA91E2750}"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FB838-0F80-4B0C-B4DF-C050F4CCBEEE}" type="slidenum">
              <a:rPr lang="en-US" smtClean="0"/>
              <a:t>‹#›</a:t>
            </a:fld>
            <a:endParaRPr lang="en-US"/>
          </a:p>
        </p:txBody>
      </p:sp>
    </p:spTree>
    <p:extLst>
      <p:ext uri="{BB962C8B-B14F-4D97-AF65-F5344CB8AC3E}">
        <p14:creationId xmlns:p14="http://schemas.microsoft.com/office/powerpoint/2010/main" val="126990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FB838-0F80-4B0C-B4DF-C050F4CCBEEE}" type="slidenum">
              <a:rPr lang="en-US" smtClean="0"/>
              <a:t>1</a:t>
            </a:fld>
            <a:endParaRPr lang="en-US"/>
          </a:p>
        </p:txBody>
      </p:sp>
    </p:spTree>
    <p:extLst>
      <p:ext uri="{BB962C8B-B14F-4D97-AF65-F5344CB8AC3E}">
        <p14:creationId xmlns:p14="http://schemas.microsoft.com/office/powerpoint/2010/main" val="2473176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FB838-0F80-4B0C-B4DF-C050F4CCBEEE}" type="slidenum">
              <a:rPr lang="en-US" smtClean="0"/>
              <a:t>2</a:t>
            </a:fld>
            <a:endParaRPr lang="en-US"/>
          </a:p>
        </p:txBody>
      </p:sp>
    </p:spTree>
    <p:extLst>
      <p:ext uri="{BB962C8B-B14F-4D97-AF65-F5344CB8AC3E}">
        <p14:creationId xmlns:p14="http://schemas.microsoft.com/office/powerpoint/2010/main" val="2294853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FB838-0F80-4B0C-B4DF-C050F4CCBEEE}" type="slidenum">
              <a:rPr lang="en-US" smtClean="0"/>
              <a:t>3</a:t>
            </a:fld>
            <a:endParaRPr lang="en-US"/>
          </a:p>
        </p:txBody>
      </p:sp>
    </p:spTree>
    <p:extLst>
      <p:ext uri="{BB962C8B-B14F-4D97-AF65-F5344CB8AC3E}">
        <p14:creationId xmlns:p14="http://schemas.microsoft.com/office/powerpoint/2010/main" val="3959588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EFB838-0F80-4B0C-B4DF-C050F4CCBEEE}" type="slidenum">
              <a:rPr lang="en-US" smtClean="0"/>
              <a:t>5</a:t>
            </a:fld>
            <a:endParaRPr lang="en-US"/>
          </a:p>
        </p:txBody>
      </p:sp>
    </p:spTree>
    <p:extLst>
      <p:ext uri="{BB962C8B-B14F-4D97-AF65-F5344CB8AC3E}">
        <p14:creationId xmlns:p14="http://schemas.microsoft.com/office/powerpoint/2010/main" val="1832297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6620303" y="-44827"/>
            <a:ext cx="212090" cy="5143500"/>
          </a:xfrm>
          <a:custGeom>
            <a:avLst/>
            <a:gdLst/>
            <a:ahLst/>
            <a:cxnLst/>
            <a:rect l="l" t="t" r="r" b="b"/>
            <a:pathLst>
              <a:path w="55859" h="1354667">
                <a:moveTo>
                  <a:pt x="0" y="0"/>
                </a:moveTo>
                <a:lnTo>
                  <a:pt x="55859" y="0"/>
                </a:lnTo>
                <a:lnTo>
                  <a:pt x="55859" y="1354667"/>
                </a:lnTo>
                <a:lnTo>
                  <a:pt x="0" y="1354667"/>
                </a:lnTo>
                <a:close/>
              </a:path>
            </a:pathLst>
          </a:custGeom>
          <a:solidFill>
            <a:srgbClr val="8C9291"/>
          </a:solidFill>
        </p:spPr>
      </p:sp>
      <p:sp>
        <p:nvSpPr>
          <p:cNvPr id="7" name="TextBox 7"/>
          <p:cNvSpPr txBox="1"/>
          <p:nvPr/>
        </p:nvSpPr>
        <p:spPr>
          <a:xfrm rot="-5400000">
            <a:off x="14701779" y="4538326"/>
            <a:ext cx="3974630" cy="454612"/>
          </a:xfrm>
          <a:prstGeom prst="rect">
            <a:avLst/>
          </a:prstGeom>
        </p:spPr>
        <p:txBody>
          <a:bodyPr lIns="0" tIns="0" rIns="0" bIns="0" rtlCol="0" anchor="t">
            <a:spAutoFit/>
          </a:bodyPr>
          <a:lstStyle/>
          <a:p>
            <a:pPr>
              <a:lnSpc>
                <a:spcPts val="3920"/>
              </a:lnSpc>
            </a:pPr>
            <a:r>
              <a:rPr lang="en-US" sz="2800" dirty="0">
                <a:solidFill>
                  <a:srgbClr val="101010"/>
                </a:solidFill>
                <a:latin typeface="Montserrat Classic"/>
              </a:rPr>
              <a:t>Sina.vc</a:t>
            </a:r>
          </a:p>
        </p:txBody>
      </p:sp>
      <p:sp>
        <p:nvSpPr>
          <p:cNvPr id="11" name="Freeform 11"/>
          <p:cNvSpPr/>
          <p:nvPr/>
        </p:nvSpPr>
        <p:spPr>
          <a:xfrm>
            <a:off x="342776" y="1638300"/>
            <a:ext cx="4495800" cy="228600"/>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4" name="TextBox 13">
            <a:extLst>
              <a:ext uri="{FF2B5EF4-FFF2-40B4-BE49-F238E27FC236}">
                <a16:creationId xmlns:a16="http://schemas.microsoft.com/office/drawing/2014/main" id="{6200C3B4-BD0A-E29F-2C21-A004241B5BB9}"/>
              </a:ext>
            </a:extLst>
          </p:cNvPr>
          <p:cNvSpPr txBox="1"/>
          <p:nvPr/>
        </p:nvSpPr>
        <p:spPr>
          <a:xfrm>
            <a:off x="7848600" y="3005713"/>
            <a:ext cx="7714263" cy="788677"/>
          </a:xfrm>
          <a:prstGeom prst="rect">
            <a:avLst/>
          </a:prstGeom>
        </p:spPr>
        <p:txBody>
          <a:bodyPr wrap="square" lIns="0" tIns="0" rIns="0" bIns="0" rtlCol="0" anchor="t">
            <a:spAutoFit/>
          </a:bodyPr>
          <a:lstStyle/>
          <a:p>
            <a:pPr algn="r">
              <a:lnSpc>
                <a:spcPts val="5040"/>
              </a:lnSpc>
            </a:pPr>
            <a:r>
              <a:rPr lang="fa-IR" sz="8000" b="1" dirty="0" smtClean="0">
                <a:latin typeface="Pelak FA Black" panose="020B0000040000000000" pitchFamily="34" charset="-78"/>
                <a:cs typeface="B Titr" panose="00000700000000000000" pitchFamily="2" charset="-78"/>
              </a:rPr>
              <a:t>کمیته ارزشگذاری</a:t>
            </a:r>
            <a:endParaRPr lang="en-US" sz="8000" b="1" dirty="0">
              <a:latin typeface="Pelak FA Black" panose="020B0000040000000000" pitchFamily="34" charset="-78"/>
              <a:cs typeface="B Titr" panose="00000700000000000000" pitchFamily="2" charset="-78"/>
            </a:endParaRPr>
          </a:p>
        </p:txBody>
      </p:sp>
      <p:sp>
        <p:nvSpPr>
          <p:cNvPr id="15" name="TextBox 14">
            <a:extLst>
              <a:ext uri="{FF2B5EF4-FFF2-40B4-BE49-F238E27FC236}">
                <a16:creationId xmlns:a16="http://schemas.microsoft.com/office/drawing/2014/main" id="{E7E204A3-23D1-266E-0EF1-030D1A6E9C63}"/>
              </a:ext>
            </a:extLst>
          </p:cNvPr>
          <p:cNvSpPr txBox="1"/>
          <p:nvPr/>
        </p:nvSpPr>
        <p:spPr>
          <a:xfrm>
            <a:off x="8991600" y="5098673"/>
            <a:ext cx="6418863" cy="819455"/>
          </a:xfrm>
          <a:prstGeom prst="rect">
            <a:avLst/>
          </a:prstGeom>
        </p:spPr>
        <p:txBody>
          <a:bodyPr wrap="square" lIns="0" tIns="0" rIns="0" bIns="0" rtlCol="0" anchor="t">
            <a:spAutoFit/>
          </a:bodyPr>
          <a:lstStyle/>
          <a:p>
            <a:pPr algn="r">
              <a:lnSpc>
                <a:spcPts val="5040"/>
              </a:lnSpc>
            </a:pPr>
            <a:r>
              <a:rPr lang="fa-IR" sz="8800" b="1" dirty="0" smtClean="0">
                <a:solidFill>
                  <a:srgbClr val="00AD90"/>
                </a:solidFill>
                <a:latin typeface="Pelak FA Black" panose="020B0000040000000000" pitchFamily="34" charset="-78"/>
                <a:cs typeface="B Titr" panose="00000700000000000000" pitchFamily="2" charset="-78"/>
              </a:rPr>
              <a:t>گره </a:t>
            </a:r>
            <a:r>
              <a:rPr lang="fa-IR" sz="8800" b="1" dirty="0" err="1" smtClean="0">
                <a:solidFill>
                  <a:srgbClr val="00AD90"/>
                </a:solidFill>
                <a:latin typeface="Pelak FA Black" panose="020B0000040000000000" pitchFamily="34" charset="-78"/>
                <a:cs typeface="B Titr" panose="00000700000000000000" pitchFamily="2" charset="-78"/>
              </a:rPr>
              <a:t>کارپت</a:t>
            </a:r>
            <a:endParaRPr lang="en-US" sz="8800" b="1" dirty="0">
              <a:solidFill>
                <a:srgbClr val="00AD90"/>
              </a:solidFill>
              <a:latin typeface="Pelak FA Black" panose="020B0000040000000000" pitchFamily="34" charset="-78"/>
              <a:cs typeface="B Titr" panose="00000700000000000000" pitchFamily="2" charset="-78"/>
            </a:endParaRPr>
          </a:p>
        </p:txBody>
      </p:sp>
      <p:pic>
        <p:nvPicPr>
          <p:cNvPr id="20" name="Picture 19">
            <a:extLst>
              <a:ext uri="{FF2B5EF4-FFF2-40B4-BE49-F238E27FC236}">
                <a16:creationId xmlns:a16="http://schemas.microsoft.com/office/drawing/2014/main" id="{0C067CC8-C939-B072-C9A9-2B96518A0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sp>
        <p:nvSpPr>
          <p:cNvPr id="22" name="TextBox 13">
            <a:extLst>
              <a:ext uri="{FF2B5EF4-FFF2-40B4-BE49-F238E27FC236}">
                <a16:creationId xmlns:a16="http://schemas.microsoft.com/office/drawing/2014/main" id="{407BF7C1-409D-4C4F-63BA-299A44FB0070}"/>
              </a:ext>
            </a:extLst>
          </p:cNvPr>
          <p:cNvSpPr txBox="1"/>
          <p:nvPr/>
        </p:nvSpPr>
        <p:spPr>
          <a:xfrm>
            <a:off x="548546" y="9029700"/>
            <a:ext cx="3425419" cy="573234"/>
          </a:xfrm>
          <a:prstGeom prst="rect">
            <a:avLst/>
          </a:prstGeom>
        </p:spPr>
        <p:txBody>
          <a:bodyPr wrap="square" lIns="0" tIns="0" rIns="0" bIns="0" rtlCol="0" anchor="t">
            <a:spAutoFit/>
          </a:bodyPr>
          <a:lstStyle/>
          <a:p>
            <a:pPr algn="ctr">
              <a:lnSpc>
                <a:spcPts val="5040"/>
              </a:lnSpc>
            </a:pPr>
            <a:r>
              <a:rPr lang="fa-IR" sz="2400" b="1" dirty="0" smtClean="0">
                <a:solidFill>
                  <a:srgbClr val="101010"/>
                </a:solidFill>
                <a:latin typeface="Pelak NoEng ExtraBold" panose="02000000000000000000" pitchFamily="2" charset="-78"/>
                <a:cs typeface="B Titr" panose="00000700000000000000" pitchFamily="2" charset="-78"/>
              </a:rPr>
              <a:t>1402/08/23</a:t>
            </a:r>
            <a:endParaRPr lang="en-US" sz="2400" b="1" dirty="0">
              <a:solidFill>
                <a:srgbClr val="101010"/>
              </a:solidFill>
              <a:latin typeface="Pelak NoEng ExtraBold" panose="02000000000000000000" pitchFamily="2" charset="-78"/>
              <a:cs typeface="B Titr" panose="00000700000000000000" pitchFamily="2" charset="-78"/>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0783" y="3968549"/>
            <a:ext cx="2125555" cy="1594166"/>
          </a:xfrm>
          <a:prstGeom prst="rect">
            <a:avLst/>
          </a:prstGeom>
        </p:spPr>
      </p:pic>
      <p:sp>
        <p:nvSpPr>
          <p:cNvPr id="10" name="TextBox 9">
            <a:extLst>
              <a:ext uri="{FF2B5EF4-FFF2-40B4-BE49-F238E27FC236}">
                <a16:creationId xmlns:a16="http://schemas.microsoft.com/office/drawing/2014/main" id="{6200C3B4-BD0A-E29F-2C21-A004241B5BB9}"/>
              </a:ext>
            </a:extLst>
          </p:cNvPr>
          <p:cNvSpPr txBox="1"/>
          <p:nvPr/>
        </p:nvSpPr>
        <p:spPr>
          <a:xfrm>
            <a:off x="9875237" y="6896100"/>
            <a:ext cx="5364763" cy="588623"/>
          </a:xfrm>
          <a:prstGeom prst="rect">
            <a:avLst/>
          </a:prstGeom>
        </p:spPr>
        <p:txBody>
          <a:bodyPr wrap="square" lIns="0" tIns="0" rIns="0" bIns="0" rtlCol="0" anchor="t">
            <a:spAutoFit/>
          </a:bodyPr>
          <a:lstStyle/>
          <a:p>
            <a:pPr algn="r">
              <a:lnSpc>
                <a:spcPts val="5040"/>
              </a:lnSpc>
            </a:pPr>
            <a:r>
              <a:rPr lang="fa-IR" sz="2800" b="1" dirty="0" smtClean="0">
                <a:latin typeface="Pelak FA Black" panose="020B0000040000000000" pitchFamily="34" charset="-78"/>
                <a:cs typeface="B Titr" panose="00000700000000000000" pitchFamily="2" charset="-78"/>
              </a:rPr>
              <a:t>(شرکت خلاق)</a:t>
            </a:r>
            <a:endParaRPr lang="en-US" sz="2800" b="1" dirty="0">
              <a:latin typeface="Pelak FA Black" panose="020B0000040000000000" pitchFamily="34" charset="-78"/>
              <a:cs typeface="B Titr" panose="000007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782801" y="646734"/>
            <a:ext cx="2628900" cy="665567"/>
          </a:xfrm>
          <a:prstGeom prst="rect">
            <a:avLst/>
          </a:prstGeom>
        </p:spPr>
        <p:txBody>
          <a:bodyPr wrap="square" lIns="0" tIns="0" rIns="0" bIns="0" rtlCol="0" anchor="t">
            <a:spAutoFit/>
          </a:bodyPr>
          <a:lstStyle/>
          <a:p>
            <a:pPr algn="l" rtl="1">
              <a:lnSpc>
                <a:spcPts val="5040"/>
              </a:lnSpc>
            </a:pPr>
            <a:r>
              <a:rPr lang="fa-IR" sz="4800" b="1" dirty="0">
                <a:cs typeface="B Titr" panose="00000700000000000000" pitchFamily="2" charset="-78"/>
              </a:rPr>
              <a:t>ارزشگذاری</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460504976"/>
              </p:ext>
            </p:extLst>
          </p:nvPr>
        </p:nvGraphicFramePr>
        <p:xfrm>
          <a:off x="1600200" y="2247900"/>
          <a:ext cx="15098341" cy="6627500"/>
        </p:xfrm>
        <a:graphic>
          <a:graphicData uri="http://schemas.openxmlformats.org/drawingml/2006/table">
            <a:tbl>
              <a:tblPr firstRow="1" bandRow="1">
                <a:tableStyleId>{5940675A-B579-460E-94D1-54222C63F5DA}</a:tableStyleId>
              </a:tblPr>
              <a:tblGrid>
                <a:gridCol w="7924800">
                  <a:extLst>
                    <a:ext uri="{9D8B030D-6E8A-4147-A177-3AD203B41FA5}">
                      <a16:colId xmlns:a16="http://schemas.microsoft.com/office/drawing/2014/main" val="2294066501"/>
                    </a:ext>
                  </a:extLst>
                </a:gridCol>
                <a:gridCol w="6095089">
                  <a:extLst>
                    <a:ext uri="{9D8B030D-6E8A-4147-A177-3AD203B41FA5}">
                      <a16:colId xmlns:a16="http://schemas.microsoft.com/office/drawing/2014/main" val="3537869464"/>
                    </a:ext>
                  </a:extLst>
                </a:gridCol>
                <a:gridCol w="1078452">
                  <a:extLst>
                    <a:ext uri="{9D8B030D-6E8A-4147-A177-3AD203B41FA5}">
                      <a16:colId xmlns:a16="http://schemas.microsoft.com/office/drawing/2014/main" val="3062458505"/>
                    </a:ext>
                  </a:extLst>
                </a:gridCol>
              </a:tblGrid>
              <a:tr h="662750">
                <a:tc>
                  <a:txBody>
                    <a:bodyPr/>
                    <a:lstStyle/>
                    <a:p>
                      <a:pPr algn="ctr" rtl="1"/>
                      <a:r>
                        <a:rPr lang="fa-IR" sz="2400" b="0" dirty="0" smtClean="0">
                          <a:solidFill>
                            <a:schemeClr val="tx1"/>
                          </a:solidFill>
                          <a:cs typeface="B Nazanin" panose="00000400000000000000" pitchFamily="2" charset="-78"/>
                        </a:rPr>
                        <a:t>3.9 میلیارد تومان</a:t>
                      </a:r>
                      <a:endParaRPr lang="en-US" sz="2400" b="0" dirty="0">
                        <a:solidFill>
                          <a:schemeClr val="tx1"/>
                        </a:solidFill>
                        <a:cs typeface="B Nazanin" panose="00000400000000000000" pitchFamily="2" charset="-78"/>
                      </a:endParaRPr>
                    </a:p>
                  </a:txBody>
                  <a:tcPr anchor="ctr"/>
                </a:tc>
                <a:tc>
                  <a:txBody>
                    <a:bodyPr/>
                    <a:lstStyle/>
                    <a:p>
                      <a:pPr algn="ctr" rtl="1">
                        <a:lnSpc>
                          <a:spcPct val="150000"/>
                        </a:lnSpc>
                      </a:pPr>
                      <a:r>
                        <a:rPr lang="fa-IR" sz="2400" b="1" dirty="0" smtClean="0">
                          <a:solidFill>
                            <a:srgbClr val="00AD90"/>
                          </a:solidFill>
                          <a:cs typeface="B Titr" panose="00000700000000000000" pitchFamily="2" charset="-78"/>
                        </a:rPr>
                        <a:t>مبلغ سرمایه گذاری سینا وی سی</a:t>
                      </a:r>
                      <a:endParaRPr lang="en-US" sz="2400" b="1" dirty="0">
                        <a:solidFill>
                          <a:srgbClr val="00AD90"/>
                        </a:solidFill>
                        <a:cs typeface="B Titr" panose="00000700000000000000" pitchFamily="2" charset="-78"/>
                      </a:endParaRPr>
                    </a:p>
                  </a:txBody>
                  <a:tcPr anchor="ctr"/>
                </a:tc>
                <a:tc>
                  <a:txBody>
                    <a:bodyPr/>
                    <a:lstStyle/>
                    <a:p>
                      <a:pPr algn="ctr" rtl="1"/>
                      <a:r>
                        <a:rPr lang="fa-IR" sz="2400" b="1" dirty="0" smtClean="0">
                          <a:solidFill>
                            <a:srgbClr val="767C7B"/>
                          </a:solidFill>
                          <a:cs typeface="B Titr" panose="00000700000000000000" pitchFamily="2" charset="-78"/>
                        </a:rPr>
                        <a:t>1</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4147484565"/>
                  </a:ext>
                </a:extLst>
              </a:tr>
              <a:tr h="66275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dirty="0" err="1" smtClean="0">
                          <a:solidFill>
                            <a:schemeClr val="tx1"/>
                          </a:solidFill>
                          <a:cs typeface="B Nazanin" panose="00000400000000000000" pitchFamily="2" charset="-78"/>
                        </a:rPr>
                        <a:t>ضرایب</a:t>
                      </a:r>
                      <a:r>
                        <a:rPr lang="fa-IR" sz="2400" b="0" baseline="0" dirty="0" smtClean="0">
                          <a:solidFill>
                            <a:schemeClr val="tx1"/>
                          </a:solidFill>
                          <a:cs typeface="B Nazanin" panose="00000400000000000000" pitchFamily="2" charset="-78"/>
                        </a:rPr>
                        <a:t> مالی مبتنی بر فروش گذشته و آینده – سرمایه گذاری </a:t>
                      </a:r>
                      <a:r>
                        <a:rPr lang="fa-IR" sz="2400" b="0" baseline="0" dirty="0" err="1" smtClean="0">
                          <a:solidFill>
                            <a:schemeClr val="tx1"/>
                          </a:solidFill>
                          <a:cs typeface="B Nazanin" panose="00000400000000000000" pitchFamily="2" charset="-78"/>
                        </a:rPr>
                        <a:t>خطرپذیر</a:t>
                      </a:r>
                      <a:endParaRPr lang="en-US" sz="2400" b="0" dirty="0" smtClean="0">
                        <a:solidFill>
                          <a:schemeClr val="tx1"/>
                        </a:solidFill>
                        <a:cs typeface="B Nazanin" panose="00000400000000000000" pitchFamily="2" charset="-78"/>
                      </a:endParaRPr>
                    </a:p>
                  </a:txBody>
                  <a:tcPr anchor="ct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fa-IR" sz="2400" b="1" dirty="0" smtClean="0">
                          <a:solidFill>
                            <a:srgbClr val="00AD90"/>
                          </a:solidFill>
                          <a:cs typeface="B Titr" panose="00000700000000000000" pitchFamily="2" charset="-78"/>
                        </a:rPr>
                        <a:t>روش ارزشگذاری</a:t>
                      </a:r>
                      <a:endParaRPr lang="en-US" sz="2400" b="1" dirty="0" smtClean="0">
                        <a:solidFill>
                          <a:srgbClr val="00AD90"/>
                        </a:solidFill>
                        <a:cs typeface="B Titr" panose="00000700000000000000" pitchFamily="2" charset="-78"/>
                      </a:endParaRPr>
                    </a:p>
                  </a:txBody>
                  <a:tcPr anchor="ctr"/>
                </a:tc>
                <a:tc>
                  <a:txBody>
                    <a:bodyPr/>
                    <a:lstStyle/>
                    <a:p>
                      <a:pPr algn="ctr" rtl="1"/>
                      <a:r>
                        <a:rPr lang="fa-IR" sz="2400" b="1" dirty="0" smtClean="0">
                          <a:solidFill>
                            <a:srgbClr val="767C7B"/>
                          </a:solidFill>
                          <a:cs typeface="B Titr" panose="00000700000000000000" pitchFamily="2" charset="-78"/>
                        </a:rPr>
                        <a:t>2</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73565582"/>
                  </a:ext>
                </a:extLst>
              </a:tr>
              <a:tr h="662750">
                <a:tc>
                  <a:txBody>
                    <a:bodyPr/>
                    <a:lstStyle/>
                    <a:p>
                      <a:pPr algn="ctr" rtl="1"/>
                      <a:r>
                        <a:rPr lang="fa-IR" sz="2400" b="0" dirty="0" smtClean="0">
                          <a:solidFill>
                            <a:schemeClr val="tx1"/>
                          </a:solidFill>
                          <a:cs typeface="B Nazanin" panose="00000400000000000000" pitchFamily="2" charset="-78"/>
                        </a:rPr>
                        <a:t>3،836،200،000 تومان (</a:t>
                      </a:r>
                      <a:r>
                        <a:rPr lang="fa-IR" sz="2400" b="0" dirty="0" err="1" smtClean="0">
                          <a:solidFill>
                            <a:schemeClr val="tx1"/>
                          </a:solidFill>
                          <a:cs typeface="B Nazanin" panose="00000400000000000000" pitchFamily="2" charset="-78"/>
                        </a:rPr>
                        <a:t>سناریو</a:t>
                      </a:r>
                      <a:r>
                        <a:rPr lang="fa-IR" sz="2400" b="0" dirty="0" smtClean="0">
                          <a:solidFill>
                            <a:schemeClr val="tx1"/>
                          </a:solidFill>
                          <a:cs typeface="B Nazanin" panose="00000400000000000000" pitchFamily="2" charset="-78"/>
                        </a:rPr>
                        <a:t> واقع </a:t>
                      </a:r>
                      <a:r>
                        <a:rPr lang="fa-IR" sz="2400" b="0" dirty="0" err="1" smtClean="0">
                          <a:solidFill>
                            <a:schemeClr val="tx1"/>
                          </a:solidFill>
                          <a:cs typeface="B Nazanin" panose="00000400000000000000" pitchFamily="2" charset="-78"/>
                        </a:rPr>
                        <a:t>بینانه</a:t>
                      </a:r>
                      <a:r>
                        <a:rPr lang="fa-IR" sz="2400" b="0" dirty="0" smtClean="0">
                          <a:solidFill>
                            <a:schemeClr val="tx1"/>
                          </a:solidFill>
                          <a:cs typeface="B Nazanin" panose="00000400000000000000" pitchFamily="2" charset="-78"/>
                        </a:rPr>
                        <a:t>)</a:t>
                      </a:r>
                      <a:endParaRPr lang="en-US" sz="2400" b="0" dirty="0">
                        <a:solidFill>
                          <a:schemeClr val="tx1"/>
                        </a:solidFill>
                        <a:cs typeface="B Nazanin" panose="00000400000000000000" pitchFamily="2" charset="-78"/>
                      </a:endParaRPr>
                    </a:p>
                  </a:txBody>
                  <a:tcPr anchor="ct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en-US" sz="2400" b="1" dirty="0" smtClean="0">
                          <a:solidFill>
                            <a:srgbClr val="00AD90"/>
                          </a:solidFill>
                          <a:cs typeface="B Titr" panose="00000700000000000000" pitchFamily="2" charset="-78"/>
                        </a:rPr>
                        <a:t>NPV</a:t>
                      </a:r>
                      <a:endParaRPr lang="en-US" sz="2400" b="1" dirty="0">
                        <a:solidFill>
                          <a:srgbClr val="00AD90"/>
                        </a:solidFill>
                        <a:cs typeface="B Titr" panose="00000700000000000000" pitchFamily="2" charset="-78"/>
                      </a:endParaRPr>
                    </a:p>
                  </a:txBody>
                  <a:tcPr anchor="ctr"/>
                </a:tc>
                <a:tc>
                  <a:txBody>
                    <a:bodyPr/>
                    <a:lstStyle/>
                    <a:p>
                      <a:pPr algn="ctr" rtl="1"/>
                      <a:r>
                        <a:rPr lang="fa-IR" sz="2400" b="1" dirty="0" smtClean="0">
                          <a:solidFill>
                            <a:srgbClr val="767C7B"/>
                          </a:solidFill>
                          <a:cs typeface="B Titr" panose="00000700000000000000" pitchFamily="2" charset="-78"/>
                        </a:rPr>
                        <a:t>3</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642676452"/>
                  </a:ext>
                </a:extLst>
              </a:tr>
              <a:tr h="66275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lang="en-US" sz="2400" b="0" dirty="0">
                        <a:solidFill>
                          <a:schemeClr val="tx1"/>
                        </a:solidFill>
                        <a:cs typeface="B Nazanin" panose="00000400000000000000" pitchFamily="2" charset="-78"/>
                      </a:endParaRPr>
                    </a:p>
                  </a:txBody>
                  <a:tcPr anchor="ct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en-US" sz="2400" b="1" dirty="0">
                          <a:solidFill>
                            <a:srgbClr val="00AD90"/>
                          </a:solidFill>
                          <a:cs typeface="B Titr" panose="00000700000000000000" pitchFamily="2" charset="-78"/>
                        </a:rPr>
                        <a:t>IRR</a:t>
                      </a:r>
                    </a:p>
                  </a:txBody>
                  <a:tcPr anchor="ctr"/>
                </a:tc>
                <a:tc>
                  <a:txBody>
                    <a:bodyPr/>
                    <a:lstStyle/>
                    <a:p>
                      <a:pPr algn="ctr" rtl="1"/>
                      <a:r>
                        <a:rPr lang="fa-IR" sz="2400" b="1" dirty="0" smtClean="0">
                          <a:solidFill>
                            <a:srgbClr val="767C7B"/>
                          </a:solidFill>
                          <a:cs typeface="B Titr" panose="00000700000000000000" pitchFamily="2" charset="-78"/>
                        </a:rPr>
                        <a:t>4</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4095003272"/>
                  </a:ext>
                </a:extLst>
              </a:tr>
              <a:tr h="662750">
                <a:tc>
                  <a:txBody>
                    <a:bodyPr/>
                    <a:lstStyle/>
                    <a:p>
                      <a:pPr algn="ctr" rtl="1"/>
                      <a:r>
                        <a:rPr lang="fa-IR" sz="2400" b="0" dirty="0" err="1" smtClean="0">
                          <a:solidFill>
                            <a:schemeClr val="tx1"/>
                          </a:solidFill>
                          <a:cs typeface="B Nazanin" panose="00000400000000000000" pitchFamily="2" charset="-78"/>
                        </a:rPr>
                        <a:t>راهبران</a:t>
                      </a:r>
                      <a:r>
                        <a:rPr lang="fa-IR" sz="2400" b="0" dirty="0" smtClean="0">
                          <a:solidFill>
                            <a:schemeClr val="tx1"/>
                          </a:solidFill>
                          <a:cs typeface="B Nazanin" panose="00000400000000000000" pitchFamily="2" charset="-78"/>
                        </a:rPr>
                        <a:t> سرمایه هوشمند (گروه تحلیلگران </a:t>
                      </a:r>
                      <a:r>
                        <a:rPr lang="fa-IR" sz="2400" b="0" dirty="0" err="1" smtClean="0">
                          <a:solidFill>
                            <a:schemeClr val="tx1"/>
                          </a:solidFill>
                          <a:cs typeface="B Nazanin" panose="00000400000000000000" pitchFamily="2" charset="-78"/>
                        </a:rPr>
                        <a:t>رتیبا</a:t>
                      </a:r>
                      <a:r>
                        <a:rPr lang="fa-IR" sz="2400" b="0" dirty="0" smtClean="0">
                          <a:solidFill>
                            <a:schemeClr val="tx1"/>
                          </a:solidFill>
                          <a:cs typeface="B Nazanin" panose="00000400000000000000" pitchFamily="2" charset="-78"/>
                        </a:rPr>
                        <a:t>)</a:t>
                      </a:r>
                      <a:endParaRPr lang="en-US" sz="2400" b="0" dirty="0">
                        <a:solidFill>
                          <a:schemeClr val="tx1"/>
                        </a:solidFill>
                        <a:cs typeface="B Nazanin" panose="00000400000000000000" pitchFamily="2" charset="-78"/>
                      </a:endParaRPr>
                    </a:p>
                  </a:txBody>
                  <a:tcPr anchor="ctr"/>
                </a:tc>
                <a:tc>
                  <a:txBody>
                    <a:bodyPr/>
                    <a:lstStyle/>
                    <a:p>
                      <a:pPr algn="ctr" rtl="1">
                        <a:lnSpc>
                          <a:spcPct val="150000"/>
                        </a:lnSpc>
                      </a:pPr>
                      <a:r>
                        <a:rPr lang="fa-IR" sz="2400" b="1" dirty="0">
                          <a:solidFill>
                            <a:srgbClr val="00AD90"/>
                          </a:solidFill>
                          <a:cs typeface="B Titr" panose="00000700000000000000" pitchFamily="2" charset="-78"/>
                        </a:rPr>
                        <a:t>نام کارگزار ارزشگذاری</a:t>
                      </a:r>
                      <a:endParaRPr lang="en-US" sz="2400" b="1" dirty="0">
                        <a:solidFill>
                          <a:srgbClr val="00AD90"/>
                        </a:solidFill>
                        <a:cs typeface="B Titr" panose="00000700000000000000" pitchFamily="2" charset="-78"/>
                      </a:endParaRPr>
                    </a:p>
                  </a:txBody>
                  <a:tcPr anchor="ctr"/>
                </a:tc>
                <a:tc>
                  <a:txBody>
                    <a:bodyPr/>
                    <a:lstStyle/>
                    <a:p>
                      <a:pPr algn="ctr" rtl="1"/>
                      <a:r>
                        <a:rPr lang="fa-IR" sz="2400" b="1" dirty="0" smtClean="0">
                          <a:solidFill>
                            <a:srgbClr val="767C7B"/>
                          </a:solidFill>
                          <a:cs typeface="B Titr" panose="00000700000000000000" pitchFamily="2" charset="-78"/>
                        </a:rPr>
                        <a:t>5</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179295189"/>
                  </a:ext>
                </a:extLst>
              </a:tr>
              <a:tr h="662750">
                <a:tc>
                  <a:txBody>
                    <a:bodyPr/>
                    <a:lstStyle/>
                    <a:p>
                      <a:pPr algn="ctr" rtl="1"/>
                      <a:r>
                        <a:rPr lang="fa-IR" sz="2400" b="0" dirty="0" smtClean="0">
                          <a:solidFill>
                            <a:srgbClr val="FF0000"/>
                          </a:solidFill>
                          <a:cs typeface="B Nazanin" panose="00000400000000000000" pitchFamily="2" charset="-78"/>
                        </a:rPr>
                        <a:t>3.89 (</a:t>
                      </a:r>
                      <a:r>
                        <a:rPr lang="fa-IR" sz="2400" b="0" dirty="0" err="1" smtClean="0">
                          <a:solidFill>
                            <a:srgbClr val="FF0000"/>
                          </a:solidFill>
                          <a:cs typeface="B Nazanin" panose="00000400000000000000" pitchFamily="2" charset="-78"/>
                        </a:rPr>
                        <a:t>نامشهود</a:t>
                      </a:r>
                      <a:r>
                        <a:rPr lang="fa-IR" sz="2400" b="0" dirty="0" smtClean="0">
                          <a:solidFill>
                            <a:srgbClr val="FF0000"/>
                          </a:solidFill>
                          <a:cs typeface="B Nazanin" panose="00000400000000000000" pitchFamily="2" charset="-78"/>
                        </a:rPr>
                        <a:t>) </a:t>
                      </a:r>
                      <a:r>
                        <a:rPr lang="fa-IR" sz="2400" b="0" dirty="0" smtClean="0">
                          <a:solidFill>
                            <a:schemeClr val="tx1"/>
                          </a:solidFill>
                          <a:cs typeface="B Nazanin" panose="00000400000000000000" pitchFamily="2" charset="-78"/>
                        </a:rPr>
                        <a:t>+ 6.6185 </a:t>
                      </a:r>
                      <a:r>
                        <a:rPr lang="fa-IR" sz="2400" b="0" baseline="0" dirty="0" smtClean="0">
                          <a:solidFill>
                            <a:schemeClr val="tx1"/>
                          </a:solidFill>
                          <a:cs typeface="B Nazanin" panose="00000400000000000000" pitchFamily="2" charset="-78"/>
                        </a:rPr>
                        <a:t>(دارایی های مشهود) میلیارد تومان</a:t>
                      </a:r>
                      <a:endParaRPr lang="en-US" sz="2400" b="0" dirty="0">
                        <a:solidFill>
                          <a:schemeClr val="tx1"/>
                        </a:solidFill>
                        <a:cs typeface="B Nazanin" panose="00000400000000000000" pitchFamily="2" charset="-78"/>
                      </a:endParaRPr>
                    </a:p>
                  </a:txBody>
                  <a:tcPr anchor="ctr">
                    <a:solidFill>
                      <a:schemeClr val="bg1"/>
                    </a:solidFill>
                  </a:tcPr>
                </a:tc>
                <a:tc>
                  <a:txBody>
                    <a:bodyPr/>
                    <a:lstStyle/>
                    <a:p>
                      <a:pPr algn="ctr" rtl="1">
                        <a:lnSpc>
                          <a:spcPct val="150000"/>
                        </a:lnSpc>
                      </a:pPr>
                      <a:r>
                        <a:rPr lang="fa-IR" sz="2400" b="1" dirty="0">
                          <a:solidFill>
                            <a:srgbClr val="00AD90"/>
                          </a:solidFill>
                          <a:cs typeface="B Titr" panose="00000700000000000000" pitchFamily="2" charset="-78"/>
                        </a:rPr>
                        <a:t>ارزشگذاری نهایی </a:t>
                      </a:r>
                      <a:r>
                        <a:rPr lang="en-US" sz="2400" b="1" dirty="0">
                          <a:solidFill>
                            <a:srgbClr val="00AD90"/>
                          </a:solidFill>
                          <a:cs typeface="B Titr" panose="00000700000000000000" pitchFamily="2" charset="-78"/>
                        </a:rPr>
                        <a:t> (Pre </a:t>
                      </a:r>
                      <a:r>
                        <a:rPr lang="en-US" sz="2400" b="1" dirty="0" smtClean="0">
                          <a:solidFill>
                            <a:srgbClr val="00AD90"/>
                          </a:solidFill>
                          <a:cs typeface="B Titr" panose="00000700000000000000" pitchFamily="2" charset="-78"/>
                        </a:rPr>
                        <a:t>Money)</a:t>
                      </a:r>
                      <a:endParaRPr lang="en-US" sz="2400" b="1" dirty="0">
                        <a:solidFill>
                          <a:srgbClr val="00AD90"/>
                        </a:solidFill>
                        <a:cs typeface="B Titr" panose="00000700000000000000" pitchFamily="2" charset="-78"/>
                      </a:endParaRPr>
                    </a:p>
                  </a:txBody>
                  <a:tcPr anchor="ctr">
                    <a:solidFill>
                      <a:schemeClr val="bg1"/>
                    </a:solidFill>
                  </a:tcPr>
                </a:tc>
                <a:tc>
                  <a:txBody>
                    <a:bodyPr/>
                    <a:lstStyle/>
                    <a:p>
                      <a:pPr algn="ctr" rtl="1"/>
                      <a:r>
                        <a:rPr lang="fa-IR" sz="2400" b="1" dirty="0" smtClean="0">
                          <a:solidFill>
                            <a:srgbClr val="767C7B"/>
                          </a:solidFill>
                          <a:cs typeface="B Titr" panose="00000700000000000000" pitchFamily="2" charset="-78"/>
                        </a:rPr>
                        <a:t>6</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712843284"/>
                  </a:ext>
                </a:extLst>
              </a:tr>
              <a:tr h="66275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dirty="0" smtClean="0">
                          <a:solidFill>
                            <a:schemeClr val="tx1"/>
                          </a:solidFill>
                          <a:cs typeface="B Nazanin" panose="00000400000000000000" pitchFamily="2" charset="-78"/>
                        </a:rPr>
                        <a:t>13.5185 میلیارد تومان</a:t>
                      </a:r>
                      <a:endParaRPr lang="en-US" sz="2400" b="0" dirty="0" smtClean="0">
                        <a:solidFill>
                          <a:schemeClr val="tx1"/>
                        </a:solidFill>
                        <a:cs typeface="B Nazanin" panose="00000400000000000000" pitchFamily="2" charset="-78"/>
                      </a:endParaRPr>
                    </a:p>
                  </a:txBody>
                  <a:tcPr anchor="ctr">
                    <a:solidFill>
                      <a:schemeClr val="bg1"/>
                    </a:solidFill>
                  </a:tcP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fa-IR" sz="2400" b="1" dirty="0">
                          <a:solidFill>
                            <a:srgbClr val="00AD90"/>
                          </a:solidFill>
                          <a:cs typeface="B Titr" panose="00000700000000000000" pitchFamily="2" charset="-78"/>
                        </a:rPr>
                        <a:t>ارزشگذاری نهایی </a:t>
                      </a:r>
                      <a:r>
                        <a:rPr lang="en-US" sz="2400" b="1" dirty="0">
                          <a:solidFill>
                            <a:srgbClr val="00AD90"/>
                          </a:solidFill>
                          <a:cs typeface="B Titr" panose="00000700000000000000" pitchFamily="2" charset="-78"/>
                        </a:rPr>
                        <a:t> (Post Money)</a:t>
                      </a:r>
                    </a:p>
                  </a:txBody>
                  <a:tcPr anchor="ctr">
                    <a:solidFill>
                      <a:schemeClr val="bg1"/>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1" dirty="0" smtClean="0">
                          <a:solidFill>
                            <a:srgbClr val="767C7B"/>
                          </a:solidFill>
                          <a:cs typeface="B Titr" panose="00000700000000000000" pitchFamily="2" charset="-78"/>
                        </a:rPr>
                        <a:t>7</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082133657"/>
                  </a:ext>
                </a:extLst>
              </a:tr>
              <a:tr h="662750">
                <a:tc>
                  <a:txBody>
                    <a:bodyPr/>
                    <a:lstStyle/>
                    <a:p>
                      <a:pPr algn="ctr" rtl="1"/>
                      <a:r>
                        <a:rPr lang="fa-IR" sz="2400" b="0" dirty="0" smtClean="0">
                          <a:solidFill>
                            <a:srgbClr val="FF0000"/>
                          </a:solidFill>
                          <a:cs typeface="B Nazanin" panose="00000400000000000000" pitchFamily="2" charset="-78"/>
                        </a:rPr>
                        <a:t>3 (</a:t>
                      </a:r>
                      <a:r>
                        <a:rPr lang="fa-IR" sz="2400" b="0" dirty="0" err="1" smtClean="0">
                          <a:solidFill>
                            <a:srgbClr val="FF0000"/>
                          </a:solidFill>
                          <a:cs typeface="B Nazanin" panose="00000400000000000000" pitchFamily="2" charset="-78"/>
                        </a:rPr>
                        <a:t>نامشهود</a:t>
                      </a:r>
                      <a:r>
                        <a:rPr lang="fa-IR" sz="2400" b="0" dirty="0" smtClean="0">
                          <a:solidFill>
                            <a:srgbClr val="FF0000"/>
                          </a:solidFill>
                          <a:cs typeface="B Nazanin" panose="00000400000000000000" pitchFamily="2" charset="-78"/>
                        </a:rPr>
                        <a:t>) </a:t>
                      </a:r>
                      <a:r>
                        <a:rPr lang="fa-IR" sz="2400" b="0" dirty="0" smtClean="0">
                          <a:solidFill>
                            <a:schemeClr val="tx1"/>
                          </a:solidFill>
                          <a:cs typeface="B Nazanin" panose="00000400000000000000" pitchFamily="2" charset="-78"/>
                        </a:rPr>
                        <a:t>+ 6.6185 </a:t>
                      </a:r>
                      <a:r>
                        <a:rPr lang="fa-IR" sz="2400" b="0" baseline="0" dirty="0" smtClean="0">
                          <a:solidFill>
                            <a:schemeClr val="tx1"/>
                          </a:solidFill>
                          <a:cs typeface="B Nazanin" panose="00000400000000000000" pitchFamily="2" charset="-78"/>
                        </a:rPr>
                        <a:t>(دارایی های مشهود) میلیارد تومان</a:t>
                      </a:r>
                      <a:endParaRPr lang="en-US" sz="2400" b="0" dirty="0">
                        <a:solidFill>
                          <a:schemeClr val="tx1"/>
                        </a:solidFill>
                        <a:cs typeface="B Nazanin" panose="00000400000000000000" pitchFamily="2" charset="-78"/>
                      </a:endParaRPr>
                    </a:p>
                  </a:txBody>
                  <a:tcPr anchor="ctr">
                    <a:solidFill>
                      <a:schemeClr val="bg1"/>
                    </a:solidFill>
                  </a:tcP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fa-IR" sz="2400" b="1" dirty="0" smtClean="0">
                          <a:solidFill>
                            <a:srgbClr val="00AD90"/>
                          </a:solidFill>
                          <a:cs typeface="B Titr" panose="00000700000000000000" pitchFamily="2" charset="-78"/>
                        </a:rPr>
                        <a:t>مبلغ ارزشگذاری</a:t>
                      </a:r>
                      <a:r>
                        <a:rPr lang="fa-IR" sz="2400" b="1" baseline="0" dirty="0" smtClean="0">
                          <a:solidFill>
                            <a:srgbClr val="00AD90"/>
                          </a:solidFill>
                          <a:cs typeface="B Titr" panose="00000700000000000000" pitchFamily="2" charset="-78"/>
                        </a:rPr>
                        <a:t> منصفانه از نظر سینا وی سی </a:t>
                      </a:r>
                      <a:endParaRPr lang="en-US" sz="2400" b="1" dirty="0">
                        <a:solidFill>
                          <a:srgbClr val="00AD90"/>
                        </a:solidFill>
                        <a:cs typeface="B Titr" panose="00000700000000000000" pitchFamily="2" charset="-78"/>
                      </a:endParaRPr>
                    </a:p>
                  </a:txBody>
                  <a:tcPr anchor="ctr">
                    <a:solidFill>
                      <a:schemeClr val="bg1"/>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1" dirty="0" smtClean="0">
                          <a:solidFill>
                            <a:srgbClr val="767C7B"/>
                          </a:solidFill>
                          <a:cs typeface="B Titr" panose="00000700000000000000" pitchFamily="2" charset="-78"/>
                        </a:rPr>
                        <a:t>8</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0004"/>
                  </a:ext>
                </a:extLst>
              </a:tr>
              <a:tr h="66275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dirty="0" smtClean="0">
                          <a:solidFill>
                            <a:schemeClr val="tx1"/>
                          </a:solidFill>
                          <a:cs typeface="B Nazanin" panose="00000400000000000000" pitchFamily="2" charset="-78"/>
                        </a:rPr>
                        <a:t>30 </a:t>
                      </a:r>
                      <a:r>
                        <a:rPr lang="fa-IR" sz="2400" b="0" dirty="0" smtClean="0">
                          <a:solidFill>
                            <a:schemeClr val="tx1"/>
                          </a:solidFill>
                          <a:cs typeface="B Nazanin" panose="00000400000000000000" pitchFamily="2" charset="-78"/>
                        </a:rPr>
                        <a:t>درصد</a:t>
                      </a:r>
                      <a:endParaRPr lang="en-US" sz="2400" b="0" dirty="0" smtClean="0">
                        <a:solidFill>
                          <a:schemeClr val="tx1"/>
                        </a:solidFill>
                        <a:cs typeface="B Nazanin" panose="00000400000000000000" pitchFamily="2" charset="-78"/>
                      </a:endParaRPr>
                    </a:p>
                  </a:txBody>
                  <a:tcPr anchor="ctr">
                    <a:solidFill>
                      <a:schemeClr val="bg1"/>
                    </a:solidFill>
                  </a:tcP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fa-IR" sz="2400" b="1" dirty="0" smtClean="0">
                          <a:solidFill>
                            <a:srgbClr val="00AD90"/>
                          </a:solidFill>
                          <a:cs typeface="B Titr" panose="00000700000000000000" pitchFamily="2" charset="-78"/>
                        </a:rPr>
                        <a:t>میزان سهام مطابق ارزش نهایی </a:t>
                      </a:r>
                      <a:endParaRPr lang="en-US" sz="2400" b="1" dirty="0">
                        <a:solidFill>
                          <a:srgbClr val="00AD90"/>
                        </a:solidFill>
                        <a:cs typeface="B Titr" panose="00000700000000000000" pitchFamily="2" charset="-78"/>
                      </a:endParaRPr>
                    </a:p>
                  </a:txBody>
                  <a:tcPr anchor="ctr">
                    <a:solidFill>
                      <a:schemeClr val="bg1"/>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1" dirty="0" smtClean="0">
                          <a:solidFill>
                            <a:srgbClr val="767C7B"/>
                          </a:solidFill>
                          <a:cs typeface="B Titr" panose="00000700000000000000" pitchFamily="2" charset="-78"/>
                        </a:rPr>
                        <a:t>9</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403515068"/>
                  </a:ext>
                </a:extLst>
              </a:tr>
              <a:tr h="66275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0" dirty="0" smtClean="0">
                          <a:solidFill>
                            <a:schemeClr val="tx1"/>
                          </a:solidFill>
                          <a:cs typeface="B Nazanin" panose="00000400000000000000" pitchFamily="2" charset="-78"/>
                        </a:rPr>
                        <a:t>3.9 میلیارد تومان در </a:t>
                      </a:r>
                      <a:r>
                        <a:rPr lang="fa-IR" sz="2400" b="0" dirty="0" err="1" smtClean="0">
                          <a:solidFill>
                            <a:schemeClr val="tx1"/>
                          </a:solidFill>
                          <a:cs typeface="B Nazanin" panose="00000400000000000000" pitchFamily="2" charset="-78"/>
                        </a:rPr>
                        <a:t>ازای</a:t>
                      </a:r>
                      <a:r>
                        <a:rPr lang="fa-IR" sz="2400" b="0" dirty="0" smtClean="0">
                          <a:solidFill>
                            <a:schemeClr val="tx1"/>
                          </a:solidFill>
                          <a:cs typeface="B Nazanin" panose="00000400000000000000" pitchFamily="2" charset="-78"/>
                        </a:rPr>
                        <a:t> </a:t>
                      </a:r>
                      <a:r>
                        <a:rPr lang="fa-IR" sz="2400" b="0" dirty="0" smtClean="0">
                          <a:solidFill>
                            <a:schemeClr val="tx1"/>
                          </a:solidFill>
                          <a:cs typeface="B Nazanin" panose="00000400000000000000" pitchFamily="2" charset="-78"/>
                        </a:rPr>
                        <a:t>30 </a:t>
                      </a:r>
                      <a:r>
                        <a:rPr lang="fa-IR" sz="2400" b="0" dirty="0" smtClean="0">
                          <a:solidFill>
                            <a:schemeClr val="tx1"/>
                          </a:solidFill>
                          <a:cs typeface="B Nazanin" panose="00000400000000000000" pitchFamily="2" charset="-78"/>
                        </a:rPr>
                        <a:t>درصد سهام به صورت وام تبدیل شونده به سهام</a:t>
                      </a:r>
                    </a:p>
                  </a:txBody>
                  <a:tcPr anchor="ctr">
                    <a:solidFill>
                      <a:schemeClr val="bg1"/>
                    </a:solidFill>
                  </a:tcPr>
                </a:tc>
                <a:tc>
                  <a:txBody>
                    <a:bodyPr/>
                    <a:lstStyle/>
                    <a:p>
                      <a:pPr marL="0" marR="0" lvl="0" indent="0" algn="ctr" defTabSz="914400" rtl="1" eaLnBrk="1" fontAlgn="auto" latinLnBrk="0" hangingPunct="1">
                        <a:lnSpc>
                          <a:spcPct val="150000"/>
                        </a:lnSpc>
                        <a:spcBef>
                          <a:spcPts val="0"/>
                        </a:spcBef>
                        <a:spcAft>
                          <a:spcPts val="0"/>
                        </a:spcAft>
                        <a:buClrTx/>
                        <a:buSzTx/>
                        <a:buFontTx/>
                        <a:buNone/>
                        <a:tabLst/>
                        <a:defRPr/>
                      </a:pPr>
                      <a:r>
                        <a:rPr lang="fa-IR" sz="2400" b="1" dirty="0" smtClean="0">
                          <a:solidFill>
                            <a:srgbClr val="00AD90"/>
                          </a:solidFill>
                          <a:cs typeface="B Titr" panose="00000700000000000000" pitchFamily="2" charset="-78"/>
                        </a:rPr>
                        <a:t>پیشنهاد سرمایه گذاری سینا وی سی</a:t>
                      </a:r>
                      <a:endParaRPr lang="en-US" sz="2400" b="1" dirty="0">
                        <a:solidFill>
                          <a:srgbClr val="00AD90"/>
                        </a:solidFill>
                        <a:cs typeface="B Titr" panose="00000700000000000000" pitchFamily="2" charset="-78"/>
                      </a:endParaRPr>
                    </a:p>
                  </a:txBody>
                  <a:tcPr anchor="ctr">
                    <a:solidFill>
                      <a:schemeClr val="bg1"/>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1" dirty="0" smtClean="0">
                          <a:solidFill>
                            <a:srgbClr val="767C7B"/>
                          </a:solidFill>
                          <a:cs typeface="B Titr" panose="00000700000000000000" pitchFamily="2" charset="-78"/>
                        </a:rPr>
                        <a:t>10</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376164431"/>
                  </a:ext>
                </a:extLst>
              </a:tr>
            </a:tbl>
          </a:graphicData>
        </a:graphic>
      </p:graphicFrame>
    </p:spTree>
    <p:extLst>
      <p:ext uri="{BB962C8B-B14F-4D97-AF65-F5344CB8AC3E}">
        <p14:creationId xmlns:p14="http://schemas.microsoft.com/office/powerpoint/2010/main" val="1156235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6620303" y="-44827"/>
            <a:ext cx="212090" cy="5143500"/>
          </a:xfrm>
          <a:custGeom>
            <a:avLst/>
            <a:gdLst/>
            <a:ahLst/>
            <a:cxnLst/>
            <a:rect l="l" t="t" r="r" b="b"/>
            <a:pathLst>
              <a:path w="55859" h="1354667">
                <a:moveTo>
                  <a:pt x="0" y="0"/>
                </a:moveTo>
                <a:lnTo>
                  <a:pt x="55859" y="0"/>
                </a:lnTo>
                <a:lnTo>
                  <a:pt x="55859" y="1354667"/>
                </a:lnTo>
                <a:lnTo>
                  <a:pt x="0" y="1354667"/>
                </a:lnTo>
                <a:close/>
              </a:path>
            </a:pathLst>
          </a:custGeom>
          <a:solidFill>
            <a:srgbClr val="8C9291"/>
          </a:solidFill>
        </p:spPr>
      </p:sp>
      <p:sp>
        <p:nvSpPr>
          <p:cNvPr id="7" name="TextBox 7"/>
          <p:cNvSpPr txBox="1"/>
          <p:nvPr/>
        </p:nvSpPr>
        <p:spPr>
          <a:xfrm rot="-5400000">
            <a:off x="14701779" y="4538326"/>
            <a:ext cx="3974630" cy="454612"/>
          </a:xfrm>
          <a:prstGeom prst="rect">
            <a:avLst/>
          </a:prstGeom>
        </p:spPr>
        <p:txBody>
          <a:bodyPr lIns="0" tIns="0" rIns="0" bIns="0" rtlCol="0" anchor="t">
            <a:spAutoFit/>
          </a:bodyPr>
          <a:lstStyle/>
          <a:p>
            <a:pPr>
              <a:lnSpc>
                <a:spcPts val="3920"/>
              </a:lnSpc>
            </a:pPr>
            <a:r>
              <a:rPr lang="en-US" sz="2800" dirty="0">
                <a:solidFill>
                  <a:srgbClr val="101010"/>
                </a:solidFill>
                <a:latin typeface="Montserrat Classic"/>
              </a:rPr>
              <a:t>Sina.vc</a:t>
            </a:r>
          </a:p>
        </p:txBody>
      </p:sp>
      <p:sp>
        <p:nvSpPr>
          <p:cNvPr id="11" name="Freeform 11"/>
          <p:cNvSpPr/>
          <p:nvPr/>
        </p:nvSpPr>
        <p:spPr>
          <a:xfrm>
            <a:off x="342776" y="1638300"/>
            <a:ext cx="4495800" cy="228600"/>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4" name="TextBox 13">
            <a:extLst>
              <a:ext uri="{FF2B5EF4-FFF2-40B4-BE49-F238E27FC236}">
                <a16:creationId xmlns:a16="http://schemas.microsoft.com/office/drawing/2014/main" id="{6200C3B4-BD0A-E29F-2C21-A004241B5BB9}"/>
              </a:ext>
            </a:extLst>
          </p:cNvPr>
          <p:cNvSpPr txBox="1"/>
          <p:nvPr/>
        </p:nvSpPr>
        <p:spPr>
          <a:xfrm>
            <a:off x="4648200" y="5098673"/>
            <a:ext cx="7372928" cy="850233"/>
          </a:xfrm>
          <a:prstGeom prst="rect">
            <a:avLst/>
          </a:prstGeom>
        </p:spPr>
        <p:txBody>
          <a:bodyPr wrap="square" lIns="0" tIns="0" rIns="0" bIns="0" rtlCol="0" anchor="t">
            <a:spAutoFit/>
          </a:bodyPr>
          <a:lstStyle/>
          <a:p>
            <a:pPr algn="r">
              <a:lnSpc>
                <a:spcPts val="5040"/>
              </a:lnSpc>
            </a:pPr>
            <a:r>
              <a:rPr lang="fa-IR" sz="8800" b="1" dirty="0">
                <a:solidFill>
                  <a:srgbClr val="00AD90"/>
                </a:solidFill>
                <a:latin typeface="Pelak FA Black" panose="020B0000040000000000" pitchFamily="34" charset="-78"/>
                <a:cs typeface="B Titr" panose="00000700000000000000" pitchFamily="2" charset="-78"/>
              </a:rPr>
              <a:t>ممنون از توجه شما</a:t>
            </a:r>
            <a:endParaRPr lang="en-US" sz="8800" b="1" dirty="0">
              <a:solidFill>
                <a:srgbClr val="00AD90"/>
              </a:solidFill>
              <a:latin typeface="Pelak FA Black" panose="020B0000040000000000" pitchFamily="34" charset="-78"/>
              <a:cs typeface="B Titr" panose="00000700000000000000" pitchFamily="2" charset="-78"/>
            </a:endParaRPr>
          </a:p>
        </p:txBody>
      </p:sp>
      <p:pic>
        <p:nvPicPr>
          <p:cNvPr id="20" name="Picture 19">
            <a:extLst>
              <a:ext uri="{FF2B5EF4-FFF2-40B4-BE49-F238E27FC236}">
                <a16:creationId xmlns:a16="http://schemas.microsoft.com/office/drawing/2014/main" id="{0C067CC8-C939-B072-C9A9-2B96518A0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spTree>
    <p:extLst>
      <p:ext uri="{BB962C8B-B14F-4D97-AF65-F5344CB8AC3E}">
        <p14:creationId xmlns:p14="http://schemas.microsoft.com/office/powerpoint/2010/main" val="91146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363701" y="646734"/>
            <a:ext cx="3086099" cy="665567"/>
          </a:xfrm>
          <a:prstGeom prst="rect">
            <a:avLst/>
          </a:prstGeom>
        </p:spPr>
        <p:txBody>
          <a:bodyPr wrap="square" lIns="0" tIns="0" rIns="0" bIns="0" rtlCol="0" anchor="t">
            <a:spAutoFit/>
          </a:bodyPr>
          <a:lstStyle/>
          <a:p>
            <a:pPr algn="r">
              <a:lnSpc>
                <a:spcPts val="5040"/>
              </a:lnSpc>
            </a:pPr>
            <a:r>
              <a:rPr lang="fa-IR" sz="4800" b="1" dirty="0">
                <a:cs typeface="B Titr" panose="00000700000000000000" pitchFamily="2" charset="-78"/>
              </a:rPr>
              <a:t>معرفی شرکت</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335189732"/>
              </p:ext>
            </p:extLst>
          </p:nvPr>
        </p:nvGraphicFramePr>
        <p:xfrm>
          <a:off x="762000" y="1977708"/>
          <a:ext cx="17068800" cy="8098525"/>
        </p:xfrm>
        <a:graphic>
          <a:graphicData uri="http://schemas.openxmlformats.org/drawingml/2006/table">
            <a:tbl>
              <a:tblPr firstRow="1" bandRow="1">
                <a:tableStyleId>{5940675A-B579-460E-94D1-54222C63F5DA}</a:tableStyleId>
              </a:tblPr>
              <a:tblGrid>
                <a:gridCol w="4267200">
                  <a:extLst>
                    <a:ext uri="{9D8B030D-6E8A-4147-A177-3AD203B41FA5}">
                      <a16:colId xmlns:a16="http://schemas.microsoft.com/office/drawing/2014/main" val="3800766665"/>
                    </a:ext>
                  </a:extLst>
                </a:gridCol>
                <a:gridCol w="4267200">
                  <a:extLst>
                    <a:ext uri="{9D8B030D-6E8A-4147-A177-3AD203B41FA5}">
                      <a16:colId xmlns:a16="http://schemas.microsoft.com/office/drawing/2014/main" val="3045354798"/>
                    </a:ext>
                  </a:extLst>
                </a:gridCol>
                <a:gridCol w="4267200">
                  <a:extLst>
                    <a:ext uri="{9D8B030D-6E8A-4147-A177-3AD203B41FA5}">
                      <a16:colId xmlns:a16="http://schemas.microsoft.com/office/drawing/2014/main" val="2294066501"/>
                    </a:ext>
                  </a:extLst>
                </a:gridCol>
                <a:gridCol w="4267200">
                  <a:extLst>
                    <a:ext uri="{9D8B030D-6E8A-4147-A177-3AD203B41FA5}">
                      <a16:colId xmlns:a16="http://schemas.microsoft.com/office/drawing/2014/main" val="3537869464"/>
                    </a:ext>
                  </a:extLst>
                </a:gridCol>
              </a:tblGrid>
              <a:tr h="691885">
                <a:tc gridSpan="2">
                  <a:txBody>
                    <a:bodyPr/>
                    <a:lstStyle/>
                    <a:p>
                      <a:pPr algn="ctr"/>
                      <a:r>
                        <a:rPr lang="fa-IR" sz="2400" b="1" dirty="0">
                          <a:solidFill>
                            <a:srgbClr val="00AD90"/>
                          </a:solidFill>
                          <a:cs typeface="B Titr" panose="00000700000000000000" pitchFamily="2" charset="-78"/>
                        </a:rPr>
                        <a:t>سهامداران</a:t>
                      </a:r>
                      <a:endParaRPr lang="en-US" sz="2400" b="1" dirty="0">
                        <a:solidFill>
                          <a:srgbClr val="00AD90"/>
                        </a:solidFill>
                        <a:cs typeface="B Titr" panose="00000700000000000000" pitchFamily="2" charset="-78"/>
                      </a:endParaRPr>
                    </a:p>
                  </a:txBody>
                  <a:tcPr anchor="ctr"/>
                </a:tc>
                <a:tc hMerge="1">
                  <a:txBody>
                    <a:bodyPr/>
                    <a:lstStyle/>
                    <a:p>
                      <a:pPr algn="ctr"/>
                      <a:endParaRPr lang="en-US" dirty="0"/>
                    </a:p>
                  </a:txBody>
                  <a:tcPr anchor="ctr"/>
                </a:tc>
                <a:tc gridSpan="2">
                  <a:txBody>
                    <a:bodyPr/>
                    <a:lstStyle/>
                    <a:p>
                      <a:pPr algn="ctr"/>
                      <a:r>
                        <a:rPr lang="fa-IR" sz="2400" b="1" dirty="0">
                          <a:solidFill>
                            <a:srgbClr val="00AD90"/>
                          </a:solidFill>
                          <a:cs typeface="B Titr" panose="00000700000000000000" pitchFamily="2" charset="-78"/>
                        </a:rPr>
                        <a:t>اطلاعات ثبتی</a:t>
                      </a:r>
                      <a:endParaRPr lang="en-US" sz="2400" b="1" dirty="0">
                        <a:solidFill>
                          <a:srgbClr val="00AD90"/>
                        </a:solidFill>
                        <a:cs typeface="B Titr" panose="00000700000000000000" pitchFamily="2" charset="-78"/>
                      </a:endParaRPr>
                    </a:p>
                  </a:txBody>
                  <a:tcPr anchor="ctr"/>
                </a:tc>
                <a:tc hMerge="1">
                  <a:txBody>
                    <a:bodyPr/>
                    <a:lstStyle/>
                    <a:p>
                      <a:pPr algn="ctr"/>
                      <a:endParaRPr lang="en-US" dirty="0"/>
                    </a:p>
                  </a:txBody>
                  <a:tcPr anchor="ctr"/>
                </a:tc>
                <a:extLst>
                  <a:ext uri="{0D108BD9-81ED-4DB2-BD59-A6C34878D82A}">
                    <a16:rowId xmlns:a16="http://schemas.microsoft.com/office/drawing/2014/main" val="1179295189"/>
                  </a:ext>
                </a:extLst>
              </a:tr>
              <a:tr h="822960">
                <a:tc>
                  <a:txBody>
                    <a:bodyPr/>
                    <a:lstStyle/>
                    <a:p>
                      <a:pPr algn="ctr"/>
                      <a:r>
                        <a:rPr lang="fa-IR" sz="2400" b="1" dirty="0" smtClean="0">
                          <a:solidFill>
                            <a:schemeClr val="tx1"/>
                          </a:solidFill>
                          <a:cs typeface="B Nazanin" panose="00000400000000000000" pitchFamily="2" charset="-78"/>
                        </a:rPr>
                        <a:t>6</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تعداد سهامداران</a:t>
                      </a:r>
                      <a:endParaRPr lang="en-US" sz="2400" b="1" dirty="0">
                        <a:solidFill>
                          <a:srgbClr val="767C7B"/>
                        </a:solidFill>
                        <a:cs typeface="B Titr" panose="000007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داده کاوی </a:t>
                      </a:r>
                      <a:r>
                        <a:rPr lang="fa-IR" sz="2400" b="1" dirty="0" err="1" smtClean="0">
                          <a:solidFill>
                            <a:schemeClr val="tx1"/>
                          </a:solidFill>
                          <a:cs typeface="B Nazanin" panose="00000400000000000000" pitchFamily="2" charset="-78"/>
                        </a:rPr>
                        <a:t>سدید</a:t>
                      </a:r>
                      <a:r>
                        <a:rPr lang="fa-IR" sz="2400" b="1" dirty="0" smtClean="0">
                          <a:solidFill>
                            <a:schemeClr val="tx1"/>
                          </a:solidFill>
                          <a:cs typeface="B Nazanin" panose="00000400000000000000" pitchFamily="2" charset="-78"/>
                        </a:rPr>
                        <a:t> سپاهان</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نام شرکت</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712843284"/>
                  </a:ext>
                </a:extLst>
              </a:tr>
              <a:tr h="822960">
                <a:tc>
                  <a:txBody>
                    <a:bodyPr/>
                    <a:lstStyle/>
                    <a:p>
                      <a:pPr algn="ctr"/>
                      <a:r>
                        <a:rPr lang="fa-IR" sz="2400" b="1" dirty="0">
                          <a:solidFill>
                            <a:schemeClr val="tx1"/>
                          </a:solidFill>
                          <a:cs typeface="B Nazanin" panose="00000400000000000000" pitchFamily="2" charset="-78"/>
                        </a:rPr>
                        <a:t>-</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سهامدار حقوقی</a:t>
                      </a:r>
                      <a:endParaRPr lang="en-US" sz="2400" b="1" dirty="0">
                        <a:solidFill>
                          <a:srgbClr val="767C7B"/>
                        </a:solidFill>
                        <a:cs typeface="B Titr" panose="00000700000000000000" pitchFamily="2" charset="-78"/>
                      </a:endParaRPr>
                    </a:p>
                  </a:txBody>
                  <a:tcPr anchor="ctr"/>
                </a:tc>
                <a:tc>
                  <a:txBody>
                    <a:bodyPr/>
                    <a:lstStyle/>
                    <a:p>
                      <a:pPr algn="ctr"/>
                      <a:r>
                        <a:rPr lang="fa-IR" sz="2400" b="1" dirty="0" smtClean="0">
                          <a:cs typeface="B Nazanin" panose="00000400000000000000" pitchFamily="2" charset="-78"/>
                        </a:rPr>
                        <a:t>51135</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شماره ثبت</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739832989"/>
                  </a:ext>
                </a:extLst>
              </a:tr>
              <a:tr h="8229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dirty="0" smtClean="0">
                          <a:solidFill>
                            <a:srgbClr val="00AD90"/>
                          </a:solidFill>
                          <a:cs typeface="B Titr" panose="00000700000000000000" pitchFamily="2" charset="-78"/>
                        </a:rPr>
                        <a:t>درصد </a:t>
                      </a:r>
                      <a:r>
                        <a:rPr lang="fa-IR" sz="2400" b="1" dirty="0">
                          <a:solidFill>
                            <a:srgbClr val="00AD90"/>
                          </a:solidFill>
                          <a:cs typeface="B Titr" panose="00000700000000000000" pitchFamily="2" charset="-78"/>
                        </a:rPr>
                        <a:t>سهام</a:t>
                      </a:r>
                      <a:endParaRPr lang="en-US" sz="2400" b="1" dirty="0">
                        <a:solidFill>
                          <a:srgbClr val="00AD90"/>
                        </a:solidFill>
                        <a:cs typeface="B Titr" panose="000007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dirty="0">
                          <a:solidFill>
                            <a:srgbClr val="00AD90"/>
                          </a:solidFill>
                          <a:cs typeface="B Titr" panose="00000700000000000000" pitchFamily="2" charset="-78"/>
                        </a:rPr>
                        <a:t>نام سهامدار</a:t>
                      </a:r>
                      <a:endParaRPr lang="en-US" sz="2400" b="1" dirty="0">
                        <a:solidFill>
                          <a:srgbClr val="00AD90"/>
                        </a:solidFill>
                        <a:cs typeface="B Titr" panose="000007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10260697405</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شناسه ملی</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082133657"/>
                  </a:ext>
                </a:extLst>
              </a:tr>
              <a:tr h="822960">
                <a:tc>
                  <a:txBody>
                    <a:bodyPr/>
                    <a:lstStyle/>
                    <a:p>
                      <a:pPr algn="ctr" rtl="1"/>
                      <a:r>
                        <a:rPr lang="fa-IR" sz="2400" b="1" dirty="0" smtClean="0">
                          <a:solidFill>
                            <a:schemeClr val="tx1"/>
                          </a:solidFill>
                          <a:cs typeface="B Nazanin" panose="00000400000000000000" pitchFamily="2" charset="-78"/>
                        </a:rPr>
                        <a:t>42.26</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محمد سعید احمدی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chemeClr val="tx1"/>
                          </a:solidFill>
                          <a:cs typeface="B Nazanin" panose="00000400000000000000" pitchFamily="2" charset="-78"/>
                        </a:rPr>
                        <a:t>مسئولیت محدود</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نوع شرکت</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2786851840"/>
                  </a:ext>
                </a:extLst>
              </a:tr>
              <a:tr h="822960">
                <a:tc>
                  <a:txBody>
                    <a:bodyPr/>
                    <a:lstStyle/>
                    <a:p>
                      <a:pPr algn="ctr"/>
                      <a:r>
                        <a:rPr lang="fa-IR" sz="2400" b="1" dirty="0" smtClean="0">
                          <a:solidFill>
                            <a:schemeClr val="tx1"/>
                          </a:solidFill>
                          <a:cs typeface="B Nazanin" panose="00000400000000000000" pitchFamily="2" charset="-78"/>
                        </a:rPr>
                        <a:t>15.75</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زهرا داور پناه</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1392/08/05</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تاریخ ثبت</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466698693"/>
                  </a:ext>
                </a:extLst>
              </a:tr>
              <a:tr h="822960">
                <a:tc>
                  <a:txBody>
                    <a:bodyPr/>
                    <a:lstStyle/>
                    <a:p>
                      <a:pPr marL="0" algn="ctr" defTabSz="914400" rtl="0" eaLnBrk="1" latinLnBrk="0" hangingPunct="1"/>
                      <a:r>
                        <a:rPr lang="fa-IR" sz="2400" b="1" kern="1200" dirty="0" smtClean="0">
                          <a:solidFill>
                            <a:schemeClr val="tx1"/>
                          </a:solidFill>
                          <a:latin typeface="+mn-lt"/>
                          <a:ea typeface="+mn-ea"/>
                          <a:cs typeface="B Nazanin" panose="00000400000000000000" pitchFamily="2" charset="-78"/>
                        </a:rPr>
                        <a:t>3.15</a:t>
                      </a:r>
                      <a:endParaRPr lang="en-US" sz="2400" b="1" kern="1200" dirty="0">
                        <a:solidFill>
                          <a:schemeClr val="tx1"/>
                        </a:solidFill>
                        <a:latin typeface="+mn-lt"/>
                        <a:ea typeface="+mn-ea"/>
                        <a:cs typeface="B Nazanin" panose="00000400000000000000" pitchFamily="2" charset="-78"/>
                      </a:endParaRPr>
                    </a:p>
                  </a:txBody>
                  <a:tcPr anchor="ctr"/>
                </a:tc>
                <a:tc>
                  <a:txBody>
                    <a:bodyPr/>
                    <a:lstStyle/>
                    <a:p>
                      <a:pPr marL="0" algn="ctr" defTabSz="914400" rtl="0" eaLnBrk="1" latinLnBrk="0" hangingPunct="1"/>
                      <a:r>
                        <a:rPr lang="fa-IR" sz="2400" b="1" kern="1200" dirty="0" smtClean="0">
                          <a:solidFill>
                            <a:schemeClr val="tx1"/>
                          </a:solidFill>
                          <a:latin typeface="+mn-lt"/>
                          <a:ea typeface="+mn-ea"/>
                          <a:cs typeface="B Nazanin" panose="00000400000000000000" pitchFamily="2" charset="-78"/>
                        </a:rPr>
                        <a:t>فاطمه سادات میرمحمد صادقی</a:t>
                      </a:r>
                      <a:endParaRPr lang="en-US" sz="2400" b="1" kern="1200" dirty="0">
                        <a:solidFill>
                          <a:schemeClr val="tx1"/>
                        </a:solidFill>
                        <a:latin typeface="+mn-lt"/>
                        <a:ea typeface="+mn-ea"/>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اصفهان، میدان</a:t>
                      </a:r>
                      <a:r>
                        <a:rPr lang="fa-IR" sz="2400" b="1" baseline="0" dirty="0" smtClean="0">
                          <a:solidFill>
                            <a:schemeClr val="tx1"/>
                          </a:solidFill>
                          <a:cs typeface="B Nazanin" panose="00000400000000000000" pitchFamily="2" charset="-78"/>
                        </a:rPr>
                        <a:t> ارگ، </a:t>
                      </a:r>
                      <a:r>
                        <a:rPr lang="fa-IR" sz="2400" b="1" baseline="0" dirty="0" err="1" smtClean="0">
                          <a:solidFill>
                            <a:schemeClr val="tx1"/>
                          </a:solidFill>
                          <a:cs typeface="B Nazanin" panose="00000400000000000000" pitchFamily="2" charset="-78"/>
                        </a:rPr>
                        <a:t>قورتان</a:t>
                      </a:r>
                      <a:r>
                        <a:rPr lang="fa-IR" sz="2400" b="1" baseline="0" dirty="0" smtClean="0">
                          <a:solidFill>
                            <a:schemeClr val="tx1"/>
                          </a:solidFill>
                          <a:cs typeface="B Nazanin" panose="00000400000000000000" pitchFamily="2" charset="-78"/>
                        </a:rPr>
                        <a:t>، مدرسه محمد محمدی </a:t>
                      </a:r>
                      <a:r>
                        <a:rPr lang="fa-IR" sz="2400" b="1" baseline="0" dirty="0" err="1" smtClean="0">
                          <a:solidFill>
                            <a:schemeClr val="tx1"/>
                          </a:solidFill>
                          <a:cs typeface="B Nazanin" panose="00000400000000000000" pitchFamily="2" charset="-78"/>
                        </a:rPr>
                        <a:t>قورتان</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آدرس</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905766512"/>
                  </a:ext>
                </a:extLst>
              </a:tr>
              <a:tr h="822960">
                <a:tc>
                  <a:txBody>
                    <a:bodyPr/>
                    <a:lstStyle/>
                    <a:p>
                      <a:pPr marL="0" algn="ctr" defTabSz="914400" rtl="0" eaLnBrk="1" latinLnBrk="0" hangingPunct="1"/>
                      <a:r>
                        <a:rPr lang="fa-IR" sz="2400" b="1" kern="1200" dirty="0" smtClean="0">
                          <a:solidFill>
                            <a:schemeClr val="tx1"/>
                          </a:solidFill>
                          <a:latin typeface="+mn-lt"/>
                          <a:ea typeface="+mn-ea"/>
                          <a:cs typeface="B Nazanin" panose="00000400000000000000" pitchFamily="2" charset="-78"/>
                        </a:rPr>
                        <a:t>10.28</a:t>
                      </a:r>
                    </a:p>
                  </a:txBody>
                  <a:tcPr anchor="ctr"/>
                </a:tc>
                <a:tc>
                  <a:txBody>
                    <a:bodyPr/>
                    <a:lstStyle/>
                    <a:p>
                      <a:pPr marL="0" algn="ctr" defTabSz="914400" rtl="0" eaLnBrk="1" latinLnBrk="0" hangingPunct="1"/>
                      <a:r>
                        <a:rPr lang="fa-IR" sz="2400" b="1" kern="1200" dirty="0" smtClean="0">
                          <a:solidFill>
                            <a:schemeClr val="tx1"/>
                          </a:solidFill>
                          <a:latin typeface="+mn-lt"/>
                          <a:ea typeface="+mn-ea"/>
                          <a:cs typeface="B Nazanin" panose="00000400000000000000" pitchFamily="2" charset="-78"/>
                        </a:rPr>
                        <a:t>راضیه باقری </a:t>
                      </a:r>
                      <a:r>
                        <a:rPr lang="fa-IR" sz="2400" b="1" kern="1200" dirty="0" err="1" smtClean="0">
                          <a:solidFill>
                            <a:schemeClr val="tx1"/>
                          </a:solidFill>
                          <a:latin typeface="+mn-lt"/>
                          <a:ea typeface="+mn-ea"/>
                          <a:cs typeface="B Nazanin" panose="00000400000000000000" pitchFamily="2" charset="-78"/>
                        </a:rPr>
                        <a:t>کفرانی</a:t>
                      </a:r>
                      <a:endParaRPr lang="en-US" sz="2400" b="1" kern="1200" dirty="0">
                        <a:solidFill>
                          <a:schemeClr val="tx1"/>
                        </a:solidFill>
                        <a:latin typeface="+mn-lt"/>
                        <a:ea typeface="+mn-ea"/>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09135959529</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شماره تماس</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936738345"/>
                  </a:ext>
                </a:extLst>
              </a:tr>
              <a:tr h="822960">
                <a:tc>
                  <a:txBody>
                    <a:bodyPr/>
                    <a:lstStyle/>
                    <a:p>
                      <a:pPr marL="0" algn="ctr" defTabSz="914400" rtl="0" eaLnBrk="1" latinLnBrk="0" hangingPunct="1"/>
                      <a:r>
                        <a:rPr lang="fa-IR" sz="2400" b="1" kern="1200" dirty="0" smtClean="0">
                          <a:solidFill>
                            <a:schemeClr val="tx1"/>
                          </a:solidFill>
                          <a:latin typeface="+mn-lt"/>
                          <a:ea typeface="+mn-ea"/>
                          <a:cs typeface="B Nazanin" panose="00000400000000000000" pitchFamily="2" charset="-78"/>
                        </a:rPr>
                        <a:t>10.28</a:t>
                      </a:r>
                      <a:endParaRPr lang="en-US" sz="2400" b="1" kern="1200" dirty="0">
                        <a:solidFill>
                          <a:schemeClr val="tx1"/>
                        </a:solidFill>
                        <a:latin typeface="+mn-lt"/>
                        <a:ea typeface="+mn-ea"/>
                        <a:cs typeface="B Nazanin" panose="00000400000000000000" pitchFamily="2" charset="-78"/>
                      </a:endParaRPr>
                    </a:p>
                  </a:txBody>
                  <a:tcPr anchor="ctr"/>
                </a:tc>
                <a:tc>
                  <a:txBody>
                    <a:bodyPr/>
                    <a:lstStyle/>
                    <a:p>
                      <a:pPr algn="ctr"/>
                      <a:r>
                        <a:rPr lang="fa-IR" sz="2400" b="1" kern="1200" dirty="0" smtClean="0">
                          <a:solidFill>
                            <a:schemeClr val="tx1"/>
                          </a:solidFill>
                          <a:latin typeface="+mn-lt"/>
                          <a:ea typeface="+mn-ea"/>
                          <a:cs typeface="B Nazanin" panose="00000400000000000000" pitchFamily="2" charset="-78"/>
                        </a:rPr>
                        <a:t>رضا احمدی</a:t>
                      </a:r>
                      <a:endParaRPr lang="en-US" sz="2400" b="1" kern="1200" dirty="0">
                        <a:solidFill>
                          <a:schemeClr val="tx1"/>
                        </a:solidFill>
                        <a:latin typeface="+mn-lt"/>
                        <a:ea typeface="+mn-ea"/>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محمد سعید احمدی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نام مدیرعامل</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454310963"/>
                  </a:ext>
                </a:extLst>
              </a:tr>
              <a:tr h="822960">
                <a:tc>
                  <a:txBody>
                    <a:bodyPr/>
                    <a:lstStyle/>
                    <a:p>
                      <a:pPr marL="0" algn="ctr" defTabSz="914400" rtl="0" eaLnBrk="1" latinLnBrk="0" hangingPunct="1"/>
                      <a:r>
                        <a:rPr lang="fa-IR" sz="2400" b="1" kern="1200" dirty="0" smtClean="0">
                          <a:solidFill>
                            <a:schemeClr val="tx1"/>
                          </a:solidFill>
                          <a:latin typeface="+mn-lt"/>
                          <a:ea typeface="+mn-ea"/>
                          <a:cs typeface="B Nazanin" panose="00000400000000000000" pitchFamily="2" charset="-78"/>
                        </a:rPr>
                        <a:t>18.27</a:t>
                      </a:r>
                      <a:endParaRPr lang="en-US" sz="2400" b="1" kern="1200" dirty="0">
                        <a:solidFill>
                          <a:schemeClr val="tx1"/>
                        </a:solidFill>
                        <a:latin typeface="+mn-lt"/>
                        <a:ea typeface="+mn-ea"/>
                        <a:cs typeface="B Nazanin" panose="00000400000000000000" pitchFamily="2" charset="-78"/>
                      </a:endParaRPr>
                    </a:p>
                  </a:txBody>
                  <a:tcPr anchor="ctr"/>
                </a:tc>
                <a:tc>
                  <a:txBody>
                    <a:bodyPr/>
                    <a:lstStyle/>
                    <a:p>
                      <a:pPr algn="ctr"/>
                      <a:r>
                        <a:rPr lang="fa-IR" sz="2400" b="1" kern="1200" dirty="0" smtClean="0">
                          <a:solidFill>
                            <a:schemeClr val="tx1"/>
                          </a:solidFill>
                          <a:latin typeface="+mn-lt"/>
                          <a:ea typeface="+mn-ea"/>
                          <a:cs typeface="B Nazanin" panose="00000400000000000000" pitchFamily="2" charset="-78"/>
                        </a:rPr>
                        <a:t>مهدی احمدی</a:t>
                      </a:r>
                      <a:endParaRPr lang="en-US" sz="2400" b="1" kern="1200" dirty="0">
                        <a:solidFill>
                          <a:schemeClr val="tx1"/>
                        </a:solidFill>
                        <a:latin typeface="+mn-lt"/>
                        <a:ea typeface="+mn-ea"/>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98737546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672405" y="498891"/>
            <a:ext cx="2720245" cy="665567"/>
          </a:xfrm>
          <a:prstGeom prst="rect">
            <a:avLst/>
          </a:prstGeom>
        </p:spPr>
        <p:txBody>
          <a:bodyPr wrap="square" lIns="0" tIns="0" rIns="0" bIns="0" rtlCol="0" anchor="t">
            <a:spAutoFit/>
          </a:bodyPr>
          <a:lstStyle/>
          <a:p>
            <a:pPr algn="r">
              <a:lnSpc>
                <a:spcPts val="5040"/>
              </a:lnSpc>
            </a:pPr>
            <a:r>
              <a:rPr lang="fa-IR" sz="4800" b="1" dirty="0">
                <a:cs typeface="B Titr" panose="00000700000000000000" pitchFamily="2" charset="-78"/>
              </a:rPr>
              <a:t>معرفی طرح</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252320364"/>
              </p:ext>
            </p:extLst>
          </p:nvPr>
        </p:nvGraphicFramePr>
        <p:xfrm>
          <a:off x="990600" y="2324100"/>
          <a:ext cx="16611600" cy="6858000"/>
        </p:xfrm>
        <a:graphic>
          <a:graphicData uri="http://schemas.openxmlformats.org/drawingml/2006/table">
            <a:tbl>
              <a:tblPr firstRow="1" bandRow="1">
                <a:tableStyleId>{5940675A-B579-460E-94D1-54222C63F5DA}</a:tableStyleId>
              </a:tblPr>
              <a:tblGrid>
                <a:gridCol w="16611600">
                  <a:extLst>
                    <a:ext uri="{9D8B030D-6E8A-4147-A177-3AD203B41FA5}">
                      <a16:colId xmlns:a16="http://schemas.microsoft.com/office/drawing/2014/main" val="2294066501"/>
                    </a:ext>
                  </a:extLst>
                </a:gridCol>
              </a:tblGrid>
              <a:tr h="847259">
                <a:tc>
                  <a:txBody>
                    <a:bodyPr/>
                    <a:lstStyle/>
                    <a:p>
                      <a:pPr algn="ctr"/>
                      <a:r>
                        <a:rPr lang="fa-IR" sz="2400" b="1" dirty="0" smtClean="0">
                          <a:solidFill>
                            <a:srgbClr val="00AD90"/>
                          </a:solidFill>
                          <a:cs typeface="B Titr" panose="00000700000000000000" pitchFamily="2" charset="-78"/>
                        </a:rPr>
                        <a:t>معرفی </a:t>
                      </a:r>
                      <a:r>
                        <a:rPr lang="fa-IR" sz="2400" b="1" dirty="0">
                          <a:solidFill>
                            <a:srgbClr val="00AD90"/>
                          </a:solidFill>
                          <a:cs typeface="B Titr" panose="00000700000000000000" pitchFamily="2" charset="-78"/>
                        </a:rPr>
                        <a:t>اجمالی (مشکل و راه حل)</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179295189"/>
                  </a:ext>
                </a:extLst>
              </a:tr>
              <a:tr h="6010741">
                <a:tc>
                  <a:txBody>
                    <a:bodyPr/>
                    <a:lstStyle/>
                    <a:p>
                      <a:pPr algn="r" rtl="1"/>
                      <a:r>
                        <a:rPr lang="fa-IR" sz="2800" b="1" kern="1200" dirty="0">
                          <a:solidFill>
                            <a:srgbClr val="00AD90"/>
                          </a:solidFill>
                          <a:latin typeface="+mn-lt"/>
                          <a:ea typeface="+mn-ea"/>
                          <a:cs typeface="B Titr" panose="00000700000000000000" pitchFamily="2" charset="-78"/>
                        </a:rPr>
                        <a:t>مشکلات: </a:t>
                      </a:r>
                    </a:p>
                    <a:p>
                      <a:pPr algn="r" rtl="1"/>
                      <a:r>
                        <a:rPr lang="fa-IR" sz="2800" b="1" baseline="0" dirty="0" smtClean="0">
                          <a:solidFill>
                            <a:schemeClr val="tx1"/>
                          </a:solidFill>
                          <a:cs typeface="B Nazanin" panose="00000400000000000000" pitchFamily="2" charset="-78"/>
                        </a:rPr>
                        <a:t>انبوهی از فرش های موجود با تنوع بالا - نواقص </a:t>
                      </a:r>
                      <a:r>
                        <a:rPr lang="fa-IR" sz="2800" b="1" baseline="0" dirty="0" err="1" smtClean="0">
                          <a:solidFill>
                            <a:schemeClr val="tx1"/>
                          </a:solidFill>
                          <a:cs typeface="B Nazanin" panose="00000400000000000000" pitchFamily="2" charset="-78"/>
                        </a:rPr>
                        <a:t>پلتفرم</a:t>
                      </a:r>
                      <a:r>
                        <a:rPr lang="fa-IR" sz="2800" b="1" baseline="0" dirty="0" smtClean="0">
                          <a:solidFill>
                            <a:schemeClr val="tx1"/>
                          </a:solidFill>
                          <a:cs typeface="B Nazanin" panose="00000400000000000000" pitchFamily="2" charset="-78"/>
                        </a:rPr>
                        <a:t> های غیر تخصصی موجود</a:t>
                      </a:r>
                    </a:p>
                    <a:p>
                      <a:pPr algn="r" rtl="1"/>
                      <a:r>
                        <a:rPr lang="fa-IR" sz="2800" b="1" baseline="0" dirty="0" smtClean="0">
                          <a:solidFill>
                            <a:schemeClr val="tx1"/>
                          </a:solidFill>
                          <a:cs typeface="B Nazanin" panose="00000400000000000000" pitchFamily="2" charset="-78"/>
                        </a:rPr>
                        <a:t>مشکلات عدیده </a:t>
                      </a:r>
                      <a:r>
                        <a:rPr lang="fa-IR" sz="2800" b="1" baseline="0" dirty="0" err="1" smtClean="0">
                          <a:solidFill>
                            <a:schemeClr val="tx1"/>
                          </a:solidFill>
                          <a:cs typeface="B Nazanin" panose="00000400000000000000" pitchFamily="2" charset="-78"/>
                        </a:rPr>
                        <a:t>لجستیک</a:t>
                      </a:r>
                      <a:r>
                        <a:rPr lang="fa-IR" sz="2800" b="1" baseline="0" dirty="0" smtClean="0">
                          <a:solidFill>
                            <a:schemeClr val="tx1"/>
                          </a:solidFill>
                          <a:cs typeface="B Nazanin" panose="00000400000000000000" pitchFamily="2" charset="-78"/>
                        </a:rPr>
                        <a:t> معکوس و تقلب - نیاز به نفوذ و ارتباط با مناطق تولید</a:t>
                      </a:r>
                    </a:p>
                    <a:p>
                      <a:pPr algn="r" rtl="1"/>
                      <a:r>
                        <a:rPr lang="fa-IR" sz="2800" b="1" baseline="0" dirty="0" smtClean="0">
                          <a:solidFill>
                            <a:schemeClr val="tx1"/>
                          </a:solidFill>
                          <a:cs typeface="B Nazanin" panose="00000400000000000000" pitchFamily="2" charset="-78"/>
                        </a:rPr>
                        <a:t>نیاز به سرویس های ارزش افزوده - وجود بازار های موازی اجاره فرش و </a:t>
                      </a:r>
                      <a:r>
                        <a:rPr lang="fa-IR" sz="2800" b="1" baseline="0" dirty="0" err="1" smtClean="0">
                          <a:solidFill>
                            <a:schemeClr val="tx1"/>
                          </a:solidFill>
                          <a:cs typeface="B Nazanin" panose="00000400000000000000" pitchFamily="2" charset="-78"/>
                        </a:rPr>
                        <a:t>تهاتر</a:t>
                      </a:r>
                      <a:endParaRPr lang="fa-IR" sz="2800" b="1" baseline="0" dirty="0">
                        <a:solidFill>
                          <a:schemeClr val="tx1"/>
                        </a:solidFill>
                        <a:cs typeface="B Nazanin" panose="00000400000000000000" pitchFamily="2" charset="-78"/>
                      </a:endParaRPr>
                    </a:p>
                    <a:p>
                      <a:pPr algn="r" rtl="1"/>
                      <a:r>
                        <a:rPr lang="fa-IR" sz="2800" b="1" baseline="0" dirty="0" smtClean="0">
                          <a:solidFill>
                            <a:schemeClr val="tx1"/>
                          </a:solidFill>
                          <a:cs typeface="B Nazanin" panose="00000400000000000000" pitchFamily="2" charset="-78"/>
                        </a:rPr>
                        <a:t>تمایل خریداران به پرداخت اقساطی و بدون واسطه – نظارت بر کیفیت تولیدات حین بافت</a:t>
                      </a:r>
                    </a:p>
                    <a:p>
                      <a:pPr algn="r" rtl="1"/>
                      <a:r>
                        <a:rPr lang="fa-IR" sz="2800" b="1" baseline="0" dirty="0" smtClean="0">
                          <a:solidFill>
                            <a:schemeClr val="tx1"/>
                          </a:solidFill>
                          <a:cs typeface="B Nazanin" panose="00000400000000000000" pitchFamily="2" charset="-78"/>
                        </a:rPr>
                        <a:t>به </a:t>
                      </a:r>
                      <a:r>
                        <a:rPr lang="fa-IR" sz="2800" b="1" baseline="0" dirty="0" err="1" smtClean="0">
                          <a:solidFill>
                            <a:schemeClr val="tx1"/>
                          </a:solidFill>
                          <a:cs typeface="B Nazanin" panose="00000400000000000000" pitchFamily="2" charset="-78"/>
                        </a:rPr>
                        <a:t>روزرسانی</a:t>
                      </a:r>
                      <a:r>
                        <a:rPr lang="fa-IR" sz="2800" b="1" baseline="0" dirty="0" smtClean="0">
                          <a:solidFill>
                            <a:schemeClr val="tx1"/>
                          </a:solidFill>
                          <a:cs typeface="B Nazanin" panose="00000400000000000000" pitchFamily="2" charset="-78"/>
                        </a:rPr>
                        <a:t> نقشه ها و تامین سرمایه کارگاه ها – جلوگیری از </a:t>
                      </a:r>
                      <a:r>
                        <a:rPr lang="fa-IR" sz="2800" b="1" baseline="0" dirty="0" err="1" smtClean="0">
                          <a:solidFill>
                            <a:schemeClr val="tx1"/>
                          </a:solidFill>
                          <a:cs typeface="B Nazanin" panose="00000400000000000000" pitchFamily="2" charset="-78"/>
                        </a:rPr>
                        <a:t>دپو</a:t>
                      </a:r>
                      <a:r>
                        <a:rPr lang="fa-IR" sz="2800" b="1" baseline="0" dirty="0" smtClean="0">
                          <a:solidFill>
                            <a:schemeClr val="tx1"/>
                          </a:solidFill>
                          <a:cs typeface="B Nazanin" panose="00000400000000000000" pitchFamily="2" charset="-78"/>
                        </a:rPr>
                        <a:t> فرش تولید شده</a:t>
                      </a:r>
                    </a:p>
                    <a:p>
                      <a:pPr algn="r"/>
                      <a:endParaRPr lang="fa-IR" sz="2800" b="1" baseline="0" dirty="0" smtClean="0">
                        <a:solidFill>
                          <a:schemeClr val="tx1"/>
                        </a:solidFill>
                        <a:cs typeface="B Nazanin" panose="00000400000000000000" pitchFamily="2" charset="-78"/>
                      </a:endParaRPr>
                    </a:p>
                    <a:p>
                      <a:pPr algn="r"/>
                      <a:endParaRPr lang="fa-IR" sz="2800" b="1" baseline="0" dirty="0" smtClean="0">
                        <a:solidFill>
                          <a:schemeClr val="tx1"/>
                        </a:solidFill>
                        <a:cs typeface="B Nazanin" panose="00000400000000000000" pitchFamily="2" charset="-78"/>
                      </a:endParaRPr>
                    </a:p>
                    <a:p>
                      <a:pPr algn="r"/>
                      <a:endParaRPr lang="fa-IR" sz="2800" b="1" baseline="0" dirty="0">
                        <a:solidFill>
                          <a:schemeClr val="tx1"/>
                        </a:solidFill>
                        <a:cs typeface="B Nazanin" panose="00000400000000000000" pitchFamily="2" charset="-78"/>
                      </a:endParaRPr>
                    </a:p>
                    <a:p>
                      <a:pPr marL="0" algn="r" defTabSz="914400" rtl="1" eaLnBrk="1" latinLnBrk="0" hangingPunct="1">
                        <a:lnSpc>
                          <a:spcPct val="100000"/>
                        </a:lnSpc>
                      </a:pPr>
                      <a:r>
                        <a:rPr lang="fa-IR" sz="2800" b="1" kern="1200" dirty="0">
                          <a:solidFill>
                            <a:srgbClr val="00AD90"/>
                          </a:solidFill>
                          <a:latin typeface="+mn-lt"/>
                          <a:ea typeface="+mn-ea"/>
                          <a:cs typeface="B Titr" panose="00000700000000000000" pitchFamily="2" charset="-78"/>
                        </a:rPr>
                        <a:t>راهکارهای </a:t>
                      </a:r>
                      <a:r>
                        <a:rPr lang="fa-IR" sz="2800" b="1" kern="1200" dirty="0" smtClean="0">
                          <a:solidFill>
                            <a:srgbClr val="00AD90"/>
                          </a:solidFill>
                          <a:latin typeface="+mn-lt"/>
                          <a:ea typeface="+mn-ea"/>
                          <a:cs typeface="B Titr" panose="00000700000000000000" pitchFamily="2" charset="-78"/>
                        </a:rPr>
                        <a:t>گره </a:t>
                      </a:r>
                      <a:r>
                        <a:rPr lang="fa-IR" sz="2800" b="1" kern="1200" dirty="0" err="1" smtClean="0">
                          <a:solidFill>
                            <a:srgbClr val="00AD90"/>
                          </a:solidFill>
                          <a:latin typeface="+mn-lt"/>
                          <a:ea typeface="+mn-ea"/>
                          <a:cs typeface="B Titr" panose="00000700000000000000" pitchFamily="2" charset="-78"/>
                        </a:rPr>
                        <a:t>کارپت</a:t>
                      </a:r>
                      <a:r>
                        <a:rPr lang="fa-IR" sz="2800" b="1" kern="1200" dirty="0" smtClean="0">
                          <a:solidFill>
                            <a:srgbClr val="00AD90"/>
                          </a:solidFill>
                          <a:latin typeface="+mn-lt"/>
                          <a:ea typeface="+mn-ea"/>
                          <a:cs typeface="B Titr" panose="00000700000000000000" pitchFamily="2" charset="-78"/>
                        </a:rPr>
                        <a:t>:</a:t>
                      </a:r>
                      <a:endParaRPr lang="en-US" sz="2800" b="1" kern="1200" dirty="0">
                        <a:solidFill>
                          <a:srgbClr val="00AD90"/>
                        </a:solidFill>
                        <a:latin typeface="+mn-lt"/>
                        <a:ea typeface="+mn-ea"/>
                        <a:cs typeface="B Titr" panose="00000700000000000000" pitchFamily="2" charset="-78"/>
                      </a:endParaRPr>
                    </a:p>
                    <a:p>
                      <a:pPr marL="0" algn="r" defTabSz="914400" rtl="1" eaLnBrk="1" latinLnBrk="0" hangingPunct="1">
                        <a:lnSpc>
                          <a:spcPct val="100000"/>
                        </a:lnSpc>
                      </a:pPr>
                      <a:r>
                        <a:rPr lang="fa-IR" sz="2800" b="1" kern="1200" baseline="0" dirty="0" smtClean="0">
                          <a:solidFill>
                            <a:schemeClr val="tx1"/>
                          </a:solidFill>
                          <a:latin typeface="+mn-lt"/>
                          <a:ea typeface="+mn-ea"/>
                          <a:cs typeface="B Nazanin" panose="00000400000000000000" pitchFamily="2" charset="-78"/>
                        </a:rPr>
                        <a:t>راه اندازی </a:t>
                      </a:r>
                      <a:r>
                        <a:rPr lang="fa-IR" sz="2800" b="1" kern="1200" baseline="0" dirty="0" err="1" smtClean="0">
                          <a:solidFill>
                            <a:schemeClr val="tx1"/>
                          </a:solidFill>
                          <a:latin typeface="+mn-lt"/>
                          <a:ea typeface="+mn-ea"/>
                          <a:cs typeface="B Nazanin" panose="00000400000000000000" pitchFamily="2" charset="-78"/>
                        </a:rPr>
                        <a:t>پلتفرم</a:t>
                      </a:r>
                      <a:r>
                        <a:rPr lang="fa-IR" sz="2800" b="1" kern="1200" baseline="0" dirty="0" smtClean="0">
                          <a:solidFill>
                            <a:schemeClr val="tx1"/>
                          </a:solidFill>
                          <a:latin typeface="+mn-lt"/>
                          <a:ea typeface="+mn-ea"/>
                          <a:cs typeface="B Nazanin" panose="00000400000000000000" pitchFamily="2" charset="-78"/>
                        </a:rPr>
                        <a:t> تخصصی فروش فرش </a:t>
                      </a:r>
                      <a:r>
                        <a:rPr lang="fa-IR" sz="2800" b="1" kern="1200" baseline="0" dirty="0" err="1" smtClean="0">
                          <a:solidFill>
                            <a:schemeClr val="tx1"/>
                          </a:solidFill>
                          <a:latin typeface="+mn-lt"/>
                          <a:ea typeface="+mn-ea"/>
                          <a:cs typeface="B Nazanin" panose="00000400000000000000" pitchFamily="2" charset="-78"/>
                        </a:rPr>
                        <a:t>دستبافت</a:t>
                      </a:r>
                      <a:r>
                        <a:rPr lang="fa-IR" sz="2800" b="1" kern="1200" baseline="0" dirty="0" smtClean="0">
                          <a:solidFill>
                            <a:schemeClr val="tx1"/>
                          </a:solidFill>
                          <a:latin typeface="+mn-lt"/>
                          <a:ea typeface="+mn-ea"/>
                          <a:cs typeface="B Nazanin" panose="00000400000000000000" pitchFamily="2" charset="-78"/>
                        </a:rPr>
                        <a:t> با قابلیت سفارش پذیری (انتخاب رنگ و طرح و نقشه دلخواه)، خرید اقساطی و بدون واسطه، ارائه گزارش پیشرفت بافت فرش ها در کارگاه ها از طریق سامانه (برای سفارش دهنده)، ارائه سرویس های خدماتی مثل کارشناسی فرش، فروش لوازم جانبی فرش، </a:t>
                      </a:r>
                      <a:r>
                        <a:rPr lang="fa-IR" sz="2800" b="1" kern="1200" baseline="0" dirty="0" err="1" smtClean="0">
                          <a:solidFill>
                            <a:schemeClr val="tx1"/>
                          </a:solidFill>
                          <a:latin typeface="+mn-lt"/>
                          <a:ea typeface="+mn-ea"/>
                          <a:cs typeface="B Nazanin" panose="00000400000000000000" pitchFamily="2" charset="-78"/>
                        </a:rPr>
                        <a:t>داشبورد</a:t>
                      </a:r>
                      <a:r>
                        <a:rPr lang="fa-IR" sz="2800" b="1" kern="1200" baseline="0" dirty="0" smtClean="0">
                          <a:solidFill>
                            <a:schemeClr val="tx1"/>
                          </a:solidFill>
                          <a:latin typeface="+mn-lt"/>
                          <a:ea typeface="+mn-ea"/>
                          <a:cs typeface="B Nazanin" panose="00000400000000000000" pitchFamily="2" charset="-78"/>
                        </a:rPr>
                        <a:t> نظارت برای تولید </a:t>
                      </a:r>
                      <a:r>
                        <a:rPr lang="fa-IR" sz="2800" b="1" kern="1200" baseline="0" dirty="0" err="1" smtClean="0">
                          <a:solidFill>
                            <a:schemeClr val="tx1"/>
                          </a:solidFill>
                          <a:latin typeface="+mn-lt"/>
                          <a:ea typeface="+mn-ea"/>
                          <a:cs typeface="B Nazanin" panose="00000400000000000000" pitchFamily="2" charset="-78"/>
                        </a:rPr>
                        <a:t>کنندگان</a:t>
                      </a:r>
                      <a:r>
                        <a:rPr lang="fa-IR" sz="2800" b="1" kern="1200" baseline="0" dirty="0" smtClean="0">
                          <a:solidFill>
                            <a:schemeClr val="tx1"/>
                          </a:solidFill>
                          <a:latin typeface="+mn-lt"/>
                          <a:ea typeface="+mn-ea"/>
                          <a:cs typeface="B Nazanin" panose="00000400000000000000" pitchFamily="2" charset="-78"/>
                        </a:rPr>
                        <a:t> فرش</a:t>
                      </a:r>
                      <a:endParaRPr lang="fa-IR" sz="2800" b="1" kern="1200" baseline="0" dirty="0">
                        <a:solidFill>
                          <a:schemeClr val="tx1"/>
                        </a:solidFill>
                        <a:latin typeface="+mn-lt"/>
                        <a:ea typeface="+mn-ea"/>
                        <a:cs typeface="B Nazanin" panose="00000400000000000000" pitchFamily="2" charset="-78"/>
                      </a:endParaRPr>
                    </a:p>
                  </a:txBody>
                  <a:tcPr anchor="ctr"/>
                </a:tc>
                <a:extLst>
                  <a:ext uri="{0D108BD9-81ED-4DB2-BD59-A6C34878D82A}">
                    <a16:rowId xmlns:a16="http://schemas.microsoft.com/office/drawing/2014/main" val="1712843284"/>
                  </a:ext>
                </a:extLst>
              </a:tr>
            </a:tbl>
          </a:graphicData>
        </a:graphic>
      </p:graphicFrame>
    </p:spTree>
    <p:extLst>
      <p:ext uri="{BB962C8B-B14F-4D97-AF65-F5344CB8AC3E}">
        <p14:creationId xmlns:p14="http://schemas.microsoft.com/office/powerpoint/2010/main" val="380170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112229" y="618791"/>
            <a:ext cx="3489971" cy="665567"/>
          </a:xfrm>
          <a:prstGeom prst="rect">
            <a:avLst/>
          </a:prstGeom>
        </p:spPr>
        <p:txBody>
          <a:bodyPr lIns="0" tIns="0" rIns="0" bIns="0" rtlCol="0" anchor="t">
            <a:spAutoFit/>
          </a:bodyPr>
          <a:lstStyle/>
          <a:p>
            <a:pPr algn="r">
              <a:lnSpc>
                <a:spcPts val="5040"/>
              </a:lnSpc>
            </a:pPr>
            <a:r>
              <a:rPr lang="fa-IR" sz="4800" b="1" dirty="0">
                <a:cs typeface="B Titr" panose="00000700000000000000" pitchFamily="2" charset="-78"/>
              </a:rPr>
              <a:t>معرفی محصول</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2708881681"/>
              </p:ext>
            </p:extLst>
          </p:nvPr>
        </p:nvGraphicFramePr>
        <p:xfrm>
          <a:off x="10401300" y="3522132"/>
          <a:ext cx="7162800" cy="2701926"/>
        </p:xfrm>
        <a:graphic>
          <a:graphicData uri="http://schemas.openxmlformats.org/drawingml/2006/table">
            <a:tbl>
              <a:tblPr firstRow="1" bandRow="1">
                <a:tableStyleId>{5940675A-B579-460E-94D1-54222C63F5DA}</a:tableStyleId>
              </a:tblPr>
              <a:tblGrid>
                <a:gridCol w="6163340">
                  <a:extLst>
                    <a:ext uri="{9D8B030D-6E8A-4147-A177-3AD203B41FA5}">
                      <a16:colId xmlns:a16="http://schemas.microsoft.com/office/drawing/2014/main" val="2294066501"/>
                    </a:ext>
                  </a:extLst>
                </a:gridCol>
                <a:gridCol w="999460">
                  <a:extLst>
                    <a:ext uri="{9D8B030D-6E8A-4147-A177-3AD203B41FA5}">
                      <a16:colId xmlns:a16="http://schemas.microsoft.com/office/drawing/2014/main" val="3537869464"/>
                    </a:ext>
                  </a:extLst>
                </a:gridCol>
              </a:tblGrid>
              <a:tr h="900642">
                <a:tc>
                  <a:txBody>
                    <a:bodyPr/>
                    <a:lstStyle/>
                    <a:p>
                      <a:pPr algn="ctr"/>
                      <a:r>
                        <a:rPr lang="fa-IR" sz="2400" b="1" dirty="0">
                          <a:solidFill>
                            <a:srgbClr val="00AD90"/>
                          </a:solidFill>
                          <a:cs typeface="B Titr" panose="00000700000000000000" pitchFamily="2" charset="-78"/>
                        </a:rPr>
                        <a:t>قابلیت ها و عملکرد های اصلی</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ردیف</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712843284"/>
                  </a:ext>
                </a:extLst>
              </a:tr>
              <a:tr h="900642">
                <a:tc>
                  <a:txBody>
                    <a:bodyPr/>
                    <a:lstStyle/>
                    <a:p>
                      <a:pPr algn="ctr"/>
                      <a:r>
                        <a:rPr lang="fa-IR" sz="2400" b="1" dirty="0" smtClean="0">
                          <a:solidFill>
                            <a:schemeClr val="tx1"/>
                          </a:solidFill>
                          <a:cs typeface="B Nazanin" panose="00000400000000000000" pitchFamily="2" charset="-78"/>
                        </a:rPr>
                        <a:t>فروش</a:t>
                      </a:r>
                      <a:r>
                        <a:rPr lang="fa-IR" sz="2400" b="1" baseline="0" dirty="0" smtClean="0">
                          <a:solidFill>
                            <a:schemeClr val="tx1"/>
                          </a:solidFill>
                          <a:cs typeface="B Nazanin" panose="00000400000000000000" pitchFamily="2" charset="-78"/>
                        </a:rPr>
                        <a:t> فرش بدون واسطه</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Nazanin" panose="00000400000000000000" pitchFamily="2" charset="-78"/>
                        </a:rPr>
                        <a:t>1</a:t>
                      </a:r>
                      <a:endParaRPr lang="en-US" sz="2400" b="1" dirty="0">
                        <a:solidFill>
                          <a:srgbClr val="767C7B"/>
                        </a:solidFill>
                        <a:cs typeface="B Nazanin" panose="00000400000000000000" pitchFamily="2" charset="-78"/>
                      </a:endParaRPr>
                    </a:p>
                  </a:txBody>
                  <a:tcPr anchor="ctr"/>
                </a:tc>
                <a:extLst>
                  <a:ext uri="{0D108BD9-81ED-4DB2-BD59-A6C34878D82A}">
                    <a16:rowId xmlns:a16="http://schemas.microsoft.com/office/drawing/2014/main" val="739832989"/>
                  </a:ext>
                </a:extLst>
              </a:tr>
              <a:tr h="900642">
                <a:tc>
                  <a:txBody>
                    <a:bodyPr/>
                    <a:lstStyle/>
                    <a:p>
                      <a:pPr algn="ctr"/>
                      <a:r>
                        <a:rPr lang="fa-IR" sz="2400" b="1" dirty="0" smtClean="0">
                          <a:solidFill>
                            <a:schemeClr val="tx1"/>
                          </a:solidFill>
                          <a:cs typeface="B Nazanin" panose="00000400000000000000" pitchFamily="2" charset="-78"/>
                        </a:rPr>
                        <a:t>انتخاب طرح و رنگ و نقشه طرح (فرش سفارشی)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Nazanin" panose="00000400000000000000" pitchFamily="2" charset="-78"/>
                        </a:rPr>
                        <a:t>2</a:t>
                      </a:r>
                      <a:endParaRPr lang="en-US" sz="2400" b="1" dirty="0">
                        <a:solidFill>
                          <a:srgbClr val="767C7B"/>
                        </a:solidFill>
                        <a:cs typeface="B Nazanin" panose="00000400000000000000" pitchFamily="2" charset="-78"/>
                      </a:endParaRPr>
                    </a:p>
                  </a:txBody>
                  <a:tcPr anchor="ctr"/>
                </a:tc>
                <a:extLst>
                  <a:ext uri="{0D108BD9-81ED-4DB2-BD59-A6C34878D82A}">
                    <a16:rowId xmlns:a16="http://schemas.microsoft.com/office/drawing/2014/main" val="3082133657"/>
                  </a:ext>
                </a:extLst>
              </a:tr>
            </a:tbl>
          </a:graphicData>
        </a:graphic>
      </p:graphicFrame>
      <p:graphicFrame>
        <p:nvGraphicFramePr>
          <p:cNvPr id="2" name="Table 33">
            <a:extLst>
              <a:ext uri="{FF2B5EF4-FFF2-40B4-BE49-F238E27FC236}">
                <a16:creationId xmlns:a16="http://schemas.microsoft.com/office/drawing/2014/main" id="{DF884A08-22B2-CABD-3396-8710C505BE40}"/>
              </a:ext>
            </a:extLst>
          </p:cNvPr>
          <p:cNvGraphicFramePr>
            <a:graphicFrameLocks noGrp="1"/>
          </p:cNvGraphicFramePr>
          <p:nvPr>
            <p:extLst>
              <p:ext uri="{D42A27DB-BD31-4B8C-83A1-F6EECF244321}">
                <p14:modId xmlns:p14="http://schemas.microsoft.com/office/powerpoint/2010/main" val="1445310186"/>
              </p:ext>
            </p:extLst>
          </p:nvPr>
        </p:nvGraphicFramePr>
        <p:xfrm>
          <a:off x="609600" y="2247900"/>
          <a:ext cx="8241724" cy="6961152"/>
        </p:xfrm>
        <a:graphic>
          <a:graphicData uri="http://schemas.openxmlformats.org/drawingml/2006/table">
            <a:tbl>
              <a:tblPr firstRow="1" bandRow="1">
                <a:tableStyleId>{5940675A-B579-460E-94D1-54222C63F5DA}</a:tableStyleId>
              </a:tblPr>
              <a:tblGrid>
                <a:gridCol w="8241724">
                  <a:extLst>
                    <a:ext uri="{9D8B030D-6E8A-4147-A177-3AD203B41FA5}">
                      <a16:colId xmlns:a16="http://schemas.microsoft.com/office/drawing/2014/main" val="3800766665"/>
                    </a:ext>
                  </a:extLst>
                </a:gridCol>
              </a:tblGrid>
              <a:tr h="749688">
                <a:tc>
                  <a:txBody>
                    <a:bodyPr/>
                    <a:lstStyle/>
                    <a:p>
                      <a:pPr algn="r" rtl="1"/>
                      <a:r>
                        <a:rPr lang="fa-IR" sz="2400" b="1" dirty="0">
                          <a:solidFill>
                            <a:srgbClr val="00AD90"/>
                          </a:solidFill>
                          <a:cs typeface="B Titr" panose="00000700000000000000" pitchFamily="2" charset="-78"/>
                        </a:rPr>
                        <a:t>هزینه های صورت گرفته تاکنون</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712843284"/>
                  </a:ext>
                </a:extLst>
              </a:tr>
              <a:tr h="1499376">
                <a:tc>
                  <a:txBody>
                    <a:bodyPr/>
                    <a:lstStyle/>
                    <a:p>
                      <a:pPr algn="ctr" rtl="1"/>
                      <a:r>
                        <a:rPr lang="fa-IR" sz="2400" b="1" dirty="0" smtClean="0">
                          <a:solidFill>
                            <a:schemeClr val="tx1"/>
                          </a:solidFill>
                          <a:cs typeface="B Nazanin" panose="00000400000000000000" pitchFamily="2" charset="-78"/>
                        </a:rPr>
                        <a:t>5 میلیارد تومان</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739832989"/>
                  </a:ext>
                </a:extLst>
              </a:tr>
              <a:tr h="74968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2400" b="1" dirty="0">
                          <a:solidFill>
                            <a:srgbClr val="00AD90"/>
                          </a:solidFill>
                          <a:cs typeface="B Titr" panose="00000700000000000000" pitchFamily="2" charset="-78"/>
                        </a:rPr>
                        <a:t>هزینه های لازم برای توسعه محصول</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3265632455"/>
                  </a:ext>
                </a:extLst>
              </a:tr>
              <a:tr h="963648">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fa-IR" sz="2400" b="1" dirty="0" smtClean="0">
                          <a:solidFill>
                            <a:schemeClr val="tx1"/>
                          </a:solidFill>
                          <a:cs typeface="B Nazanin" panose="00000400000000000000" pitchFamily="2" charset="-78"/>
                        </a:rPr>
                        <a:t>3.9 میلیارد تومان</a:t>
                      </a:r>
                      <a:endParaRPr lang="en-US" sz="2400" b="1" dirty="0" smtClean="0">
                        <a:solidFill>
                          <a:schemeClr val="tx1"/>
                        </a:solidFill>
                        <a:cs typeface="B Nazanin" panose="00000400000000000000" pitchFamily="2" charset="-78"/>
                      </a:endParaRPr>
                    </a:p>
                  </a:txBody>
                  <a:tcPr anchor="ctr"/>
                </a:tc>
                <a:extLst>
                  <a:ext uri="{0D108BD9-81ED-4DB2-BD59-A6C34878D82A}">
                    <a16:rowId xmlns:a16="http://schemas.microsoft.com/office/drawing/2014/main" val="2786851840"/>
                  </a:ext>
                </a:extLst>
              </a:tr>
              <a:tr h="749688">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sz="2400" b="1" dirty="0">
                          <a:solidFill>
                            <a:srgbClr val="00AD90"/>
                          </a:solidFill>
                          <a:cs typeface="B Titr" panose="00000700000000000000" pitchFamily="2" charset="-78"/>
                        </a:rPr>
                        <a:t>کامل بودن محصول به عنوان </a:t>
                      </a:r>
                      <a:r>
                        <a:rPr lang="en-US" sz="2400" b="1" dirty="0">
                          <a:solidFill>
                            <a:srgbClr val="00AD90"/>
                          </a:solidFill>
                          <a:cs typeface="B Titr" panose="00000700000000000000" pitchFamily="2" charset="-78"/>
                        </a:rPr>
                        <a:t>MVP</a:t>
                      </a:r>
                    </a:p>
                  </a:txBody>
                  <a:tcPr anchor="ctr"/>
                </a:tc>
                <a:extLst>
                  <a:ext uri="{0D108BD9-81ED-4DB2-BD59-A6C34878D82A}">
                    <a16:rowId xmlns:a16="http://schemas.microsoft.com/office/drawing/2014/main" val="905766512"/>
                  </a:ext>
                </a:extLst>
              </a:tr>
              <a:tr h="2249064">
                <a:tc>
                  <a:txBody>
                    <a:bodyPr/>
                    <a:lstStyle/>
                    <a:p>
                      <a:pPr algn="just" rtl="1"/>
                      <a:r>
                        <a:rPr lang="fa-IR" sz="2400" b="1" dirty="0" smtClean="0">
                          <a:solidFill>
                            <a:schemeClr val="tx1"/>
                          </a:solidFill>
                          <a:cs typeface="B Nazanin" panose="00000400000000000000" pitchFamily="2" charset="-78"/>
                        </a:rPr>
                        <a:t>در</a:t>
                      </a:r>
                      <a:r>
                        <a:rPr lang="fa-IR" sz="2400" b="1" baseline="0" dirty="0" smtClean="0">
                          <a:solidFill>
                            <a:schemeClr val="tx1"/>
                          </a:solidFill>
                          <a:cs typeface="B Nazanin" panose="00000400000000000000" pitchFamily="2" charset="-78"/>
                        </a:rPr>
                        <a:t> حال حاضر </a:t>
                      </a:r>
                      <a:r>
                        <a:rPr lang="fa-IR" sz="2400" b="1" baseline="0" dirty="0" err="1" smtClean="0">
                          <a:solidFill>
                            <a:schemeClr val="tx1"/>
                          </a:solidFill>
                          <a:cs typeface="B Nazanin" panose="00000400000000000000" pitchFamily="2" charset="-78"/>
                        </a:rPr>
                        <a:t>وبسایت</a:t>
                      </a:r>
                      <a:r>
                        <a:rPr lang="fa-IR" sz="2400" b="1" baseline="0" dirty="0" smtClean="0">
                          <a:solidFill>
                            <a:schemeClr val="tx1"/>
                          </a:solidFill>
                          <a:cs typeface="B Nazanin" panose="00000400000000000000" pitchFamily="2" charset="-78"/>
                        </a:rPr>
                        <a:t> "گره </a:t>
                      </a:r>
                      <a:r>
                        <a:rPr lang="fa-IR" sz="2400" b="1" baseline="0" dirty="0" err="1" smtClean="0">
                          <a:solidFill>
                            <a:schemeClr val="tx1"/>
                          </a:solidFill>
                          <a:cs typeface="B Nazanin" panose="00000400000000000000" pitchFamily="2" charset="-78"/>
                        </a:rPr>
                        <a:t>کارپت</a:t>
                      </a:r>
                      <a:r>
                        <a:rPr lang="fa-IR" sz="2400" b="1" baseline="0" dirty="0" smtClean="0">
                          <a:solidFill>
                            <a:schemeClr val="tx1"/>
                          </a:solidFill>
                          <a:cs typeface="B Nazanin" panose="00000400000000000000" pitchFamily="2" charset="-78"/>
                        </a:rPr>
                        <a:t>" به صورت یک فروشگاه مستقیم فرش فعالیت می کند ولی به عنوان یک مارکت پلیس فعال نیست. سایت "گره بافت" به عنوان سایت دریافت سفارش فرش سفارشی صرفا در حد یک نمونه اولیه آماده است ولی مکانیزم دریافت فرش سفارشی هم به صورت یک فرم ساده طراحی شده نه یک سیستم اتوماتیک.</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3007658503"/>
                  </a:ext>
                </a:extLst>
              </a:tr>
            </a:tbl>
          </a:graphicData>
        </a:graphic>
      </p:graphicFrame>
    </p:spTree>
    <p:extLst>
      <p:ext uri="{BB962C8B-B14F-4D97-AF65-F5344CB8AC3E}">
        <p14:creationId xmlns:p14="http://schemas.microsoft.com/office/powerpoint/2010/main" val="3611299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363701" y="646734"/>
            <a:ext cx="3086099" cy="665567"/>
          </a:xfrm>
          <a:prstGeom prst="rect">
            <a:avLst/>
          </a:prstGeom>
        </p:spPr>
        <p:txBody>
          <a:bodyPr wrap="square" lIns="0" tIns="0" rIns="0" bIns="0" rtlCol="0" anchor="t">
            <a:spAutoFit/>
          </a:bodyPr>
          <a:lstStyle/>
          <a:p>
            <a:pPr algn="r">
              <a:lnSpc>
                <a:spcPts val="5040"/>
              </a:lnSpc>
            </a:pPr>
            <a:r>
              <a:rPr lang="fa-IR" sz="4800" b="1" dirty="0" smtClean="0">
                <a:cs typeface="B Titr" panose="00000700000000000000" pitchFamily="2" charset="-78"/>
              </a:rPr>
              <a:t>رقبا</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7" name="Content Placeholder 6"/>
          <p:cNvGraphicFramePr>
            <a:graphicFrameLocks/>
          </p:cNvGraphicFramePr>
          <p:nvPr>
            <p:extLst>
              <p:ext uri="{D42A27DB-BD31-4B8C-83A1-F6EECF244321}">
                <p14:modId xmlns:p14="http://schemas.microsoft.com/office/powerpoint/2010/main" val="3451442159"/>
              </p:ext>
            </p:extLst>
          </p:nvPr>
        </p:nvGraphicFramePr>
        <p:xfrm>
          <a:off x="3699605" y="3009900"/>
          <a:ext cx="10953750" cy="6278880"/>
        </p:xfrm>
        <a:graphic>
          <a:graphicData uri="http://schemas.openxmlformats.org/drawingml/2006/table">
            <a:tbl>
              <a:tblPr firstRow="1" bandRow="1">
                <a:tableStyleId>{5940675A-B579-460E-94D1-54222C63F5DA}</a:tableStyleId>
              </a:tblPr>
              <a:tblGrid>
                <a:gridCol w="10379534">
                  <a:extLst>
                    <a:ext uri="{9D8B030D-6E8A-4147-A177-3AD203B41FA5}">
                      <a16:colId xmlns:a16="http://schemas.microsoft.com/office/drawing/2014/main" val="20000"/>
                    </a:ext>
                  </a:extLst>
                </a:gridCol>
                <a:gridCol w="574216">
                  <a:extLst>
                    <a:ext uri="{9D8B030D-6E8A-4147-A177-3AD203B41FA5}">
                      <a16:colId xmlns:a16="http://schemas.microsoft.com/office/drawing/2014/main" val="20001"/>
                    </a:ext>
                  </a:extLst>
                </a:gridCol>
              </a:tblGrid>
              <a:tr h="914400">
                <a:tc gridSpan="2">
                  <a:txBody>
                    <a:bodyPr/>
                    <a:lstStyle/>
                    <a:p>
                      <a:pPr algn="ctr"/>
                      <a:r>
                        <a:rPr lang="fa-IR" sz="2400" b="1" dirty="0">
                          <a:solidFill>
                            <a:srgbClr val="00AD90"/>
                          </a:solidFill>
                          <a:cs typeface="B Titr" panose="00000700000000000000" pitchFamily="2" charset="-78"/>
                        </a:rPr>
                        <a:t>رقبای بالقوه و بالفعل یا محصول جایگزین</a:t>
                      </a:r>
                      <a:endParaRPr lang="en-US" sz="2400" b="1" dirty="0">
                        <a:solidFill>
                          <a:srgbClr val="00AD90"/>
                        </a:solidFill>
                        <a:cs typeface="B Titr" panose="00000700000000000000" pitchFamily="2" charset="-78"/>
                      </a:endParaRPr>
                    </a:p>
                  </a:txBody>
                  <a:tcPr anchor="ctr"/>
                </a:tc>
                <a:tc hMerge="1">
                  <a:txBody>
                    <a:bodyPr/>
                    <a:lstStyle/>
                    <a:p>
                      <a:pPr algn="r"/>
                      <a:endParaRPr lang="en-US" sz="2400" b="1" dirty="0">
                        <a:solidFill>
                          <a:srgbClr val="1211CA"/>
                        </a:solidFill>
                        <a:cs typeface="B Titr" panose="00000700000000000000" pitchFamily="2" charset="-78"/>
                      </a:endParaRPr>
                    </a:p>
                  </a:txBody>
                  <a:tcPr anchor="ctr"/>
                </a:tc>
                <a:extLst>
                  <a:ext uri="{0D108BD9-81ED-4DB2-BD59-A6C34878D82A}">
                    <a16:rowId xmlns:a16="http://schemas.microsoft.com/office/drawing/2014/main" val="10000"/>
                  </a:ext>
                </a:extLst>
              </a:tr>
              <a:tr h="0">
                <a:tc>
                  <a:txBody>
                    <a:bodyPr/>
                    <a:lstStyle/>
                    <a:p>
                      <a:pPr algn="ctr"/>
                      <a:r>
                        <a:rPr lang="fa-IR" sz="2800" b="1" dirty="0" smtClean="0">
                          <a:solidFill>
                            <a:schemeClr val="tx1"/>
                          </a:solidFill>
                          <a:cs typeface="B Nazanin" panose="00000400000000000000" pitchFamily="2" charset="-78"/>
                        </a:rPr>
                        <a:t>سی پرشیا</a:t>
                      </a:r>
                      <a:endParaRPr lang="en-US" sz="2800" b="1" dirty="0">
                        <a:solidFill>
                          <a:schemeClr val="tx1"/>
                        </a:solidFill>
                        <a:cs typeface="B Nazanin" panose="00000400000000000000" pitchFamily="2" charset="-78"/>
                      </a:endParaRPr>
                    </a:p>
                  </a:txBody>
                  <a:tcPr anchor="ctr"/>
                </a:tc>
                <a:tc>
                  <a:txBody>
                    <a:bodyPr/>
                    <a:lstStyle/>
                    <a:p>
                      <a:pPr algn="ctr"/>
                      <a:r>
                        <a:rPr lang="fa-IR" sz="2400" dirty="0">
                          <a:cs typeface="B Nazanin" panose="00000400000000000000" pitchFamily="2" charset="-78"/>
                        </a:rPr>
                        <a:t>1</a:t>
                      </a:r>
                      <a:endParaRPr lang="en-US" sz="2400" dirty="0">
                        <a:cs typeface="B Nazanin" panose="00000400000000000000" pitchFamily="2" charset="-78"/>
                      </a:endParaRPr>
                    </a:p>
                  </a:txBody>
                  <a:tcPr anchor="ctr"/>
                </a:tc>
                <a:extLst>
                  <a:ext uri="{0D108BD9-81ED-4DB2-BD59-A6C34878D82A}">
                    <a16:rowId xmlns:a16="http://schemas.microsoft.com/office/drawing/2014/main" val="10001"/>
                  </a:ext>
                </a:extLst>
              </a:tr>
              <a:tr h="472440">
                <a:tc>
                  <a:txBody>
                    <a:bodyPr/>
                    <a:lstStyle/>
                    <a:p>
                      <a:pPr algn="ctr"/>
                      <a:r>
                        <a:rPr lang="fa-IR" sz="2800" b="1" dirty="0" smtClean="0">
                          <a:solidFill>
                            <a:schemeClr val="tx1"/>
                          </a:solidFill>
                          <a:cs typeface="B Nazanin" panose="00000400000000000000" pitchFamily="2" charset="-78"/>
                        </a:rPr>
                        <a:t>فرش حیدریان</a:t>
                      </a:r>
                      <a:endParaRPr lang="en-US" sz="2800" b="1" dirty="0">
                        <a:solidFill>
                          <a:schemeClr val="tx1"/>
                        </a:solidFill>
                        <a:cs typeface="B Nazanin" panose="00000400000000000000" pitchFamily="2" charset="-78"/>
                      </a:endParaRPr>
                    </a:p>
                  </a:txBody>
                  <a:tcPr anchor="ctr"/>
                </a:tc>
                <a:tc>
                  <a:txBody>
                    <a:bodyPr/>
                    <a:lstStyle/>
                    <a:p>
                      <a:pPr algn="ctr"/>
                      <a:r>
                        <a:rPr lang="fa-IR" sz="2400" dirty="0">
                          <a:cs typeface="B Nazanin" panose="00000400000000000000" pitchFamily="2" charset="-78"/>
                        </a:rPr>
                        <a:t>2</a:t>
                      </a:r>
                      <a:endParaRPr lang="en-US" sz="2400" dirty="0">
                        <a:cs typeface="B Nazanin" panose="00000400000000000000" pitchFamily="2" charset="-78"/>
                      </a:endParaRPr>
                    </a:p>
                  </a:txBody>
                  <a:tcPr anchor="ctr"/>
                </a:tc>
                <a:extLst>
                  <a:ext uri="{0D108BD9-81ED-4DB2-BD59-A6C34878D82A}">
                    <a16:rowId xmlns:a16="http://schemas.microsoft.com/office/drawing/2014/main" val="1000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800" b="1" dirty="0" err="1" smtClean="0">
                          <a:solidFill>
                            <a:schemeClr val="tx1"/>
                          </a:solidFill>
                          <a:cs typeface="B Nazanin" panose="00000400000000000000" pitchFamily="2" charset="-78"/>
                        </a:rPr>
                        <a:t>دارمکو</a:t>
                      </a:r>
                      <a:r>
                        <a:rPr lang="fa-IR" sz="2800" b="1" dirty="0" smtClean="0">
                          <a:solidFill>
                            <a:schemeClr val="tx1"/>
                          </a:solidFill>
                          <a:cs typeface="B Nazanin" panose="00000400000000000000" pitchFamily="2" charset="-78"/>
                        </a:rPr>
                        <a:t> </a:t>
                      </a:r>
                      <a:endParaRPr lang="en-US" sz="2800" b="1" dirty="0">
                        <a:solidFill>
                          <a:schemeClr val="tx1"/>
                        </a:solidFill>
                        <a:cs typeface="B Nazanin" panose="00000400000000000000" pitchFamily="2" charset="-78"/>
                      </a:endParaRPr>
                    </a:p>
                  </a:txBody>
                  <a:tcPr anchor="ctr"/>
                </a:tc>
                <a:tc>
                  <a:txBody>
                    <a:bodyPr/>
                    <a:lstStyle/>
                    <a:p>
                      <a:pPr algn="ctr"/>
                      <a:r>
                        <a:rPr lang="fa-IR" sz="2400" dirty="0">
                          <a:cs typeface="B Nazanin" panose="00000400000000000000" pitchFamily="2" charset="-78"/>
                        </a:rPr>
                        <a:t>3</a:t>
                      </a:r>
                      <a:endParaRPr lang="en-US" sz="2400" dirty="0">
                        <a:cs typeface="B Nazanin" panose="00000400000000000000" pitchFamily="2" charset="-78"/>
                      </a:endParaRPr>
                    </a:p>
                  </a:txBody>
                  <a:tcPr anchor="ctr"/>
                </a:tc>
                <a:extLst>
                  <a:ext uri="{0D108BD9-81ED-4DB2-BD59-A6C34878D82A}">
                    <a16:rowId xmlns:a16="http://schemas.microsoft.com/office/drawing/2014/main" val="10003"/>
                  </a:ext>
                </a:extLst>
              </a:tr>
              <a:tr h="0">
                <a:tc>
                  <a:txBody>
                    <a:bodyPr/>
                    <a:lstStyle/>
                    <a:p>
                      <a:pPr algn="ctr"/>
                      <a:r>
                        <a:rPr lang="fa-IR" sz="2800" b="1" dirty="0" smtClean="0">
                          <a:solidFill>
                            <a:schemeClr val="tx1"/>
                          </a:solidFill>
                          <a:cs typeface="B Nazanin" panose="00000400000000000000" pitchFamily="2" charset="-78"/>
                        </a:rPr>
                        <a:t>آقای فرش</a:t>
                      </a:r>
                      <a:endParaRPr lang="en-US" sz="2800" b="1" dirty="0">
                        <a:solidFill>
                          <a:schemeClr val="tx1"/>
                        </a:solidFill>
                        <a:cs typeface="B Nazanin" panose="00000400000000000000" pitchFamily="2" charset="-78"/>
                      </a:endParaRPr>
                    </a:p>
                  </a:txBody>
                  <a:tcPr anchor="ctr"/>
                </a:tc>
                <a:tc>
                  <a:txBody>
                    <a:bodyPr/>
                    <a:lstStyle/>
                    <a:p>
                      <a:pPr algn="ctr"/>
                      <a:r>
                        <a:rPr lang="fa-IR" sz="2400" dirty="0">
                          <a:cs typeface="B Nazanin" panose="00000400000000000000" pitchFamily="2" charset="-78"/>
                        </a:rPr>
                        <a:t>4</a:t>
                      </a:r>
                      <a:endParaRPr lang="en-US" sz="2400" dirty="0">
                        <a:cs typeface="B Nazanin" panose="00000400000000000000" pitchFamily="2" charset="-78"/>
                      </a:endParaRPr>
                    </a:p>
                  </a:txBody>
                  <a:tcPr anchor="ctr"/>
                </a:tc>
                <a:extLst>
                  <a:ext uri="{0D108BD9-81ED-4DB2-BD59-A6C34878D82A}">
                    <a16:rowId xmlns:a16="http://schemas.microsoft.com/office/drawing/2014/main" val="10004"/>
                  </a:ext>
                </a:extLst>
              </a:tr>
              <a:tr h="0">
                <a:tc>
                  <a:txBody>
                    <a:bodyPr/>
                    <a:lstStyle/>
                    <a:p>
                      <a:pPr algn="ctr"/>
                      <a:r>
                        <a:rPr lang="fa-IR" sz="2800" b="1" dirty="0" smtClean="0">
                          <a:solidFill>
                            <a:schemeClr val="tx1"/>
                          </a:solidFill>
                          <a:cs typeface="B Nazanin" panose="00000400000000000000" pitchFamily="2" charset="-78"/>
                        </a:rPr>
                        <a:t>باسلام</a:t>
                      </a:r>
                      <a:endParaRPr lang="en-US" sz="2800" b="1" dirty="0">
                        <a:solidFill>
                          <a:schemeClr val="tx1"/>
                        </a:solidFill>
                        <a:cs typeface="B Nazanin" panose="00000400000000000000" pitchFamily="2" charset="-78"/>
                      </a:endParaRPr>
                    </a:p>
                  </a:txBody>
                  <a:tcPr anchor="ctr"/>
                </a:tc>
                <a:tc>
                  <a:txBody>
                    <a:bodyPr/>
                    <a:lstStyle/>
                    <a:p>
                      <a:pPr algn="ctr"/>
                      <a:r>
                        <a:rPr lang="fa-IR" sz="2400" dirty="0">
                          <a:cs typeface="B Nazanin" panose="00000400000000000000" pitchFamily="2" charset="-78"/>
                        </a:rPr>
                        <a:t>5</a:t>
                      </a:r>
                      <a:endParaRPr lang="en-US" sz="2400" dirty="0">
                        <a:cs typeface="B Nazanin" panose="00000400000000000000" pitchFamily="2" charset="-78"/>
                      </a:endParaRPr>
                    </a:p>
                  </a:txBody>
                  <a:tcPr anchor="ctr"/>
                </a:tc>
                <a:extLst>
                  <a:ext uri="{0D108BD9-81ED-4DB2-BD59-A6C34878D82A}">
                    <a16:rowId xmlns:a16="http://schemas.microsoft.com/office/drawing/2014/main" val="10005"/>
                  </a:ext>
                </a:extLst>
              </a:tr>
              <a:tr h="0">
                <a:tc>
                  <a:txBody>
                    <a:bodyPr/>
                    <a:lstStyle/>
                    <a:p>
                      <a:pPr marL="0" algn="ctr" defTabSz="914400" rtl="0" eaLnBrk="1" latinLnBrk="0" hangingPunct="1"/>
                      <a:r>
                        <a:rPr lang="fa-IR" sz="2800" b="1" kern="1200" dirty="0" err="1" smtClean="0">
                          <a:solidFill>
                            <a:schemeClr val="tx1"/>
                          </a:solidFill>
                          <a:latin typeface="+mn-lt"/>
                          <a:ea typeface="+mn-ea"/>
                          <a:cs typeface="B Nazanin" panose="00000400000000000000" pitchFamily="2" charset="-78"/>
                        </a:rPr>
                        <a:t>دیجی</a:t>
                      </a:r>
                      <a:r>
                        <a:rPr lang="fa-IR" sz="2800" b="1" kern="1200" dirty="0" smtClean="0">
                          <a:solidFill>
                            <a:schemeClr val="tx1"/>
                          </a:solidFill>
                          <a:latin typeface="+mn-lt"/>
                          <a:ea typeface="+mn-ea"/>
                          <a:cs typeface="B Nazanin" panose="00000400000000000000" pitchFamily="2" charset="-78"/>
                        </a:rPr>
                        <a:t> کالا</a:t>
                      </a:r>
                      <a:endParaRPr lang="en-US" sz="2800" b="1" kern="1200" dirty="0">
                        <a:solidFill>
                          <a:schemeClr val="tx1"/>
                        </a:solidFill>
                        <a:latin typeface="+mn-lt"/>
                        <a:ea typeface="+mn-ea"/>
                        <a:cs typeface="B Nazanin" panose="00000400000000000000" pitchFamily="2" charset="-78"/>
                      </a:endParaRPr>
                    </a:p>
                  </a:txBody>
                  <a:tcPr anchor="ctr"/>
                </a:tc>
                <a:tc>
                  <a:txBody>
                    <a:bodyPr/>
                    <a:lstStyle/>
                    <a:p>
                      <a:pPr algn="ctr"/>
                      <a:r>
                        <a:rPr lang="fa-IR" sz="2400" dirty="0">
                          <a:cs typeface="B Nazanin" panose="00000400000000000000" pitchFamily="2" charset="-78"/>
                        </a:rPr>
                        <a:t>6</a:t>
                      </a:r>
                      <a:endParaRPr lang="en-US" sz="2400" dirty="0">
                        <a:cs typeface="B Nazanin" panose="00000400000000000000" pitchFamily="2" charset="-78"/>
                      </a:endParaRPr>
                    </a:p>
                  </a:txBody>
                  <a:tcPr anchor="ctr"/>
                </a:tc>
                <a:extLst>
                  <a:ext uri="{0D108BD9-81ED-4DB2-BD59-A6C34878D82A}">
                    <a16:rowId xmlns:a16="http://schemas.microsoft.com/office/drawing/2014/main" val="10006"/>
                  </a:ext>
                </a:extLst>
              </a:tr>
              <a:tr h="0">
                <a:tc grid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a-IR" sz="2400" b="1" dirty="0">
                          <a:solidFill>
                            <a:srgbClr val="00AD90"/>
                          </a:solidFill>
                          <a:cs typeface="B Titr" panose="00000700000000000000" pitchFamily="2" charset="-78"/>
                        </a:rPr>
                        <a:t>مدل درآمدی</a:t>
                      </a:r>
                      <a:endParaRPr lang="en-US" sz="2400" b="1" dirty="0">
                        <a:solidFill>
                          <a:srgbClr val="00AD90"/>
                        </a:solidFill>
                        <a:cs typeface="B Titr" panose="00000700000000000000" pitchFamily="2" charset="-78"/>
                      </a:endParaRPr>
                    </a:p>
                  </a:txBody>
                  <a:tcPr anchor="ctr"/>
                </a:tc>
                <a:tc hMerge="1">
                  <a:txBody>
                    <a:bodyPr/>
                    <a:lstStyle/>
                    <a:p>
                      <a:endParaRPr lang="en-US"/>
                    </a:p>
                  </a:txBody>
                  <a:tcPr/>
                </a:tc>
                <a:extLst>
                  <a:ext uri="{0D108BD9-81ED-4DB2-BD59-A6C34878D82A}">
                    <a16:rowId xmlns:a16="http://schemas.microsoft.com/office/drawing/2014/main" val="10007"/>
                  </a:ext>
                </a:extLst>
              </a:tr>
              <a:tr h="0">
                <a:tc gridSpan="2">
                  <a:txBody>
                    <a:bodyPr/>
                    <a:lstStyle/>
                    <a:p>
                      <a:pPr marL="342900" indent="-342900" algn="r" rtl="1">
                        <a:buFont typeface="Wingdings" panose="05000000000000000000" pitchFamily="2" charset="2"/>
                        <a:buChar char="§"/>
                      </a:pPr>
                      <a:r>
                        <a:rPr lang="fa-IR" sz="2800" b="1" dirty="0" smtClean="0">
                          <a:solidFill>
                            <a:schemeClr val="tx1"/>
                          </a:solidFill>
                          <a:cs typeface="B Nazanin" panose="00000400000000000000" pitchFamily="2" charset="-78"/>
                        </a:rPr>
                        <a:t>فروش مستقیم</a:t>
                      </a:r>
                    </a:p>
                    <a:p>
                      <a:pPr marL="342900" indent="-342900" algn="r" rtl="1">
                        <a:buFont typeface="Wingdings" panose="05000000000000000000" pitchFamily="2" charset="2"/>
                        <a:buChar char="§"/>
                      </a:pPr>
                      <a:r>
                        <a:rPr lang="fa-IR" sz="2800" b="1" dirty="0" smtClean="0">
                          <a:solidFill>
                            <a:schemeClr val="tx1"/>
                          </a:solidFill>
                          <a:cs typeface="B Nazanin" panose="00000400000000000000" pitchFamily="2" charset="-78"/>
                        </a:rPr>
                        <a:t>دریافت</a:t>
                      </a:r>
                      <a:r>
                        <a:rPr lang="fa-IR" sz="2800" b="1" baseline="0" dirty="0" smtClean="0">
                          <a:solidFill>
                            <a:schemeClr val="tx1"/>
                          </a:solidFill>
                          <a:cs typeface="B Nazanin" panose="00000400000000000000" pitchFamily="2" charset="-78"/>
                        </a:rPr>
                        <a:t> کمیسیون</a:t>
                      </a:r>
                    </a:p>
                    <a:p>
                      <a:pPr marL="342900" indent="-342900" algn="r" rtl="1">
                        <a:buFont typeface="Wingdings" panose="05000000000000000000" pitchFamily="2" charset="2"/>
                        <a:buChar char="§"/>
                      </a:pPr>
                      <a:r>
                        <a:rPr lang="fa-IR" sz="2800" b="1" baseline="0" dirty="0" smtClean="0">
                          <a:solidFill>
                            <a:schemeClr val="tx1"/>
                          </a:solidFill>
                          <a:cs typeface="B Nazanin" panose="00000400000000000000" pitchFamily="2" charset="-78"/>
                        </a:rPr>
                        <a:t>بهره اقساط</a:t>
                      </a:r>
                    </a:p>
                    <a:p>
                      <a:pPr marL="342900" indent="-342900" algn="r" rtl="1">
                        <a:buFont typeface="Wingdings" panose="05000000000000000000" pitchFamily="2" charset="2"/>
                        <a:buChar char="§"/>
                      </a:pPr>
                      <a:r>
                        <a:rPr lang="fa-IR" sz="2800" b="1" baseline="0" dirty="0" smtClean="0">
                          <a:solidFill>
                            <a:schemeClr val="tx1"/>
                          </a:solidFill>
                          <a:cs typeface="B Nazanin" panose="00000400000000000000" pitchFamily="2" charset="-78"/>
                        </a:rPr>
                        <a:t>فروش اشتراک</a:t>
                      </a:r>
                    </a:p>
                  </a:txBody>
                  <a:tcPr anchor="ct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2905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859000" y="618791"/>
            <a:ext cx="2286000" cy="665567"/>
          </a:xfrm>
          <a:prstGeom prst="rect">
            <a:avLst/>
          </a:prstGeom>
        </p:spPr>
        <p:txBody>
          <a:bodyPr wrap="square" lIns="0" tIns="0" rIns="0" bIns="0" rtlCol="0" anchor="t">
            <a:spAutoFit/>
          </a:bodyPr>
          <a:lstStyle/>
          <a:p>
            <a:pPr algn="r">
              <a:lnSpc>
                <a:spcPts val="5040"/>
              </a:lnSpc>
            </a:pPr>
            <a:r>
              <a:rPr lang="fa-IR" sz="4800" b="1" dirty="0">
                <a:cs typeface="B Titr" panose="00000700000000000000" pitchFamily="2" charset="-78"/>
              </a:rPr>
              <a:t>معرفی تیم</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385854665"/>
              </p:ext>
            </p:extLst>
          </p:nvPr>
        </p:nvGraphicFramePr>
        <p:xfrm>
          <a:off x="685800" y="2247900"/>
          <a:ext cx="17068800" cy="7634608"/>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3800766665"/>
                    </a:ext>
                  </a:extLst>
                </a:gridCol>
                <a:gridCol w="3108960">
                  <a:extLst>
                    <a:ext uri="{9D8B030D-6E8A-4147-A177-3AD203B41FA5}">
                      <a16:colId xmlns:a16="http://schemas.microsoft.com/office/drawing/2014/main" val="3045354798"/>
                    </a:ext>
                  </a:extLst>
                </a:gridCol>
                <a:gridCol w="3108960">
                  <a:extLst>
                    <a:ext uri="{9D8B030D-6E8A-4147-A177-3AD203B41FA5}">
                      <a16:colId xmlns:a16="http://schemas.microsoft.com/office/drawing/2014/main" val="700975492"/>
                    </a:ext>
                  </a:extLst>
                </a:gridCol>
                <a:gridCol w="4145280">
                  <a:extLst>
                    <a:ext uri="{9D8B030D-6E8A-4147-A177-3AD203B41FA5}">
                      <a16:colId xmlns:a16="http://schemas.microsoft.com/office/drawing/2014/main" val="2294066501"/>
                    </a:ext>
                  </a:extLst>
                </a:gridCol>
                <a:gridCol w="2667000">
                  <a:extLst>
                    <a:ext uri="{9D8B030D-6E8A-4147-A177-3AD203B41FA5}">
                      <a16:colId xmlns:a16="http://schemas.microsoft.com/office/drawing/2014/main" val="4116207867"/>
                    </a:ext>
                  </a:extLst>
                </a:gridCol>
                <a:gridCol w="2514600">
                  <a:extLst>
                    <a:ext uri="{9D8B030D-6E8A-4147-A177-3AD203B41FA5}">
                      <a16:colId xmlns:a16="http://schemas.microsoft.com/office/drawing/2014/main" val="3537869464"/>
                    </a:ext>
                  </a:extLst>
                </a:gridCol>
              </a:tblGrid>
              <a:tr h="645716">
                <a:tc>
                  <a:txBody>
                    <a:bodyPr/>
                    <a:lstStyle/>
                    <a:p>
                      <a:pPr algn="ctr"/>
                      <a:r>
                        <a:rPr lang="fa-IR" sz="2400" b="1" dirty="0">
                          <a:solidFill>
                            <a:srgbClr val="00AD90"/>
                          </a:solidFill>
                          <a:cs typeface="B Titr" panose="00000700000000000000" pitchFamily="2" charset="-78"/>
                        </a:rPr>
                        <a:t>درصد سهام</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نوع قرارداد</a:t>
                      </a:r>
                      <a:endParaRPr lang="en-US" sz="2400" b="1" dirty="0">
                        <a:solidFill>
                          <a:srgbClr val="00AD90"/>
                        </a:solidFill>
                        <a:cs typeface="B Titr" panose="000007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dirty="0">
                          <a:solidFill>
                            <a:srgbClr val="00AD90"/>
                          </a:solidFill>
                          <a:cs typeface="B Titr" panose="00000700000000000000" pitchFamily="2" charset="-78"/>
                        </a:rPr>
                        <a:t>تحصیلات</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تخصص</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عنوان سازمانی</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نام و نام خانوادگی</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712843284"/>
                  </a:ext>
                </a:extLst>
              </a:tr>
              <a:tr h="645716">
                <a:tc>
                  <a:txBody>
                    <a:bodyPr/>
                    <a:lstStyle/>
                    <a:p>
                      <a:pPr algn="ctr"/>
                      <a:r>
                        <a:rPr lang="fa-IR" sz="2400" b="1" dirty="0" smtClean="0">
                          <a:solidFill>
                            <a:schemeClr val="tx1"/>
                          </a:solidFill>
                          <a:cs typeface="B Nazanin" panose="00000400000000000000" pitchFamily="2" charset="-78"/>
                        </a:rPr>
                        <a:t>42.26</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chemeClr val="tx1"/>
                          </a:solidFill>
                          <a:cs typeface="B Nazanin" panose="00000400000000000000" pitchFamily="2" charset="-78"/>
                        </a:rPr>
                        <a:t>تمام</a:t>
                      </a:r>
                      <a:r>
                        <a:rPr lang="fa-IR" sz="2400" b="1" baseline="0" dirty="0">
                          <a:solidFill>
                            <a:schemeClr val="tx1"/>
                          </a:solidFill>
                          <a:cs typeface="B Nazanin" panose="00000400000000000000" pitchFamily="2" charset="-78"/>
                        </a:rPr>
                        <a:t> وقت </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مدیریت فناوری اطلاعات</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برنامه</a:t>
                      </a:r>
                      <a:r>
                        <a:rPr lang="fa-IR" sz="2400" b="1" baseline="0" dirty="0" smtClean="0">
                          <a:solidFill>
                            <a:schemeClr val="tx1"/>
                          </a:solidFill>
                          <a:cs typeface="B Nazanin" panose="00000400000000000000" pitchFamily="2" charset="-78"/>
                        </a:rPr>
                        <a:t> </a:t>
                      </a:r>
                      <a:r>
                        <a:rPr lang="fa-IR" sz="2400" b="1" baseline="0" dirty="0" err="1" smtClean="0">
                          <a:solidFill>
                            <a:schemeClr val="tx1"/>
                          </a:solidFill>
                          <a:cs typeface="B Nazanin" panose="00000400000000000000" pitchFamily="2" charset="-78"/>
                        </a:rPr>
                        <a:t>نویسی</a:t>
                      </a:r>
                      <a:r>
                        <a:rPr lang="fa-IR" sz="2400" b="1" baseline="0" dirty="0" smtClean="0">
                          <a:solidFill>
                            <a:schemeClr val="tx1"/>
                          </a:solidFill>
                          <a:cs typeface="B Nazanin" panose="00000400000000000000" pitchFamily="2" charset="-78"/>
                        </a:rPr>
                        <a:t> و نرم افزار</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chemeClr val="tx1"/>
                          </a:solidFill>
                          <a:cs typeface="B Nazanin" panose="00000400000000000000" pitchFamily="2" charset="-78"/>
                        </a:rPr>
                        <a:t>مدیرعامل</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محمد سعید احمدی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739832989"/>
                  </a:ext>
                </a:extLst>
              </a:tr>
              <a:tr h="6457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dirty="0" smtClean="0">
                          <a:solidFill>
                            <a:schemeClr val="tx1"/>
                          </a:solidFill>
                          <a:cs typeface="B Nazanin" panose="00000400000000000000" pitchFamily="2" charset="-78"/>
                        </a:rPr>
                        <a:t>15.75</a:t>
                      </a:r>
                      <a:endParaRPr lang="en-US" sz="2400" b="1" dirty="0">
                        <a:solidFill>
                          <a:schemeClr val="tx1"/>
                        </a:solidFill>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dirty="0" smtClean="0">
                          <a:solidFill>
                            <a:schemeClr val="tx1"/>
                          </a:solidFill>
                          <a:cs typeface="B Nazanin" panose="00000400000000000000" pitchFamily="2" charset="-78"/>
                        </a:rPr>
                        <a:t>مشاور</a:t>
                      </a:r>
                      <a:endParaRPr lang="en-US" sz="2400" b="1" dirty="0">
                        <a:solidFill>
                          <a:schemeClr val="tx1"/>
                        </a:solidFill>
                        <a:cs typeface="B Nazanin" panose="00000400000000000000" pitchFamily="2" charset="-7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رئیس هیئت مدیره</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زهرا </a:t>
                      </a:r>
                      <a:r>
                        <a:rPr lang="fa-IR" sz="2400" b="1" dirty="0" err="1" smtClean="0">
                          <a:solidFill>
                            <a:schemeClr val="tx1"/>
                          </a:solidFill>
                          <a:cs typeface="B Nazanin" panose="00000400000000000000" pitchFamily="2" charset="-78"/>
                        </a:rPr>
                        <a:t>داورپناه</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3082133657"/>
                  </a:ext>
                </a:extLst>
              </a:tr>
              <a:tr h="751878">
                <a:tc>
                  <a:txBody>
                    <a:bodyPr/>
                    <a:lstStyle/>
                    <a:p>
                      <a:pPr algn="ctr"/>
                      <a:r>
                        <a:rPr lang="fa-IR" sz="2400" b="1" dirty="0" smtClean="0">
                          <a:solidFill>
                            <a:schemeClr val="tx1"/>
                          </a:solidFill>
                          <a:cs typeface="B Nazanin" panose="00000400000000000000" pitchFamily="2" charset="-78"/>
                        </a:rPr>
                        <a:t>18.27</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پروژه</a:t>
                      </a:r>
                      <a:r>
                        <a:rPr lang="fa-IR" sz="2400" b="1" baseline="0" dirty="0" smtClean="0">
                          <a:solidFill>
                            <a:schemeClr val="tx1"/>
                          </a:solidFill>
                          <a:cs typeface="B Nazanin" panose="00000400000000000000" pitchFamily="2" charset="-78"/>
                        </a:rPr>
                        <a:t> ای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کارشناسی ارشد مدیریت کسب و کار</a:t>
                      </a:r>
                      <a:endParaRPr lang="en-US" sz="2400" b="1" dirty="0">
                        <a:solidFill>
                          <a:schemeClr val="tx1"/>
                        </a:solidFill>
                        <a:cs typeface="B Nazanin" panose="00000400000000000000" pitchFamily="2" charset="-78"/>
                      </a:endParaRPr>
                    </a:p>
                  </a:txBody>
                  <a:tcPr anchor="ctr"/>
                </a:tc>
                <a:tc>
                  <a:txBody>
                    <a:bodyPr/>
                    <a:lstStyle/>
                    <a:p>
                      <a:pPr algn="ctr"/>
                      <a:r>
                        <a:rPr lang="fa-IR" sz="2400" b="1" dirty="0" err="1" smtClean="0">
                          <a:solidFill>
                            <a:schemeClr val="tx1"/>
                          </a:solidFill>
                          <a:cs typeface="B Nazanin" panose="00000400000000000000" pitchFamily="2" charset="-78"/>
                        </a:rPr>
                        <a:t>مارکتینگ</a:t>
                      </a:r>
                      <a:endParaRPr lang="en-US" sz="2400" b="1" dirty="0">
                        <a:solidFill>
                          <a:schemeClr val="tx1"/>
                        </a:solidFill>
                        <a:cs typeface="B Nazanin" panose="00000400000000000000" pitchFamily="2" charset="-78"/>
                      </a:endParaRPr>
                    </a:p>
                  </a:txBody>
                  <a:tcPr anchor="ctr"/>
                </a:tc>
                <a:tc>
                  <a:txBody>
                    <a:bodyPr/>
                    <a:lstStyle/>
                    <a:p>
                      <a:pPr algn="ctr"/>
                      <a:r>
                        <a:rPr lang="fa-IR" sz="2400" b="1" dirty="0" err="1" smtClean="0">
                          <a:solidFill>
                            <a:schemeClr val="tx1"/>
                          </a:solidFill>
                          <a:cs typeface="B Nazanin" panose="00000400000000000000" pitchFamily="2" charset="-78"/>
                        </a:rPr>
                        <a:t>مارکتینگ</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مهدی احمدی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3265632455"/>
                  </a:ext>
                </a:extLst>
              </a:tr>
              <a:tr h="645716">
                <a:tc>
                  <a:txBody>
                    <a:bodyPr/>
                    <a:lstStyle/>
                    <a:p>
                      <a:pPr algn="ctr"/>
                      <a:r>
                        <a:rPr lang="fa-IR" sz="2400" b="1" dirty="0" smtClean="0">
                          <a:solidFill>
                            <a:schemeClr val="tx1"/>
                          </a:solidFill>
                          <a:cs typeface="B Nazanin" panose="00000400000000000000" pitchFamily="2" charset="-78"/>
                        </a:rPr>
                        <a:t>10.28</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مشاور</a:t>
                      </a: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endParaRPr lang="fa-IR"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تولید (قبلی)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راضیه</a:t>
                      </a:r>
                      <a:r>
                        <a:rPr lang="fa-IR" sz="2400" b="1" baseline="0" dirty="0" smtClean="0">
                          <a:solidFill>
                            <a:schemeClr val="tx1"/>
                          </a:solidFill>
                          <a:cs typeface="B Nazanin" panose="00000400000000000000" pitchFamily="2" charset="-78"/>
                        </a:rPr>
                        <a:t> باقری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2786851840"/>
                  </a:ext>
                </a:extLst>
              </a:tr>
              <a:tr h="645716">
                <a:tc>
                  <a:txBody>
                    <a:bodyPr/>
                    <a:lstStyle/>
                    <a:p>
                      <a:pPr algn="ctr"/>
                      <a:r>
                        <a:rPr lang="en-US" sz="2400" b="1" dirty="0">
                          <a:solidFill>
                            <a:schemeClr val="tx1"/>
                          </a:solidFill>
                          <a:cs typeface="B Nazanin" panose="00000400000000000000" pitchFamily="2" charset="-78"/>
                        </a:rPr>
                        <a:t>-</a:t>
                      </a:r>
                    </a:p>
                  </a:txBody>
                  <a:tcPr anchor="ctr"/>
                </a:tc>
                <a:tc>
                  <a:txBody>
                    <a:bodyPr/>
                    <a:lstStyle/>
                    <a:p>
                      <a:pPr algn="ctr"/>
                      <a:r>
                        <a:rPr lang="fa-IR" sz="2400" b="1" dirty="0" smtClean="0">
                          <a:solidFill>
                            <a:schemeClr val="tx1"/>
                          </a:solidFill>
                          <a:cs typeface="B Nazanin" panose="00000400000000000000" pitchFamily="2" charset="-78"/>
                        </a:rPr>
                        <a:t>تمام وقت</a:t>
                      </a: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r>
                        <a:rPr lang="fa-IR" sz="2400" b="1" dirty="0" err="1" smtClean="0">
                          <a:solidFill>
                            <a:schemeClr val="tx1"/>
                          </a:solidFill>
                          <a:cs typeface="B Nazanin" panose="00000400000000000000" pitchFamily="2" charset="-78"/>
                        </a:rPr>
                        <a:t>مدیرتولید</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محمد </a:t>
                      </a:r>
                      <a:r>
                        <a:rPr lang="fa-IR" sz="2400" b="1" dirty="0" err="1" smtClean="0">
                          <a:solidFill>
                            <a:schemeClr val="tx1"/>
                          </a:solidFill>
                          <a:cs typeface="B Nazanin" panose="00000400000000000000" pitchFamily="2" charset="-78"/>
                        </a:rPr>
                        <a:t>موحدیان</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466698693"/>
                  </a:ext>
                </a:extLst>
              </a:tr>
              <a:tr h="751878">
                <a:tc>
                  <a:txBody>
                    <a:bodyPr/>
                    <a:lstStyle/>
                    <a:p>
                      <a:pPr algn="ctr"/>
                      <a:r>
                        <a:rPr lang="en-US" sz="2400" b="1" dirty="0">
                          <a:solidFill>
                            <a:schemeClr val="tx1"/>
                          </a:solidFill>
                          <a:cs typeface="B Nazanin" panose="00000400000000000000" pitchFamily="2" charset="-78"/>
                        </a:rPr>
                        <a:t>-</a:t>
                      </a:r>
                    </a:p>
                  </a:txBody>
                  <a:tcPr anchor="ctr"/>
                </a:tc>
                <a:tc>
                  <a:txBody>
                    <a:bodyPr/>
                    <a:lstStyle/>
                    <a:p>
                      <a:pPr algn="ctr"/>
                      <a:r>
                        <a:rPr lang="fa-IR" sz="2400" b="1" dirty="0" smtClean="0">
                          <a:solidFill>
                            <a:schemeClr val="tx1"/>
                          </a:solidFill>
                          <a:cs typeface="B Nazanin" panose="00000400000000000000" pitchFamily="2" charset="-78"/>
                        </a:rPr>
                        <a:t>پاره</a:t>
                      </a:r>
                      <a:r>
                        <a:rPr lang="fa-IR" sz="2400" b="1" baseline="0" dirty="0" smtClean="0">
                          <a:solidFill>
                            <a:schemeClr val="tx1"/>
                          </a:solidFill>
                          <a:cs typeface="B Nazanin" panose="00000400000000000000" pitchFamily="2" charset="-78"/>
                        </a:rPr>
                        <a:t> وقت</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کارشناسی ارشد فرش </a:t>
                      </a:r>
                      <a:r>
                        <a:rPr lang="fa-IR" sz="2400" b="1" dirty="0" err="1" smtClean="0">
                          <a:solidFill>
                            <a:schemeClr val="tx1"/>
                          </a:solidFill>
                          <a:cs typeface="B Nazanin" panose="00000400000000000000" pitchFamily="2" charset="-78"/>
                        </a:rPr>
                        <a:t>دستباف</a:t>
                      </a:r>
                      <a:r>
                        <a:rPr lang="fa-IR" sz="2400" b="1" baseline="0" dirty="0" smtClean="0">
                          <a:solidFill>
                            <a:schemeClr val="tx1"/>
                          </a:solidFill>
                          <a:cs typeface="B Nazanin" panose="00000400000000000000" pitchFamily="2" charset="-78"/>
                        </a:rPr>
                        <a:t> گرایش پژوهش</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فرش</a:t>
                      </a:r>
                      <a:r>
                        <a:rPr lang="fa-IR" sz="2400" b="1" baseline="0" dirty="0" smtClean="0">
                          <a:solidFill>
                            <a:schemeClr val="tx1"/>
                          </a:solidFill>
                          <a:cs typeface="B Nazanin" panose="00000400000000000000" pitchFamily="2" charset="-78"/>
                        </a:rPr>
                        <a:t> </a:t>
                      </a:r>
                      <a:r>
                        <a:rPr lang="fa-IR" sz="2400" b="1" baseline="0" dirty="0" err="1" smtClean="0">
                          <a:solidFill>
                            <a:schemeClr val="tx1"/>
                          </a:solidFill>
                          <a:cs typeface="B Nazanin" panose="00000400000000000000" pitchFamily="2" charset="-78"/>
                        </a:rPr>
                        <a:t>دستباف</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مدیر هنری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err="1" smtClean="0">
                          <a:solidFill>
                            <a:schemeClr val="tx1"/>
                          </a:solidFill>
                          <a:cs typeface="B Nazanin" panose="00000400000000000000" pitchFamily="2" charset="-78"/>
                        </a:rPr>
                        <a:t>نداسادات</a:t>
                      </a:r>
                      <a:r>
                        <a:rPr lang="fa-IR" sz="2400" b="1" dirty="0" smtClean="0">
                          <a:solidFill>
                            <a:schemeClr val="tx1"/>
                          </a:solidFill>
                          <a:cs typeface="B Nazanin" panose="00000400000000000000" pitchFamily="2" charset="-78"/>
                        </a:rPr>
                        <a:t> </a:t>
                      </a:r>
                      <a:r>
                        <a:rPr lang="fa-IR" sz="2400" b="1" dirty="0" err="1" smtClean="0">
                          <a:solidFill>
                            <a:schemeClr val="tx1"/>
                          </a:solidFill>
                          <a:cs typeface="B Nazanin" panose="00000400000000000000" pitchFamily="2" charset="-78"/>
                        </a:rPr>
                        <a:t>ملکوتی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905766512"/>
                  </a:ext>
                </a:extLst>
              </a:tr>
              <a:tr h="645716">
                <a:tc>
                  <a:txBody>
                    <a:bodyPr/>
                    <a:lstStyle/>
                    <a:p>
                      <a:pPr algn="ctr"/>
                      <a:r>
                        <a:rPr lang="en-US" sz="2400" b="1" dirty="0">
                          <a:solidFill>
                            <a:schemeClr val="tx1"/>
                          </a:solidFill>
                          <a:cs typeface="B Nazanin" panose="00000400000000000000" pitchFamily="2" charset="-78"/>
                        </a:rPr>
                        <a:t>-</a:t>
                      </a:r>
                    </a:p>
                  </a:txBody>
                  <a:tcPr anchor="ctr"/>
                </a:tc>
                <a:tc>
                  <a:txBody>
                    <a:bodyPr/>
                    <a:lstStyle/>
                    <a:p>
                      <a:pPr algn="ctr"/>
                      <a:r>
                        <a:rPr lang="fa-IR" sz="2400" b="1" dirty="0">
                          <a:solidFill>
                            <a:schemeClr val="tx1"/>
                          </a:solidFill>
                          <a:cs typeface="B Nazanin" panose="00000400000000000000" pitchFamily="2" charset="-78"/>
                        </a:rPr>
                        <a:t>پاره وقت</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کارشناسی</a:t>
                      </a:r>
                      <a:r>
                        <a:rPr lang="fa-IR" sz="2400" b="1" baseline="0" dirty="0" smtClean="0">
                          <a:solidFill>
                            <a:schemeClr val="tx1"/>
                          </a:solidFill>
                          <a:cs typeface="B Nazanin" panose="00000400000000000000" pitchFamily="2" charset="-78"/>
                        </a:rPr>
                        <a:t> ارشد مدیریت کسب و کار</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مدیریت محصول</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مدیر محصول</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محمد امین زمانی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3007658503"/>
                  </a:ext>
                </a:extLst>
              </a:tr>
              <a:tr h="645716">
                <a:tc>
                  <a:txBody>
                    <a:bodyPr/>
                    <a:lstStyle/>
                    <a:p>
                      <a:pPr algn="ctr"/>
                      <a:r>
                        <a:rPr lang="fa-IR" sz="2400" b="1" dirty="0" smtClean="0">
                          <a:solidFill>
                            <a:schemeClr val="tx1"/>
                          </a:solidFill>
                          <a:cs typeface="B Nazanin" panose="00000400000000000000" pitchFamily="2" charset="-78"/>
                        </a:rPr>
                        <a:t>-</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تمام وقت</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کارشناسی مدیریت مالی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عکاسی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عکاسی و محتوا</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عرفان دهقان پور</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3507988826"/>
                  </a:ext>
                </a:extLst>
              </a:tr>
              <a:tr h="645716">
                <a:tc>
                  <a:txBody>
                    <a:bodyPr/>
                    <a:lstStyle/>
                    <a:p>
                      <a:pPr algn="ctr"/>
                      <a:r>
                        <a:rPr lang="fa-IR" sz="2400" b="1" dirty="0" smtClean="0">
                          <a:solidFill>
                            <a:schemeClr val="tx1"/>
                          </a:solidFill>
                          <a:cs typeface="B Nazanin" panose="00000400000000000000" pitchFamily="2" charset="-78"/>
                        </a:rPr>
                        <a:t>-</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تمام وقت</a:t>
                      </a: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r>
                        <a:rPr lang="fa-IR" sz="2400" b="1" dirty="0" err="1" smtClean="0">
                          <a:solidFill>
                            <a:schemeClr val="tx1"/>
                          </a:solidFill>
                          <a:cs typeface="B Nazanin" panose="00000400000000000000" pitchFamily="2" charset="-78"/>
                        </a:rPr>
                        <a:t>دیتا</a:t>
                      </a:r>
                      <a:r>
                        <a:rPr lang="fa-IR" sz="2400" b="1" dirty="0" smtClean="0">
                          <a:solidFill>
                            <a:schemeClr val="tx1"/>
                          </a:solidFill>
                          <a:cs typeface="B Nazanin" panose="00000400000000000000" pitchFamily="2" charset="-78"/>
                        </a:rPr>
                        <a:t> و </a:t>
                      </a:r>
                      <a:r>
                        <a:rPr lang="fa-IR" sz="2400" b="1" dirty="0" err="1" smtClean="0">
                          <a:solidFill>
                            <a:schemeClr val="tx1"/>
                          </a:solidFill>
                          <a:cs typeface="B Nazanin" panose="00000400000000000000" pitchFamily="2" charset="-78"/>
                        </a:rPr>
                        <a:t>لجستیک</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سهیل </a:t>
                      </a:r>
                      <a:r>
                        <a:rPr lang="fa-IR" sz="2400" b="1" dirty="0" err="1" smtClean="0">
                          <a:solidFill>
                            <a:schemeClr val="tx1"/>
                          </a:solidFill>
                          <a:cs typeface="B Nazanin" panose="00000400000000000000" pitchFamily="2" charset="-78"/>
                        </a:rPr>
                        <a:t>شاهزیدی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4059765688"/>
                  </a:ext>
                </a:extLst>
              </a:tr>
              <a:tr h="645716">
                <a:tc>
                  <a:txBody>
                    <a:bodyPr/>
                    <a:lstStyle/>
                    <a:p>
                      <a:pPr algn="ctr"/>
                      <a:r>
                        <a:rPr lang="fa-IR" sz="2400" b="1" dirty="0" smtClean="0">
                          <a:solidFill>
                            <a:schemeClr val="tx1"/>
                          </a:solidFill>
                          <a:cs typeface="B Nazanin" panose="00000400000000000000" pitchFamily="2" charset="-78"/>
                        </a:rPr>
                        <a:t>10.28</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پاره وقت</a:t>
                      </a: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تامین</a:t>
                      </a:r>
                      <a:endParaRPr lang="en-US" sz="2400" b="1" dirty="0">
                        <a:solidFill>
                          <a:schemeClr val="tx1"/>
                        </a:solidFill>
                        <a:cs typeface="B Nazanin" panose="00000400000000000000" pitchFamily="2" charset="-78"/>
                      </a:endParaRPr>
                    </a:p>
                  </a:txBody>
                  <a:tcPr anchor="ctr"/>
                </a:tc>
                <a:tc>
                  <a:txBody>
                    <a:bodyPr/>
                    <a:lstStyle/>
                    <a:p>
                      <a:pPr algn="ctr"/>
                      <a:r>
                        <a:rPr lang="fa-IR" sz="2400" b="1" dirty="0" smtClean="0">
                          <a:solidFill>
                            <a:schemeClr val="tx1"/>
                          </a:solidFill>
                          <a:cs typeface="B Nazanin" panose="00000400000000000000" pitchFamily="2" charset="-78"/>
                        </a:rPr>
                        <a:t>رضا احمدی</a:t>
                      </a:r>
                      <a:endParaRPr lang="en-US" sz="2400" b="1" dirty="0">
                        <a:solidFill>
                          <a:schemeClr val="tx1"/>
                        </a:solidFill>
                        <a:cs typeface="B Nazanin" panose="00000400000000000000" pitchFamily="2" charset="-78"/>
                      </a:endParaRPr>
                    </a:p>
                  </a:txBody>
                  <a:tcPr anchor="ctr"/>
                </a:tc>
                <a:extLst>
                  <a:ext uri="{0D108BD9-81ED-4DB2-BD59-A6C34878D82A}">
                    <a16:rowId xmlns:a16="http://schemas.microsoft.com/office/drawing/2014/main" val="2737649366"/>
                  </a:ext>
                </a:extLst>
              </a:tr>
            </a:tbl>
          </a:graphicData>
        </a:graphic>
      </p:graphicFrame>
    </p:spTree>
    <p:extLst>
      <p:ext uri="{BB962C8B-B14F-4D97-AF65-F5344CB8AC3E}">
        <p14:creationId xmlns:p14="http://schemas.microsoft.com/office/powerpoint/2010/main" val="74007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554200" y="646734"/>
            <a:ext cx="3489971" cy="665567"/>
          </a:xfrm>
          <a:prstGeom prst="rect">
            <a:avLst/>
          </a:prstGeom>
        </p:spPr>
        <p:txBody>
          <a:bodyPr lIns="0" tIns="0" rIns="0" bIns="0" rtlCol="0" anchor="t">
            <a:spAutoFit/>
          </a:bodyPr>
          <a:lstStyle/>
          <a:p>
            <a:pPr algn="l" rtl="1">
              <a:lnSpc>
                <a:spcPts val="5040"/>
              </a:lnSpc>
            </a:pPr>
            <a:r>
              <a:rPr lang="fa-IR" sz="4800" b="1" dirty="0">
                <a:cs typeface="B Titr" panose="00000700000000000000" pitchFamily="2" charset="-78"/>
              </a:rPr>
              <a:t>تحلیل </a:t>
            </a:r>
            <a:r>
              <a:rPr lang="en-US" sz="4800" b="1" dirty="0">
                <a:cs typeface="B Titr" panose="00000700000000000000" pitchFamily="2" charset="-78"/>
              </a:rPr>
              <a:t>SWOT</a:t>
            </a: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1700649275"/>
              </p:ext>
            </p:extLst>
          </p:nvPr>
        </p:nvGraphicFramePr>
        <p:xfrm>
          <a:off x="609600" y="3619500"/>
          <a:ext cx="17068800" cy="4566334"/>
        </p:xfrm>
        <a:graphic>
          <a:graphicData uri="http://schemas.openxmlformats.org/drawingml/2006/table">
            <a:tbl>
              <a:tblPr firstRow="1" bandRow="1">
                <a:tableStyleId>{5940675A-B579-460E-94D1-54222C63F5DA}</a:tableStyleId>
              </a:tblPr>
              <a:tblGrid>
                <a:gridCol w="4267200">
                  <a:extLst>
                    <a:ext uri="{9D8B030D-6E8A-4147-A177-3AD203B41FA5}">
                      <a16:colId xmlns:a16="http://schemas.microsoft.com/office/drawing/2014/main" val="3800766665"/>
                    </a:ext>
                  </a:extLst>
                </a:gridCol>
                <a:gridCol w="4267200">
                  <a:extLst>
                    <a:ext uri="{9D8B030D-6E8A-4147-A177-3AD203B41FA5}">
                      <a16:colId xmlns:a16="http://schemas.microsoft.com/office/drawing/2014/main" val="3045354798"/>
                    </a:ext>
                  </a:extLst>
                </a:gridCol>
                <a:gridCol w="4267200">
                  <a:extLst>
                    <a:ext uri="{9D8B030D-6E8A-4147-A177-3AD203B41FA5}">
                      <a16:colId xmlns:a16="http://schemas.microsoft.com/office/drawing/2014/main" val="2294066501"/>
                    </a:ext>
                  </a:extLst>
                </a:gridCol>
                <a:gridCol w="4267200">
                  <a:extLst>
                    <a:ext uri="{9D8B030D-6E8A-4147-A177-3AD203B41FA5}">
                      <a16:colId xmlns:a16="http://schemas.microsoft.com/office/drawing/2014/main" val="3537869464"/>
                    </a:ext>
                  </a:extLst>
                </a:gridCol>
              </a:tblGrid>
              <a:tr h="548073">
                <a:tc>
                  <a:txBody>
                    <a:bodyPr/>
                    <a:lstStyle/>
                    <a:p>
                      <a:pPr algn="ctr"/>
                      <a:r>
                        <a:rPr lang="fa-IR" sz="2400" b="1" dirty="0">
                          <a:solidFill>
                            <a:srgbClr val="00AD90"/>
                          </a:solidFill>
                          <a:cs typeface="B Titr" panose="00000700000000000000" pitchFamily="2" charset="-78"/>
                        </a:rPr>
                        <a:t>فرصت ها</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تهدید ها</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نقاط ضعف</a:t>
                      </a:r>
                      <a:endParaRPr lang="en-US" sz="2400" b="1" dirty="0">
                        <a:solidFill>
                          <a:srgbClr val="00AD90"/>
                        </a:solidFill>
                        <a:cs typeface="B Titr" panose="00000700000000000000" pitchFamily="2" charset="-78"/>
                      </a:endParaRPr>
                    </a:p>
                  </a:txBody>
                  <a:tcPr anchor="ctr"/>
                </a:tc>
                <a:tc>
                  <a:txBody>
                    <a:bodyPr/>
                    <a:lstStyle/>
                    <a:p>
                      <a:pPr algn="ctr"/>
                      <a:r>
                        <a:rPr lang="fa-IR" sz="2400" b="1" dirty="0">
                          <a:solidFill>
                            <a:srgbClr val="00AD90"/>
                          </a:solidFill>
                          <a:cs typeface="B Titr" panose="00000700000000000000" pitchFamily="2" charset="-78"/>
                        </a:rPr>
                        <a:t>نقاط قوت</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179295189"/>
                  </a:ext>
                </a:extLst>
              </a:tr>
              <a:tr h="4018261">
                <a:tc>
                  <a:txBody>
                    <a:bodyPr/>
                    <a:lstStyle/>
                    <a:p>
                      <a:pPr marL="342900" indent="-342900" algn="ctr" rtl="1">
                        <a:lnSpc>
                          <a:spcPct val="200000"/>
                        </a:lnSpc>
                        <a:buFont typeface="Arial" panose="020B0604020202020204" pitchFamily="34" charset="0"/>
                        <a:buChar char="•"/>
                      </a:pPr>
                      <a:r>
                        <a:rPr lang="fa-IR" sz="2400" b="1" dirty="0" smtClean="0">
                          <a:solidFill>
                            <a:schemeClr val="tx1"/>
                          </a:solidFill>
                          <a:cs typeface="B Nazanin" panose="00000400000000000000" pitchFamily="2" charset="-78"/>
                        </a:rPr>
                        <a:t>رقبای</a:t>
                      </a:r>
                      <a:r>
                        <a:rPr lang="fa-IR" sz="2400" b="1" baseline="0" dirty="0" smtClean="0">
                          <a:solidFill>
                            <a:schemeClr val="tx1"/>
                          </a:solidFill>
                          <a:cs typeface="B Nazanin" panose="00000400000000000000" pitchFamily="2" charset="-78"/>
                        </a:rPr>
                        <a:t> کم و محدود</a:t>
                      </a:r>
                    </a:p>
                    <a:p>
                      <a:pPr marL="342900" indent="-342900" algn="ctr" rtl="1">
                        <a:lnSpc>
                          <a:spcPct val="200000"/>
                        </a:lnSpc>
                        <a:buFont typeface="Arial" panose="020B0604020202020204" pitchFamily="34" charset="0"/>
                        <a:buChar char="•"/>
                      </a:pPr>
                      <a:r>
                        <a:rPr lang="fa-IR" sz="2400" b="1" baseline="0" dirty="0" smtClean="0">
                          <a:solidFill>
                            <a:schemeClr val="tx1"/>
                          </a:solidFill>
                          <a:cs typeface="B Nazanin" panose="00000400000000000000" pitchFamily="2" charset="-78"/>
                        </a:rPr>
                        <a:t>امکان گرفتن سهم بازار مناسب در نقاط دور از مرکز</a:t>
                      </a:r>
                    </a:p>
                    <a:p>
                      <a:pPr marL="342900" indent="-342900" algn="ctr" rtl="1">
                        <a:lnSpc>
                          <a:spcPct val="200000"/>
                        </a:lnSpc>
                        <a:buFont typeface="Arial" panose="020B0604020202020204" pitchFamily="34" charset="0"/>
                        <a:buChar char="•"/>
                      </a:pPr>
                      <a:r>
                        <a:rPr lang="fa-IR" sz="2400" b="1" baseline="0" dirty="0" smtClean="0">
                          <a:solidFill>
                            <a:schemeClr val="tx1"/>
                          </a:solidFill>
                          <a:cs typeface="B Nazanin" panose="00000400000000000000" pitchFamily="2" charset="-78"/>
                        </a:rPr>
                        <a:t>بازاری با اندازه ی بزرگ</a:t>
                      </a:r>
                    </a:p>
                  </a:txBody>
                  <a:tcPr anchor="ctr"/>
                </a:tc>
                <a:tc>
                  <a:txBody>
                    <a:bodyPr/>
                    <a:lstStyle/>
                    <a:p>
                      <a:pPr marL="342900" indent="-342900" algn="ctr" rtl="1">
                        <a:lnSpc>
                          <a:spcPct val="200000"/>
                        </a:lnSpc>
                        <a:buFont typeface="Arial" panose="020B0604020202020204" pitchFamily="34" charset="0"/>
                        <a:buChar char="•"/>
                      </a:pPr>
                      <a:r>
                        <a:rPr lang="fa-IR" sz="2400" b="1" dirty="0" smtClean="0">
                          <a:solidFill>
                            <a:schemeClr val="tx1"/>
                          </a:solidFill>
                          <a:cs typeface="B Nazanin" panose="00000400000000000000" pitchFamily="2" charset="-78"/>
                        </a:rPr>
                        <a:t>رقبای جدی و بزرگ در حوزه</a:t>
                      </a:r>
                      <a:r>
                        <a:rPr lang="fa-IR" sz="2400" b="1" baseline="0" dirty="0" smtClean="0">
                          <a:solidFill>
                            <a:schemeClr val="tx1"/>
                          </a:solidFill>
                          <a:cs typeface="B Nazanin" panose="00000400000000000000" pitchFamily="2" charset="-78"/>
                        </a:rPr>
                        <a:t> فرش</a:t>
                      </a:r>
                    </a:p>
                    <a:p>
                      <a:pPr marL="342900" indent="-342900" algn="ctr" rtl="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بازار و مشتریان سنتی</a:t>
                      </a:r>
                    </a:p>
                    <a:p>
                      <a:pPr marL="342900" indent="-342900" algn="ctr" rtl="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چالش تحریم برای صادرات</a:t>
                      </a:r>
                    </a:p>
                  </a:txBody>
                  <a:tcPr anchor="ctr"/>
                </a:tc>
                <a:tc>
                  <a:txBody>
                    <a:bodyPr/>
                    <a:lstStyle/>
                    <a:p>
                      <a:pPr marL="342900" indent="-342900" algn="ctr" defTabSz="914400" rtl="1" eaLnBrk="1" latinLnBrk="0" hangingPunct="1">
                        <a:lnSpc>
                          <a:spcPct val="200000"/>
                        </a:lnSpc>
                        <a:buFont typeface="Arial" panose="020B0604020202020204" pitchFamily="34" charset="0"/>
                        <a:buChar char="•"/>
                      </a:pPr>
                      <a:r>
                        <a:rPr lang="fa-IR" sz="2400" b="1" dirty="0" smtClean="0">
                          <a:solidFill>
                            <a:schemeClr val="tx1"/>
                          </a:solidFill>
                          <a:cs typeface="B Nazanin" panose="00000400000000000000" pitchFamily="2" charset="-78"/>
                        </a:rPr>
                        <a:t>کسب و کار </a:t>
                      </a:r>
                      <a:r>
                        <a:rPr lang="fa-IR" sz="2400" b="1" kern="1200" baseline="0" dirty="0" smtClean="0">
                          <a:solidFill>
                            <a:schemeClr val="tx1"/>
                          </a:solidFill>
                          <a:latin typeface="+mn-lt"/>
                          <a:ea typeface="+mn-ea"/>
                          <a:cs typeface="B Nazanin" panose="00000400000000000000" pitchFamily="2" charset="-78"/>
                        </a:rPr>
                        <a:t>خانوادگی</a:t>
                      </a:r>
                    </a:p>
                    <a:p>
                      <a:pPr marL="342900" indent="-342900" algn="ctr" defTabSz="914400" rtl="1" eaLnBrk="1" latinLnBrk="0" hangingPunct="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ضعف در مدیریت و مباحث مرتبط با کسب و کار</a:t>
                      </a:r>
                    </a:p>
                    <a:p>
                      <a:pPr marL="342900" indent="-342900" algn="ctr" defTabSz="914400" rtl="1" eaLnBrk="1" latinLnBrk="0" hangingPunct="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عدم برون سپاری بخش </a:t>
                      </a:r>
                      <a:r>
                        <a:rPr lang="fa-IR" sz="2400" b="1" kern="1200" baseline="0" dirty="0" err="1" smtClean="0">
                          <a:solidFill>
                            <a:schemeClr val="tx1"/>
                          </a:solidFill>
                          <a:latin typeface="+mn-lt"/>
                          <a:ea typeface="+mn-ea"/>
                          <a:cs typeface="B Nazanin" panose="00000400000000000000" pitchFamily="2" charset="-78"/>
                        </a:rPr>
                        <a:t>هایی</a:t>
                      </a:r>
                      <a:r>
                        <a:rPr lang="fa-IR" sz="2400" b="1" kern="1200" baseline="0" dirty="0" smtClean="0">
                          <a:solidFill>
                            <a:schemeClr val="tx1"/>
                          </a:solidFill>
                          <a:latin typeface="+mn-lt"/>
                          <a:ea typeface="+mn-ea"/>
                          <a:cs typeface="B Nazanin" panose="00000400000000000000" pitchFamily="2" charset="-78"/>
                        </a:rPr>
                        <a:t> همچون حمل و نقل، نظارت  و ...</a:t>
                      </a:r>
                    </a:p>
                  </a:txBody>
                  <a:tcPr anchor="ctr"/>
                </a:tc>
                <a:tc>
                  <a:txBody>
                    <a:bodyPr/>
                    <a:lstStyle/>
                    <a:p>
                      <a:pPr marL="342900" indent="-342900" algn="ctr" defTabSz="914400" rtl="1" eaLnBrk="1" latinLnBrk="0" hangingPunct="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چند سال فعالیت موفق در بازار فرش</a:t>
                      </a:r>
                    </a:p>
                    <a:p>
                      <a:pPr marL="342900" indent="-342900" algn="ctr" defTabSz="914400" rtl="1" eaLnBrk="1" latinLnBrk="0" hangingPunct="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مشتریان بالفعل</a:t>
                      </a:r>
                    </a:p>
                    <a:p>
                      <a:pPr marL="342900" indent="-342900" algn="ctr" defTabSz="914400" rtl="1" eaLnBrk="1" latinLnBrk="0" hangingPunct="1">
                        <a:lnSpc>
                          <a:spcPct val="200000"/>
                        </a:lnSpc>
                        <a:buFont typeface="Arial" panose="020B0604020202020204" pitchFamily="34" charset="0"/>
                        <a:buChar char="•"/>
                      </a:pPr>
                      <a:r>
                        <a:rPr lang="fa-IR" sz="2400" b="1" kern="1200" baseline="0" dirty="0" smtClean="0">
                          <a:solidFill>
                            <a:schemeClr val="tx1"/>
                          </a:solidFill>
                          <a:latin typeface="+mn-lt"/>
                          <a:ea typeface="+mn-ea"/>
                          <a:cs typeface="B Nazanin" panose="00000400000000000000" pitchFamily="2" charset="-78"/>
                        </a:rPr>
                        <a:t>تسلط به بازار فرش</a:t>
                      </a:r>
                      <a:endParaRPr lang="en-US" sz="2400" b="1" kern="1200" baseline="0" dirty="0">
                        <a:solidFill>
                          <a:schemeClr val="tx1"/>
                        </a:solidFill>
                        <a:latin typeface="+mn-lt"/>
                        <a:ea typeface="+mn-ea"/>
                        <a:cs typeface="B Nazanin" panose="00000400000000000000" pitchFamily="2" charset="-78"/>
                      </a:endParaRPr>
                    </a:p>
                  </a:txBody>
                  <a:tcPr anchor="ctr"/>
                </a:tc>
                <a:extLst>
                  <a:ext uri="{0D108BD9-81ED-4DB2-BD59-A6C34878D82A}">
                    <a16:rowId xmlns:a16="http://schemas.microsoft.com/office/drawing/2014/main" val="1712843284"/>
                  </a:ext>
                </a:extLst>
              </a:tr>
            </a:tbl>
          </a:graphicData>
        </a:graphic>
      </p:graphicFrame>
    </p:spTree>
    <p:extLst>
      <p:ext uri="{BB962C8B-B14F-4D97-AF65-F5344CB8AC3E}">
        <p14:creationId xmlns:p14="http://schemas.microsoft.com/office/powerpoint/2010/main" val="237424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4325600" y="646734"/>
            <a:ext cx="3489971" cy="665567"/>
          </a:xfrm>
          <a:prstGeom prst="rect">
            <a:avLst/>
          </a:prstGeom>
        </p:spPr>
        <p:txBody>
          <a:bodyPr lIns="0" tIns="0" rIns="0" bIns="0" rtlCol="0" anchor="t">
            <a:spAutoFit/>
          </a:bodyPr>
          <a:lstStyle/>
          <a:p>
            <a:pPr algn="l" rtl="1">
              <a:lnSpc>
                <a:spcPts val="5040"/>
              </a:lnSpc>
            </a:pPr>
            <a:r>
              <a:rPr lang="fa-IR" sz="4800" b="1" dirty="0">
                <a:cs typeface="B Titr" panose="00000700000000000000" pitchFamily="2" charset="-78"/>
              </a:rPr>
              <a:t>مجوزات قانونی</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33"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1772641671"/>
              </p:ext>
            </p:extLst>
          </p:nvPr>
        </p:nvGraphicFramePr>
        <p:xfrm>
          <a:off x="609600" y="2253566"/>
          <a:ext cx="8001000" cy="7496880"/>
        </p:xfrm>
        <a:graphic>
          <a:graphicData uri="http://schemas.openxmlformats.org/drawingml/2006/table">
            <a:tbl>
              <a:tblPr firstRow="1" bandRow="1">
                <a:tableStyleId>{5940675A-B579-460E-94D1-54222C63F5DA}</a:tableStyleId>
              </a:tblPr>
              <a:tblGrid>
                <a:gridCol w="6934200">
                  <a:extLst>
                    <a:ext uri="{9D8B030D-6E8A-4147-A177-3AD203B41FA5}">
                      <a16:colId xmlns:a16="http://schemas.microsoft.com/office/drawing/2014/main" val="2294066501"/>
                    </a:ext>
                  </a:extLst>
                </a:gridCol>
                <a:gridCol w="1066800">
                  <a:extLst>
                    <a:ext uri="{9D8B030D-6E8A-4147-A177-3AD203B41FA5}">
                      <a16:colId xmlns:a16="http://schemas.microsoft.com/office/drawing/2014/main" val="3537869464"/>
                    </a:ext>
                  </a:extLst>
                </a:gridCol>
              </a:tblGrid>
              <a:tr h="749688">
                <a:tc>
                  <a:txBody>
                    <a:bodyPr/>
                    <a:lstStyle/>
                    <a:p>
                      <a:pPr algn="ctr"/>
                      <a:r>
                        <a:rPr lang="fa-IR" sz="2400" b="1" dirty="0">
                          <a:solidFill>
                            <a:srgbClr val="00AD90"/>
                          </a:solidFill>
                          <a:cs typeface="B Titr" panose="00000700000000000000" pitchFamily="2" charset="-78"/>
                        </a:rPr>
                        <a:t>مجوز های مورد نیاز</a:t>
                      </a:r>
                    </a:p>
                  </a:txBody>
                  <a:tcPr anchor="ctr"/>
                </a:tc>
                <a:tc>
                  <a:txBody>
                    <a:bodyPr/>
                    <a:lstStyle/>
                    <a:p>
                      <a:pPr algn="ctr"/>
                      <a:r>
                        <a:rPr lang="fa-IR" sz="2400" b="1" dirty="0">
                          <a:solidFill>
                            <a:srgbClr val="00AD90"/>
                          </a:solidFill>
                          <a:cs typeface="B Titr" panose="00000700000000000000" pitchFamily="2" charset="-78"/>
                        </a:rPr>
                        <a:t>ردیف</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179295189"/>
                  </a:ext>
                </a:extLst>
              </a:tr>
              <a:tr h="749688">
                <a:tc>
                  <a:txBody>
                    <a:bodyPr/>
                    <a:lstStyle/>
                    <a:p>
                      <a:pPr algn="ctr"/>
                      <a:r>
                        <a:rPr lang="fa-IR" sz="2400" b="1" dirty="0" smtClean="0">
                          <a:solidFill>
                            <a:schemeClr val="tx1"/>
                          </a:solidFill>
                          <a:cs typeface="B Nazanin" panose="00000400000000000000" pitchFamily="2" charset="-78"/>
                        </a:rPr>
                        <a:t>ثبت</a:t>
                      </a:r>
                      <a:r>
                        <a:rPr lang="fa-IR" sz="2400" b="1" baseline="0" dirty="0" smtClean="0">
                          <a:solidFill>
                            <a:schemeClr val="tx1"/>
                          </a:solidFill>
                          <a:cs typeface="B Nazanin" panose="00000400000000000000" pitchFamily="2" charset="-78"/>
                        </a:rPr>
                        <a:t> علامت تجاری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1</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712843284"/>
                  </a:ext>
                </a:extLst>
              </a:tr>
              <a:tr h="7496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kern="1200" dirty="0" smtClean="0">
                          <a:solidFill>
                            <a:schemeClr val="tx1"/>
                          </a:solidFill>
                          <a:latin typeface="+mn-lt"/>
                          <a:ea typeface="+mn-ea"/>
                          <a:cs typeface="B Nazanin" panose="00000400000000000000" pitchFamily="2" charset="-78"/>
                        </a:rPr>
                        <a:t>پروانه تولید کارگاهی</a:t>
                      </a:r>
                      <a:r>
                        <a:rPr lang="fa-IR" sz="2400" b="1" kern="1200" baseline="0" dirty="0" smtClean="0">
                          <a:solidFill>
                            <a:schemeClr val="tx1"/>
                          </a:solidFill>
                          <a:latin typeface="+mn-lt"/>
                          <a:ea typeface="+mn-ea"/>
                          <a:cs typeface="B Nazanin" panose="00000400000000000000" pitchFamily="2" charset="-78"/>
                        </a:rPr>
                        <a:t> صنایع دستی (میراث فرهنگی) (اختیاری)</a:t>
                      </a:r>
                      <a:endParaRPr lang="en-US" sz="2400" b="1" kern="1200" dirty="0" smtClean="0">
                        <a:solidFill>
                          <a:schemeClr val="tx1"/>
                        </a:solidFill>
                        <a:latin typeface="+mn-lt"/>
                        <a:ea typeface="+mn-ea"/>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2</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739832989"/>
                  </a:ext>
                </a:extLst>
              </a:tr>
              <a:tr h="749688">
                <a:tc>
                  <a:txBody>
                    <a:bodyPr/>
                    <a:lstStyle/>
                    <a:p>
                      <a:pPr algn="ctr"/>
                      <a:endParaRPr lang="en-US" sz="2400" b="1" kern="1200" dirty="0">
                        <a:solidFill>
                          <a:schemeClr val="tx1"/>
                        </a:solidFill>
                        <a:latin typeface="+mn-lt"/>
                        <a:ea typeface="+mn-ea"/>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3</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082133657"/>
                  </a:ext>
                </a:extLst>
              </a:tr>
              <a:tr h="749688">
                <a:tc>
                  <a:txBody>
                    <a:bodyPr/>
                    <a:lstStyle/>
                    <a:p>
                      <a:pPr algn="ctr"/>
                      <a:endParaRPr lang="en-US" sz="2400" b="1" dirty="0">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4</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265632455"/>
                  </a:ext>
                </a:extLst>
              </a:tr>
              <a:tr h="749688">
                <a:tc>
                  <a:txBody>
                    <a:bodyPr/>
                    <a:lstStyle/>
                    <a:p>
                      <a:pPr algn="ctr"/>
                      <a:endParaRPr lang="en-US" sz="2400" b="1">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5</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2786851840"/>
                  </a:ext>
                </a:extLst>
              </a:tr>
              <a:tr h="749688">
                <a:tc>
                  <a:txBody>
                    <a:bodyPr/>
                    <a:lstStyle/>
                    <a:p>
                      <a:pPr algn="ctr"/>
                      <a:endParaRPr lang="en-US" sz="2400" b="1">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6</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466698693"/>
                  </a:ext>
                </a:extLst>
              </a:tr>
              <a:tr h="749688">
                <a:tc>
                  <a:txBody>
                    <a:bodyPr/>
                    <a:lstStyle/>
                    <a:p>
                      <a:pPr algn="ctr"/>
                      <a:endParaRPr lang="en-US" sz="2400" b="1">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7</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905766512"/>
                  </a:ext>
                </a:extLst>
              </a:tr>
              <a:tr h="749688">
                <a:tc>
                  <a:txBody>
                    <a:bodyPr/>
                    <a:lstStyle/>
                    <a:p>
                      <a:pPr algn="ctr"/>
                      <a:endParaRPr lang="en-US" sz="2400" b="1" dirty="0">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8</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936738345"/>
                  </a:ext>
                </a:extLst>
              </a:tr>
              <a:tr h="749688">
                <a:tc>
                  <a:txBody>
                    <a:bodyPr/>
                    <a:lstStyle/>
                    <a:p>
                      <a:pPr algn="ctr"/>
                      <a:endParaRPr lang="en-US" sz="2400" b="1" dirty="0">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9</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454310963"/>
                  </a:ext>
                </a:extLst>
              </a:tr>
            </a:tbl>
          </a:graphicData>
        </a:graphic>
      </p:graphicFrame>
      <p:graphicFrame>
        <p:nvGraphicFramePr>
          <p:cNvPr id="3" name="Table 33">
            <a:extLst>
              <a:ext uri="{FF2B5EF4-FFF2-40B4-BE49-F238E27FC236}">
                <a16:creationId xmlns:a16="http://schemas.microsoft.com/office/drawing/2014/main" id="{E1A5A9C7-7D77-49CA-1124-1577C921B9FF}"/>
              </a:ext>
            </a:extLst>
          </p:cNvPr>
          <p:cNvGraphicFramePr>
            <a:graphicFrameLocks noGrp="1"/>
          </p:cNvGraphicFramePr>
          <p:nvPr>
            <p:extLst>
              <p:ext uri="{D42A27DB-BD31-4B8C-83A1-F6EECF244321}">
                <p14:modId xmlns:p14="http://schemas.microsoft.com/office/powerpoint/2010/main" val="589411404"/>
              </p:ext>
            </p:extLst>
          </p:nvPr>
        </p:nvGraphicFramePr>
        <p:xfrm>
          <a:off x="9944100" y="2204318"/>
          <a:ext cx="7467600" cy="7546128"/>
        </p:xfrm>
        <a:graphic>
          <a:graphicData uri="http://schemas.openxmlformats.org/drawingml/2006/table">
            <a:tbl>
              <a:tblPr firstRow="1" bandRow="1">
                <a:tableStyleId>{5940675A-B579-460E-94D1-54222C63F5DA}</a:tableStyleId>
              </a:tblPr>
              <a:tblGrid>
                <a:gridCol w="6553200">
                  <a:extLst>
                    <a:ext uri="{9D8B030D-6E8A-4147-A177-3AD203B41FA5}">
                      <a16:colId xmlns:a16="http://schemas.microsoft.com/office/drawing/2014/main" val="2294066501"/>
                    </a:ext>
                  </a:extLst>
                </a:gridCol>
                <a:gridCol w="914400">
                  <a:extLst>
                    <a:ext uri="{9D8B030D-6E8A-4147-A177-3AD203B41FA5}">
                      <a16:colId xmlns:a16="http://schemas.microsoft.com/office/drawing/2014/main" val="3537869464"/>
                    </a:ext>
                  </a:extLst>
                </a:gridCol>
              </a:tblGrid>
              <a:tr h="749688">
                <a:tc>
                  <a:txBody>
                    <a:bodyPr/>
                    <a:lstStyle/>
                    <a:p>
                      <a:pPr algn="ctr"/>
                      <a:r>
                        <a:rPr lang="fa-IR" sz="2400" b="1" dirty="0">
                          <a:solidFill>
                            <a:srgbClr val="00AD90"/>
                          </a:solidFill>
                          <a:cs typeface="B Titr" panose="00000700000000000000" pitchFamily="2" charset="-78"/>
                        </a:rPr>
                        <a:t>مجوز های کسب شده</a:t>
                      </a:r>
                    </a:p>
                  </a:txBody>
                  <a:tcPr anchor="ctr"/>
                </a:tc>
                <a:tc>
                  <a:txBody>
                    <a:bodyPr/>
                    <a:lstStyle/>
                    <a:p>
                      <a:pPr algn="ctr"/>
                      <a:r>
                        <a:rPr lang="fa-IR" sz="2400" b="1" dirty="0">
                          <a:solidFill>
                            <a:srgbClr val="00AD90"/>
                          </a:solidFill>
                          <a:cs typeface="B Titr" panose="00000700000000000000" pitchFamily="2" charset="-78"/>
                        </a:rPr>
                        <a:t>ردیف</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179295189"/>
                  </a:ext>
                </a:extLst>
              </a:tr>
              <a:tr h="7496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dirty="0" smtClean="0">
                          <a:solidFill>
                            <a:schemeClr val="tx1"/>
                          </a:solidFill>
                          <a:cs typeface="B Nazanin" panose="00000400000000000000" pitchFamily="2" charset="-78"/>
                        </a:rPr>
                        <a:t>پروانه تولید از وزارت صنعت و معدن به نام شرکت</a:t>
                      </a:r>
                      <a:endParaRPr lang="en-US" sz="2400" b="1" dirty="0" smtClean="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1</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712843284"/>
                  </a:ext>
                </a:extLst>
              </a:tr>
              <a:tr h="749688">
                <a:tc>
                  <a:txBody>
                    <a:bodyPr/>
                    <a:lstStyle/>
                    <a:p>
                      <a:pPr algn="ctr"/>
                      <a:r>
                        <a:rPr lang="fa-IR" sz="2400" b="1" dirty="0" smtClean="0">
                          <a:solidFill>
                            <a:schemeClr val="tx1"/>
                          </a:solidFill>
                          <a:cs typeface="B Nazanin" panose="00000400000000000000" pitchFamily="2" charset="-78"/>
                        </a:rPr>
                        <a:t>پروانه</a:t>
                      </a:r>
                      <a:r>
                        <a:rPr lang="fa-IR" sz="2400" b="1" baseline="0" dirty="0" smtClean="0">
                          <a:solidFill>
                            <a:schemeClr val="tx1"/>
                          </a:solidFill>
                          <a:cs typeface="B Nazanin" panose="00000400000000000000" pitchFamily="2" charset="-78"/>
                        </a:rPr>
                        <a:t> کسب به اسم آقای احمدی</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2</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739832989"/>
                  </a:ext>
                </a:extLst>
              </a:tr>
              <a:tr h="798936">
                <a:tc>
                  <a:txBody>
                    <a:bodyPr/>
                    <a:lstStyle/>
                    <a:p>
                      <a:pPr algn="ctr"/>
                      <a:r>
                        <a:rPr lang="fa-IR" sz="2400" b="1" dirty="0">
                          <a:solidFill>
                            <a:schemeClr val="tx1"/>
                          </a:solidFill>
                          <a:cs typeface="B Nazanin" panose="00000400000000000000" pitchFamily="2" charset="-78"/>
                        </a:rPr>
                        <a:t>گواهی شرکت خلاق </a:t>
                      </a: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3</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082133657"/>
                  </a:ext>
                </a:extLst>
              </a:tr>
              <a:tr h="7496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a-IR" sz="2400" b="1" kern="1200" dirty="0" smtClean="0">
                          <a:solidFill>
                            <a:schemeClr val="tx1"/>
                          </a:solidFill>
                          <a:latin typeface="+mn-lt"/>
                          <a:ea typeface="+mn-ea"/>
                          <a:cs typeface="B Nazanin" panose="00000400000000000000" pitchFamily="2" charset="-78"/>
                        </a:rPr>
                        <a:t>کارت بازرگانی</a:t>
                      </a:r>
                      <a:endParaRPr lang="en-US" sz="2400" b="1" kern="1200" dirty="0" smtClean="0">
                        <a:solidFill>
                          <a:schemeClr val="tx1"/>
                        </a:solidFill>
                        <a:latin typeface="+mn-lt"/>
                        <a:ea typeface="+mn-ea"/>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4</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265632455"/>
                  </a:ext>
                </a:extLst>
              </a:tr>
              <a:tr h="749688">
                <a:tc>
                  <a:txBody>
                    <a:bodyPr/>
                    <a:lstStyle/>
                    <a:p>
                      <a:pPr algn="ctr"/>
                      <a:endParaRPr lang="en-US" sz="2400" b="1" dirty="0">
                        <a:solidFill>
                          <a:schemeClr val="tx1"/>
                        </a:solidFill>
                        <a:cs typeface="B Nazanin" panose="00000400000000000000" pitchFamily="2" charset="-78"/>
                      </a:endParaRPr>
                    </a:p>
                  </a:txBody>
                  <a:tcPr anchor="ctr"/>
                </a:tc>
                <a:tc>
                  <a:txBody>
                    <a:bodyPr/>
                    <a:lstStyle/>
                    <a:p>
                      <a:pPr algn="ctr"/>
                      <a:r>
                        <a:rPr lang="fa-IR" sz="2400" b="1" dirty="0">
                          <a:solidFill>
                            <a:srgbClr val="767C7B"/>
                          </a:solidFill>
                          <a:cs typeface="B Titr" panose="00000700000000000000" pitchFamily="2" charset="-78"/>
                        </a:rPr>
                        <a:t>5</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2786851840"/>
                  </a:ext>
                </a:extLst>
              </a:tr>
              <a:tr h="749688">
                <a:tc>
                  <a:txBody>
                    <a:bodyPr/>
                    <a:lstStyle/>
                    <a:p>
                      <a:pPr algn="ctr"/>
                      <a:endParaRPr lang="en-US" sz="2400" b="1">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6</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466698693"/>
                  </a:ext>
                </a:extLst>
              </a:tr>
              <a:tr h="749688">
                <a:tc>
                  <a:txBody>
                    <a:bodyPr/>
                    <a:lstStyle/>
                    <a:p>
                      <a:pPr algn="ctr"/>
                      <a:endParaRPr lang="en-US" sz="2400" b="1">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7</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905766512"/>
                  </a:ext>
                </a:extLst>
              </a:tr>
              <a:tr h="749688">
                <a:tc>
                  <a:txBody>
                    <a:bodyPr/>
                    <a:lstStyle/>
                    <a:p>
                      <a:pPr algn="ctr"/>
                      <a:endParaRPr lang="en-US" sz="2400" b="1" dirty="0">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8</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1936738345"/>
                  </a:ext>
                </a:extLst>
              </a:tr>
              <a:tr h="749688">
                <a:tc>
                  <a:txBody>
                    <a:bodyPr/>
                    <a:lstStyle/>
                    <a:p>
                      <a:pPr algn="ctr"/>
                      <a:endParaRPr lang="en-US" sz="2400" b="1" dirty="0">
                        <a:solidFill>
                          <a:schemeClr val="tx1"/>
                        </a:solidFill>
                        <a:cs typeface="B Titr" panose="00000700000000000000" pitchFamily="2" charset="-78"/>
                      </a:endParaRPr>
                    </a:p>
                  </a:txBody>
                  <a:tcPr anchor="ctr"/>
                </a:tc>
                <a:tc>
                  <a:txBody>
                    <a:bodyPr/>
                    <a:lstStyle/>
                    <a:p>
                      <a:pPr algn="ctr"/>
                      <a:r>
                        <a:rPr lang="fa-IR" sz="2400" b="1" dirty="0">
                          <a:solidFill>
                            <a:srgbClr val="767C7B"/>
                          </a:solidFill>
                          <a:cs typeface="B Titr" panose="00000700000000000000" pitchFamily="2" charset="-78"/>
                        </a:rPr>
                        <a:t>9</a:t>
                      </a:r>
                      <a:endParaRPr lang="en-US" sz="2400" b="1" dirty="0">
                        <a:solidFill>
                          <a:srgbClr val="767C7B"/>
                        </a:solidFill>
                        <a:cs typeface="B Titr" panose="00000700000000000000" pitchFamily="2" charset="-78"/>
                      </a:endParaRPr>
                    </a:p>
                  </a:txBody>
                  <a:tcPr anchor="ctr"/>
                </a:tc>
                <a:extLst>
                  <a:ext uri="{0D108BD9-81ED-4DB2-BD59-A6C34878D82A}">
                    <a16:rowId xmlns:a16="http://schemas.microsoft.com/office/drawing/2014/main" val="3454310963"/>
                  </a:ext>
                </a:extLst>
              </a:tr>
            </a:tbl>
          </a:graphicData>
        </a:graphic>
      </p:graphicFrame>
    </p:spTree>
    <p:extLst>
      <p:ext uri="{BB962C8B-B14F-4D97-AF65-F5344CB8AC3E}">
        <p14:creationId xmlns:p14="http://schemas.microsoft.com/office/powerpoint/2010/main" val="177992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1"/>
          <p:cNvSpPr/>
          <p:nvPr/>
        </p:nvSpPr>
        <p:spPr>
          <a:xfrm>
            <a:off x="14653355" y="1478253"/>
            <a:ext cx="2758345" cy="245871"/>
          </a:xfrm>
          <a:custGeom>
            <a:avLst/>
            <a:gdLst/>
            <a:ahLst/>
            <a:cxnLst/>
            <a:rect l="l" t="t" r="r" b="b"/>
            <a:pathLst>
              <a:path w="726478" h="64756">
                <a:moveTo>
                  <a:pt x="0" y="0"/>
                </a:moveTo>
                <a:lnTo>
                  <a:pt x="726478" y="0"/>
                </a:lnTo>
                <a:lnTo>
                  <a:pt x="726478" y="64756"/>
                </a:lnTo>
                <a:lnTo>
                  <a:pt x="0" y="64756"/>
                </a:lnTo>
                <a:close/>
              </a:path>
            </a:pathLst>
          </a:custGeom>
          <a:solidFill>
            <a:srgbClr val="8C9291"/>
          </a:solidFill>
        </p:spPr>
      </p:sp>
      <p:sp>
        <p:nvSpPr>
          <p:cNvPr id="16" name="Freeform 16"/>
          <p:cNvSpPr/>
          <p:nvPr/>
        </p:nvSpPr>
        <p:spPr>
          <a:xfrm>
            <a:off x="304800" y="1592581"/>
            <a:ext cx="4724573" cy="45719"/>
          </a:xfrm>
          <a:custGeom>
            <a:avLst/>
            <a:gdLst/>
            <a:ahLst/>
            <a:cxnLst/>
            <a:rect l="l" t="t" r="r" b="b"/>
            <a:pathLst>
              <a:path w="488993" h="17928">
                <a:moveTo>
                  <a:pt x="0" y="0"/>
                </a:moveTo>
                <a:lnTo>
                  <a:pt x="488993" y="0"/>
                </a:lnTo>
                <a:lnTo>
                  <a:pt x="488993" y="17928"/>
                </a:lnTo>
                <a:lnTo>
                  <a:pt x="0" y="17928"/>
                </a:lnTo>
                <a:close/>
              </a:path>
            </a:pathLst>
          </a:custGeom>
          <a:solidFill>
            <a:srgbClr val="8C9291"/>
          </a:solidFill>
        </p:spPr>
      </p:sp>
      <p:sp>
        <p:nvSpPr>
          <p:cNvPr id="21" name="TextBox 13">
            <a:extLst>
              <a:ext uri="{FF2B5EF4-FFF2-40B4-BE49-F238E27FC236}">
                <a16:creationId xmlns:a16="http://schemas.microsoft.com/office/drawing/2014/main" id="{D92F6C22-175C-C28E-17BC-058A407E3647}"/>
              </a:ext>
            </a:extLst>
          </p:cNvPr>
          <p:cNvSpPr txBox="1"/>
          <p:nvPr/>
        </p:nvSpPr>
        <p:spPr>
          <a:xfrm>
            <a:off x="11201400" y="498891"/>
            <a:ext cx="7680971" cy="665567"/>
          </a:xfrm>
          <a:prstGeom prst="rect">
            <a:avLst/>
          </a:prstGeom>
        </p:spPr>
        <p:txBody>
          <a:bodyPr wrap="square" lIns="0" tIns="0" rIns="0" bIns="0" rtlCol="0" anchor="t">
            <a:spAutoFit/>
          </a:bodyPr>
          <a:lstStyle/>
          <a:p>
            <a:pPr algn="ctr" rtl="1">
              <a:lnSpc>
                <a:spcPts val="5040"/>
              </a:lnSpc>
            </a:pPr>
            <a:r>
              <a:rPr lang="fa-IR" sz="4800" b="1" dirty="0" smtClean="0">
                <a:cs typeface="B Titr" panose="00000700000000000000" pitchFamily="2" charset="-78"/>
              </a:rPr>
              <a:t>اهمیت راهبردی طرح</a:t>
            </a:r>
            <a:endParaRPr lang="en-US" sz="4800" b="1" dirty="0">
              <a:cs typeface="B Titr" panose="00000700000000000000" pitchFamily="2" charset="-78"/>
            </a:endParaRPr>
          </a:p>
        </p:txBody>
      </p:sp>
      <p:pic>
        <p:nvPicPr>
          <p:cNvPr id="23" name="Picture 22">
            <a:extLst>
              <a:ext uri="{FF2B5EF4-FFF2-40B4-BE49-F238E27FC236}">
                <a16:creationId xmlns:a16="http://schemas.microsoft.com/office/drawing/2014/main" id="{9130640D-3755-3CD9-2467-EB633E44E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546" y="253650"/>
            <a:ext cx="4290030" cy="1156050"/>
          </a:xfrm>
          <a:prstGeom prst="rect">
            <a:avLst/>
          </a:prstGeom>
        </p:spPr>
      </p:pic>
      <p:graphicFrame>
        <p:nvGraphicFramePr>
          <p:cNvPr id="8" name="Table 33">
            <a:extLst>
              <a:ext uri="{FF2B5EF4-FFF2-40B4-BE49-F238E27FC236}">
                <a16:creationId xmlns:a16="http://schemas.microsoft.com/office/drawing/2014/main" id="{B99C3983-2224-BBC7-3197-33AE3A5FA2F6}"/>
              </a:ext>
            </a:extLst>
          </p:cNvPr>
          <p:cNvGraphicFramePr>
            <a:graphicFrameLocks noGrp="1"/>
          </p:cNvGraphicFramePr>
          <p:nvPr>
            <p:extLst>
              <p:ext uri="{D42A27DB-BD31-4B8C-83A1-F6EECF244321}">
                <p14:modId xmlns:p14="http://schemas.microsoft.com/office/powerpoint/2010/main" val="1043140736"/>
              </p:ext>
            </p:extLst>
          </p:nvPr>
        </p:nvGraphicFramePr>
        <p:xfrm>
          <a:off x="3962400" y="2933700"/>
          <a:ext cx="9677400" cy="5085061"/>
        </p:xfrm>
        <a:graphic>
          <a:graphicData uri="http://schemas.openxmlformats.org/drawingml/2006/table">
            <a:tbl>
              <a:tblPr firstRow="1" bandRow="1">
                <a:tableStyleId>{5940675A-B579-460E-94D1-54222C63F5DA}</a:tableStyleId>
              </a:tblPr>
              <a:tblGrid>
                <a:gridCol w="9677400">
                  <a:extLst>
                    <a:ext uri="{9D8B030D-6E8A-4147-A177-3AD203B41FA5}">
                      <a16:colId xmlns:a16="http://schemas.microsoft.com/office/drawing/2014/main" val="3537869464"/>
                    </a:ext>
                  </a:extLst>
                </a:gridCol>
              </a:tblGrid>
              <a:tr h="1066800">
                <a:tc>
                  <a:txBody>
                    <a:bodyPr/>
                    <a:lstStyle/>
                    <a:p>
                      <a:pPr algn="ctr" rtl="1">
                        <a:lnSpc>
                          <a:spcPct val="150000"/>
                        </a:lnSpc>
                      </a:pPr>
                      <a:r>
                        <a:rPr lang="fa-IR" sz="2400" b="1" dirty="0" smtClean="0">
                          <a:solidFill>
                            <a:srgbClr val="00AD90"/>
                          </a:solidFill>
                          <a:cs typeface="B Titr" panose="00000700000000000000" pitchFamily="2" charset="-78"/>
                        </a:rPr>
                        <a:t>اهمیت</a:t>
                      </a:r>
                      <a:r>
                        <a:rPr lang="fa-IR" sz="2400" b="1" baseline="0" dirty="0" smtClean="0">
                          <a:solidFill>
                            <a:srgbClr val="00AD90"/>
                          </a:solidFill>
                          <a:cs typeface="B Titr" panose="00000700000000000000" pitchFamily="2" charset="-78"/>
                        </a:rPr>
                        <a:t> راهبردی طرح جهت حضور در </a:t>
                      </a:r>
                      <a:r>
                        <a:rPr lang="fa-IR" sz="2400" b="1" baseline="0" dirty="0" err="1" smtClean="0">
                          <a:solidFill>
                            <a:srgbClr val="00AD90"/>
                          </a:solidFill>
                          <a:cs typeface="B Titr" panose="00000700000000000000" pitchFamily="2" charset="-78"/>
                        </a:rPr>
                        <a:t>پورتفوی</a:t>
                      </a:r>
                      <a:r>
                        <a:rPr lang="fa-IR" sz="2400" b="1" baseline="0" dirty="0" smtClean="0">
                          <a:solidFill>
                            <a:srgbClr val="00AD90"/>
                          </a:solidFill>
                          <a:cs typeface="B Titr" panose="00000700000000000000" pitchFamily="2" charset="-78"/>
                        </a:rPr>
                        <a:t> سرمایه گذاری سینا وی سی</a:t>
                      </a:r>
                      <a:endParaRPr lang="en-US" sz="2400" b="1" dirty="0">
                        <a:solidFill>
                          <a:srgbClr val="00AD90"/>
                        </a:solidFill>
                        <a:cs typeface="B Titr" panose="00000700000000000000" pitchFamily="2" charset="-78"/>
                      </a:endParaRPr>
                    </a:p>
                  </a:txBody>
                  <a:tcPr anchor="ctr"/>
                </a:tc>
                <a:extLst>
                  <a:ext uri="{0D108BD9-81ED-4DB2-BD59-A6C34878D82A}">
                    <a16:rowId xmlns:a16="http://schemas.microsoft.com/office/drawing/2014/main" val="1179295189"/>
                  </a:ext>
                </a:extLst>
              </a:tr>
              <a:tr h="4018261">
                <a:tc>
                  <a:txBody>
                    <a:bodyPr/>
                    <a:lstStyle/>
                    <a:p>
                      <a:pPr marL="342900" indent="-342900" algn="r" rtl="1">
                        <a:lnSpc>
                          <a:spcPct val="150000"/>
                        </a:lnSpc>
                        <a:buFontTx/>
                        <a:buChar char="-"/>
                      </a:pPr>
                      <a:r>
                        <a:rPr lang="fa-IR" sz="2400" b="1" dirty="0" err="1" smtClean="0">
                          <a:solidFill>
                            <a:schemeClr val="tx1"/>
                          </a:solidFill>
                          <a:cs typeface="B Nazanin" panose="00000400000000000000" pitchFamily="2" charset="-78"/>
                        </a:rPr>
                        <a:t>جانمایی</a:t>
                      </a:r>
                      <a:r>
                        <a:rPr lang="fa-IR" sz="2400" b="1" baseline="0" dirty="0" smtClean="0">
                          <a:solidFill>
                            <a:schemeClr val="tx1"/>
                          </a:solidFill>
                          <a:cs typeface="B Nazanin" panose="00000400000000000000" pitchFamily="2" charset="-78"/>
                        </a:rPr>
                        <a:t> طرح در زنجیره ارزش بنیاد علوی</a:t>
                      </a:r>
                    </a:p>
                    <a:p>
                      <a:pPr marL="342900" indent="-342900" algn="r" rtl="1">
                        <a:lnSpc>
                          <a:spcPct val="150000"/>
                        </a:lnSpc>
                        <a:buFontTx/>
                        <a:buChar char="-"/>
                      </a:pPr>
                      <a:r>
                        <a:rPr lang="fa-IR" sz="2400" b="1" baseline="0" dirty="0" smtClean="0">
                          <a:solidFill>
                            <a:schemeClr val="tx1"/>
                          </a:solidFill>
                          <a:cs typeface="B Nazanin" panose="00000400000000000000" pitchFamily="2" charset="-78"/>
                        </a:rPr>
                        <a:t>شبکه قالی </a:t>
                      </a:r>
                      <a:r>
                        <a:rPr lang="fa-IR" sz="2400" b="1" baseline="0" dirty="0" err="1" smtClean="0">
                          <a:solidFill>
                            <a:schemeClr val="tx1"/>
                          </a:solidFill>
                          <a:cs typeface="B Nazanin" panose="00000400000000000000" pitchFamily="2" charset="-78"/>
                        </a:rPr>
                        <a:t>بافان</a:t>
                      </a:r>
                      <a:r>
                        <a:rPr lang="fa-IR" sz="2400" b="1" baseline="0" dirty="0" smtClean="0">
                          <a:solidFill>
                            <a:schemeClr val="tx1"/>
                          </a:solidFill>
                          <a:cs typeface="B Nazanin" panose="00000400000000000000" pitchFamily="2" charset="-78"/>
                        </a:rPr>
                        <a:t> و فعالان صنایع دستی در رسته صنایع دستی شرکت </a:t>
                      </a:r>
                      <a:r>
                        <a:rPr lang="fa-IR" sz="2400" b="1" baseline="0" dirty="0" err="1" smtClean="0">
                          <a:solidFill>
                            <a:schemeClr val="tx1"/>
                          </a:solidFill>
                          <a:cs typeface="B Nazanin" panose="00000400000000000000" pitchFamily="2" charset="-78"/>
                        </a:rPr>
                        <a:t>زرفام</a:t>
                      </a:r>
                      <a:r>
                        <a:rPr lang="fa-IR" sz="2400" b="1" baseline="0" dirty="0" smtClean="0">
                          <a:solidFill>
                            <a:schemeClr val="tx1"/>
                          </a:solidFill>
                          <a:cs typeface="B Nazanin" panose="00000400000000000000" pitchFamily="2" charset="-78"/>
                        </a:rPr>
                        <a:t> کیش </a:t>
                      </a:r>
                    </a:p>
                    <a:p>
                      <a:pPr marL="342900" indent="-342900" algn="r" rtl="1">
                        <a:lnSpc>
                          <a:spcPct val="150000"/>
                        </a:lnSpc>
                        <a:buFontTx/>
                        <a:buChar char="-"/>
                      </a:pPr>
                      <a:r>
                        <a:rPr lang="fa-IR" sz="2400" b="1" baseline="0" dirty="0" smtClean="0">
                          <a:solidFill>
                            <a:schemeClr val="tx1"/>
                          </a:solidFill>
                          <a:cs typeface="B Nazanin" panose="00000400000000000000" pitchFamily="2" charset="-78"/>
                        </a:rPr>
                        <a:t>ارتباط با مناطق محروم به واسطه شغل قالی </a:t>
                      </a:r>
                      <a:r>
                        <a:rPr lang="fa-IR" sz="2400" b="1" baseline="0" dirty="0" err="1" smtClean="0">
                          <a:solidFill>
                            <a:schemeClr val="tx1"/>
                          </a:solidFill>
                          <a:cs typeface="B Nazanin" panose="00000400000000000000" pitchFamily="2" charset="-78"/>
                        </a:rPr>
                        <a:t>بافی</a:t>
                      </a:r>
                      <a:endParaRPr lang="fa-IR" sz="2400" b="1" baseline="0" dirty="0" smtClean="0">
                        <a:solidFill>
                          <a:schemeClr val="tx1"/>
                        </a:solidFill>
                        <a:cs typeface="B Nazanin" panose="00000400000000000000" pitchFamily="2" charset="-78"/>
                      </a:endParaRPr>
                    </a:p>
                    <a:p>
                      <a:pPr marL="342900" indent="-342900" algn="r" rtl="1">
                        <a:lnSpc>
                          <a:spcPct val="150000"/>
                        </a:lnSpc>
                        <a:buFontTx/>
                        <a:buChar char="-"/>
                      </a:pPr>
                      <a:r>
                        <a:rPr lang="fa-IR" sz="2400" b="1" baseline="0" dirty="0" smtClean="0">
                          <a:solidFill>
                            <a:schemeClr val="tx1"/>
                          </a:solidFill>
                          <a:cs typeface="B Nazanin" panose="00000400000000000000" pitchFamily="2" charset="-78"/>
                        </a:rPr>
                        <a:t>امکان تعریف همکاری با کمیته امداد، بنیاد برکت و سایر نهادهای حاکمیتی به واسطه ارتباط فعالیت با مناطق محروم</a:t>
                      </a:r>
                    </a:p>
                    <a:p>
                      <a:pPr marL="342900" indent="-342900" algn="r" rtl="1">
                        <a:lnSpc>
                          <a:spcPct val="150000"/>
                        </a:lnSpc>
                        <a:buFontTx/>
                        <a:buChar char="-"/>
                      </a:pPr>
                      <a:r>
                        <a:rPr lang="fa-IR" sz="2400" b="1" baseline="0" dirty="0" smtClean="0">
                          <a:solidFill>
                            <a:schemeClr val="tx1"/>
                          </a:solidFill>
                          <a:cs typeface="B Nazanin" panose="00000400000000000000" pitchFamily="2" charset="-78"/>
                        </a:rPr>
                        <a:t>امکان توسعه بازار از طریق هدایا و </a:t>
                      </a:r>
                      <a:r>
                        <a:rPr lang="fa-IR" sz="2400" b="1" baseline="0" dirty="0" err="1" smtClean="0">
                          <a:solidFill>
                            <a:schemeClr val="tx1"/>
                          </a:solidFill>
                          <a:cs typeface="B Nazanin" panose="00000400000000000000" pitchFamily="2" charset="-78"/>
                        </a:rPr>
                        <a:t>خریدهای</a:t>
                      </a:r>
                      <a:r>
                        <a:rPr lang="fa-IR" sz="2400" b="1" baseline="0" dirty="0" smtClean="0">
                          <a:solidFill>
                            <a:schemeClr val="tx1"/>
                          </a:solidFill>
                          <a:cs typeface="B Nazanin" panose="00000400000000000000" pitchFamily="2" charset="-78"/>
                        </a:rPr>
                        <a:t> سازمانی در گروه بنیاد </a:t>
                      </a:r>
                    </a:p>
                  </a:txBody>
                  <a:tcPr anchor="ctr"/>
                </a:tc>
                <a:extLst>
                  <a:ext uri="{0D108BD9-81ED-4DB2-BD59-A6C34878D82A}">
                    <a16:rowId xmlns:a16="http://schemas.microsoft.com/office/drawing/2014/main" val="1712843284"/>
                  </a:ext>
                </a:extLst>
              </a:tr>
            </a:tbl>
          </a:graphicData>
        </a:graphic>
      </p:graphicFrame>
    </p:spTree>
    <p:extLst>
      <p:ext uri="{BB962C8B-B14F-4D97-AF65-F5344CB8AC3E}">
        <p14:creationId xmlns:p14="http://schemas.microsoft.com/office/powerpoint/2010/main" val="3858160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1846</TotalTime>
  <Words>876</Words>
  <Application>Microsoft Office PowerPoint</Application>
  <PresentationFormat>Custom</PresentationFormat>
  <Paragraphs>233</Paragraphs>
  <Slides>11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B Nazanin</vt:lpstr>
      <vt:lpstr>Arial</vt:lpstr>
      <vt:lpstr>Wingdings</vt:lpstr>
      <vt:lpstr>Montserrat Classic</vt:lpstr>
      <vt:lpstr>Pelak FA Black</vt:lpstr>
      <vt:lpstr>B Titr</vt:lpstr>
      <vt:lpstr>Pelak NoEng ExtraBold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Project Proposal - Presentation</dc:title>
  <dc:creator>p</dc:creator>
  <cp:lastModifiedBy>Samaeifar ; Behzad</cp:lastModifiedBy>
  <cp:revision>152</cp:revision>
  <dcterms:created xsi:type="dcterms:W3CDTF">2006-08-16T00:00:00Z</dcterms:created>
  <dcterms:modified xsi:type="dcterms:W3CDTF">2023-11-15T05:31:18Z</dcterms:modified>
  <dc:identifier>DAFoJJrD8EM</dc:identifier>
</cp:coreProperties>
</file>