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8" r:id="rId3"/>
    <p:sldId id="267" r:id="rId4"/>
    <p:sldId id="277" r:id="rId5"/>
    <p:sldId id="269" r:id="rId6"/>
    <p:sldId id="268" r:id="rId7"/>
    <p:sldId id="270" r:id="rId8"/>
    <p:sldId id="272" r:id="rId9"/>
    <p:sldId id="278" r:id="rId10"/>
    <p:sldId id="279" r:id="rId11"/>
    <p:sldId id="266" r:id="rId12"/>
  </p:sldIdLst>
  <p:sldSz cx="18288000" cy="10287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B Nazanin" panose="00000400000000000000" pitchFamily="2" charset="-78"/>
      <p:regular r:id="rId17"/>
      <p:bold r:id="rId18"/>
    </p:embeddedFont>
    <p:embeddedFont>
      <p:font typeface="Montserrat Classic" panose="020B0604020202020204" charset="0"/>
      <p:regular r:id="rId19"/>
    </p:embeddedFont>
    <p:embeddedFont>
      <p:font typeface="Pelak FA Black" panose="020B0604020202020204" charset="-78"/>
      <p:bold r:id="rId20"/>
    </p:embeddedFont>
    <p:embeddedFont>
      <p:font typeface="B Titr" panose="00000700000000000000" pitchFamily="2" charset="-78"/>
      <p:bold r:id="rId21"/>
    </p:embeddedFont>
    <p:embeddedFont>
      <p:font typeface="Pelak NoEng ExtraBold" panose="020B0604020202020204" charset="-78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9291"/>
    <a:srgbClr val="00AD90"/>
    <a:srgbClr val="767C7B"/>
    <a:srgbClr val="565A59"/>
    <a:srgbClr val="00B396"/>
    <a:srgbClr val="F9B314"/>
    <a:srgbClr val="121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353" autoAdjust="0"/>
  </p:normalViewPr>
  <p:slideViewPr>
    <p:cSldViewPr>
      <p:cViewPr varScale="1">
        <p:scale>
          <a:sx n="78" d="100"/>
          <a:sy n="78" d="100"/>
        </p:scale>
        <p:origin x="35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6620303" y="-44827"/>
            <a:ext cx="212090" cy="5143500"/>
          </a:xfrm>
          <a:custGeom>
            <a:avLst/>
            <a:gdLst/>
            <a:ahLst/>
            <a:cxnLst/>
            <a:rect l="l" t="t" r="r" b="b"/>
            <a:pathLst>
              <a:path w="55859" h="1354667">
                <a:moveTo>
                  <a:pt x="0" y="0"/>
                </a:moveTo>
                <a:lnTo>
                  <a:pt x="55859" y="0"/>
                </a:lnTo>
                <a:lnTo>
                  <a:pt x="55859" y="1354667"/>
                </a:lnTo>
                <a:lnTo>
                  <a:pt x="0" y="1354667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7" name="TextBox 7"/>
          <p:cNvSpPr txBox="1"/>
          <p:nvPr/>
        </p:nvSpPr>
        <p:spPr>
          <a:xfrm rot="-5400000">
            <a:off x="14701779" y="4538326"/>
            <a:ext cx="3974630" cy="454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dirty="0">
                <a:solidFill>
                  <a:srgbClr val="101010"/>
                </a:solidFill>
                <a:latin typeface="Montserrat Classic"/>
              </a:rPr>
              <a:t>Sina.vc</a:t>
            </a:r>
          </a:p>
        </p:txBody>
      </p:sp>
      <p:sp>
        <p:nvSpPr>
          <p:cNvPr id="11" name="Freeform 11"/>
          <p:cNvSpPr/>
          <p:nvPr/>
        </p:nvSpPr>
        <p:spPr>
          <a:xfrm>
            <a:off x="342776" y="1638300"/>
            <a:ext cx="4495800" cy="228600"/>
          </a:xfrm>
          <a:custGeom>
            <a:avLst/>
            <a:gdLst/>
            <a:ahLst/>
            <a:cxnLst/>
            <a:rect l="l" t="t" r="r" b="b"/>
            <a:pathLst>
              <a:path w="726478" h="64756">
                <a:moveTo>
                  <a:pt x="0" y="0"/>
                </a:moveTo>
                <a:lnTo>
                  <a:pt x="726478" y="0"/>
                </a:lnTo>
                <a:lnTo>
                  <a:pt x="726478" y="64756"/>
                </a:lnTo>
                <a:lnTo>
                  <a:pt x="0" y="64756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00C3B4-BD0A-E29F-2C21-A004241B5BB9}"/>
              </a:ext>
            </a:extLst>
          </p:cNvPr>
          <p:cNvSpPr txBox="1"/>
          <p:nvPr/>
        </p:nvSpPr>
        <p:spPr>
          <a:xfrm>
            <a:off x="7848600" y="3005713"/>
            <a:ext cx="7714263" cy="788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fa-IR" sz="8000" b="1" dirty="0">
                <a:latin typeface="Pelak FA Black" panose="020B0000040000000000" pitchFamily="34" charset="-78"/>
                <a:cs typeface="B Titr" panose="00000700000000000000" pitchFamily="2" charset="-78"/>
              </a:rPr>
              <a:t>معرفی طرح</a:t>
            </a:r>
            <a:endParaRPr lang="en-US" sz="8000" b="1" dirty="0">
              <a:latin typeface="Pelak FA Black" panose="020B0000040000000000" pitchFamily="34" charset="-78"/>
              <a:cs typeface="B Titr" panose="000007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E204A3-23D1-266E-0EF1-030D1A6E9C63}"/>
              </a:ext>
            </a:extLst>
          </p:cNvPr>
          <p:cNvSpPr txBox="1"/>
          <p:nvPr/>
        </p:nvSpPr>
        <p:spPr>
          <a:xfrm>
            <a:off x="2133600" y="4136871"/>
            <a:ext cx="13632634" cy="1923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fa-IR" sz="4800" b="1" dirty="0" smtClean="0">
                <a:solidFill>
                  <a:srgbClr val="00AD90"/>
                </a:solidFill>
                <a:latin typeface="Pelak FA Black" panose="020B0000040000000000" pitchFamily="34" charset="-78"/>
                <a:cs typeface="B Titr" panose="00000700000000000000" pitchFamily="2" charset="-78"/>
              </a:rPr>
              <a:t>تولید خوراک دام با بهره گیری از پسماند مواد غذایی</a:t>
            </a:r>
          </a:p>
          <a:p>
            <a:pPr algn="r">
              <a:lnSpc>
                <a:spcPts val="5040"/>
              </a:lnSpc>
            </a:pPr>
            <a:r>
              <a:rPr lang="fa-IR" sz="3200" b="1" dirty="0" smtClean="0">
                <a:solidFill>
                  <a:srgbClr val="00AD90"/>
                </a:solidFill>
                <a:latin typeface="Pelak FA Black" panose="020B0000040000000000" pitchFamily="34" charset="-78"/>
                <a:cs typeface="B Titr" panose="00000700000000000000" pitchFamily="2" charset="-78"/>
              </a:rPr>
              <a:t> </a:t>
            </a:r>
          </a:p>
          <a:p>
            <a:pPr algn="r">
              <a:lnSpc>
                <a:spcPts val="5040"/>
              </a:lnSpc>
            </a:pPr>
            <a:endParaRPr lang="fa-IR" sz="13800" b="1" dirty="0" smtClean="0">
              <a:solidFill>
                <a:srgbClr val="00AD90"/>
              </a:solidFill>
              <a:latin typeface="Pelak FA Black" panose="020B0000040000000000" pitchFamily="34" charset="-78"/>
              <a:cs typeface="B Titr" panose="00000700000000000000" pitchFamily="2" charset="-7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C067CC8-C939-B072-C9A9-2B96518A0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6" y="253650"/>
            <a:ext cx="4290030" cy="1156050"/>
          </a:xfrm>
          <a:prstGeom prst="rect">
            <a:avLst/>
          </a:prstGeom>
        </p:spPr>
      </p:pic>
      <p:sp>
        <p:nvSpPr>
          <p:cNvPr id="21" name="TextBox 13">
            <a:extLst>
              <a:ext uri="{FF2B5EF4-FFF2-40B4-BE49-F238E27FC236}">
                <a16:creationId xmlns:a16="http://schemas.microsoft.com/office/drawing/2014/main" id="{B2D17BC4-26D0-CEF6-8EE1-B53E90279DCB}"/>
              </a:ext>
            </a:extLst>
          </p:cNvPr>
          <p:cNvSpPr txBox="1"/>
          <p:nvPr/>
        </p:nvSpPr>
        <p:spPr>
          <a:xfrm>
            <a:off x="8534400" y="6889626"/>
            <a:ext cx="6905171" cy="604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fa-IR" sz="3200" b="1" dirty="0">
                <a:solidFill>
                  <a:srgbClr val="101010"/>
                </a:solidFill>
                <a:latin typeface="Pelak FA Black" panose="020B0000040000000000" pitchFamily="34" charset="-78"/>
                <a:cs typeface="B Titr" panose="00000700000000000000" pitchFamily="2" charset="-78"/>
              </a:rPr>
              <a:t>نسخه معرفی پروژه – کمیته مشترک ارزشگذاری</a:t>
            </a:r>
            <a:endParaRPr lang="en-US" sz="3200" b="1" dirty="0">
              <a:solidFill>
                <a:srgbClr val="101010"/>
              </a:solidFill>
              <a:latin typeface="Pelak FA Black" panose="020B0000040000000000" pitchFamily="34" charset="-78"/>
              <a:cs typeface="B Titr" panose="00000700000000000000" pitchFamily="2" charset="-78"/>
            </a:endParaRPr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407BF7C1-409D-4C4F-63BA-299A44FB0070}"/>
              </a:ext>
            </a:extLst>
          </p:cNvPr>
          <p:cNvSpPr txBox="1"/>
          <p:nvPr/>
        </p:nvSpPr>
        <p:spPr>
          <a:xfrm>
            <a:off x="914400" y="9029700"/>
            <a:ext cx="4267200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fa-IR" sz="2400" b="1" dirty="0">
                <a:solidFill>
                  <a:srgbClr val="101010"/>
                </a:solidFill>
                <a:latin typeface="Pelak NoEng ExtraBold" panose="02000000000000000000" pitchFamily="2" charset="-78"/>
                <a:cs typeface="B Titr" panose="00000700000000000000" pitchFamily="2" charset="-78"/>
              </a:rPr>
              <a:t>تاریخ آخرین ویرایش: </a:t>
            </a:r>
            <a:r>
              <a:rPr lang="fa-IR" sz="2400" b="1" dirty="0" smtClean="0">
                <a:solidFill>
                  <a:srgbClr val="101010"/>
                </a:solidFill>
                <a:latin typeface="Pelak NoEng ExtraBold" panose="02000000000000000000" pitchFamily="2" charset="-78"/>
                <a:cs typeface="B Titr" panose="00000700000000000000" pitchFamily="2" charset="-78"/>
              </a:rPr>
              <a:t>7 مرداد 1402</a:t>
            </a:r>
            <a:endParaRPr lang="en-US" sz="2400" b="1" dirty="0">
              <a:solidFill>
                <a:srgbClr val="101010"/>
              </a:solidFill>
              <a:latin typeface="Pelak NoEng ExtraBold" panose="02000000000000000000" pitchFamily="2" charset="-78"/>
              <a:cs typeface="B Titr" panose="00000700000000000000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4653355" y="1478253"/>
            <a:ext cx="2758345" cy="245871"/>
          </a:xfrm>
          <a:custGeom>
            <a:avLst/>
            <a:gdLst/>
            <a:ahLst/>
            <a:cxnLst/>
            <a:rect l="l" t="t" r="r" b="b"/>
            <a:pathLst>
              <a:path w="726478" h="64756">
                <a:moveTo>
                  <a:pt x="0" y="0"/>
                </a:moveTo>
                <a:lnTo>
                  <a:pt x="726478" y="0"/>
                </a:lnTo>
                <a:lnTo>
                  <a:pt x="726478" y="64756"/>
                </a:lnTo>
                <a:lnTo>
                  <a:pt x="0" y="64756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16" name="Freeform 16"/>
          <p:cNvSpPr/>
          <p:nvPr/>
        </p:nvSpPr>
        <p:spPr>
          <a:xfrm>
            <a:off x="304800" y="1592581"/>
            <a:ext cx="4724573" cy="45719"/>
          </a:xfrm>
          <a:custGeom>
            <a:avLst/>
            <a:gdLst/>
            <a:ahLst/>
            <a:cxnLst/>
            <a:rect l="l" t="t" r="r" b="b"/>
            <a:pathLst>
              <a:path w="488993" h="17928">
                <a:moveTo>
                  <a:pt x="0" y="0"/>
                </a:moveTo>
                <a:lnTo>
                  <a:pt x="488993" y="0"/>
                </a:lnTo>
                <a:lnTo>
                  <a:pt x="488993" y="17928"/>
                </a:lnTo>
                <a:lnTo>
                  <a:pt x="0" y="17928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92F6C22-175C-C28E-17BC-058A407E3647}"/>
              </a:ext>
            </a:extLst>
          </p:cNvPr>
          <p:cNvSpPr txBox="1"/>
          <p:nvPr/>
        </p:nvSpPr>
        <p:spPr>
          <a:xfrm>
            <a:off x="14782801" y="646734"/>
            <a:ext cx="2628900" cy="665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rtl="1">
              <a:lnSpc>
                <a:spcPts val="5040"/>
              </a:lnSpc>
            </a:pPr>
            <a:r>
              <a:rPr lang="fa-IR" sz="4800" b="1" dirty="0">
                <a:cs typeface="B Titr" panose="00000700000000000000" pitchFamily="2" charset="-78"/>
              </a:rPr>
              <a:t>ارزشگذاری</a:t>
            </a:r>
            <a:endParaRPr lang="en-US" sz="4800" b="1" dirty="0">
              <a:cs typeface="B Titr" panose="00000700000000000000" pitchFamily="2" charset="-78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30640D-3755-3CD9-2467-EB633E44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6" y="253650"/>
            <a:ext cx="4290030" cy="1156050"/>
          </a:xfrm>
          <a:prstGeom prst="rect">
            <a:avLst/>
          </a:prstGeom>
        </p:spPr>
      </p:pic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99C3983-2224-BBC7-3197-33AE3A5F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652312"/>
              </p:ext>
            </p:extLst>
          </p:nvPr>
        </p:nvGraphicFramePr>
        <p:xfrm>
          <a:off x="1600200" y="2247900"/>
          <a:ext cx="15098341" cy="66274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04854">
                  <a:extLst>
                    <a:ext uri="{9D8B030D-6E8A-4147-A177-3AD203B41FA5}">
                      <a16:colId xmlns:a16="http://schemas.microsoft.com/office/drawing/2014/main" val="2294066501"/>
                    </a:ext>
                  </a:extLst>
                </a:gridCol>
                <a:gridCol w="6415035">
                  <a:extLst>
                    <a:ext uri="{9D8B030D-6E8A-4147-A177-3AD203B41FA5}">
                      <a16:colId xmlns:a16="http://schemas.microsoft.com/office/drawing/2014/main" val="3537869464"/>
                    </a:ext>
                  </a:extLst>
                </a:gridCol>
                <a:gridCol w="1078452">
                  <a:extLst>
                    <a:ext uri="{9D8B030D-6E8A-4147-A177-3AD203B41FA5}">
                      <a16:colId xmlns:a16="http://schemas.microsoft.com/office/drawing/2014/main" val="3062458505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3.5 میلیارد تومان</a:t>
                      </a:r>
                      <a:endParaRPr lang="en-US" sz="24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sz="2400" b="1" dirty="0" smtClean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مبلغ سرمایه گذاری سینا وی سی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1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748456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روش جریانات نقدی تنزیل شده </a:t>
                      </a:r>
                      <a:r>
                        <a:rPr lang="en-US" sz="24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(DCF)</a:t>
                      </a:r>
                      <a:r>
                        <a:rPr lang="fa-IR" sz="24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b="1" dirty="0" smtClean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روش ارزشگذاری</a:t>
                      </a:r>
                      <a:endParaRPr lang="en-US" sz="2400" b="1" dirty="0" smtClean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2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56558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7 میلیارد تومان (میانگین </a:t>
                      </a:r>
                      <a:r>
                        <a:rPr lang="fa-IR" sz="2400" b="0" dirty="0" err="1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سناریو</a:t>
                      </a:r>
                      <a:r>
                        <a:rPr lang="fa-IR" sz="24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بد </a:t>
                      </a:r>
                      <a:r>
                        <a:rPr lang="fa-IR" sz="2400" b="0" dirty="0" err="1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بینانه</a:t>
                      </a:r>
                      <a:r>
                        <a:rPr lang="fa-IR" sz="24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)</a:t>
                      </a:r>
                      <a:endParaRPr lang="en-US" sz="24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smtClean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NPV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3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6764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14 درص</a:t>
                      </a:r>
                      <a:r>
                        <a:rPr lang="fa-IR" sz="24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د ماهانه</a:t>
                      </a:r>
                      <a:endParaRPr lang="en-US" sz="24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IRR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4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500327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آتیه سنجش امین</a:t>
                      </a:r>
                      <a:endParaRPr lang="en-US" sz="24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نام کارگزار ارزشگذاری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5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29518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7 میلیارد تومان</a:t>
                      </a:r>
                      <a:endParaRPr lang="en-US" sz="24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ارزشگذاری نهایی </a:t>
                      </a:r>
                      <a:r>
                        <a:rPr lang="en-US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 (Pre </a:t>
                      </a:r>
                      <a:r>
                        <a:rPr lang="en-US" sz="2400" b="1" dirty="0" smtClean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Money)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1" dirty="0" smtClean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6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432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10.5 میلیارد تومان</a:t>
                      </a:r>
                      <a:endParaRPr lang="en-US" sz="24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ارزشگذاری نهایی </a:t>
                      </a:r>
                      <a:r>
                        <a:rPr lang="en-US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 (Post Money)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b="1" dirty="0" smtClean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7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13365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rtl="1"/>
                      <a:r>
                        <a:rPr lang="fa-IR" sz="24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6  میلیارد تومان</a:t>
                      </a:r>
                      <a:endParaRPr lang="en-US" sz="24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b="1" dirty="0" smtClean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مبلغ ارزشگذاری</a:t>
                      </a:r>
                      <a:r>
                        <a:rPr lang="fa-IR" sz="2400" b="1" baseline="0" dirty="0" smtClean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 منصفانه از نظر سینا وی سی 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b="1" dirty="0" smtClean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8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36 درصد</a:t>
                      </a:r>
                      <a:endParaRPr lang="en-US" sz="2400" b="0" dirty="0" smtClean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b="1" dirty="0" smtClean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میزان سهام مطابق ارزش نهایی 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b="1" dirty="0" smtClean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9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515068"/>
                  </a:ext>
                </a:extLst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3.5 میلیارد تومان در </a:t>
                      </a:r>
                      <a:r>
                        <a:rPr lang="fa-IR" sz="2400" b="0" dirty="0" err="1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ازای</a:t>
                      </a:r>
                      <a:r>
                        <a:rPr lang="fa-IR" sz="24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40 درصد سهام به صورت وام تبدیل شونده به سهام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b="1" dirty="0" smtClean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پیشنهاد سرمایه گذاری سینا وی سی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b="1" dirty="0" smtClean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10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164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214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6620303" y="-44827"/>
            <a:ext cx="212090" cy="5143500"/>
          </a:xfrm>
          <a:custGeom>
            <a:avLst/>
            <a:gdLst/>
            <a:ahLst/>
            <a:cxnLst/>
            <a:rect l="l" t="t" r="r" b="b"/>
            <a:pathLst>
              <a:path w="55859" h="1354667">
                <a:moveTo>
                  <a:pt x="0" y="0"/>
                </a:moveTo>
                <a:lnTo>
                  <a:pt x="55859" y="0"/>
                </a:lnTo>
                <a:lnTo>
                  <a:pt x="55859" y="1354667"/>
                </a:lnTo>
                <a:lnTo>
                  <a:pt x="0" y="1354667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7" name="TextBox 7"/>
          <p:cNvSpPr txBox="1"/>
          <p:nvPr/>
        </p:nvSpPr>
        <p:spPr>
          <a:xfrm rot="-5400000">
            <a:off x="14701779" y="4538326"/>
            <a:ext cx="3974630" cy="454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20"/>
              </a:lnSpc>
            </a:pPr>
            <a:r>
              <a:rPr lang="en-US" sz="2800" dirty="0">
                <a:solidFill>
                  <a:srgbClr val="101010"/>
                </a:solidFill>
                <a:latin typeface="Montserrat Classic"/>
              </a:rPr>
              <a:t>Sina.vc</a:t>
            </a:r>
          </a:p>
        </p:txBody>
      </p:sp>
      <p:sp>
        <p:nvSpPr>
          <p:cNvPr id="11" name="Freeform 11"/>
          <p:cNvSpPr/>
          <p:nvPr/>
        </p:nvSpPr>
        <p:spPr>
          <a:xfrm>
            <a:off x="342776" y="1638300"/>
            <a:ext cx="4495800" cy="228600"/>
          </a:xfrm>
          <a:custGeom>
            <a:avLst/>
            <a:gdLst/>
            <a:ahLst/>
            <a:cxnLst/>
            <a:rect l="l" t="t" r="r" b="b"/>
            <a:pathLst>
              <a:path w="726478" h="64756">
                <a:moveTo>
                  <a:pt x="0" y="0"/>
                </a:moveTo>
                <a:lnTo>
                  <a:pt x="726478" y="0"/>
                </a:lnTo>
                <a:lnTo>
                  <a:pt x="726478" y="64756"/>
                </a:lnTo>
                <a:lnTo>
                  <a:pt x="0" y="64756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00C3B4-BD0A-E29F-2C21-A004241B5BB9}"/>
              </a:ext>
            </a:extLst>
          </p:cNvPr>
          <p:cNvSpPr txBox="1"/>
          <p:nvPr/>
        </p:nvSpPr>
        <p:spPr>
          <a:xfrm>
            <a:off x="4648200" y="5098673"/>
            <a:ext cx="7372928" cy="850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fa-IR" sz="8800" b="1" dirty="0">
                <a:solidFill>
                  <a:srgbClr val="00AD90"/>
                </a:solidFill>
                <a:latin typeface="Pelak FA Black" panose="020B0000040000000000" pitchFamily="34" charset="-78"/>
                <a:cs typeface="B Titr" panose="00000700000000000000" pitchFamily="2" charset="-78"/>
              </a:rPr>
              <a:t>ممنون از توجه شما</a:t>
            </a:r>
            <a:endParaRPr lang="en-US" sz="8800" b="1" dirty="0">
              <a:solidFill>
                <a:srgbClr val="00AD90"/>
              </a:solidFill>
              <a:latin typeface="Pelak FA Black" panose="020B0000040000000000" pitchFamily="34" charset="-78"/>
              <a:cs typeface="B Titr" panose="00000700000000000000" pitchFamily="2" charset="-7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C067CC8-C939-B072-C9A9-2B96518A0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6" y="253650"/>
            <a:ext cx="4290030" cy="115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46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4653355" y="1478253"/>
            <a:ext cx="2758345" cy="245871"/>
          </a:xfrm>
          <a:custGeom>
            <a:avLst/>
            <a:gdLst/>
            <a:ahLst/>
            <a:cxnLst/>
            <a:rect l="l" t="t" r="r" b="b"/>
            <a:pathLst>
              <a:path w="726478" h="64756">
                <a:moveTo>
                  <a:pt x="0" y="0"/>
                </a:moveTo>
                <a:lnTo>
                  <a:pt x="726478" y="0"/>
                </a:lnTo>
                <a:lnTo>
                  <a:pt x="726478" y="64756"/>
                </a:lnTo>
                <a:lnTo>
                  <a:pt x="0" y="64756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16" name="Freeform 16"/>
          <p:cNvSpPr/>
          <p:nvPr/>
        </p:nvSpPr>
        <p:spPr>
          <a:xfrm>
            <a:off x="304800" y="1592581"/>
            <a:ext cx="4724573" cy="45719"/>
          </a:xfrm>
          <a:custGeom>
            <a:avLst/>
            <a:gdLst/>
            <a:ahLst/>
            <a:cxnLst/>
            <a:rect l="l" t="t" r="r" b="b"/>
            <a:pathLst>
              <a:path w="488993" h="17928">
                <a:moveTo>
                  <a:pt x="0" y="0"/>
                </a:moveTo>
                <a:lnTo>
                  <a:pt x="488993" y="0"/>
                </a:lnTo>
                <a:lnTo>
                  <a:pt x="488993" y="17928"/>
                </a:lnTo>
                <a:lnTo>
                  <a:pt x="0" y="17928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92F6C22-175C-C28E-17BC-058A407E3647}"/>
              </a:ext>
            </a:extLst>
          </p:cNvPr>
          <p:cNvSpPr txBox="1"/>
          <p:nvPr/>
        </p:nvSpPr>
        <p:spPr>
          <a:xfrm>
            <a:off x="14363701" y="646734"/>
            <a:ext cx="3086099" cy="665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fa-IR" sz="4800" b="1" dirty="0">
                <a:cs typeface="B Titr" panose="00000700000000000000" pitchFamily="2" charset="-78"/>
              </a:rPr>
              <a:t>معرفی شرکت</a:t>
            </a:r>
            <a:endParaRPr lang="en-US" sz="4800" b="1" dirty="0">
              <a:cs typeface="B Titr" panose="00000700000000000000" pitchFamily="2" charset="-78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30640D-3755-3CD9-2467-EB633E44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6" y="253650"/>
            <a:ext cx="4290030" cy="1156050"/>
          </a:xfrm>
          <a:prstGeom prst="rect">
            <a:avLst/>
          </a:prstGeom>
        </p:spPr>
      </p:pic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99C3983-2224-BBC7-3197-33AE3A5F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703596"/>
              </p:ext>
            </p:extLst>
          </p:nvPr>
        </p:nvGraphicFramePr>
        <p:xfrm>
          <a:off x="609600" y="2253566"/>
          <a:ext cx="17068800" cy="70439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3800766665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045354798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29406650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537869464"/>
                    </a:ext>
                  </a:extLst>
                </a:gridCol>
              </a:tblGrid>
              <a:tr h="749688">
                <a:tc gridSpan="2"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سهامداران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اطلاعات ثبتی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295189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3</a:t>
                      </a:r>
                      <a:endParaRPr lang="en-US" sz="2400" b="1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تعداد سهامداران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فرتاک</a:t>
                      </a: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جوجه تیمره 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نام شرکت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43284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 smtClean="0">
                          <a:solidFill>
                            <a:schemeClr val="tx1"/>
                          </a:solidFill>
                          <a:cs typeface="B Titr" panose="00000700000000000000" pitchFamily="2" charset="-78"/>
                        </a:rPr>
                        <a:t>-</a:t>
                      </a:r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سهامدار حقوقی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۱۵۵۲۳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شماره ثبت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832989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b="1" dirty="0" smtClean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درصد</a:t>
                      </a:r>
                      <a:r>
                        <a:rPr lang="fa-IR" sz="2400" b="1" baseline="0" dirty="0" smtClean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 </a:t>
                      </a:r>
                      <a:r>
                        <a:rPr lang="fa-IR" sz="2400" b="1" dirty="0" smtClean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سهام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نام سهامدار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14007215270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شناسه ملی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133657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50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مینا بهلول 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مسولیت</a:t>
                      </a: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محدود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نوع شرکت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851840"/>
                  </a:ext>
                </a:extLst>
              </a:tr>
              <a:tr h="1046494"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40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امید افسریان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1396/08/27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تاریخ ثبت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698693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10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حامد</a:t>
                      </a: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قربان تنهایی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خمین</a:t>
                      </a: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. بلوار بهشتی . کوچه فضیلت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آدرس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766512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09120944734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شماره تماس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738345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آقای حامد قربان تنهایی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نام مدیرعامل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31096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4653355" y="1478253"/>
            <a:ext cx="2758345" cy="245871"/>
          </a:xfrm>
          <a:custGeom>
            <a:avLst/>
            <a:gdLst/>
            <a:ahLst/>
            <a:cxnLst/>
            <a:rect l="l" t="t" r="r" b="b"/>
            <a:pathLst>
              <a:path w="726478" h="64756">
                <a:moveTo>
                  <a:pt x="0" y="0"/>
                </a:moveTo>
                <a:lnTo>
                  <a:pt x="726478" y="0"/>
                </a:lnTo>
                <a:lnTo>
                  <a:pt x="726478" y="64756"/>
                </a:lnTo>
                <a:lnTo>
                  <a:pt x="0" y="64756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16" name="Freeform 16"/>
          <p:cNvSpPr/>
          <p:nvPr/>
        </p:nvSpPr>
        <p:spPr>
          <a:xfrm>
            <a:off x="304800" y="1592581"/>
            <a:ext cx="4724573" cy="45719"/>
          </a:xfrm>
          <a:custGeom>
            <a:avLst/>
            <a:gdLst/>
            <a:ahLst/>
            <a:cxnLst/>
            <a:rect l="l" t="t" r="r" b="b"/>
            <a:pathLst>
              <a:path w="488993" h="17928">
                <a:moveTo>
                  <a:pt x="0" y="0"/>
                </a:moveTo>
                <a:lnTo>
                  <a:pt x="488993" y="0"/>
                </a:lnTo>
                <a:lnTo>
                  <a:pt x="488993" y="17928"/>
                </a:lnTo>
                <a:lnTo>
                  <a:pt x="0" y="17928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92F6C22-175C-C28E-17BC-058A407E3647}"/>
              </a:ext>
            </a:extLst>
          </p:cNvPr>
          <p:cNvSpPr txBox="1"/>
          <p:nvPr/>
        </p:nvSpPr>
        <p:spPr>
          <a:xfrm>
            <a:off x="13639801" y="647700"/>
            <a:ext cx="3733800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fa-IR" sz="4800" b="1" dirty="0">
                <a:cs typeface="B Titr" panose="00000700000000000000" pitchFamily="2" charset="-78"/>
              </a:rPr>
              <a:t>معرفی </a:t>
            </a:r>
            <a:r>
              <a:rPr lang="fa-IR" sz="4800" b="1" dirty="0" smtClean="0">
                <a:cs typeface="B Titr" panose="00000700000000000000" pitchFamily="2" charset="-78"/>
              </a:rPr>
              <a:t>محصول</a:t>
            </a:r>
            <a:endParaRPr lang="en-US" sz="4800" b="1" dirty="0">
              <a:cs typeface="B Titr" panose="00000700000000000000" pitchFamily="2" charset="-78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30640D-3755-3CD9-2467-EB633E44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6" y="253650"/>
            <a:ext cx="4290030" cy="1156050"/>
          </a:xfrm>
          <a:prstGeom prst="rect">
            <a:avLst/>
          </a:prstGeom>
        </p:spPr>
      </p:pic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99C3983-2224-BBC7-3197-33AE3A5F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789422"/>
              </p:ext>
            </p:extLst>
          </p:nvPr>
        </p:nvGraphicFramePr>
        <p:xfrm>
          <a:off x="1600200" y="2476500"/>
          <a:ext cx="145542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54200">
                  <a:extLst>
                    <a:ext uri="{9D8B030D-6E8A-4147-A177-3AD203B41FA5}">
                      <a16:colId xmlns:a16="http://schemas.microsoft.com/office/drawing/2014/main" val="2294066501"/>
                    </a:ext>
                  </a:extLst>
                </a:gridCol>
              </a:tblGrid>
              <a:tr h="635099">
                <a:tc>
                  <a:txBody>
                    <a:bodyPr/>
                    <a:lstStyle/>
                    <a:p>
                      <a:pPr algn="just" rtl="1"/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معرفی اجمالی (مشکل و راه حل)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295189"/>
                  </a:ext>
                </a:extLst>
              </a:tr>
              <a:tr h="6222901">
                <a:tc>
                  <a:txBody>
                    <a:bodyPr/>
                    <a:lstStyle/>
                    <a:p>
                      <a:pPr marL="342900" indent="-342900" algn="just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عدم توجیه پذیری</a:t>
                      </a: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اقتصادی پرورش دام و طیور پس از حذف ارز ترجیحی نهاده ها و اعمال قیمت دستوری محصولات تولیدی </a:t>
                      </a:r>
                      <a:endParaRPr lang="en-US" sz="2800" b="0" baseline="0" dirty="0" smtClean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  <a:p>
                      <a:pPr marL="342900" indent="-342900" algn="just" rtl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عدم حفظ یکپارچگی کیفی در محصولات </a:t>
                      </a:r>
                      <a:endParaRPr lang="en-US" sz="2800" b="0" baseline="0" dirty="0" smtClean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  <a:p>
                      <a:pPr marL="0" indent="0" algn="just" rtl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محصول حاضر تولید خوراک دام کنسانتره با بهره گیری از پسماند مواد غذایی میباشد که حذف کنجاله سویا ، جو و ذرت از ترکیبات کنسانتره رایج در بازار و جایگزینی آن با پسماند صنایع غذایی نظیر تفاله کنجد، پسماند مرکبات و .. می باشد که منجر به تولید محصول خوش خوراک تر، با قیمت کمتر نسبت به محصولات رایج  و هضم سریعتر با استفاده از ترکیبات فیبردار جدید میگردد. </a:t>
                      </a:r>
                      <a:endParaRPr lang="en-US" sz="2800" b="0" baseline="0" dirty="0" smtClean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  <a:p>
                      <a:pPr marL="0" indent="0" algn="just" rtl="1">
                        <a:lnSpc>
                          <a:spcPct val="150000"/>
                        </a:lnSpc>
                        <a:buFontTx/>
                        <a:buNone/>
                      </a:pPr>
                      <a:endParaRPr lang="en-US" sz="3200" b="0" baseline="0" dirty="0" smtClean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  <a:p>
                      <a:pPr marL="342900" indent="-342900" algn="just" rtl="1">
                        <a:buFont typeface="Arial" panose="020B0604020202020204" pitchFamily="34" charset="0"/>
                        <a:buChar char="•"/>
                      </a:pPr>
                      <a:endParaRPr lang="en-US" sz="3200" b="0" baseline="0" dirty="0" smtClean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4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70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4653355" y="1478253"/>
            <a:ext cx="2758345" cy="245871"/>
          </a:xfrm>
          <a:custGeom>
            <a:avLst/>
            <a:gdLst/>
            <a:ahLst/>
            <a:cxnLst/>
            <a:rect l="l" t="t" r="r" b="b"/>
            <a:pathLst>
              <a:path w="726478" h="64756">
                <a:moveTo>
                  <a:pt x="0" y="0"/>
                </a:moveTo>
                <a:lnTo>
                  <a:pt x="726478" y="0"/>
                </a:lnTo>
                <a:lnTo>
                  <a:pt x="726478" y="64756"/>
                </a:lnTo>
                <a:lnTo>
                  <a:pt x="0" y="64756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16" name="Freeform 16"/>
          <p:cNvSpPr/>
          <p:nvPr/>
        </p:nvSpPr>
        <p:spPr>
          <a:xfrm>
            <a:off x="304800" y="1592581"/>
            <a:ext cx="4724573" cy="45719"/>
          </a:xfrm>
          <a:custGeom>
            <a:avLst/>
            <a:gdLst/>
            <a:ahLst/>
            <a:cxnLst/>
            <a:rect l="l" t="t" r="r" b="b"/>
            <a:pathLst>
              <a:path w="488993" h="17928">
                <a:moveTo>
                  <a:pt x="0" y="0"/>
                </a:moveTo>
                <a:lnTo>
                  <a:pt x="488993" y="0"/>
                </a:lnTo>
                <a:lnTo>
                  <a:pt x="488993" y="17928"/>
                </a:lnTo>
                <a:lnTo>
                  <a:pt x="0" y="17928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92F6C22-175C-C28E-17BC-058A407E3647}"/>
              </a:ext>
            </a:extLst>
          </p:cNvPr>
          <p:cNvSpPr txBox="1"/>
          <p:nvPr/>
        </p:nvSpPr>
        <p:spPr>
          <a:xfrm>
            <a:off x="13639801" y="647700"/>
            <a:ext cx="3733800" cy="665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fa-IR" sz="4800" b="1" dirty="0" smtClean="0">
                <a:cs typeface="B Titr" panose="00000700000000000000" pitchFamily="2" charset="-78"/>
              </a:rPr>
              <a:t>رقبا بالفعل </a:t>
            </a:r>
            <a:endParaRPr lang="en-US" sz="4800" b="1" dirty="0">
              <a:cs typeface="B Titr" panose="00000700000000000000" pitchFamily="2" charset="-78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30640D-3755-3CD9-2467-EB633E44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6" y="253650"/>
            <a:ext cx="4290030" cy="1156050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030415"/>
              </p:ext>
            </p:extLst>
          </p:nvPr>
        </p:nvGraphicFramePr>
        <p:xfrm>
          <a:off x="3429000" y="2552700"/>
          <a:ext cx="10591886" cy="576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67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fa-IR" sz="2400" b="1" kern="1200" dirty="0" smtClean="0">
                          <a:solidFill>
                            <a:srgbClr val="00AD90"/>
                          </a:solidFill>
                          <a:latin typeface="+mn-lt"/>
                          <a:ea typeface="+mn-ea"/>
                          <a:cs typeface="B Titr" panose="00000700000000000000" pitchFamily="2" charset="-78"/>
                        </a:rPr>
                        <a:t>نام شرکت</a:t>
                      </a:r>
                      <a:endParaRPr lang="en-US" sz="2400" b="1" kern="1200" dirty="0">
                        <a:solidFill>
                          <a:srgbClr val="00AD90"/>
                        </a:solidFill>
                        <a:latin typeface="+mn-lt"/>
                        <a:ea typeface="+mn-ea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kern="1200" dirty="0" smtClean="0">
                          <a:solidFill>
                            <a:srgbClr val="00AD90"/>
                          </a:solidFill>
                          <a:latin typeface="+mn-lt"/>
                          <a:ea typeface="+mn-ea"/>
                          <a:cs typeface="B Titr" panose="00000700000000000000" pitchFamily="2" charset="-78"/>
                        </a:rPr>
                        <a:t>ردیف </a:t>
                      </a:r>
                      <a:endParaRPr lang="en-US" sz="2400" b="1" kern="1200" dirty="0">
                        <a:solidFill>
                          <a:srgbClr val="00AD90"/>
                        </a:solidFill>
                        <a:latin typeface="+mn-lt"/>
                        <a:ea typeface="+mn-ea"/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fa-IR" sz="2800" dirty="0" smtClean="0">
                          <a:cs typeface="B Nazanin" panose="00000400000000000000" pitchFamily="2" charset="-78"/>
                        </a:rPr>
                        <a:t>صنعت نوین خوراک سازان </a:t>
                      </a:r>
                      <a:r>
                        <a:rPr lang="fa-IR" sz="2800" dirty="0" err="1" smtClean="0">
                          <a:cs typeface="B Nazanin" panose="00000400000000000000" pitchFamily="2" charset="-78"/>
                        </a:rPr>
                        <a:t>فرتاک</a:t>
                      </a:r>
                      <a:r>
                        <a:rPr lang="fa-IR" sz="280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800" dirty="0" err="1" smtClean="0">
                          <a:cs typeface="B Nazanin" panose="00000400000000000000" pitchFamily="2" charset="-78"/>
                        </a:rPr>
                        <a:t>ناژو</a:t>
                      </a:r>
                      <a:endParaRPr lang="fa-IR" sz="2800" dirty="0" smtClean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B Titr" panose="00000700000000000000" pitchFamily="2" charset="-78"/>
                        </a:rPr>
                        <a:t>۱</a:t>
                      </a:r>
                      <a:endParaRPr lang="en-US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cs typeface="B Titr" panose="000007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800" b="0" dirty="0" smtClean="0">
                          <a:cs typeface="B Nazanin" panose="00000400000000000000" pitchFamily="2" charset="-78"/>
                        </a:rPr>
                        <a:t>نانو پیشگامان</a:t>
                      </a:r>
                      <a:r>
                        <a:rPr lang="fa-IR" sz="2800" b="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800" b="0" baseline="0" dirty="0" err="1" smtClean="0">
                          <a:cs typeface="B Nazanin" panose="00000400000000000000" pitchFamily="2" charset="-78"/>
                        </a:rPr>
                        <a:t>سهند</a:t>
                      </a:r>
                      <a:endParaRPr lang="en-US" sz="2800" b="0" dirty="0" smtClean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B Titr" panose="00000700000000000000" pitchFamily="2" charset="-78"/>
                        </a:rPr>
                        <a:t>2</a:t>
                      </a:r>
                      <a:endParaRPr lang="en-US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cs typeface="B Titr" panose="000007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fa-IR" sz="2800" dirty="0" smtClean="0">
                          <a:cs typeface="B Nazanin" panose="00000400000000000000" pitchFamily="2" charset="-78"/>
                        </a:rPr>
                        <a:t>دانشگاه زنجان</a:t>
                      </a:r>
                      <a:r>
                        <a:rPr lang="fa-IR" sz="28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endParaRPr lang="en-US" sz="28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B Titr" panose="00000700000000000000" pitchFamily="2" charset="-78"/>
                        </a:rPr>
                        <a:t>3</a:t>
                      </a:r>
                      <a:endParaRPr lang="en-US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cs typeface="B Titr" panose="000007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dirty="0" smtClean="0">
                          <a:cs typeface="B Nazanin" panose="00000400000000000000" pitchFamily="2" charset="-78"/>
                        </a:rPr>
                        <a:t>REFEED</a:t>
                      </a:r>
                      <a:r>
                        <a:rPr lang="en-US" sz="2800" b="0" baseline="0" dirty="0" smtClean="0">
                          <a:cs typeface="B Nazanin" panose="00000400000000000000" pitchFamily="2" charset="-78"/>
                        </a:rPr>
                        <a:t> CANADA</a:t>
                      </a:r>
                      <a:endParaRPr lang="en-US" sz="2800" b="0" dirty="0" smtClean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B Titr" panose="00000700000000000000" pitchFamily="2" charset="-78"/>
                        </a:rPr>
                        <a:t>4</a:t>
                      </a:r>
                      <a:endParaRPr lang="en-US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cs typeface="B Titr" panose="000007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cs typeface="B Nazanin" panose="00000400000000000000" pitchFamily="2" charset="-78"/>
                        </a:rPr>
                        <a:t>WIS</a:t>
                      </a:r>
                      <a:r>
                        <a:rPr lang="en-US" sz="2800" baseline="0" dirty="0" smtClean="0">
                          <a:cs typeface="B Nazanin" panose="00000400000000000000" pitchFamily="2" charset="-78"/>
                        </a:rPr>
                        <a:t> ERG</a:t>
                      </a:r>
                      <a:endParaRPr lang="en-US" sz="28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B Titr" panose="00000700000000000000" pitchFamily="2" charset="-78"/>
                        </a:rPr>
                        <a:t>5</a:t>
                      </a:r>
                      <a:endParaRPr lang="en-US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cs typeface="B Titr" panose="000007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ctr" rtl="1"/>
                      <a:r>
                        <a:rPr lang="fa-IR" sz="2800" dirty="0" smtClean="0">
                          <a:cs typeface="B Nazanin" panose="00000400000000000000" pitchFamily="2" charset="-78"/>
                        </a:rPr>
                        <a:t>پالایشگاه</a:t>
                      </a:r>
                      <a:r>
                        <a:rPr lang="fa-IR" sz="2800" baseline="0" dirty="0" smtClean="0">
                          <a:cs typeface="B Nazanin" panose="00000400000000000000" pitchFamily="2" charset="-78"/>
                        </a:rPr>
                        <a:t> زیستی </a:t>
                      </a:r>
                      <a:r>
                        <a:rPr lang="en-US" sz="2800" baseline="0" dirty="0" smtClean="0">
                          <a:cs typeface="B Nazanin" panose="00000400000000000000" pitchFamily="2" charset="-78"/>
                        </a:rPr>
                        <a:t>NUTRI CYCLES</a:t>
                      </a:r>
                      <a:endParaRPr lang="en-US" sz="28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cs typeface="B Titr" panose="00000700000000000000" pitchFamily="2" charset="-78"/>
                        </a:rPr>
                        <a:t>6</a:t>
                      </a:r>
                      <a:endParaRPr lang="en-US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cs typeface="B Titr" panose="000007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2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4653355" y="1478253"/>
            <a:ext cx="2758345" cy="245871"/>
          </a:xfrm>
          <a:custGeom>
            <a:avLst/>
            <a:gdLst/>
            <a:ahLst/>
            <a:cxnLst/>
            <a:rect l="l" t="t" r="r" b="b"/>
            <a:pathLst>
              <a:path w="726478" h="64756">
                <a:moveTo>
                  <a:pt x="0" y="0"/>
                </a:moveTo>
                <a:lnTo>
                  <a:pt x="726478" y="0"/>
                </a:lnTo>
                <a:lnTo>
                  <a:pt x="726478" y="64756"/>
                </a:lnTo>
                <a:lnTo>
                  <a:pt x="0" y="64756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16" name="Freeform 16"/>
          <p:cNvSpPr/>
          <p:nvPr/>
        </p:nvSpPr>
        <p:spPr>
          <a:xfrm>
            <a:off x="304800" y="1592581"/>
            <a:ext cx="4724573" cy="45719"/>
          </a:xfrm>
          <a:custGeom>
            <a:avLst/>
            <a:gdLst/>
            <a:ahLst/>
            <a:cxnLst/>
            <a:rect l="l" t="t" r="r" b="b"/>
            <a:pathLst>
              <a:path w="488993" h="17928">
                <a:moveTo>
                  <a:pt x="0" y="0"/>
                </a:moveTo>
                <a:lnTo>
                  <a:pt x="488993" y="0"/>
                </a:lnTo>
                <a:lnTo>
                  <a:pt x="488993" y="17928"/>
                </a:lnTo>
                <a:lnTo>
                  <a:pt x="0" y="17928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92F6C22-175C-C28E-17BC-058A407E3647}"/>
              </a:ext>
            </a:extLst>
          </p:cNvPr>
          <p:cNvSpPr txBox="1"/>
          <p:nvPr/>
        </p:nvSpPr>
        <p:spPr>
          <a:xfrm>
            <a:off x="14112229" y="618791"/>
            <a:ext cx="3489971" cy="66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fa-IR" sz="4800" b="1" dirty="0">
                <a:cs typeface="B Titr" panose="00000700000000000000" pitchFamily="2" charset="-78"/>
              </a:rPr>
              <a:t>معرفی محصول</a:t>
            </a:r>
            <a:endParaRPr lang="en-US" sz="4800" b="1" dirty="0">
              <a:cs typeface="B Titr" panose="00000700000000000000" pitchFamily="2" charset="-78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30640D-3755-3CD9-2467-EB633E44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6" y="253650"/>
            <a:ext cx="4290030" cy="1156050"/>
          </a:xfrm>
          <a:prstGeom prst="rect">
            <a:avLst/>
          </a:prstGeom>
        </p:spPr>
      </p:pic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99C3983-2224-BBC7-3197-33AE3A5F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250723"/>
              </p:ext>
            </p:extLst>
          </p:nvPr>
        </p:nvGraphicFramePr>
        <p:xfrm>
          <a:off x="10439400" y="2247900"/>
          <a:ext cx="6553200" cy="5855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8800">
                  <a:extLst>
                    <a:ext uri="{9D8B030D-6E8A-4147-A177-3AD203B41FA5}">
                      <a16:colId xmlns:a16="http://schemas.microsoft.com/office/drawing/2014/main" val="22940665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7869464"/>
                    </a:ext>
                  </a:extLst>
                </a:gridCol>
              </a:tblGrid>
              <a:tr h="1463772"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قابلیت ها و عملکرد های اصلی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ردیف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43284"/>
                  </a:ext>
                </a:extLst>
              </a:tr>
              <a:tr h="1463772">
                <a:tc>
                  <a:txBody>
                    <a:bodyPr/>
                    <a:lstStyle/>
                    <a:p>
                      <a:pPr algn="ctr" rtl="1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هضم</a:t>
                      </a: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سریعتر</a:t>
                      </a:r>
                      <a:r>
                        <a:rPr lang="en-US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با ترکیبات فیبردار جدید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1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832989"/>
                  </a:ext>
                </a:extLst>
              </a:tr>
              <a:tr h="1463772"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محصول خوش خوراک تر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2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133657"/>
                  </a:ext>
                </a:extLst>
              </a:tr>
              <a:tr h="1463772"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قیمت کمتر نسبت به محصولات رایج 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3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632455"/>
                  </a:ext>
                </a:extLst>
              </a:tr>
            </a:tbl>
          </a:graphicData>
        </a:graphic>
      </p:graphicFrame>
      <p:graphicFrame>
        <p:nvGraphicFramePr>
          <p:cNvPr id="2" name="Table 33">
            <a:extLst>
              <a:ext uri="{FF2B5EF4-FFF2-40B4-BE49-F238E27FC236}">
                <a16:creationId xmlns:a16="http://schemas.microsoft.com/office/drawing/2014/main" id="{DF884A08-22B2-CABD-3396-8710C505B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138435"/>
              </p:ext>
            </p:extLst>
          </p:nvPr>
        </p:nvGraphicFramePr>
        <p:xfrm>
          <a:off x="609600" y="2247900"/>
          <a:ext cx="8241724" cy="749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1724">
                  <a:extLst>
                    <a:ext uri="{9D8B030D-6E8A-4147-A177-3AD203B41FA5}">
                      <a16:colId xmlns:a16="http://schemas.microsoft.com/office/drawing/2014/main" val="3800766665"/>
                    </a:ext>
                  </a:extLst>
                </a:gridCol>
              </a:tblGrid>
              <a:tr h="749688">
                <a:tc>
                  <a:txBody>
                    <a:bodyPr/>
                    <a:lstStyle/>
                    <a:p>
                      <a:pPr algn="r" rtl="1"/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هزینه های صورت گرفته تاکنون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43284"/>
                  </a:ext>
                </a:extLst>
              </a:tr>
              <a:tr h="1499376">
                <a:tc>
                  <a:txBody>
                    <a:bodyPr/>
                    <a:lstStyle/>
                    <a:p>
                      <a:pPr algn="ctr" rtl="1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10</a:t>
                      </a: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میلیارد تومان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832989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هزینه های لازم برای توسعه محصول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632455"/>
                  </a:ext>
                </a:extLst>
              </a:tr>
              <a:tr h="1499376">
                <a:tc>
                  <a:txBody>
                    <a:bodyPr/>
                    <a:lstStyle/>
                    <a:p>
                      <a:pPr algn="ctr" rtl="1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۳.۵ میلیارد تومان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851840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کامل بودن محصول به عنوان </a:t>
                      </a:r>
                      <a:r>
                        <a:rPr lang="en-US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MVP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766512"/>
                  </a:ext>
                </a:extLst>
              </a:tr>
              <a:tr h="2249064">
                <a:tc>
                  <a:txBody>
                    <a:bodyPr/>
                    <a:lstStyle/>
                    <a:p>
                      <a:pPr algn="ctr" rtl="1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محصول در حال حاضر آماده</a:t>
                      </a: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میباشد و مطابق اسناد موجود به چندین کارخانه نیز فروش داشته است.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658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29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4653355" y="1478253"/>
            <a:ext cx="2758345" cy="245871"/>
          </a:xfrm>
          <a:custGeom>
            <a:avLst/>
            <a:gdLst/>
            <a:ahLst/>
            <a:cxnLst/>
            <a:rect l="l" t="t" r="r" b="b"/>
            <a:pathLst>
              <a:path w="726478" h="64756">
                <a:moveTo>
                  <a:pt x="0" y="0"/>
                </a:moveTo>
                <a:lnTo>
                  <a:pt x="726478" y="0"/>
                </a:lnTo>
                <a:lnTo>
                  <a:pt x="726478" y="64756"/>
                </a:lnTo>
                <a:lnTo>
                  <a:pt x="0" y="64756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16" name="Freeform 16"/>
          <p:cNvSpPr/>
          <p:nvPr/>
        </p:nvSpPr>
        <p:spPr>
          <a:xfrm>
            <a:off x="304800" y="1592581"/>
            <a:ext cx="4724573" cy="45719"/>
          </a:xfrm>
          <a:custGeom>
            <a:avLst/>
            <a:gdLst/>
            <a:ahLst/>
            <a:cxnLst/>
            <a:rect l="l" t="t" r="r" b="b"/>
            <a:pathLst>
              <a:path w="488993" h="17928">
                <a:moveTo>
                  <a:pt x="0" y="0"/>
                </a:moveTo>
                <a:lnTo>
                  <a:pt x="488993" y="0"/>
                </a:lnTo>
                <a:lnTo>
                  <a:pt x="488993" y="17928"/>
                </a:lnTo>
                <a:lnTo>
                  <a:pt x="0" y="17928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92F6C22-175C-C28E-17BC-058A407E3647}"/>
              </a:ext>
            </a:extLst>
          </p:cNvPr>
          <p:cNvSpPr txBox="1"/>
          <p:nvPr/>
        </p:nvSpPr>
        <p:spPr>
          <a:xfrm>
            <a:off x="14859000" y="618791"/>
            <a:ext cx="2286000" cy="665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040"/>
              </a:lnSpc>
            </a:pPr>
            <a:r>
              <a:rPr lang="fa-IR" sz="4800" b="1" dirty="0">
                <a:cs typeface="B Titr" panose="00000700000000000000" pitchFamily="2" charset="-78"/>
              </a:rPr>
              <a:t>معرفی تیم</a:t>
            </a:r>
            <a:endParaRPr lang="en-US" sz="4800" b="1" dirty="0">
              <a:cs typeface="B Titr" panose="00000700000000000000" pitchFamily="2" charset="-78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30640D-3755-3CD9-2467-EB633E44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6" y="253650"/>
            <a:ext cx="4290030" cy="1156050"/>
          </a:xfrm>
          <a:prstGeom prst="rect">
            <a:avLst/>
          </a:prstGeom>
        </p:spPr>
      </p:pic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99C3983-2224-BBC7-3197-33AE3A5F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266637"/>
              </p:ext>
            </p:extLst>
          </p:nvPr>
        </p:nvGraphicFramePr>
        <p:xfrm>
          <a:off x="609600" y="2260212"/>
          <a:ext cx="17068800" cy="67471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800766665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3045354798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700975492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2294066501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4116207867"/>
                    </a:ext>
                  </a:extLst>
                </a:gridCol>
                <a:gridCol w="3108960">
                  <a:extLst>
                    <a:ext uri="{9D8B030D-6E8A-4147-A177-3AD203B41FA5}">
                      <a16:colId xmlns:a16="http://schemas.microsoft.com/office/drawing/2014/main" val="3537869464"/>
                    </a:ext>
                  </a:extLst>
                </a:gridCol>
              </a:tblGrid>
              <a:tr h="749688"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درصد سهام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نوع قرارداد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تحصیلات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تخصص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عنوان سازمانی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نام و نام خانوادگی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43284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50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تمام وقت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ارشد مالی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مالی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مدیر</a:t>
                      </a: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مالی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مینا بهلول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133657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۴۰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تمام وقت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دکتری خوراک دام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خوراک</a:t>
                      </a: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دام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مدیر تولید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امید افسریان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632455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۱۰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پاره</a:t>
                      </a: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وقت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ارشد مدیریت کسب وکار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بازاریابی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مدیر عامل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حامد قربان تنهایی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851840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0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پاره</a:t>
                      </a: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وقت 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دکترا بازاریابی 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بازاریابی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مدیر فروش</a:t>
                      </a: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و بازاریابی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حنانه گنجی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698693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766512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7658503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738345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310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07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4653355" y="1478253"/>
            <a:ext cx="2758345" cy="245871"/>
          </a:xfrm>
          <a:custGeom>
            <a:avLst/>
            <a:gdLst/>
            <a:ahLst/>
            <a:cxnLst/>
            <a:rect l="l" t="t" r="r" b="b"/>
            <a:pathLst>
              <a:path w="726478" h="64756">
                <a:moveTo>
                  <a:pt x="0" y="0"/>
                </a:moveTo>
                <a:lnTo>
                  <a:pt x="726478" y="0"/>
                </a:lnTo>
                <a:lnTo>
                  <a:pt x="726478" y="64756"/>
                </a:lnTo>
                <a:lnTo>
                  <a:pt x="0" y="64756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16" name="Freeform 16"/>
          <p:cNvSpPr/>
          <p:nvPr/>
        </p:nvSpPr>
        <p:spPr>
          <a:xfrm>
            <a:off x="304800" y="1592581"/>
            <a:ext cx="4724573" cy="45719"/>
          </a:xfrm>
          <a:custGeom>
            <a:avLst/>
            <a:gdLst/>
            <a:ahLst/>
            <a:cxnLst/>
            <a:rect l="l" t="t" r="r" b="b"/>
            <a:pathLst>
              <a:path w="488993" h="17928">
                <a:moveTo>
                  <a:pt x="0" y="0"/>
                </a:moveTo>
                <a:lnTo>
                  <a:pt x="488993" y="0"/>
                </a:lnTo>
                <a:lnTo>
                  <a:pt x="488993" y="17928"/>
                </a:lnTo>
                <a:lnTo>
                  <a:pt x="0" y="17928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92F6C22-175C-C28E-17BC-058A407E3647}"/>
              </a:ext>
            </a:extLst>
          </p:cNvPr>
          <p:cNvSpPr txBox="1"/>
          <p:nvPr/>
        </p:nvSpPr>
        <p:spPr>
          <a:xfrm>
            <a:off x="14554200" y="646734"/>
            <a:ext cx="3489971" cy="66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rtl="1">
              <a:lnSpc>
                <a:spcPts val="5040"/>
              </a:lnSpc>
            </a:pPr>
            <a:r>
              <a:rPr lang="fa-IR" sz="4800" b="1" dirty="0">
                <a:cs typeface="B Titr" panose="00000700000000000000" pitchFamily="2" charset="-78"/>
              </a:rPr>
              <a:t>تحلیل </a:t>
            </a:r>
            <a:r>
              <a:rPr lang="en-US" sz="4800" b="1" dirty="0">
                <a:cs typeface="B Titr" panose="00000700000000000000" pitchFamily="2" charset="-78"/>
              </a:rPr>
              <a:t>SWOT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30640D-3755-3CD9-2467-EB633E44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6" y="253650"/>
            <a:ext cx="4290030" cy="1156050"/>
          </a:xfrm>
          <a:prstGeom prst="rect">
            <a:avLst/>
          </a:prstGeom>
        </p:spPr>
      </p:pic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99C3983-2224-BBC7-3197-33AE3A5F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879422"/>
              </p:ext>
            </p:extLst>
          </p:nvPr>
        </p:nvGraphicFramePr>
        <p:xfrm>
          <a:off x="548546" y="2628900"/>
          <a:ext cx="17068800" cy="58617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800766665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3045354798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2294066501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537869464"/>
                    </a:ext>
                  </a:extLst>
                </a:gridCol>
              </a:tblGrid>
              <a:tr h="624273"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فرصت ها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تهدید ها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نقاط ضعف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نقاط قوت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295189"/>
                  </a:ext>
                </a:extLst>
              </a:tr>
              <a:tr h="5237461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بازار پر تقاضا خوراک دام</a:t>
                      </a:r>
                      <a:endParaRPr lang="fa-IR" sz="2800" b="0" baseline="0" dirty="0" smtClean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امکان رقابت در فروش به واسطه قیمت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شناسایی فرمول 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ورود سایر شرکت های به تولید 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a-IR" sz="2800" b="0" dirty="0" err="1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چاشل</a:t>
                      </a:r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های بازاریابی در صنعت 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سرمایه در گردش</a:t>
                      </a: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محدود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محل تولید استیجاری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قیمت رقابتی</a:t>
                      </a:r>
                    </a:p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فرمولاسیون جدید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4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24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4653355" y="1478253"/>
            <a:ext cx="2758345" cy="245871"/>
          </a:xfrm>
          <a:custGeom>
            <a:avLst/>
            <a:gdLst/>
            <a:ahLst/>
            <a:cxnLst/>
            <a:rect l="l" t="t" r="r" b="b"/>
            <a:pathLst>
              <a:path w="726478" h="64756">
                <a:moveTo>
                  <a:pt x="0" y="0"/>
                </a:moveTo>
                <a:lnTo>
                  <a:pt x="726478" y="0"/>
                </a:lnTo>
                <a:lnTo>
                  <a:pt x="726478" y="64756"/>
                </a:lnTo>
                <a:lnTo>
                  <a:pt x="0" y="64756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16" name="Freeform 16"/>
          <p:cNvSpPr/>
          <p:nvPr/>
        </p:nvSpPr>
        <p:spPr>
          <a:xfrm>
            <a:off x="304800" y="1592581"/>
            <a:ext cx="4724573" cy="45719"/>
          </a:xfrm>
          <a:custGeom>
            <a:avLst/>
            <a:gdLst/>
            <a:ahLst/>
            <a:cxnLst/>
            <a:rect l="l" t="t" r="r" b="b"/>
            <a:pathLst>
              <a:path w="488993" h="17928">
                <a:moveTo>
                  <a:pt x="0" y="0"/>
                </a:moveTo>
                <a:lnTo>
                  <a:pt x="488993" y="0"/>
                </a:lnTo>
                <a:lnTo>
                  <a:pt x="488993" y="17928"/>
                </a:lnTo>
                <a:lnTo>
                  <a:pt x="0" y="17928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92F6C22-175C-C28E-17BC-058A407E3647}"/>
              </a:ext>
            </a:extLst>
          </p:cNvPr>
          <p:cNvSpPr txBox="1"/>
          <p:nvPr/>
        </p:nvSpPr>
        <p:spPr>
          <a:xfrm>
            <a:off x="14325600" y="646734"/>
            <a:ext cx="3489971" cy="6655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rtl="1">
              <a:lnSpc>
                <a:spcPts val="5040"/>
              </a:lnSpc>
            </a:pPr>
            <a:r>
              <a:rPr lang="fa-IR" sz="4800" b="1" dirty="0">
                <a:cs typeface="B Titr" panose="00000700000000000000" pitchFamily="2" charset="-78"/>
              </a:rPr>
              <a:t>مجوزات قانونی</a:t>
            </a:r>
            <a:endParaRPr lang="en-US" sz="4800" b="1" dirty="0">
              <a:cs typeface="B Titr" panose="00000700000000000000" pitchFamily="2" charset="-78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30640D-3755-3CD9-2467-EB633E44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6" y="253650"/>
            <a:ext cx="4290030" cy="1156050"/>
          </a:xfrm>
          <a:prstGeom prst="rect">
            <a:avLst/>
          </a:prstGeom>
        </p:spPr>
      </p:pic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B99C3983-2224-BBC7-3197-33AE3A5F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492051"/>
              </p:ext>
            </p:extLst>
          </p:nvPr>
        </p:nvGraphicFramePr>
        <p:xfrm>
          <a:off x="609600" y="2253566"/>
          <a:ext cx="7467600" cy="749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3200">
                  <a:extLst>
                    <a:ext uri="{9D8B030D-6E8A-4147-A177-3AD203B41FA5}">
                      <a16:colId xmlns:a16="http://schemas.microsoft.com/office/drawing/2014/main" val="22940665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7869464"/>
                    </a:ext>
                  </a:extLst>
                </a:gridCol>
              </a:tblGrid>
              <a:tr h="749688"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مجوز های مورد نیاز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ردیف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295189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جهاد کشاورزی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1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43284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2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832989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3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133657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4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632455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5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851840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6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698693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7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766512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8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738345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9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310963"/>
                  </a:ext>
                </a:extLst>
              </a:tr>
            </a:tbl>
          </a:graphicData>
        </a:graphic>
      </p:graphicFrame>
      <p:graphicFrame>
        <p:nvGraphicFramePr>
          <p:cNvPr id="3" name="Table 33">
            <a:extLst>
              <a:ext uri="{FF2B5EF4-FFF2-40B4-BE49-F238E27FC236}">
                <a16:creationId xmlns:a16="http://schemas.microsoft.com/office/drawing/2014/main" id="{E1A5A9C7-7D77-49CA-1124-1577C921B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3571"/>
              </p:ext>
            </p:extLst>
          </p:nvPr>
        </p:nvGraphicFramePr>
        <p:xfrm>
          <a:off x="10210800" y="2247900"/>
          <a:ext cx="7467600" cy="749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53200">
                  <a:extLst>
                    <a:ext uri="{9D8B030D-6E8A-4147-A177-3AD203B41FA5}">
                      <a16:colId xmlns:a16="http://schemas.microsoft.com/office/drawing/2014/main" val="22940665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537869464"/>
                    </a:ext>
                  </a:extLst>
                </a:gridCol>
              </a:tblGrid>
              <a:tr h="749688"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مجوز های کسب شده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ردیف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295189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جواز</a:t>
                      </a: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دامپزشکی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1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43284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r>
                        <a:rPr lang="fa-IR" sz="2800" b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جواز</a:t>
                      </a:r>
                      <a:r>
                        <a:rPr lang="fa-IR" sz="2800" b="0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تاسیس وزارت صمت</a:t>
                      </a:r>
                      <a:endParaRPr lang="en-US" sz="2800" b="0" dirty="0">
                        <a:solidFill>
                          <a:schemeClr val="tx1"/>
                        </a:solidFill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2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832989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fa-IR" sz="2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دارای</a:t>
                      </a:r>
                      <a:r>
                        <a:rPr lang="fa-IR" sz="28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مجوز دانش بنیان نوپا نوع2 - محصول</a:t>
                      </a:r>
                      <a:endParaRPr lang="en-US" sz="2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3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2133657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4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632455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5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6851840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6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698693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endParaRPr lang="en-US" sz="2400" b="1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7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5766512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8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738345"/>
                  </a:ext>
                </a:extLst>
              </a:tr>
              <a:tr h="749688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tx1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sz="2400" b="1" dirty="0">
                          <a:solidFill>
                            <a:srgbClr val="767C7B"/>
                          </a:solidFill>
                          <a:cs typeface="B Titr" panose="00000700000000000000" pitchFamily="2" charset="-78"/>
                        </a:rPr>
                        <a:t>9</a:t>
                      </a:r>
                      <a:endParaRPr lang="en-US" sz="2400" b="1" dirty="0">
                        <a:solidFill>
                          <a:srgbClr val="767C7B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4310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92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>
            <a:off x="14653355" y="1478253"/>
            <a:ext cx="2758345" cy="245871"/>
          </a:xfrm>
          <a:custGeom>
            <a:avLst/>
            <a:gdLst/>
            <a:ahLst/>
            <a:cxnLst/>
            <a:rect l="l" t="t" r="r" b="b"/>
            <a:pathLst>
              <a:path w="726478" h="64756">
                <a:moveTo>
                  <a:pt x="0" y="0"/>
                </a:moveTo>
                <a:lnTo>
                  <a:pt x="726478" y="0"/>
                </a:lnTo>
                <a:lnTo>
                  <a:pt x="726478" y="64756"/>
                </a:lnTo>
                <a:lnTo>
                  <a:pt x="0" y="64756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16" name="Freeform 16"/>
          <p:cNvSpPr/>
          <p:nvPr/>
        </p:nvSpPr>
        <p:spPr>
          <a:xfrm>
            <a:off x="304800" y="1592581"/>
            <a:ext cx="4724573" cy="45719"/>
          </a:xfrm>
          <a:custGeom>
            <a:avLst/>
            <a:gdLst/>
            <a:ahLst/>
            <a:cxnLst/>
            <a:rect l="l" t="t" r="r" b="b"/>
            <a:pathLst>
              <a:path w="488993" h="17928">
                <a:moveTo>
                  <a:pt x="0" y="0"/>
                </a:moveTo>
                <a:lnTo>
                  <a:pt x="488993" y="0"/>
                </a:lnTo>
                <a:lnTo>
                  <a:pt x="488993" y="17928"/>
                </a:lnTo>
                <a:lnTo>
                  <a:pt x="0" y="17928"/>
                </a:lnTo>
                <a:close/>
              </a:path>
            </a:pathLst>
          </a:custGeom>
          <a:solidFill>
            <a:srgbClr val="8C9291"/>
          </a:solidFill>
        </p:spPr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92F6C22-175C-C28E-17BC-058A407E3647}"/>
              </a:ext>
            </a:extLst>
          </p:cNvPr>
          <p:cNvSpPr txBox="1"/>
          <p:nvPr/>
        </p:nvSpPr>
        <p:spPr>
          <a:xfrm>
            <a:off x="11201400" y="498891"/>
            <a:ext cx="7680971" cy="6655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rtl="1">
              <a:lnSpc>
                <a:spcPts val="5040"/>
              </a:lnSpc>
            </a:pPr>
            <a:r>
              <a:rPr lang="fa-IR" sz="4800" b="1" dirty="0" smtClean="0">
                <a:cs typeface="B Titr" panose="00000700000000000000" pitchFamily="2" charset="-78"/>
              </a:rPr>
              <a:t>اهمیت راهبردی طرح</a:t>
            </a:r>
            <a:endParaRPr lang="en-US" sz="4800" b="1" dirty="0">
              <a:cs typeface="B Titr" panose="00000700000000000000" pitchFamily="2" charset="-78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130640D-3755-3CD9-2467-EB633E44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46" y="253650"/>
            <a:ext cx="4290030" cy="1156050"/>
          </a:xfrm>
          <a:prstGeom prst="rect">
            <a:avLst/>
          </a:prstGeom>
        </p:spPr>
      </p:pic>
      <p:graphicFrame>
        <p:nvGraphicFramePr>
          <p:cNvPr id="8" name="Table 33">
            <a:extLst>
              <a:ext uri="{FF2B5EF4-FFF2-40B4-BE49-F238E27FC236}">
                <a16:creationId xmlns:a16="http://schemas.microsoft.com/office/drawing/2014/main" id="{B99C3983-2224-BBC7-3197-33AE3A5FA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29538"/>
              </p:ext>
            </p:extLst>
          </p:nvPr>
        </p:nvGraphicFramePr>
        <p:xfrm>
          <a:off x="3962400" y="2933700"/>
          <a:ext cx="9677400" cy="50850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7400">
                  <a:extLst>
                    <a:ext uri="{9D8B030D-6E8A-4147-A177-3AD203B41FA5}">
                      <a16:colId xmlns:a16="http://schemas.microsoft.com/office/drawing/2014/main" val="3537869464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</a:pPr>
                      <a:r>
                        <a:rPr lang="fa-IR" sz="2400" b="1" dirty="0" smtClean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اهمیت</a:t>
                      </a:r>
                      <a:r>
                        <a:rPr lang="fa-IR" sz="2400" b="1" baseline="0" dirty="0" smtClean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 راهبردی طرح جهت حضور در </a:t>
                      </a:r>
                      <a:r>
                        <a:rPr lang="fa-IR" sz="2400" b="1" baseline="0" dirty="0" err="1" smtClean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پورتفوی</a:t>
                      </a:r>
                      <a:r>
                        <a:rPr lang="fa-IR" sz="2400" b="1" baseline="0" dirty="0" smtClean="0">
                          <a:solidFill>
                            <a:srgbClr val="00AD90"/>
                          </a:solidFill>
                          <a:cs typeface="B Titr" panose="00000700000000000000" pitchFamily="2" charset="-78"/>
                        </a:rPr>
                        <a:t> سرمایه گذاری سینا وی سی</a:t>
                      </a:r>
                      <a:endParaRPr lang="en-US" sz="2400" b="1" dirty="0">
                        <a:solidFill>
                          <a:srgbClr val="00AD90"/>
                        </a:solidFill>
                        <a:cs typeface="B Titr" panose="000007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295189"/>
                  </a:ext>
                </a:extLst>
              </a:tr>
              <a:tr h="4018261">
                <a:tc>
                  <a:txBody>
                    <a:bodyPr/>
                    <a:lstStyle/>
                    <a:p>
                      <a:pPr marL="342900" indent="-342900" algn="r" rtl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fa-IR" sz="2400" b="1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ارتباط با مناطق محروم (شهرستان </a:t>
                      </a:r>
                      <a:r>
                        <a:rPr lang="fa-IR" sz="2400" b="1" baseline="0" dirty="0" err="1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خمین</a:t>
                      </a:r>
                      <a:r>
                        <a:rPr lang="fa-IR" sz="2400" b="1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) </a:t>
                      </a: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fa-IR" sz="2400" b="1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نقش آفرینی در کاهش واردات نهاده های </a:t>
                      </a:r>
                      <a:r>
                        <a:rPr lang="fa-IR" sz="2400" b="1" baseline="0" dirty="0" err="1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دامی</a:t>
                      </a:r>
                      <a:r>
                        <a:rPr lang="fa-IR" sz="2400" b="1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</a:t>
                      </a: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fa-IR" sz="2400" b="1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فرمولاسیون و روش نوین جهت تولید نهاده های </a:t>
                      </a:r>
                      <a:r>
                        <a:rPr lang="fa-IR" sz="2400" b="1" baseline="0" dirty="0" err="1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دامی</a:t>
                      </a:r>
                      <a:r>
                        <a:rPr lang="fa-IR" sz="2400" b="1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 </a:t>
                      </a:r>
                    </a:p>
                    <a:p>
                      <a:pPr marL="342900" indent="-342900" algn="r" rtl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fa-IR" sz="2400" b="1" baseline="0" dirty="0" smtClean="0">
                          <a:solidFill>
                            <a:schemeClr val="tx1"/>
                          </a:solidFill>
                          <a:cs typeface="B Nazanin" panose="00000400000000000000" pitchFamily="2" charset="-78"/>
                        </a:rPr>
                        <a:t>امکان تعریف همکاری با شرکت های دامپروری بنیاد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843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7084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610</Words>
  <Application>Microsoft Office PowerPoint</Application>
  <PresentationFormat>Custom</PresentationFormat>
  <Paragraphs>183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Calibri</vt:lpstr>
      <vt:lpstr>B Nazanin</vt:lpstr>
      <vt:lpstr>Montserrat Classic</vt:lpstr>
      <vt:lpstr>Pelak FA Black</vt:lpstr>
      <vt:lpstr>B Titr</vt:lpstr>
      <vt:lpstr>Pelak NoEng ExtraBold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Project Proposal - Presentation</dc:title>
  <dc:creator>SinaInst1</dc:creator>
  <cp:lastModifiedBy>Behnamfar ; Elahe</cp:lastModifiedBy>
  <cp:revision>60</cp:revision>
  <dcterms:created xsi:type="dcterms:W3CDTF">2006-08-16T00:00:00Z</dcterms:created>
  <dcterms:modified xsi:type="dcterms:W3CDTF">2023-11-13T09:56:39Z</dcterms:modified>
  <dc:identifier>DAFoJJrD8EM</dc:identifier>
</cp:coreProperties>
</file>