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94585" y="74295"/>
            <a:ext cx="7402195" cy="670877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latin typeface="微软雅黑" charset="0"/>
                <a:ea typeface="微软雅黑" charset="0"/>
              </a:rPr>
              <a:t>eyJhbGciOiJIUzUxMiJ9.eyJleHAiOjE2NzUzMTk3ODYsInN1YiI6IjY3ODc0MTAxODIzNDg4MDAiLCJjcmVhdGVkIjoxNjc1MzA4OTg2NjEyfQ.xtVbRTPJqbblfhYBnkG4e_zvold5yRcOgFXvtb9Uk9IlP81DfMW4uqP6MXxLXr-pi3_oph6PHGj9N7GQJ62QLg</a:t>
            </a:r>
            <a:endParaRPr lang="zh-CN" altLang="en-US" sz="800">
              <a:latin typeface="微软雅黑" charset="0"/>
              <a:ea typeface="微软雅黑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>
            <a:off x="2776855" y="274320"/>
            <a:ext cx="6690360" cy="508000"/>
            <a:chOff x="4453" y="1135"/>
            <a:chExt cx="8619" cy="1546"/>
          </a:xfrm>
        </p:grpSpPr>
        <p:sp>
          <p:nvSpPr>
            <p:cNvPr id="8" name="矩形 7"/>
            <p:cNvSpPr/>
            <p:nvPr/>
          </p:nvSpPr>
          <p:spPr>
            <a:xfrm>
              <a:off x="4453" y="1135"/>
              <a:ext cx="8619" cy="154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54" y="1135"/>
              <a:ext cx="922" cy="1546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latin typeface="微软雅黑" charset="0"/>
                  <a:ea typeface="微软雅黑" charset="0"/>
                </a:rPr>
                <a:t>展示层</a:t>
              </a:r>
              <a:endParaRPr lang="zh-CN" altLang="en-US" sz="80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76" name="圆角矩形 75"/>
          <p:cNvSpPr/>
          <p:nvPr/>
        </p:nvSpPr>
        <p:spPr>
          <a:xfrm>
            <a:off x="3623310" y="406400"/>
            <a:ext cx="62293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小程序端</a:t>
            </a:r>
            <a:endParaRPr lang="zh-CN" altLang="en-US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974590" y="406400"/>
            <a:ext cx="47180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H5</a:t>
            </a:r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端</a:t>
            </a:r>
            <a:endParaRPr lang="zh-CN" altLang="en-US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370070" y="406400"/>
            <a:ext cx="48069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PC</a:t>
            </a:r>
            <a:r>
              <a: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端</a:t>
            </a:r>
            <a:endParaRPr lang="zh-CN" altLang="en-US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570220" y="406400"/>
            <a:ext cx="54229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安卓端</a:t>
            </a:r>
            <a:endParaRPr lang="zh-CN" altLang="en-US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236335" y="405765"/>
            <a:ext cx="51181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IOS</a:t>
            </a:r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端</a:t>
            </a:r>
            <a:endParaRPr lang="zh-CN" altLang="en-US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831965" y="406400"/>
            <a:ext cx="48069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...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14285" y="274320"/>
            <a:ext cx="1851660" cy="507365"/>
          </a:xfrm>
          <a:prstGeom prst="rect">
            <a:avLst/>
          </a:prstGeom>
          <a:noFill/>
          <a:ln w="3175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7793355" y="406400"/>
            <a:ext cx="62230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运营</a:t>
            </a:r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后台</a:t>
            </a:r>
            <a:endParaRPr lang="zh-CN" altLang="en-US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8588375" y="406400"/>
            <a:ext cx="62230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运维</a:t>
            </a:r>
            <a:r>
              <a: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后台</a:t>
            </a:r>
            <a:endParaRPr lang="zh-CN" altLang="en-US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2776855" y="995680"/>
            <a:ext cx="4679950" cy="508000"/>
            <a:chOff x="3999" y="2271"/>
            <a:chExt cx="7370" cy="800"/>
          </a:xfrm>
        </p:grpSpPr>
        <p:grpSp>
          <p:nvGrpSpPr>
            <p:cNvPr id="21" name="组合 20"/>
            <p:cNvGrpSpPr/>
            <p:nvPr/>
          </p:nvGrpSpPr>
          <p:grpSpPr>
            <a:xfrm>
              <a:off x="3999" y="2271"/>
              <a:ext cx="7370" cy="800"/>
              <a:chOff x="4453" y="1135"/>
              <a:chExt cx="8619" cy="154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453" y="1135"/>
                <a:ext cx="8619" cy="154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54" y="1135"/>
                <a:ext cx="1221" cy="1546"/>
              </a:xfrm>
              <a:prstGeom prst="rect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网关层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90" name="圆角矩形 89"/>
            <p:cNvSpPr/>
            <p:nvPr/>
          </p:nvSpPr>
          <p:spPr>
            <a:xfrm>
              <a:off x="5332" y="2512"/>
              <a:ext cx="757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认证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8227" y="2511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负载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均衡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10383" y="2497"/>
              <a:ext cx="757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...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317" y="2513"/>
              <a:ext cx="757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鉴权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7287" y="2511"/>
              <a:ext cx="757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路由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9428" y="2513"/>
              <a:ext cx="757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流控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2778125" y="4081145"/>
            <a:ext cx="4679950" cy="849630"/>
            <a:chOff x="3999" y="7407"/>
            <a:chExt cx="7370" cy="1338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9" y="7407"/>
              <a:ext cx="7371" cy="1339"/>
              <a:chOff x="4453" y="1135"/>
              <a:chExt cx="8619" cy="154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453" y="1135"/>
                <a:ext cx="8619" cy="154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4454" y="1135"/>
                <a:ext cx="1220" cy="1546"/>
              </a:xfrm>
              <a:prstGeom prst="rect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公共</a:t>
                </a:r>
                <a:r>
                  <a:rPr lang="zh-CN" altLang="en-US" sz="800">
                    <a:latin typeface="微软雅黑" charset="0"/>
                    <a:ea typeface="微软雅黑" charset="0"/>
                  </a:rPr>
                  <a:t>层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  <a:p>
                <a:pPr algn="ctr"/>
                <a:r>
                  <a:rPr lang="en-US" altLang="zh-CN" sz="800">
                    <a:latin typeface="微软雅黑" charset="0"/>
                    <a:ea typeface="微软雅黑" charset="0"/>
                  </a:rPr>
                  <a:t>PAAS</a:t>
                </a:r>
                <a:endParaRPr lang="en-US" altLang="zh-CN" sz="800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22" name="圆角矩形 121"/>
            <p:cNvSpPr/>
            <p:nvPr/>
          </p:nvSpPr>
          <p:spPr>
            <a:xfrm>
              <a:off x="5268" y="7651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消息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6" name="圆角矩形 125"/>
            <p:cNvSpPr/>
            <p:nvPr/>
          </p:nvSpPr>
          <p:spPr>
            <a:xfrm>
              <a:off x="5268" y="8158"/>
              <a:ext cx="104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身份认证服务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6466" y="7651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短信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6466" y="8158"/>
              <a:ext cx="104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三方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支付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7687" y="7651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验证码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2" name="圆角矩形 131"/>
            <p:cNvSpPr/>
            <p:nvPr/>
          </p:nvSpPr>
          <p:spPr>
            <a:xfrm>
              <a:off x="7687" y="8158"/>
              <a:ext cx="104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任务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调度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8913" y="7651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文件存储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6" name="圆角矩形 135"/>
            <p:cNvSpPr/>
            <p:nvPr/>
          </p:nvSpPr>
          <p:spPr>
            <a:xfrm>
              <a:off x="8913" y="8158"/>
              <a:ext cx="104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监控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告警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7" name="圆角矩形 136"/>
            <p:cNvSpPr/>
            <p:nvPr/>
          </p:nvSpPr>
          <p:spPr>
            <a:xfrm>
              <a:off x="10090" y="7651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搜索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38" name="圆角矩形 137"/>
            <p:cNvSpPr/>
            <p:nvPr/>
          </p:nvSpPr>
          <p:spPr>
            <a:xfrm>
              <a:off x="10090" y="8158"/>
              <a:ext cx="104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...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2776855" y="2449195"/>
            <a:ext cx="4679950" cy="1445260"/>
            <a:chOff x="3999" y="4560"/>
            <a:chExt cx="7370" cy="2276"/>
          </a:xfrm>
        </p:grpSpPr>
        <p:grpSp>
          <p:nvGrpSpPr>
            <p:cNvPr id="63" name="组合 62"/>
            <p:cNvGrpSpPr/>
            <p:nvPr/>
          </p:nvGrpSpPr>
          <p:grpSpPr>
            <a:xfrm>
              <a:off x="3999" y="4560"/>
              <a:ext cx="7370" cy="2277"/>
              <a:chOff x="4453" y="1135"/>
              <a:chExt cx="8619" cy="1546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453" y="1135"/>
                <a:ext cx="8619" cy="154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454" y="1135"/>
                <a:ext cx="1220" cy="1546"/>
              </a:xfrm>
              <a:prstGeom prst="rect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中台层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74" name="圆角矩形 73"/>
            <p:cNvSpPr/>
            <p:nvPr/>
          </p:nvSpPr>
          <p:spPr>
            <a:xfrm>
              <a:off x="8227" y="4760"/>
              <a:ext cx="2912" cy="1877"/>
            </a:xfrm>
            <a:prstGeom prst="roundRect">
              <a:avLst/>
            </a:prstGeom>
            <a:noFill/>
            <a:ln w="3175" cmpd="sng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左右箭头 74"/>
            <p:cNvSpPr/>
            <p:nvPr/>
          </p:nvSpPr>
          <p:spPr>
            <a:xfrm>
              <a:off x="7790" y="5595"/>
              <a:ext cx="323" cy="169"/>
            </a:xfrm>
            <a:prstGeom prst="left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5257" y="4761"/>
              <a:ext cx="2430" cy="1876"/>
              <a:chOff x="5431" y="4760"/>
              <a:chExt cx="2430" cy="1876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5431" y="4760"/>
                <a:ext cx="2430" cy="1877"/>
              </a:xfrm>
              <a:prstGeom prst="roundRect">
                <a:avLst/>
              </a:prstGeom>
              <a:noFill/>
              <a:ln w="3175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>
                <a:off x="5602" y="4987"/>
                <a:ext cx="981" cy="385"/>
              </a:xfrm>
              <a:prstGeom prst="roundRect">
                <a:avLst/>
              </a:prstGeom>
              <a:solidFill>
                <a:schemeClr val="accent5"/>
              </a:solidFill>
              <a:ln w="3175" cmpd="sng">
                <a:solidFill>
                  <a:srgbClr val="202020"/>
                </a:solidFill>
                <a:prstDash val="soli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用户</a:t>
                </a:r>
                <a:r>
                  <a:rPr lang="zh-CN" altLang="en-US" sz="80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服务</a:t>
                </a:r>
                <a:endPara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>
                <a:off x="6742" y="4987"/>
                <a:ext cx="981" cy="385"/>
              </a:xfrm>
              <a:prstGeom prst="roundRect">
                <a:avLst/>
              </a:prstGeom>
              <a:solidFill>
                <a:schemeClr val="accent5"/>
              </a:solidFill>
              <a:ln w="3175" cmpd="sng">
                <a:solidFill>
                  <a:srgbClr val="202020"/>
                </a:solidFill>
                <a:prstDash val="soli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olidFill>
                      <a:schemeClr val="bg1"/>
                    </a:solidFill>
                    <a:latin typeface="微软雅黑" charset="0"/>
                    <a:ea typeface="微软雅黑" charset="0"/>
                  </a:rPr>
                  <a:t>组织服务</a:t>
                </a:r>
                <a:endPara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>
                <a:off x="6742" y="5487"/>
                <a:ext cx="980" cy="3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mpd="sng">
                <a:solidFill>
                  <a:srgbClr val="202020"/>
                </a:solidFill>
                <a:prstDash val="soli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rgbClr val="202020"/>
                    </a:solidFill>
                    <a:latin typeface="微软雅黑" charset="0"/>
                    <a:ea typeface="微软雅黑" charset="0"/>
                  </a:rPr>
                  <a:t>...</a:t>
                </a:r>
                <a:endPara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973" y="6181"/>
                <a:ext cx="1446" cy="277"/>
              </a:xfrm>
              <a:prstGeom prst="rect">
                <a:avLst/>
              </a:prstGeom>
              <a:solidFill>
                <a:schemeClr val="accent5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业务</a:t>
                </a:r>
                <a:r>
                  <a:rPr lang="zh-CN" altLang="en-US" sz="800">
                    <a:latin typeface="微软雅黑" charset="0"/>
                    <a:ea typeface="微软雅黑" charset="0"/>
                  </a:rPr>
                  <a:t>中台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10" name="圆角矩形 109"/>
              <p:cNvSpPr/>
              <p:nvPr/>
            </p:nvSpPr>
            <p:spPr>
              <a:xfrm>
                <a:off x="5602" y="5506"/>
                <a:ext cx="980" cy="38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mpd="sng">
                <a:solidFill>
                  <a:srgbClr val="202020"/>
                </a:solidFill>
                <a:prstDash val="soli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olidFill>
                      <a:srgbClr val="202020"/>
                    </a:solidFill>
                    <a:latin typeface="微软雅黑" charset="0"/>
                    <a:ea typeface="微软雅黑" charset="0"/>
                  </a:rPr>
                  <a:t>配置</a:t>
                </a:r>
                <a:r>
                  <a:rPr lang="zh-CN" altLang="en-US" sz="800">
                    <a:solidFill>
                      <a:srgbClr val="202020"/>
                    </a:solidFill>
                    <a:latin typeface="微软雅黑" charset="0"/>
                    <a:ea typeface="微软雅黑" charset="0"/>
                  </a:rPr>
                  <a:t>服务</a:t>
                </a:r>
                <a:endPara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12" name="矩形 111"/>
            <p:cNvSpPr/>
            <p:nvPr/>
          </p:nvSpPr>
          <p:spPr>
            <a:xfrm>
              <a:off x="8374" y="5042"/>
              <a:ext cx="217" cy="13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数据管理</a:t>
              </a:r>
              <a:endParaRPr lang="zh-CN" altLang="en-US" sz="8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8762" y="4883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数据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存储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>
              <a:off x="9962" y="4883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数据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处理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5" name="圆角矩形 114"/>
            <p:cNvSpPr/>
            <p:nvPr/>
          </p:nvSpPr>
          <p:spPr>
            <a:xfrm>
              <a:off x="8762" y="5216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数据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分析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9962" y="5216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数据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决策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>
              <a:off x="8762" y="5545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数据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集成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>
              <a:off x="9962" y="5545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机器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学习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9" name="圆角矩形 118"/>
            <p:cNvSpPr/>
            <p:nvPr/>
          </p:nvSpPr>
          <p:spPr>
            <a:xfrm>
              <a:off x="8762" y="5871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数据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服务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0" name="圆角矩形 119"/>
            <p:cNvSpPr/>
            <p:nvPr/>
          </p:nvSpPr>
          <p:spPr>
            <a:xfrm>
              <a:off x="9962" y="5871"/>
              <a:ext cx="980" cy="27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标签</a:t>
              </a:r>
              <a:r>
                <a:rPr lang="zh-CN" altLang="en-US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系统</a:t>
              </a:r>
              <a:endParaRPr lang="zh-CN" altLang="en-US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083" y="6227"/>
              <a:ext cx="1446" cy="277"/>
            </a:xfrm>
            <a:prstGeom prst="rect">
              <a:avLst/>
            </a:prstGeom>
            <a:solidFill>
              <a:schemeClr val="accent5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latin typeface="微软雅黑" charset="0"/>
                  <a:ea typeface="微软雅黑" charset="0"/>
                </a:rPr>
                <a:t>数据中台</a:t>
              </a:r>
              <a:endParaRPr lang="zh-CN" altLang="en-US" sz="800">
                <a:latin typeface="微软雅黑" charset="0"/>
                <a:ea typeface="微软雅黑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9356" y="5110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2777490" y="5103495"/>
            <a:ext cx="5715000" cy="1523365"/>
            <a:chOff x="4453" y="1135"/>
            <a:chExt cx="8619" cy="1546"/>
          </a:xfrm>
        </p:grpSpPr>
        <p:sp>
          <p:nvSpPr>
            <p:cNvPr id="43" name="矩形 42"/>
            <p:cNvSpPr/>
            <p:nvPr/>
          </p:nvSpPr>
          <p:spPr>
            <a:xfrm>
              <a:off x="4453" y="1135"/>
              <a:ext cx="8619" cy="154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>
                <a:latin typeface="微软雅黑" charset="0"/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454" y="1135"/>
              <a:ext cx="1043" cy="1546"/>
            </a:xfrm>
            <a:prstGeom prst="rect">
              <a:avLst/>
            </a:prstGeom>
            <a:solidFill>
              <a:schemeClr val="accent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latin typeface="微软雅黑" charset="0"/>
                  <a:ea typeface="微软雅黑" charset="0"/>
                </a:rPr>
                <a:t>基础设施</a:t>
              </a:r>
              <a:endParaRPr lang="zh-CN" altLang="en-US" sz="800">
                <a:latin typeface="微软雅黑" charset="0"/>
                <a:ea typeface="微软雅黑" charset="0"/>
              </a:endParaRPr>
            </a:p>
            <a:p>
              <a:pPr algn="ctr"/>
              <a:r>
                <a:rPr lang="en-US" altLang="zh-CN" sz="800">
                  <a:latin typeface="微软雅黑" charset="0"/>
                  <a:ea typeface="微软雅黑" charset="0"/>
                </a:rPr>
                <a:t>IAAS</a:t>
              </a:r>
              <a:endParaRPr lang="en-US" altLang="zh-CN" sz="800"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42" name="圆角矩形 141"/>
          <p:cNvSpPr/>
          <p:nvPr/>
        </p:nvSpPr>
        <p:spPr>
          <a:xfrm>
            <a:off x="3644900" y="5193665"/>
            <a:ext cx="66611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MySQL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4438650" y="5193665"/>
            <a:ext cx="66611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Redis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7613650" y="5193665"/>
            <a:ext cx="73850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charset="0"/>
                <a:ea typeface="微软雅黑" charset="0"/>
              </a:rPr>
              <a:t>MongoDB</a:t>
            </a:r>
            <a:endParaRPr lang="en-US" altLang="zh-CN" sz="8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5232400" y="5193665"/>
            <a:ext cx="66611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charset="0"/>
                <a:ea typeface="微软雅黑" charset="0"/>
              </a:rPr>
              <a:t>Kafka</a:t>
            </a:r>
            <a:endParaRPr lang="en-US" altLang="zh-CN" sz="8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6026150" y="5193665"/>
            <a:ext cx="66611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RoketMQ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6819900" y="5193665"/>
            <a:ext cx="66611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OSS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4665980" y="6294755"/>
            <a:ext cx="83375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Servelress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687060" y="5954395"/>
            <a:ext cx="83375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ES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4665980" y="5954395"/>
            <a:ext cx="83375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Hadoop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3644900" y="5954395"/>
            <a:ext cx="83375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Spark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6660515" y="5577205"/>
            <a:ext cx="73914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Flume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6708140" y="5954395"/>
            <a:ext cx="79248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TensorFlow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7687945" y="5954395"/>
            <a:ext cx="665480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K8S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7519035" y="5577205"/>
            <a:ext cx="83375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rPr>
              <a:t>Flink</a:t>
            </a:r>
            <a:endParaRPr lang="en-US" altLang="zh-CN" sz="800">
              <a:solidFill>
                <a:srgbClr val="20202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3644900" y="5577205"/>
            <a:ext cx="66611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Nacos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4467860" y="5577205"/>
            <a:ext cx="54165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Seata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5166360" y="5577205"/>
            <a:ext cx="622300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Sentinel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9" name="圆角矩形 188"/>
          <p:cNvSpPr/>
          <p:nvPr/>
        </p:nvSpPr>
        <p:spPr>
          <a:xfrm>
            <a:off x="5945505" y="5577205"/>
            <a:ext cx="593725" cy="244475"/>
          </a:xfrm>
          <a:prstGeom prst="roundRect">
            <a:avLst/>
          </a:prstGeom>
          <a:solidFill>
            <a:schemeClr val="accent5"/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D</a:t>
            </a:r>
            <a:r>
              <a: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rPr>
              <a:t>ocker</a:t>
            </a:r>
            <a:endParaRPr lang="en-US" altLang="zh-CN" sz="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8588375" y="996315"/>
            <a:ext cx="878840" cy="5629910"/>
            <a:chOff x="13429" y="1687"/>
            <a:chExt cx="1384" cy="8866"/>
          </a:xfrm>
        </p:grpSpPr>
        <p:grpSp>
          <p:nvGrpSpPr>
            <p:cNvPr id="14" name="组合 13"/>
            <p:cNvGrpSpPr/>
            <p:nvPr/>
          </p:nvGrpSpPr>
          <p:grpSpPr>
            <a:xfrm>
              <a:off x="13429" y="1687"/>
              <a:ext cx="1384" cy="8866"/>
              <a:chOff x="7272" y="3553"/>
              <a:chExt cx="1473" cy="550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7272" y="3553"/>
                <a:ext cx="1473" cy="550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272" y="3553"/>
                <a:ext cx="1472" cy="324"/>
              </a:xfrm>
              <a:prstGeom prst="rect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运维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82" name="圆角矩形 181"/>
            <p:cNvSpPr/>
            <p:nvPr/>
          </p:nvSpPr>
          <p:spPr>
            <a:xfrm>
              <a:off x="13557" y="2437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G</a:t>
              </a:r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itlab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13557" y="3278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N</a:t>
              </a:r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exus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5" name="圆角矩形 194"/>
            <p:cNvSpPr/>
            <p:nvPr/>
          </p:nvSpPr>
          <p:spPr>
            <a:xfrm>
              <a:off x="13557" y="4119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Jenki</a:t>
              </a:r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ns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6" name="圆角矩形 195"/>
            <p:cNvSpPr/>
            <p:nvPr/>
          </p:nvSpPr>
          <p:spPr>
            <a:xfrm>
              <a:off x="13557" y="4960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G</a:t>
              </a:r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rafana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7" name="圆角矩形 196"/>
            <p:cNvSpPr/>
            <p:nvPr/>
          </p:nvSpPr>
          <p:spPr>
            <a:xfrm>
              <a:off x="13557" y="5801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ECS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8" name="圆角矩形 197"/>
            <p:cNvSpPr/>
            <p:nvPr/>
          </p:nvSpPr>
          <p:spPr>
            <a:xfrm>
              <a:off x="13557" y="6642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K8S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9" name="圆角矩形 198"/>
            <p:cNvSpPr/>
            <p:nvPr/>
          </p:nvSpPr>
          <p:spPr>
            <a:xfrm>
              <a:off x="13557" y="7483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SLB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0" name="圆角矩形 199"/>
            <p:cNvSpPr/>
            <p:nvPr/>
          </p:nvSpPr>
          <p:spPr>
            <a:xfrm>
              <a:off x="13557" y="8324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ELK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1" name="圆角矩形 200"/>
            <p:cNvSpPr/>
            <p:nvPr/>
          </p:nvSpPr>
          <p:spPr>
            <a:xfrm>
              <a:off x="13557" y="9165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...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7614285" y="995680"/>
            <a:ext cx="878840" cy="3935730"/>
            <a:chOff x="11895" y="1686"/>
            <a:chExt cx="1384" cy="6198"/>
          </a:xfrm>
        </p:grpSpPr>
        <p:grpSp>
          <p:nvGrpSpPr>
            <p:cNvPr id="30" name="组合 29"/>
            <p:cNvGrpSpPr/>
            <p:nvPr/>
          </p:nvGrpSpPr>
          <p:grpSpPr>
            <a:xfrm>
              <a:off x="11895" y="1686"/>
              <a:ext cx="1385" cy="6198"/>
              <a:chOff x="7272" y="3553"/>
              <a:chExt cx="1473" cy="5509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7272" y="3553"/>
                <a:ext cx="1473" cy="550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272" y="3553"/>
                <a:ext cx="1472" cy="452"/>
              </a:xfrm>
              <a:prstGeom prst="rect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服务治理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81" name="圆角矩形 180"/>
            <p:cNvSpPr/>
            <p:nvPr/>
          </p:nvSpPr>
          <p:spPr>
            <a:xfrm>
              <a:off x="12028" y="2437"/>
              <a:ext cx="1128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注册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12023" y="3058"/>
              <a:ext cx="1128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服务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发现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0" name="圆角矩形 189"/>
            <p:cNvSpPr/>
            <p:nvPr/>
          </p:nvSpPr>
          <p:spPr>
            <a:xfrm>
              <a:off x="12024" y="3679"/>
              <a:ext cx="1128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配置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管理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1" name="圆角矩形 190"/>
            <p:cNvSpPr/>
            <p:nvPr/>
          </p:nvSpPr>
          <p:spPr>
            <a:xfrm>
              <a:off x="12025" y="4300"/>
              <a:ext cx="1128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降级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熔断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2" name="圆角矩形 191"/>
            <p:cNvSpPr/>
            <p:nvPr/>
          </p:nvSpPr>
          <p:spPr>
            <a:xfrm>
              <a:off x="12026" y="4921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监控报警</a:t>
              </a:r>
              <a:endParaRPr lang="zh-CN" altLang="en-US" sz="8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93" name="圆角矩形 192"/>
            <p:cNvSpPr/>
            <p:nvPr/>
          </p:nvSpPr>
          <p:spPr>
            <a:xfrm>
              <a:off x="12027" y="5542"/>
              <a:ext cx="1128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链路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追踪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2" name="圆角矩形 201"/>
            <p:cNvSpPr/>
            <p:nvPr/>
          </p:nvSpPr>
          <p:spPr>
            <a:xfrm>
              <a:off x="12029" y="6163"/>
              <a:ext cx="1128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...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76855" y="1717040"/>
            <a:ext cx="4679950" cy="508000"/>
            <a:chOff x="4373" y="2704"/>
            <a:chExt cx="7370" cy="800"/>
          </a:xfrm>
        </p:grpSpPr>
        <p:grpSp>
          <p:nvGrpSpPr>
            <p:cNvPr id="60" name="组合 59"/>
            <p:cNvGrpSpPr/>
            <p:nvPr/>
          </p:nvGrpSpPr>
          <p:grpSpPr>
            <a:xfrm rot="0">
              <a:off x="4373" y="2704"/>
              <a:ext cx="7370" cy="800"/>
              <a:chOff x="4453" y="1135"/>
              <a:chExt cx="8619" cy="154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453" y="1135"/>
                <a:ext cx="8619" cy="154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454" y="1135"/>
                <a:ext cx="1220" cy="1546"/>
              </a:xfrm>
              <a:prstGeom prst="rect">
                <a:avLst/>
              </a:prstGeom>
              <a:solidFill>
                <a:schemeClr val="accent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latin typeface="微软雅黑" charset="0"/>
                    <a:ea typeface="微软雅黑" charset="0"/>
                  </a:rPr>
                  <a:t>业务层</a:t>
                </a:r>
                <a:endParaRPr lang="zh-CN" altLang="en-US" sz="800">
                  <a:latin typeface="微软雅黑" charset="0"/>
                  <a:ea typeface="微软雅黑" charset="0"/>
                </a:endParaRPr>
              </a:p>
            </p:txBody>
          </p:sp>
        </p:grpSp>
        <p:sp>
          <p:nvSpPr>
            <p:cNvPr id="101" name="圆角矩形 100"/>
            <p:cNvSpPr/>
            <p:nvPr/>
          </p:nvSpPr>
          <p:spPr>
            <a:xfrm>
              <a:off x="5740" y="2933"/>
              <a:ext cx="1049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Auth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系统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7183" y="2933"/>
              <a:ext cx="1247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Mall</a:t>
              </a:r>
              <a:r>
                <a:rPr lang="zh-CN" altLang="en-US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系统</a:t>
              </a:r>
              <a:endParaRPr lang="zh-CN" altLang="en-US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8824" y="2933"/>
              <a:ext cx="1247" cy="385"/>
            </a:xfrm>
            <a:prstGeom prst="roundRect">
              <a:avLst/>
            </a:prstGeom>
            <a:solidFill>
              <a:schemeClr val="accent5"/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OMS</a:t>
              </a:r>
              <a:endParaRPr lang="en-US" altLang="zh-CN" sz="80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0465" y="2933"/>
              <a:ext cx="1029" cy="38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rgbClr val="202020"/>
              </a:solidFill>
              <a:prstDash val="soli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rgbClr val="202020"/>
                  </a:solidFill>
                  <a:latin typeface="微软雅黑" charset="0"/>
                  <a:ea typeface="微软雅黑" charset="0"/>
                </a:rPr>
                <a:t>...</a:t>
              </a:r>
              <a:endParaRPr lang="en-US" altLang="zh-CN" sz="800">
                <a:solidFill>
                  <a:srgbClr val="202020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644900" y="6294755"/>
            <a:ext cx="791845" cy="2444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" cmpd="sng">
            <a:solidFill>
              <a:srgbClr val="202020"/>
            </a:solidFill>
            <a:prstDash val="soli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微软雅黑" charset="0"/>
                <a:ea typeface="微软雅黑" charset="0"/>
              </a:rPr>
              <a:t>DataWorks</a:t>
            </a:r>
            <a:endParaRPr lang="en-US" altLang="zh-CN" sz="8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" name="组合 58"/>
          <p:cNvGrpSpPr/>
          <p:nvPr/>
        </p:nvGrpSpPr>
        <p:grpSpPr>
          <a:xfrm>
            <a:off x="1254125" y="529590"/>
            <a:ext cx="9271000" cy="5798185"/>
            <a:chOff x="1425" y="1056"/>
            <a:chExt cx="14600" cy="913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228" y="3819"/>
              <a:ext cx="12411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3228" y="5409"/>
              <a:ext cx="12411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28" y="7005"/>
              <a:ext cx="12411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28" y="8601"/>
              <a:ext cx="12411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3947" y="8994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mysql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00" y="1312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oms.xx.com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33" y="1056"/>
              <a:ext cx="1574" cy="9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展示层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33" y="2437"/>
              <a:ext cx="1575" cy="138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展示层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33" y="3819"/>
              <a:ext cx="1575" cy="1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网关层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32" y="5411"/>
              <a:ext cx="1575" cy="1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业务聚合层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" y="7002"/>
              <a:ext cx="1575" cy="1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服务层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33" y="8582"/>
              <a:ext cx="1575" cy="15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基础功能层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38" y="4288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getaway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22" y="5787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apisvc-auth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938" y="5752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apisvc-mall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121" y="5772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apisvc-oms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432" y="1056"/>
              <a:ext cx="1575" cy="138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微软雅黑" charset="0"/>
                  <a:ea typeface="微软雅黑" charset="0"/>
                </a:rPr>
                <a:t>用户</a:t>
              </a:r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228" y="2437"/>
              <a:ext cx="12411" cy="0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5297" y="2746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front-mall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00" y="2747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front-oms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97" y="7362"/>
              <a:ext cx="2632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microsvc-org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073" y="7367"/>
              <a:ext cx="2632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microsvc-user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7" y="1301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mall.xx.com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47" y="8994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redis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747" y="8994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oss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647" y="8994"/>
              <a:ext cx="2333" cy="8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微软雅黑" charset="0"/>
                  <a:ea typeface="微软雅黑" charset="0"/>
                </a:rPr>
                <a:t>roketmq</a:t>
              </a:r>
              <a:endPara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5497" y="8427"/>
              <a:ext cx="618" cy="382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>
              <a:off x="11897" y="8427"/>
              <a:ext cx="618" cy="382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5079" y="6845"/>
              <a:ext cx="618" cy="382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>
              <a:off x="8562" y="6847"/>
              <a:ext cx="618" cy="382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sp>
          <p:nvSpPr>
            <p:cNvPr id="49" name="下箭头 48"/>
            <p:cNvSpPr/>
            <p:nvPr/>
          </p:nvSpPr>
          <p:spPr>
            <a:xfrm>
              <a:off x="12933" y="6846"/>
              <a:ext cx="618" cy="382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51" name="直接箭头连接符 50"/>
            <p:cNvCxnSpPr>
              <a:stCxn id="29" idx="2"/>
              <a:endCxn id="25" idx="0"/>
            </p:cNvCxnSpPr>
            <p:nvPr/>
          </p:nvCxnSpPr>
          <p:spPr>
            <a:xfrm>
              <a:off x="6464" y="2167"/>
              <a:ext cx="0" cy="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2"/>
              <a:endCxn id="19" idx="0"/>
            </p:cNvCxnSpPr>
            <p:nvPr/>
          </p:nvCxnSpPr>
          <p:spPr>
            <a:xfrm>
              <a:off x="6464" y="3612"/>
              <a:ext cx="2641" cy="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9105" y="5154"/>
              <a:ext cx="0" cy="5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1" idx="2"/>
              <a:endCxn id="26" idx="0"/>
            </p:cNvCxnSpPr>
            <p:nvPr/>
          </p:nvCxnSpPr>
          <p:spPr>
            <a:xfrm>
              <a:off x="11767" y="2178"/>
              <a:ext cx="0" cy="56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9105" y="3613"/>
              <a:ext cx="2662" cy="6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9" idx="2"/>
              <a:endCxn id="22" idx="0"/>
            </p:cNvCxnSpPr>
            <p:nvPr/>
          </p:nvCxnSpPr>
          <p:spPr>
            <a:xfrm>
              <a:off x="9105" y="5154"/>
              <a:ext cx="4183" cy="61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9" idx="2"/>
              <a:endCxn id="20" idx="0"/>
            </p:cNvCxnSpPr>
            <p:nvPr/>
          </p:nvCxnSpPr>
          <p:spPr>
            <a:xfrm flipH="1">
              <a:off x="5389" y="5154"/>
              <a:ext cx="3716" cy="6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425" y="1062"/>
              <a:ext cx="14600" cy="91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charset="0"/>
                <a:ea typeface="微软雅黑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218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微软雅黑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zgs</dc:creator>
  <cp:lastModifiedBy>zgs</cp:lastModifiedBy>
  <cp:revision>33</cp:revision>
  <dcterms:created xsi:type="dcterms:W3CDTF">2023-02-09T08:46:37Z</dcterms:created>
  <dcterms:modified xsi:type="dcterms:W3CDTF">2023-02-09T08:46:37Z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0DC1B49E8FCC5E657A31DB63BAD1ABB6</vt:lpwstr>
  </property>
</Properties>
</file>