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5143500" type="screen16x9"/>
  <p:notesSz cx="6858000" cy="9144000"/>
  <p:embeddedFontLst>
    <p:embeddedFont>
      <p:font typeface="Malgun Gothic" panose="020B0503020000020004" pitchFamily="50" charset="-127"/>
      <p:regular r:id="rId19"/>
      <p:bold r:id="rId20"/>
    </p:embeddedFont>
    <p:embeddedFont>
      <p:font typeface="Do Hyeon" panose="020B0600000101010101" charset="-127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3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font" Target="fonts/font1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266d71664_2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안녕하십니까 소프트웨어 공학 1조 발표를 맡은 ---입니다.</a:t>
            </a:r>
            <a:endParaRPr/>
          </a:p>
        </p:txBody>
      </p:sp>
      <p:sp>
        <p:nvSpPr>
          <p:cNvPr id="206" name="Google Shape;206;g5266d71664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9b1668c11_7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g59b1668c11_7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 동적 모델은 시간표 추가에 대한 기능을 상태도로 표현하였습니다.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처음 사용자가 강의 리스트에서 강의를 추가하면 상세 정보를 보여주면서 강의를 추가할지 확인하는 창이 나옵니다.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확인창에서 NO를 선택할 경우 강의가 추가되지 않고 종료, YES를 선택할 경우 선택된 강의와 중복되는 시간의 강의가 있는지 확인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없다면 선택된 강의와 동일한 강의가 이미 시간표에 등록 되어있는지 확인합니다. 중복된 강의가 발견 된다면 중복되었다는 오류를 출력하고 종료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중복된 강의가 없다면 시간표에 반영한 뒤 종료됩니다.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9b1668c11_3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9b1668c11_3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다음은 system model입니다.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9b1668c11_3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9b1668c11_3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실제로 구현한 결과 모습입니다.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프로그램의 오른쪽 위에는 일반적인 시간표 프로그램에서 지원하는 필터 기능들을 구현하였고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시간표 빈 부분을 클릭해서 검색하는 기능도 구현되어 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하단의 로그인 기능을 이용해서 학적 정보를 받아올 수 있습니다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자세한 내용은 시연에서 직접 보여드리도록 하겠습니다.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9b1668c11_3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59b1668c11_3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9b427d5b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9b427d5b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0a32d9b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0a32d9b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9b1668c11_7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9b1668c11_7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/>
              <a:t>저희 프로젝트인 님아 공강을 건너지 마오는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/>
              <a:t>기존의 시간표 작성하는 프로그램에 시간 검색 기능을 추가하여 공강이 생겼을때</a:t>
            </a:r>
            <a:br>
              <a:rPr lang="ko" sz="1400"/>
            </a:br>
            <a:r>
              <a:rPr lang="ko" sz="1400"/>
              <a:t>들을 수 있는 수업을 효율적으로 찾을 수 있게 도와주는 프로그램 입니다.</a:t>
            </a:r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9b1668c1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9b1668c1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저희 팀원과 역할입니다.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8d0d8c57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8d0d8c57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왼쪽을 보시면 이번학기 제 시간표입니다.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저는 월요일, 금요일에 생기는 공강에 맞는 수업을 찾으려고 했으나 기존의 시간표 작성 프로그램은 시간 검색 기능을 지원하지 않아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sy에 접속해서 직접 시간대를 검색하면서 수업을 찾았었습니다.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이렇게 찾는 것이 너무 불편하여서 시간대를 이용한 검색이 있으면 좋겠다고 생각해 만들게 되었습니다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9b1668c11_6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9b1668c11_6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시스템의 구조입니다.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기본적으로 pycharm에서 python을 이용하여 개발하였습니다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ID, PW를 넘겨주고 졸업 조건을 받아오는 crawling은 selenium과 chrome Driver를 이용하여 구현하였으며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 내용을 저장하고 검색하기 위한 DB는 SQLite3, GUI는 qt의 python 버전인 pyqt를 사용하였습니다.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WINDOW, MAX, LINUX 같이 다양한 OS에서 구동 확인하였습니다.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8d0ee160d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8d0ee160d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다음은 system model입니다.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8d0ee160d_9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58d0ee160d_9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정적모델로는 로컬데이터베이스와 외부 시스템을 Class diagram으로 표현하였습니다.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통합 정보 시스템에 있는 시간표를 가지고와 DB를 구축하거나 학점 정보를 받아오는 클래스들 입니다.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강의와 관련된 클래스는 검색기능과 검색 조건과 관련한 매서드들을 가지고있는 강의 검색, 수업에 대한 정보를 가지고 있는 강의,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것에 대한 정보와 매서드를 처리하는 강의 목록 으로 구성되어 있습니다.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사용자와 관련된 클래스 들은 사용자 정보를 담은 유저프로필 과 사용자가 만든 시간표로 구성되어 있습니다.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9b1668c11_7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59b1668c11_7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동적 모델의 주요 기능 1번째는 시간 값을 이용한 강의 검색 입니다.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사용자가 원하는 시간대를 클릭하게 되면 시간표 시스템에서 다른 검색 조건이 있는지 확인합니다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조건이 있으면 조건과 + 시간값을 다른 조건이 없다면 시간값만 사용하여 DB에 query문을 전달하고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DB에서는 조건에 맞는 강의들을 반환하면 강의 리스트를 구축하고 만들어진 강의 리스트를 시간표 시스템에 전달하여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유저는 확인할 수 있게 됩니다.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0"/>
            <a:ext cx="9144000" cy="5143500"/>
          </a:xfrm>
          <a:prstGeom prst="flowChartProcess">
            <a:avLst/>
          </a:prstGeom>
          <a:solidFill>
            <a:srgbClr val="75707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5"/>
          <p:cNvSpPr/>
          <p:nvPr/>
        </p:nvSpPr>
        <p:spPr>
          <a:xfrm>
            <a:off x="5432822" y="0"/>
            <a:ext cx="3711178" cy="2561035"/>
          </a:xfrm>
          <a:prstGeom prst="roundRect">
            <a:avLst>
              <a:gd name="adj" fmla="val 3507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5"/>
          <p:cNvSpPr/>
          <p:nvPr/>
        </p:nvSpPr>
        <p:spPr>
          <a:xfrm>
            <a:off x="0" y="1"/>
            <a:ext cx="8224242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5"/>
          <p:cNvSpPr/>
          <p:nvPr/>
        </p:nvSpPr>
        <p:spPr>
          <a:xfrm>
            <a:off x="4118075" y="1210865"/>
            <a:ext cx="5025925" cy="39326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5"/>
          <p:cNvSpPr/>
          <p:nvPr/>
        </p:nvSpPr>
        <p:spPr>
          <a:xfrm>
            <a:off x="0" y="4977999"/>
            <a:ext cx="9092100" cy="330900"/>
          </a:xfrm>
          <a:prstGeom prst="roundRect">
            <a:avLst>
              <a:gd name="adj" fmla="val 50000"/>
            </a:avLst>
          </a:prstGeom>
          <a:solidFill>
            <a:srgbClr val="00ABB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/>
          <p:nvPr/>
        </p:nvSpPr>
        <p:spPr>
          <a:xfrm rot="1675483">
            <a:off x="8287047" y="4849317"/>
            <a:ext cx="814203" cy="338766"/>
          </a:xfrm>
          <a:prstGeom prst="roundRect">
            <a:avLst>
              <a:gd name="adj" fmla="val 50000"/>
            </a:avLst>
          </a:prstGeom>
          <a:solidFill>
            <a:srgbClr val="00ABB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668100" cy="66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/>
          <p:nvPr/>
        </p:nvSpPr>
        <p:spPr>
          <a:xfrm>
            <a:off x="0" y="0"/>
            <a:ext cx="9144000" cy="5143500"/>
          </a:xfrm>
          <a:prstGeom prst="flowChartProcess">
            <a:avLst/>
          </a:prstGeom>
          <a:solidFill>
            <a:srgbClr val="75707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7"/>
          <p:cNvSpPr/>
          <p:nvPr/>
        </p:nvSpPr>
        <p:spPr>
          <a:xfrm>
            <a:off x="5432822" y="0"/>
            <a:ext cx="3711178" cy="2561035"/>
          </a:xfrm>
          <a:prstGeom prst="roundRect">
            <a:avLst>
              <a:gd name="adj" fmla="val 3507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7"/>
          <p:cNvSpPr/>
          <p:nvPr/>
        </p:nvSpPr>
        <p:spPr>
          <a:xfrm>
            <a:off x="0" y="1"/>
            <a:ext cx="8224242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7"/>
          <p:cNvSpPr/>
          <p:nvPr/>
        </p:nvSpPr>
        <p:spPr>
          <a:xfrm>
            <a:off x="4118075" y="1210865"/>
            <a:ext cx="5025925" cy="39326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7"/>
          <p:cNvSpPr/>
          <p:nvPr/>
        </p:nvSpPr>
        <p:spPr>
          <a:xfrm>
            <a:off x="0" y="4977999"/>
            <a:ext cx="9092100" cy="330900"/>
          </a:xfrm>
          <a:prstGeom prst="roundRect">
            <a:avLst>
              <a:gd name="adj" fmla="val 50000"/>
            </a:avLst>
          </a:prstGeom>
          <a:solidFill>
            <a:srgbClr val="00ABB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7"/>
          <p:cNvSpPr/>
          <p:nvPr/>
        </p:nvSpPr>
        <p:spPr>
          <a:xfrm rot="1675483">
            <a:off x="8287047" y="4849317"/>
            <a:ext cx="814203" cy="338766"/>
          </a:xfrm>
          <a:prstGeom prst="roundRect">
            <a:avLst>
              <a:gd name="adj" fmla="val 50000"/>
            </a:avLst>
          </a:prstGeom>
          <a:solidFill>
            <a:srgbClr val="00ABB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668100" cy="66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1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67" name="Google Shape;167;p31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69" name="Google Shape;169;p31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81" name="Google Shape;181;p33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82" name="Google Shape;182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4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" name="Google Shape;188;p3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89" name="Google Shape;189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35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6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ED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7"/>
          <p:cNvSpPr txBox="1"/>
          <p:nvPr/>
        </p:nvSpPr>
        <p:spPr>
          <a:xfrm>
            <a:off x="185530" y="2571750"/>
            <a:ext cx="349972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dirty="0">
                <a:solidFill>
                  <a:srgbClr val="373A3C"/>
                </a:solidFill>
                <a:latin typeface="Do Hyeon"/>
                <a:ea typeface="Do Hyeon"/>
                <a:cs typeface="Do Hyeon"/>
                <a:sym typeface="Do Hyeon"/>
              </a:rPr>
              <a:t>소프트웨어 공학 1</a:t>
            </a:r>
            <a:r>
              <a:rPr lang="ko" sz="3000" dirty="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 팀</a:t>
            </a:r>
            <a:endParaRPr sz="3000" dirty="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10" name="Google Shape;210;p37"/>
          <p:cNvSpPr txBox="1"/>
          <p:nvPr/>
        </p:nvSpPr>
        <p:spPr>
          <a:xfrm>
            <a:off x="288598" y="3340530"/>
            <a:ext cx="2212200" cy="14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800">
                <a:solidFill>
                  <a:srgbClr val="00ABBE"/>
                </a:solidFill>
                <a:latin typeface="Do Hyeon"/>
                <a:ea typeface="Do Hyeon"/>
                <a:cs typeface="Do Hyeon"/>
                <a:sym typeface="Do Hyeon"/>
              </a:rPr>
              <a:t>  팀원 :</a:t>
            </a:r>
            <a:endParaRPr sz="1800">
              <a:solidFill>
                <a:srgbClr val="00ABBE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211" name="Google Shape;21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472" y="96275"/>
            <a:ext cx="492800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7"/>
          <p:cNvSpPr txBox="1"/>
          <p:nvPr/>
        </p:nvSpPr>
        <p:spPr>
          <a:xfrm>
            <a:off x="1103750" y="3279575"/>
            <a:ext cx="1961100" cy="19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박수호   (팀장)</a:t>
            </a:r>
            <a:endParaRPr sz="18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김기윤</a:t>
            </a:r>
            <a:r>
              <a:rPr lang="ko" sz="1800">
                <a:solidFill>
                  <a:srgbClr val="00ABBE"/>
                </a:solidFill>
                <a:latin typeface="Do Hyeon"/>
                <a:ea typeface="Do Hyeon"/>
                <a:cs typeface="Do Hyeon"/>
                <a:sym typeface="Do Hyeon"/>
              </a:rPr>
              <a:t>       </a:t>
            </a:r>
            <a:endParaRPr sz="1800">
              <a:solidFill>
                <a:srgbClr val="00ABBE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김도호          </a:t>
            </a:r>
            <a:endParaRPr sz="18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정유빈   </a:t>
            </a:r>
            <a:endParaRPr sz="18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ABBE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13" name="Google Shape;213;p37"/>
          <p:cNvSpPr txBox="1"/>
          <p:nvPr/>
        </p:nvSpPr>
        <p:spPr>
          <a:xfrm>
            <a:off x="288600" y="227975"/>
            <a:ext cx="6000900" cy="10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500">
                <a:latin typeface="Do Hyeon"/>
                <a:ea typeface="Do Hyeon"/>
                <a:cs typeface="Do Hyeon"/>
                <a:sym typeface="Do Hyeon"/>
              </a:rPr>
              <a:t>님아</a:t>
            </a:r>
            <a:r>
              <a:rPr lang="ko" sz="5500">
                <a:solidFill>
                  <a:srgbClr val="00ABBE"/>
                </a:solidFill>
                <a:latin typeface="Do Hyeon"/>
                <a:ea typeface="Do Hyeon"/>
                <a:cs typeface="Do Hyeon"/>
                <a:sym typeface="Do Hyeon"/>
              </a:rPr>
              <a:t> 공강</a:t>
            </a:r>
            <a:r>
              <a:rPr lang="ko" sz="5500">
                <a:latin typeface="Do Hyeon"/>
                <a:ea typeface="Do Hyeon"/>
                <a:cs typeface="Do Hyeon"/>
                <a:sym typeface="Do Hyeon"/>
              </a:rPr>
              <a:t>을</a:t>
            </a:r>
            <a:endParaRPr sz="5500">
              <a:latin typeface="Do Hyeon"/>
              <a:ea typeface="Do Hyeon"/>
              <a:cs typeface="Do Hyeon"/>
              <a:sym typeface="Do Hyeo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500">
                <a:latin typeface="Do Hyeon"/>
                <a:ea typeface="Do Hyeon"/>
                <a:cs typeface="Do Hyeon"/>
                <a:sym typeface="Do Hyeon"/>
              </a:rPr>
              <a:t>건너지 마오</a:t>
            </a:r>
            <a:endParaRPr sz="55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6"/>
          <p:cNvSpPr txBox="1"/>
          <p:nvPr/>
        </p:nvSpPr>
        <p:spPr>
          <a:xfrm>
            <a:off x="4552250" y="2370163"/>
            <a:ext cx="15378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Malgun Gothic"/>
                <a:ea typeface="Malgun Gothic"/>
                <a:cs typeface="Malgun Gothic"/>
                <a:sym typeface="Malgun Gothic"/>
              </a:rPr>
              <a:t>UNIQUE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p46"/>
          <p:cNvSpPr txBox="1"/>
          <p:nvPr/>
        </p:nvSpPr>
        <p:spPr>
          <a:xfrm>
            <a:off x="4552250" y="3219738"/>
            <a:ext cx="15378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Malgun Gothic"/>
                <a:ea typeface="Malgun Gothic"/>
                <a:cs typeface="Malgun Gothic"/>
                <a:sym typeface="Malgun Gothic"/>
              </a:rPr>
              <a:t>UNIQUE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Google Shape;301;p46"/>
          <p:cNvSpPr txBox="1"/>
          <p:nvPr/>
        </p:nvSpPr>
        <p:spPr>
          <a:xfrm>
            <a:off x="842010" y="99060"/>
            <a:ext cx="62598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" sz="2400">
                <a:solidFill>
                  <a:srgbClr val="00ABBE"/>
                </a:solidFill>
                <a:latin typeface="Do Hyeon"/>
                <a:ea typeface="Do Hyeon"/>
                <a:cs typeface="Do Hyeon"/>
                <a:sym typeface="Do Hyeon"/>
              </a:rPr>
              <a:t>2</a:t>
            </a:r>
            <a:r>
              <a:rPr lang="ko" sz="2400" b="0" i="0" u="none" strike="noStrike" cap="none">
                <a:solidFill>
                  <a:srgbClr val="00ABBE"/>
                </a:solidFill>
                <a:latin typeface="Do Hyeon"/>
                <a:ea typeface="Do Hyeon"/>
                <a:cs typeface="Do Hyeon"/>
                <a:sym typeface="Do Hyeon"/>
              </a:rPr>
              <a:t>. </a:t>
            </a:r>
            <a:r>
              <a:rPr lang="ko" sz="2400">
                <a:solidFill>
                  <a:srgbClr val="00ABBE"/>
                </a:solidFill>
                <a:latin typeface="Do Hyeon"/>
                <a:ea typeface="Do Hyeon"/>
                <a:cs typeface="Do Hyeon"/>
                <a:sym typeface="Do Hyeon"/>
              </a:rPr>
              <a:t>동적모델</a:t>
            </a:r>
            <a:r>
              <a:rPr lang="ko" sz="2400">
                <a:latin typeface="Do Hyeon"/>
                <a:ea typeface="Do Hyeon"/>
                <a:cs typeface="Do Hyeon"/>
                <a:sym typeface="Do Hyeon"/>
              </a:rPr>
              <a:t> - 시간표 추가(state diagram)</a:t>
            </a:r>
            <a:endParaRPr sz="2400" b="0" i="0" u="none" strike="noStrike" cap="none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02" name="Google Shape;302;p46"/>
          <p:cNvSpPr/>
          <p:nvPr/>
        </p:nvSpPr>
        <p:spPr>
          <a:xfrm>
            <a:off x="207400" y="2306475"/>
            <a:ext cx="1537800" cy="5271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76200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latin typeface="Do Hyeon"/>
                <a:ea typeface="Do Hyeon"/>
                <a:cs typeface="Do Hyeon"/>
                <a:sym typeface="Do Hyeon"/>
              </a:rPr>
              <a:t>강의 추가</a:t>
            </a:r>
            <a:endParaRPr sz="1800">
              <a:solidFill>
                <a:srgbClr val="FFFFFF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03" name="Google Shape;303;p46"/>
          <p:cNvSpPr/>
          <p:nvPr/>
        </p:nvSpPr>
        <p:spPr>
          <a:xfrm>
            <a:off x="2216202" y="2306475"/>
            <a:ext cx="1779000" cy="5271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76200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latin typeface="Do Hyeon"/>
                <a:ea typeface="Do Hyeon"/>
                <a:cs typeface="Do Hyeon"/>
                <a:sym typeface="Do Hyeon"/>
              </a:rPr>
              <a:t>추가 여부 확인</a:t>
            </a:r>
            <a:endParaRPr sz="1800">
              <a:solidFill>
                <a:srgbClr val="FFFFFF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04" name="Google Shape;304;p46"/>
          <p:cNvSpPr/>
          <p:nvPr/>
        </p:nvSpPr>
        <p:spPr>
          <a:xfrm>
            <a:off x="4500775" y="1892238"/>
            <a:ext cx="1912800" cy="5271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76200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latin typeface="Do Hyeon"/>
                <a:ea typeface="Do Hyeon"/>
                <a:cs typeface="Do Hyeon"/>
                <a:sym typeface="Do Hyeon"/>
              </a:rPr>
              <a:t>중복 시간 확인</a:t>
            </a:r>
            <a:endParaRPr sz="1800">
              <a:solidFill>
                <a:srgbClr val="FFFFFF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05" name="Google Shape;305;p46"/>
          <p:cNvSpPr/>
          <p:nvPr/>
        </p:nvSpPr>
        <p:spPr>
          <a:xfrm>
            <a:off x="4500775" y="2692638"/>
            <a:ext cx="1912800" cy="5271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76200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latin typeface="Do Hyeon"/>
                <a:ea typeface="Do Hyeon"/>
                <a:cs typeface="Do Hyeon"/>
                <a:sym typeface="Do Hyeon"/>
              </a:rPr>
              <a:t>중복 과목 확인</a:t>
            </a:r>
            <a:endParaRPr sz="1800">
              <a:solidFill>
                <a:srgbClr val="FFFFFF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06" name="Google Shape;306;p46"/>
          <p:cNvSpPr/>
          <p:nvPr/>
        </p:nvSpPr>
        <p:spPr>
          <a:xfrm>
            <a:off x="4688275" y="3542225"/>
            <a:ext cx="1537800" cy="5271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76200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latin typeface="Do Hyeon"/>
                <a:ea typeface="Do Hyeon"/>
                <a:cs typeface="Do Hyeon"/>
                <a:sym typeface="Do Hyeon"/>
              </a:rPr>
              <a:t>시간표 반영</a:t>
            </a:r>
            <a:endParaRPr sz="1800">
              <a:solidFill>
                <a:srgbClr val="FFFFFF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07" name="Google Shape;307;p46"/>
          <p:cNvSpPr/>
          <p:nvPr/>
        </p:nvSpPr>
        <p:spPr>
          <a:xfrm>
            <a:off x="6919150" y="2306475"/>
            <a:ext cx="1537800" cy="5271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76200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latin typeface="Do Hyeon"/>
                <a:ea typeface="Do Hyeon"/>
                <a:cs typeface="Do Hyeon"/>
                <a:sym typeface="Do Hyeon"/>
              </a:rPr>
              <a:t>오류 출력</a:t>
            </a:r>
            <a:endParaRPr sz="1800">
              <a:solidFill>
                <a:srgbClr val="FFFFFF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308" name="Google Shape;308;p46"/>
          <p:cNvCxnSpPr>
            <a:stCxn id="302" idx="3"/>
            <a:endCxn id="303" idx="1"/>
          </p:cNvCxnSpPr>
          <p:nvPr/>
        </p:nvCxnSpPr>
        <p:spPr>
          <a:xfrm>
            <a:off x="1745200" y="2570025"/>
            <a:ext cx="471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9" name="Google Shape;309;p46"/>
          <p:cNvCxnSpPr>
            <a:stCxn id="303" idx="3"/>
            <a:endCxn id="304" idx="1"/>
          </p:cNvCxnSpPr>
          <p:nvPr/>
        </p:nvCxnSpPr>
        <p:spPr>
          <a:xfrm rot="10800000" flipH="1">
            <a:off x="3995202" y="2155725"/>
            <a:ext cx="505500" cy="414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" name="Google Shape;310;p46"/>
          <p:cNvCxnSpPr>
            <a:stCxn id="304" idx="2"/>
            <a:endCxn id="305" idx="0"/>
          </p:cNvCxnSpPr>
          <p:nvPr/>
        </p:nvCxnSpPr>
        <p:spPr>
          <a:xfrm>
            <a:off x="5457175" y="2419338"/>
            <a:ext cx="0" cy="273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1" name="Google Shape;311;p46"/>
          <p:cNvCxnSpPr>
            <a:stCxn id="305" idx="2"/>
            <a:endCxn id="306" idx="0"/>
          </p:cNvCxnSpPr>
          <p:nvPr/>
        </p:nvCxnSpPr>
        <p:spPr>
          <a:xfrm>
            <a:off x="5457175" y="3219738"/>
            <a:ext cx="0" cy="322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12" name="Google Shape;31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6075" y="3985127"/>
            <a:ext cx="903950" cy="84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3" name="Google Shape;313;p46"/>
          <p:cNvCxnSpPr>
            <a:stCxn id="304" idx="3"/>
            <a:endCxn id="307" idx="1"/>
          </p:cNvCxnSpPr>
          <p:nvPr/>
        </p:nvCxnSpPr>
        <p:spPr>
          <a:xfrm>
            <a:off x="6413575" y="2155788"/>
            <a:ext cx="505500" cy="414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4" name="Google Shape;314;p46"/>
          <p:cNvCxnSpPr>
            <a:stCxn id="305" idx="3"/>
            <a:endCxn id="307" idx="1"/>
          </p:cNvCxnSpPr>
          <p:nvPr/>
        </p:nvCxnSpPr>
        <p:spPr>
          <a:xfrm rot="10800000" flipH="1">
            <a:off x="6413575" y="2570088"/>
            <a:ext cx="505500" cy="386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5" name="Google Shape;315;p46"/>
          <p:cNvCxnSpPr>
            <a:stCxn id="307" idx="2"/>
            <a:endCxn id="312" idx="0"/>
          </p:cNvCxnSpPr>
          <p:nvPr/>
        </p:nvCxnSpPr>
        <p:spPr>
          <a:xfrm>
            <a:off x="7688050" y="2833575"/>
            <a:ext cx="0" cy="1151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6" name="Google Shape;316;p46"/>
          <p:cNvCxnSpPr>
            <a:stCxn id="306" idx="2"/>
            <a:endCxn id="312" idx="1"/>
          </p:cNvCxnSpPr>
          <p:nvPr/>
        </p:nvCxnSpPr>
        <p:spPr>
          <a:xfrm rot="-5400000" flipH="1">
            <a:off x="6176425" y="3350075"/>
            <a:ext cx="340500" cy="1779000"/>
          </a:xfrm>
          <a:prstGeom prst="bentConnector2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7" name="Google Shape;317;p46"/>
          <p:cNvCxnSpPr>
            <a:stCxn id="306" idx="2"/>
          </p:cNvCxnSpPr>
          <p:nvPr/>
        </p:nvCxnSpPr>
        <p:spPr>
          <a:xfrm>
            <a:off x="5457175" y="406932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8" name="Google Shape;318;p46"/>
          <p:cNvCxnSpPr>
            <a:stCxn id="303" idx="2"/>
            <a:endCxn id="312" idx="1"/>
          </p:cNvCxnSpPr>
          <p:nvPr/>
        </p:nvCxnSpPr>
        <p:spPr>
          <a:xfrm rot="-5400000" flipH="1">
            <a:off x="4382802" y="1556475"/>
            <a:ext cx="1576200" cy="4130400"/>
          </a:xfrm>
          <a:prstGeom prst="bentConnector2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9" name="Google Shape;319;p46"/>
          <p:cNvSpPr txBox="1"/>
          <p:nvPr/>
        </p:nvSpPr>
        <p:spPr>
          <a:xfrm>
            <a:off x="3105700" y="2871150"/>
            <a:ext cx="6780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Malgun Gothic"/>
                <a:ea typeface="Malgun Gothic"/>
                <a:cs typeface="Malgun Gothic"/>
                <a:sym typeface="Malgun Gothic"/>
              </a:rPr>
              <a:t>NO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0" name="Google Shape;320;p46"/>
          <p:cNvSpPr txBox="1"/>
          <p:nvPr/>
        </p:nvSpPr>
        <p:spPr>
          <a:xfrm>
            <a:off x="6602225" y="1918550"/>
            <a:ext cx="15378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Malgun Gothic"/>
                <a:ea typeface="Malgun Gothic"/>
                <a:cs typeface="Malgun Gothic"/>
                <a:sym typeface="Malgun Gothic"/>
              </a:rPr>
              <a:t>Duplicated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21" name="Google Shape;32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325" y="740900"/>
            <a:ext cx="903950" cy="8494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2" name="Google Shape;322;p46"/>
          <p:cNvCxnSpPr>
            <a:endCxn id="302" idx="0"/>
          </p:cNvCxnSpPr>
          <p:nvPr/>
        </p:nvCxnSpPr>
        <p:spPr>
          <a:xfrm>
            <a:off x="976300" y="1590375"/>
            <a:ext cx="0" cy="716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3" name="Google Shape;323;p46"/>
          <p:cNvSpPr txBox="1"/>
          <p:nvPr/>
        </p:nvSpPr>
        <p:spPr>
          <a:xfrm>
            <a:off x="1067200" y="1710950"/>
            <a:ext cx="8271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Malgun Gothic"/>
                <a:ea typeface="Malgun Gothic"/>
                <a:cs typeface="Malgun Gothic"/>
                <a:sym typeface="Malgun Gothic"/>
              </a:rPr>
              <a:t>START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4" name="Google Shape;324;p46"/>
          <p:cNvSpPr txBox="1"/>
          <p:nvPr/>
        </p:nvSpPr>
        <p:spPr>
          <a:xfrm>
            <a:off x="1595375" y="2692650"/>
            <a:ext cx="8271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Malgun Gothic"/>
                <a:ea typeface="Malgun Gothic"/>
                <a:cs typeface="Malgun Gothic"/>
                <a:sym typeface="Malgun Gothic"/>
              </a:rPr>
              <a:t>INSERT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5" name="Google Shape;325;p46"/>
          <p:cNvSpPr txBox="1"/>
          <p:nvPr/>
        </p:nvSpPr>
        <p:spPr>
          <a:xfrm>
            <a:off x="3814938" y="1892250"/>
            <a:ext cx="6780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Malgun Gothic"/>
                <a:ea typeface="Malgun Gothic"/>
                <a:cs typeface="Malgun Gothic"/>
                <a:sym typeface="Malgun Gothic"/>
              </a:rPr>
              <a:t>YES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6" name="Google Shape;326;p46"/>
          <p:cNvSpPr txBox="1"/>
          <p:nvPr/>
        </p:nvSpPr>
        <p:spPr>
          <a:xfrm>
            <a:off x="6539025" y="2846025"/>
            <a:ext cx="11490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Malgun Gothic"/>
                <a:ea typeface="Malgun Gothic"/>
                <a:cs typeface="Malgun Gothic"/>
                <a:sym typeface="Malgun Gothic"/>
              </a:rPr>
              <a:t>Duplicated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7" name="Google Shape;327;p46"/>
          <p:cNvSpPr txBox="1"/>
          <p:nvPr/>
        </p:nvSpPr>
        <p:spPr>
          <a:xfrm>
            <a:off x="5533375" y="4069313"/>
            <a:ext cx="15378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Malgun Gothic"/>
                <a:ea typeface="Malgun Gothic"/>
                <a:cs typeface="Malgun Gothic"/>
                <a:sym typeface="Malgun Gothic"/>
              </a:rPr>
              <a:t>ADD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8" name="Google Shape;328;p46"/>
          <p:cNvSpPr txBox="1"/>
          <p:nvPr/>
        </p:nvSpPr>
        <p:spPr>
          <a:xfrm>
            <a:off x="7723325" y="3248100"/>
            <a:ext cx="7689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Malgun Gothic"/>
                <a:ea typeface="Malgun Gothic"/>
                <a:cs typeface="Malgun Gothic"/>
                <a:sym typeface="Malgun Gothic"/>
              </a:rPr>
              <a:t>ERROR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9" name="Google Shape;329;p46"/>
          <p:cNvSpPr txBox="1"/>
          <p:nvPr/>
        </p:nvSpPr>
        <p:spPr>
          <a:xfrm>
            <a:off x="6166250" y="4425225"/>
            <a:ext cx="9612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Malgun Gothic"/>
                <a:ea typeface="Malgun Gothic"/>
                <a:cs typeface="Malgun Gothic"/>
                <a:sym typeface="Malgun Gothic"/>
              </a:rPr>
              <a:t>SUCCESS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7"/>
          <p:cNvSpPr txBox="1"/>
          <p:nvPr/>
        </p:nvSpPr>
        <p:spPr>
          <a:xfrm>
            <a:off x="1573714" y="1893966"/>
            <a:ext cx="6337834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200" dirty="0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결과</a:t>
            </a:r>
            <a:r>
              <a:rPr lang="ko" sz="7200" dirty="0">
                <a:solidFill>
                  <a:schemeClr val="accent4"/>
                </a:solidFill>
                <a:latin typeface="Do Hyeon"/>
                <a:ea typeface="Do Hyeon"/>
                <a:cs typeface="Do Hyeon"/>
                <a:sym typeface="Do Hyeon"/>
              </a:rPr>
              <a:t> 및 </a:t>
            </a:r>
            <a:r>
              <a:rPr lang="ko" sz="7200" dirty="0">
                <a:solidFill>
                  <a:schemeClr val="accent2"/>
                </a:solidFill>
                <a:latin typeface="Do Hyeon"/>
                <a:ea typeface="Do Hyeon"/>
                <a:cs typeface="Do Hyeon"/>
                <a:sym typeface="Do Hyeon"/>
              </a:rPr>
              <a:t>느낀점</a:t>
            </a:r>
            <a:endParaRPr sz="7200" dirty="0">
              <a:solidFill>
                <a:schemeClr val="accent2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8"/>
          <p:cNvSpPr txBox="1"/>
          <p:nvPr/>
        </p:nvSpPr>
        <p:spPr>
          <a:xfrm>
            <a:off x="842000" y="99050"/>
            <a:ext cx="6259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결과</a:t>
            </a:r>
            <a:endParaRPr sz="1800">
              <a:solidFill>
                <a:schemeClr val="accent6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340" name="Google Shape;34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213" y="679775"/>
            <a:ext cx="6786425" cy="4132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6350" y="690013"/>
            <a:ext cx="6740163" cy="411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9"/>
          <p:cNvSpPr txBox="1"/>
          <p:nvPr/>
        </p:nvSpPr>
        <p:spPr>
          <a:xfrm>
            <a:off x="842000" y="99050"/>
            <a:ext cx="6259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accent2"/>
                </a:solidFill>
                <a:latin typeface="Do Hyeon"/>
                <a:ea typeface="Do Hyeon"/>
                <a:cs typeface="Do Hyeon"/>
                <a:sym typeface="Do Hyeon"/>
              </a:rPr>
              <a:t>느낀점</a:t>
            </a:r>
            <a:endParaRPr sz="1800">
              <a:solidFill>
                <a:schemeClr val="accent2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47" name="Google Shape;347;p49"/>
          <p:cNvSpPr txBox="1"/>
          <p:nvPr/>
        </p:nvSpPr>
        <p:spPr>
          <a:xfrm>
            <a:off x="842000" y="1018665"/>
            <a:ext cx="73695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Do Hyeon"/>
              <a:buChar char="●"/>
            </a:pPr>
            <a:r>
              <a:rPr lang="ko" sz="2400" dirty="0">
                <a:solidFill>
                  <a:srgbClr val="FF0000"/>
                </a:solidFill>
                <a:latin typeface="Do Hyeon"/>
                <a:ea typeface="Do Hyeon"/>
                <a:cs typeface="Do Hyeon"/>
                <a:sym typeface="Do Hyeon"/>
              </a:rPr>
              <a:t>Qt frame work</a:t>
            </a:r>
            <a:r>
              <a:rPr lang="ko" sz="2400" dirty="0">
                <a:latin typeface="Do Hyeon"/>
                <a:ea typeface="Do Hyeon"/>
                <a:cs typeface="Do Hyeon"/>
                <a:sym typeface="Do Hyeon"/>
              </a:rPr>
              <a:t>로 구현하였는데 </a:t>
            </a:r>
            <a:endParaRPr sz="2400" dirty="0">
              <a:latin typeface="Do Hyeon"/>
              <a:ea typeface="Do Hyeon"/>
              <a:cs typeface="Do Hyeon"/>
              <a:sym typeface="Do Hyeon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dirty="0">
                <a:latin typeface="Do Hyeon"/>
                <a:ea typeface="Do Hyeon"/>
                <a:cs typeface="Do Hyeon"/>
                <a:sym typeface="Do Hyeon"/>
              </a:rPr>
              <a:t>사용 방법이 익숙하지 않아 힘들었다. </a:t>
            </a:r>
            <a:endParaRPr sz="2400" dirty="0">
              <a:latin typeface="Do Hyeon"/>
              <a:ea typeface="Do Hyeon"/>
              <a:cs typeface="Do Hyeon"/>
              <a:sym typeface="Do Hyeon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Do Hyeon"/>
              <a:ea typeface="Do Hyeon"/>
              <a:cs typeface="Do Hyeon"/>
              <a:sym typeface="Do Hyeo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Do Hyeon"/>
              <a:buChar char="●"/>
            </a:pPr>
            <a:r>
              <a:rPr lang="ko" sz="2400" dirty="0">
                <a:latin typeface="Do Hyeon"/>
                <a:ea typeface="Do Hyeon"/>
                <a:cs typeface="Do Hyeon"/>
                <a:sym typeface="Do Hyeon"/>
              </a:rPr>
              <a:t>사용자와 개발자 </a:t>
            </a:r>
            <a:r>
              <a:rPr lang="ko" sz="2400" dirty="0">
                <a:solidFill>
                  <a:srgbClr val="FF0000"/>
                </a:solidFill>
                <a:latin typeface="Do Hyeon"/>
                <a:ea typeface="Do Hyeon"/>
                <a:cs typeface="Do Hyeon"/>
                <a:sym typeface="Do Hyeon"/>
              </a:rPr>
              <a:t>모두의 관점</a:t>
            </a:r>
            <a:r>
              <a:rPr lang="ko" sz="2400" dirty="0">
                <a:latin typeface="Do Hyeon"/>
                <a:ea typeface="Do Hyeon"/>
                <a:cs typeface="Do Hyeon"/>
                <a:sym typeface="Do Hyeon"/>
              </a:rPr>
              <a:t>에서 볼 수 있어서</a:t>
            </a:r>
            <a:endParaRPr sz="2400" dirty="0">
              <a:latin typeface="Do Hyeon"/>
              <a:ea typeface="Do Hyeon"/>
              <a:cs typeface="Do Hyeon"/>
              <a:sym typeface="Do Hyeon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dirty="0">
                <a:latin typeface="Do Hyeon"/>
                <a:ea typeface="Do Hyeon"/>
                <a:cs typeface="Do Hyeon"/>
                <a:sym typeface="Do Hyeon"/>
              </a:rPr>
              <a:t>개발방향을 비교적 잘 잡을수 있었다.</a:t>
            </a:r>
            <a:endParaRPr sz="2400" dirty="0">
              <a:latin typeface="Do Hyeon"/>
              <a:ea typeface="Do Hyeon"/>
              <a:cs typeface="Do Hyeon"/>
              <a:sym typeface="Do Hyeon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 Hyeon"/>
              <a:buChar char="●"/>
            </a:pPr>
            <a:r>
              <a:rPr lang="ko" sz="2400" dirty="0">
                <a:solidFill>
                  <a:srgbClr val="FF0000"/>
                </a:solidFill>
                <a:latin typeface="Do Hyeon"/>
                <a:ea typeface="Do Hyeon"/>
                <a:cs typeface="Do Hyeon"/>
                <a:sym typeface="Do Hyeon"/>
              </a:rPr>
              <a:t>S/W process model</a:t>
            </a:r>
            <a:r>
              <a:rPr lang="ko" sz="2400" dirty="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을 </a:t>
            </a:r>
            <a:endParaRPr sz="2400" dirty="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400" dirty="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실제로 적용하는 것이 어려웠다.</a:t>
            </a:r>
            <a:endParaRPr sz="2400" dirty="0">
              <a:latin typeface="Do Hyeon"/>
              <a:ea typeface="Do Hyeon"/>
              <a:cs typeface="Do Hyeon"/>
              <a:sym typeface="Do Hyeon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Do Hyeon"/>
              <a:ea typeface="Do Hyeon"/>
              <a:cs typeface="Do Hyeon"/>
              <a:sym typeface="Do Hyeo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Do Hyeon"/>
              <a:ea typeface="Do Hyeon"/>
              <a:cs typeface="Do Hyeon"/>
              <a:sym typeface="Do Hyeon"/>
            </a:endParaRPr>
          </a:p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0"/>
          <p:cNvSpPr txBox="1"/>
          <p:nvPr/>
        </p:nvSpPr>
        <p:spPr>
          <a:xfrm>
            <a:off x="1977075" y="1783250"/>
            <a:ext cx="5122800" cy="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2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감사합니다</a:t>
            </a:r>
            <a:endParaRPr sz="72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/>
        </p:nvSpPr>
        <p:spPr>
          <a:xfrm>
            <a:off x="1745992" y="1913844"/>
            <a:ext cx="56520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200">
                <a:solidFill>
                  <a:schemeClr val="accent2"/>
                </a:solidFill>
                <a:latin typeface="Do Hyeon"/>
                <a:ea typeface="Do Hyeon"/>
                <a:cs typeface="Do Hyeon"/>
                <a:sym typeface="Do Hyeon"/>
              </a:rPr>
              <a:t>프로그램 소개</a:t>
            </a:r>
            <a:endParaRPr sz="7200">
              <a:solidFill>
                <a:schemeClr val="accent2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/>
        </p:nvSpPr>
        <p:spPr>
          <a:xfrm>
            <a:off x="1412795" y="141491"/>
            <a:ext cx="6796925" cy="8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4800" dirty="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님아 </a:t>
            </a:r>
            <a:r>
              <a:rPr lang="ko" sz="4800" dirty="0">
                <a:solidFill>
                  <a:srgbClr val="00ABBE"/>
                </a:solidFill>
                <a:latin typeface="Do Hyeon"/>
                <a:ea typeface="Do Hyeon"/>
                <a:cs typeface="Do Hyeon"/>
                <a:sym typeface="Do Hyeon"/>
              </a:rPr>
              <a:t>공강</a:t>
            </a:r>
            <a:r>
              <a:rPr lang="ko" sz="4800" dirty="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을 건너지 마오?</a:t>
            </a:r>
            <a:endParaRPr sz="4800" dirty="0"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200" dirty="0">
                <a:latin typeface="Do Hyeon"/>
                <a:ea typeface="Do Hyeon"/>
                <a:cs typeface="Do Hyeon"/>
                <a:sym typeface="Do Hyeon"/>
              </a:rPr>
              <a:t>		</a:t>
            </a:r>
            <a:endParaRPr sz="7200" dirty="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24" name="Google Shape;224;p39"/>
          <p:cNvSpPr/>
          <p:nvPr/>
        </p:nvSpPr>
        <p:spPr>
          <a:xfrm>
            <a:off x="6056700" y="2269575"/>
            <a:ext cx="40200" cy="270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9"/>
          <p:cNvSpPr/>
          <p:nvPr/>
        </p:nvSpPr>
        <p:spPr>
          <a:xfrm>
            <a:off x="3857666" y="1594354"/>
            <a:ext cx="1497300" cy="1497600"/>
          </a:xfrm>
          <a:prstGeom prst="mathPlus">
            <a:avLst>
              <a:gd name="adj1" fmla="val 2352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9"/>
          <p:cNvSpPr txBox="1"/>
          <p:nvPr/>
        </p:nvSpPr>
        <p:spPr>
          <a:xfrm>
            <a:off x="842425" y="4174350"/>
            <a:ext cx="8041500" cy="7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Do Hyeon"/>
                <a:ea typeface="Do Hyeon"/>
                <a:cs typeface="Do Hyeon"/>
                <a:sym typeface="Do Hyeon"/>
              </a:rPr>
              <a:t>하염없이 </a:t>
            </a:r>
            <a:r>
              <a:rPr lang="ko" sz="3000">
                <a:solidFill>
                  <a:srgbClr val="00ABBE"/>
                </a:solidFill>
                <a:latin typeface="Do Hyeon"/>
                <a:ea typeface="Do Hyeon"/>
                <a:cs typeface="Do Hyeon"/>
                <a:sym typeface="Do Hyeon"/>
              </a:rPr>
              <a:t>공강</a:t>
            </a:r>
            <a:r>
              <a:rPr lang="ko" sz="3000">
                <a:latin typeface="Do Hyeon"/>
                <a:ea typeface="Do Hyeon"/>
                <a:cs typeface="Do Hyeon"/>
                <a:sym typeface="Do Hyeon"/>
              </a:rPr>
              <a:t>을 보내야하는 학우를 위한 </a:t>
            </a:r>
            <a:r>
              <a:rPr lang="ko" sz="3000">
                <a:solidFill>
                  <a:srgbClr val="FF0000"/>
                </a:solidFill>
                <a:latin typeface="Do Hyeon"/>
                <a:ea typeface="Do Hyeon"/>
                <a:cs typeface="Do Hyeon"/>
                <a:sym typeface="Do Hyeon"/>
              </a:rPr>
              <a:t>프로그램</a:t>
            </a:r>
            <a:r>
              <a:rPr lang="ko" sz="3000">
                <a:latin typeface="Do Hyeon"/>
                <a:ea typeface="Do Hyeon"/>
                <a:cs typeface="Do Hyeon"/>
                <a:sym typeface="Do Hyeon"/>
              </a:rPr>
              <a:t>!</a:t>
            </a:r>
            <a:endParaRPr sz="3000"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227" name="Google Shape;22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900" y="1207350"/>
            <a:ext cx="2006174" cy="2109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5925" y="1327013"/>
            <a:ext cx="2006175" cy="200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9"/>
          <p:cNvSpPr txBox="1"/>
          <p:nvPr/>
        </p:nvSpPr>
        <p:spPr>
          <a:xfrm>
            <a:off x="1870775" y="3352113"/>
            <a:ext cx="14973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dirty="0">
                <a:latin typeface="Do Hyeon"/>
                <a:ea typeface="Do Hyeon"/>
                <a:cs typeface="Do Hyeon"/>
                <a:sym typeface="Do Hyeon"/>
              </a:rPr>
              <a:t>시간표</a:t>
            </a:r>
            <a:endParaRPr sz="3000" dirty="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30" name="Google Shape;230;p39"/>
          <p:cNvSpPr txBox="1"/>
          <p:nvPr/>
        </p:nvSpPr>
        <p:spPr>
          <a:xfrm>
            <a:off x="6160125" y="3322175"/>
            <a:ext cx="14973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accent5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" sz="3000">
                <a:latin typeface="Do Hyeon"/>
                <a:ea typeface="Do Hyeon"/>
                <a:cs typeface="Do Hyeon"/>
                <a:sym typeface="Do Hyeon"/>
              </a:rPr>
              <a:t>검색</a:t>
            </a:r>
            <a:endParaRPr sz="30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/>
          <p:nvPr/>
        </p:nvSpPr>
        <p:spPr>
          <a:xfrm>
            <a:off x="842000" y="99050"/>
            <a:ext cx="6259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0ABBE"/>
                </a:solidFill>
                <a:latin typeface="Do Hyeon"/>
                <a:ea typeface="Do Hyeon"/>
                <a:cs typeface="Do Hyeon"/>
                <a:sym typeface="Do Hyeon"/>
              </a:rPr>
              <a:t>1. 팀원 소개</a:t>
            </a:r>
            <a:endParaRPr sz="18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36" name="Google Shape;236;p40"/>
          <p:cNvSpPr txBox="1"/>
          <p:nvPr/>
        </p:nvSpPr>
        <p:spPr>
          <a:xfrm>
            <a:off x="264875" y="2907875"/>
            <a:ext cx="23742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Do Hyeon"/>
                <a:ea typeface="Do Hyeon"/>
                <a:cs typeface="Do Hyeon"/>
                <a:sym typeface="Do Hyeon"/>
              </a:rPr>
              <a:t>박수호  </a:t>
            </a:r>
            <a:endParaRPr sz="2000"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Do Hyeon"/>
                <a:ea typeface="Do Hyeon"/>
                <a:cs typeface="Do Hyeon"/>
                <a:sym typeface="Do Hyeon"/>
              </a:rPr>
              <a:t>팀장, DB구축</a:t>
            </a:r>
            <a:endParaRPr sz="2000"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3C78D8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37" name="Google Shape;237;p40"/>
          <p:cNvSpPr txBox="1"/>
          <p:nvPr/>
        </p:nvSpPr>
        <p:spPr>
          <a:xfrm>
            <a:off x="2579324" y="2907875"/>
            <a:ext cx="17997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Do Hyeon"/>
                <a:ea typeface="Do Hyeon"/>
                <a:cs typeface="Do Hyeon"/>
                <a:sym typeface="Do Hyeon"/>
              </a:rPr>
              <a:t>김기윤</a:t>
            </a:r>
            <a:r>
              <a:rPr lang="ko" sz="20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" sz="2000">
                <a:latin typeface="Do Hyeon"/>
                <a:ea typeface="Do Hyeon"/>
                <a:cs typeface="Do Hyeon"/>
                <a:sym typeface="Do Hyeon"/>
              </a:rPr>
              <a:t> </a:t>
            </a:r>
            <a:endParaRPr sz="2000"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Do Hyeon"/>
                <a:ea typeface="Do Hyeon"/>
                <a:cs typeface="Do Hyeon"/>
                <a:sym typeface="Do Hyeon"/>
              </a:rPr>
              <a:t>GUI 설계, 기능</a:t>
            </a:r>
            <a:endParaRPr sz="2000"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C78D8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38" name="Google Shape;238;p40"/>
          <p:cNvSpPr txBox="1"/>
          <p:nvPr/>
        </p:nvSpPr>
        <p:spPr>
          <a:xfrm>
            <a:off x="4628250" y="2913275"/>
            <a:ext cx="20637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김도호 </a:t>
            </a:r>
            <a:r>
              <a:rPr lang="ko" sz="2000">
                <a:latin typeface="Do Hyeon"/>
                <a:ea typeface="Do Hyeon"/>
                <a:cs typeface="Do Hyeon"/>
                <a:sym typeface="Do Hyeon"/>
              </a:rPr>
              <a:t> </a:t>
            </a:r>
            <a:endParaRPr sz="2000"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Do Hyeon"/>
                <a:ea typeface="Do Hyeon"/>
                <a:cs typeface="Do Hyeon"/>
                <a:sym typeface="Do Hyeon"/>
              </a:rPr>
              <a:t>GUI 디자인, 기능</a:t>
            </a:r>
            <a:endParaRPr sz="2000"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C78D8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39" name="Google Shape;239;p40"/>
          <p:cNvSpPr txBox="1"/>
          <p:nvPr/>
        </p:nvSpPr>
        <p:spPr>
          <a:xfrm>
            <a:off x="6512400" y="2907875"/>
            <a:ext cx="26316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정유빈 </a:t>
            </a:r>
            <a:r>
              <a:rPr lang="ko" sz="2000">
                <a:latin typeface="Do Hyeon"/>
                <a:ea typeface="Do Hyeon"/>
                <a:cs typeface="Do Hyeon"/>
                <a:sym typeface="Do Hyeon"/>
              </a:rPr>
              <a:t> </a:t>
            </a:r>
            <a:endParaRPr sz="2000"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Do Hyeon"/>
                <a:ea typeface="Do Hyeon"/>
                <a:cs typeface="Do Hyeon"/>
                <a:sym typeface="Do Hyeon"/>
              </a:rPr>
              <a:t>DB 설계, Query문</a:t>
            </a:r>
            <a:endParaRPr sz="2000"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C78D8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240" name="Google Shape;240;p40"/>
          <p:cNvPicPr preferRelativeResize="0"/>
          <p:nvPr/>
        </p:nvPicPr>
        <p:blipFill rotWithShape="1">
          <a:blip r:embed="rId3">
            <a:alphaModFix/>
          </a:blip>
          <a:srcRect r="9844" b="7561"/>
          <a:stretch/>
        </p:blipFill>
        <p:spPr>
          <a:xfrm>
            <a:off x="1026979" y="1901700"/>
            <a:ext cx="996296" cy="107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4762" y="1922987"/>
            <a:ext cx="954325" cy="103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3838" y="1856850"/>
            <a:ext cx="1450932" cy="116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1925" y="1883550"/>
            <a:ext cx="1114025" cy="111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41"/>
          <p:cNvPicPr preferRelativeResize="0"/>
          <p:nvPr/>
        </p:nvPicPr>
        <p:blipFill rotWithShape="1">
          <a:blip r:embed="rId3">
            <a:alphaModFix/>
          </a:blip>
          <a:srcRect b="17722"/>
          <a:stretch/>
        </p:blipFill>
        <p:spPr>
          <a:xfrm>
            <a:off x="381125" y="864725"/>
            <a:ext cx="3435774" cy="39813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41"/>
          <p:cNvGrpSpPr/>
          <p:nvPr/>
        </p:nvGrpSpPr>
        <p:grpSpPr>
          <a:xfrm>
            <a:off x="619150" y="3054475"/>
            <a:ext cx="3127835" cy="1008900"/>
            <a:chOff x="612075" y="3082775"/>
            <a:chExt cx="3127835" cy="1008900"/>
          </a:xfrm>
        </p:grpSpPr>
        <p:pic>
          <p:nvPicPr>
            <p:cNvPr id="250" name="Google Shape;250;p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12075" y="3082775"/>
              <a:ext cx="619485" cy="1005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" name="Google Shape;251;p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20425" y="3086600"/>
              <a:ext cx="619485" cy="10050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2" name="Google Shape;252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6978" y="3082778"/>
            <a:ext cx="4446355" cy="155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3" name="Google Shape;253;p41"/>
          <p:cNvCxnSpPr/>
          <p:nvPr/>
        </p:nvCxnSpPr>
        <p:spPr>
          <a:xfrm flipH="1">
            <a:off x="3456325" y="2685613"/>
            <a:ext cx="859500" cy="5910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4" name="Google Shape;254;p41"/>
          <p:cNvSpPr txBox="1"/>
          <p:nvPr/>
        </p:nvSpPr>
        <p:spPr>
          <a:xfrm>
            <a:off x="3545675" y="1866900"/>
            <a:ext cx="4386900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solidFill>
                  <a:srgbClr val="FF0000"/>
                </a:solidFill>
                <a:latin typeface="Do Hyeon"/>
                <a:ea typeface="Do Hyeon"/>
                <a:cs typeface="Do Hyeon"/>
                <a:sym typeface="Do Hyeon"/>
              </a:rPr>
              <a:t>How can I find???</a:t>
            </a:r>
            <a:endParaRPr sz="3600">
              <a:solidFill>
                <a:srgbClr val="FF0000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0000"/>
                </a:solidFill>
                <a:latin typeface="Do Hyeon"/>
                <a:ea typeface="Do Hyeon"/>
                <a:cs typeface="Do Hyeon"/>
                <a:sym typeface="Do Hyeon"/>
              </a:rPr>
              <a:t>		</a:t>
            </a:r>
            <a:endParaRPr sz="2400">
              <a:solidFill>
                <a:srgbClr val="FF0000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5" name="Google Shape;255;p41"/>
          <p:cNvSpPr txBox="1"/>
          <p:nvPr/>
        </p:nvSpPr>
        <p:spPr>
          <a:xfrm>
            <a:off x="842000" y="99050"/>
            <a:ext cx="6259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0ABBE"/>
                </a:solidFill>
                <a:latin typeface="Do Hyeon"/>
                <a:ea typeface="Do Hyeon"/>
                <a:cs typeface="Do Hyeon"/>
                <a:sym typeface="Do Hyeon"/>
              </a:rPr>
              <a:t>2. 배경</a:t>
            </a:r>
            <a:endParaRPr sz="18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2"/>
          <p:cNvSpPr txBox="1"/>
          <p:nvPr/>
        </p:nvSpPr>
        <p:spPr>
          <a:xfrm>
            <a:off x="842000" y="99050"/>
            <a:ext cx="6259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0ABBE"/>
                </a:solidFill>
                <a:latin typeface="Do Hyeon"/>
                <a:ea typeface="Do Hyeon"/>
                <a:cs typeface="Do Hyeon"/>
                <a:sym typeface="Do Hyeon"/>
              </a:rPr>
              <a:t>3. 시스템 구조 </a:t>
            </a:r>
            <a:endParaRPr sz="1800"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261" name="Google Shape;26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3425" y="2198049"/>
            <a:ext cx="3246284" cy="243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2"/>
          <p:cNvPicPr preferRelativeResize="0"/>
          <p:nvPr/>
        </p:nvPicPr>
        <p:blipFill rotWithShape="1">
          <a:blip r:embed="rId4">
            <a:alphaModFix/>
          </a:blip>
          <a:srcRect l="4123" t="12317" r="5834" b="14625"/>
          <a:stretch/>
        </p:blipFill>
        <p:spPr>
          <a:xfrm>
            <a:off x="52844" y="969200"/>
            <a:ext cx="5650625" cy="34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/>
        </p:nvSpPr>
        <p:spPr>
          <a:xfrm>
            <a:off x="1633349" y="1204853"/>
            <a:ext cx="56520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200" dirty="0">
                <a:solidFill>
                  <a:schemeClr val="accent5"/>
                </a:solidFill>
                <a:latin typeface="Do Hyeon"/>
                <a:ea typeface="Do Hyeon"/>
                <a:cs typeface="Do Hyeon"/>
                <a:sym typeface="Do Hyeon"/>
              </a:rPr>
              <a:t>System model</a:t>
            </a:r>
            <a:endParaRPr sz="7200" dirty="0">
              <a:solidFill>
                <a:schemeClr val="accent5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 txBox="1"/>
          <p:nvPr/>
        </p:nvSpPr>
        <p:spPr>
          <a:xfrm>
            <a:off x="2286000" y="1428750"/>
            <a:ext cx="4572635" cy="277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3" name="Google Shape;273;p44"/>
          <p:cNvSpPr txBox="1"/>
          <p:nvPr/>
        </p:nvSpPr>
        <p:spPr>
          <a:xfrm>
            <a:off x="842010" y="99060"/>
            <a:ext cx="62598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" sz="2400" b="0" i="0" u="none" strike="noStrike" cap="none">
                <a:solidFill>
                  <a:srgbClr val="00ABBE"/>
                </a:solidFill>
                <a:latin typeface="Do Hyeon"/>
                <a:ea typeface="Do Hyeon"/>
                <a:cs typeface="Do Hyeon"/>
                <a:sym typeface="Do Hyeon"/>
              </a:rPr>
              <a:t>1. </a:t>
            </a:r>
            <a:r>
              <a:rPr lang="ko" sz="2400">
                <a:solidFill>
                  <a:srgbClr val="00ABBE"/>
                </a:solidFill>
                <a:latin typeface="Do Hyeon"/>
                <a:ea typeface="Do Hyeon"/>
                <a:cs typeface="Do Hyeon"/>
                <a:sym typeface="Do Hyeon"/>
              </a:rPr>
              <a:t>정적모델</a:t>
            </a:r>
            <a:r>
              <a:rPr lang="ko" sz="2400">
                <a:latin typeface="Do Hyeon"/>
                <a:ea typeface="Do Hyeon"/>
                <a:cs typeface="Do Hyeon"/>
                <a:sym typeface="Do Hyeon"/>
              </a:rPr>
              <a:t>(Class Diagram)</a:t>
            </a:r>
            <a:endParaRPr sz="2400" b="0" i="0" u="none" strike="noStrike" cap="none"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274" name="Google Shape;27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675" y="462350"/>
            <a:ext cx="6542652" cy="4452551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4"/>
          <p:cNvSpPr/>
          <p:nvPr/>
        </p:nvSpPr>
        <p:spPr>
          <a:xfrm>
            <a:off x="1110525" y="537725"/>
            <a:ext cx="5353800" cy="1624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44"/>
          <p:cNvSpPr/>
          <p:nvPr/>
        </p:nvSpPr>
        <p:spPr>
          <a:xfrm>
            <a:off x="3647200" y="2104175"/>
            <a:ext cx="4641000" cy="2810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44"/>
          <p:cNvSpPr/>
          <p:nvPr/>
        </p:nvSpPr>
        <p:spPr>
          <a:xfrm>
            <a:off x="1034766" y="2092920"/>
            <a:ext cx="2676900" cy="2810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44"/>
          <p:cNvSpPr/>
          <p:nvPr/>
        </p:nvSpPr>
        <p:spPr>
          <a:xfrm>
            <a:off x="4436000" y="4050975"/>
            <a:ext cx="1202700" cy="14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latin typeface="Malgun Gothic"/>
                <a:ea typeface="Malgun Gothic"/>
                <a:cs typeface="Malgun Gothic"/>
                <a:sym typeface="Malgun Gothic"/>
              </a:rPr>
              <a:t>강의 목록</a:t>
            </a:r>
            <a:endParaRPr sz="1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9" name="Google Shape;27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2725" y="4263450"/>
            <a:ext cx="623650" cy="552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3025" y="4199775"/>
            <a:ext cx="163350" cy="7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56819" y="612275"/>
            <a:ext cx="2006950" cy="1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81300" y="1121350"/>
            <a:ext cx="192350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4"/>
          <p:cNvSpPr txBox="1"/>
          <p:nvPr/>
        </p:nvSpPr>
        <p:spPr>
          <a:xfrm>
            <a:off x="4181300" y="1055825"/>
            <a:ext cx="222600" cy="1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</a:t>
            </a:r>
            <a:endParaRPr sz="1000"/>
          </a:p>
        </p:txBody>
      </p:sp>
      <p:sp>
        <p:nvSpPr>
          <p:cNvPr id="284" name="Google Shape;284;p44"/>
          <p:cNvSpPr txBox="1"/>
          <p:nvPr/>
        </p:nvSpPr>
        <p:spPr>
          <a:xfrm>
            <a:off x="4096425" y="1198050"/>
            <a:ext cx="7428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0...</a:t>
            </a:r>
            <a:endParaRPr sz="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5"/>
          <p:cNvSpPr txBox="1"/>
          <p:nvPr/>
        </p:nvSpPr>
        <p:spPr>
          <a:xfrm>
            <a:off x="842009" y="99060"/>
            <a:ext cx="7043033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" sz="2400" dirty="0">
                <a:solidFill>
                  <a:srgbClr val="00ABBE"/>
                </a:solidFill>
                <a:latin typeface="Do Hyeon"/>
                <a:ea typeface="Do Hyeon"/>
                <a:cs typeface="Do Hyeon"/>
                <a:sym typeface="Do Hyeon"/>
              </a:rPr>
              <a:t>2</a:t>
            </a:r>
            <a:r>
              <a:rPr lang="ko" sz="2400" b="0" i="0" u="none" strike="noStrike" cap="none" dirty="0">
                <a:solidFill>
                  <a:srgbClr val="00ABBE"/>
                </a:solidFill>
                <a:latin typeface="Do Hyeon"/>
                <a:ea typeface="Do Hyeon"/>
                <a:cs typeface="Do Hyeon"/>
                <a:sym typeface="Do Hyeon"/>
              </a:rPr>
              <a:t>. </a:t>
            </a:r>
            <a:r>
              <a:rPr lang="ko" sz="2400" dirty="0">
                <a:solidFill>
                  <a:srgbClr val="00ABBE"/>
                </a:solidFill>
                <a:latin typeface="Do Hyeon"/>
                <a:ea typeface="Do Hyeon"/>
                <a:cs typeface="Do Hyeon"/>
                <a:sym typeface="Do Hyeon"/>
              </a:rPr>
              <a:t>동적모델</a:t>
            </a:r>
            <a:r>
              <a:rPr lang="ko" sz="2400" dirty="0">
                <a:latin typeface="Do Hyeon"/>
                <a:ea typeface="Do Hyeon"/>
                <a:cs typeface="Do Hyeon"/>
                <a:sym typeface="Do Hyeon"/>
              </a:rPr>
              <a:t> - 강의 검색 - 시간(</a:t>
            </a:r>
            <a:r>
              <a:rPr lang="ko" sz="2400" dirty="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Sequence</a:t>
            </a:r>
            <a:r>
              <a:rPr lang="ko" sz="2400" dirty="0">
                <a:latin typeface="Do Hyeon"/>
                <a:ea typeface="Do Hyeon"/>
                <a:cs typeface="Do Hyeon"/>
                <a:sym typeface="Do Hyeon"/>
              </a:rPr>
              <a:t> diagram)</a:t>
            </a:r>
            <a:endParaRPr sz="2400" b="0" i="0" u="none" strike="noStrike" cap="none" dirty="0"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290" name="Google Shape;29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550" y="633250"/>
            <a:ext cx="6259801" cy="43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5"/>
          <p:cNvSpPr/>
          <p:nvPr/>
        </p:nvSpPr>
        <p:spPr>
          <a:xfrm>
            <a:off x="1539575" y="1407325"/>
            <a:ext cx="1272900" cy="309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45"/>
          <p:cNvSpPr/>
          <p:nvPr/>
        </p:nvSpPr>
        <p:spPr>
          <a:xfrm>
            <a:off x="5239950" y="3131800"/>
            <a:ext cx="1272900" cy="309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45"/>
          <p:cNvSpPr/>
          <p:nvPr/>
        </p:nvSpPr>
        <p:spPr>
          <a:xfrm>
            <a:off x="4296250" y="3543800"/>
            <a:ext cx="1272900" cy="309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45"/>
          <p:cNvSpPr/>
          <p:nvPr/>
        </p:nvSpPr>
        <p:spPr>
          <a:xfrm>
            <a:off x="2396125" y="1797327"/>
            <a:ext cx="416352" cy="901726"/>
          </a:xfrm>
          <a:custGeom>
            <a:avLst/>
            <a:gdLst/>
            <a:ahLst/>
            <a:cxnLst/>
            <a:rect l="l" t="t" r="r" b="b"/>
            <a:pathLst>
              <a:path w="18521" h="28846" extrusionOk="0">
                <a:moveTo>
                  <a:pt x="18521" y="0"/>
                </a:moveTo>
                <a:cubicBezTo>
                  <a:pt x="15444" y="2500"/>
                  <a:pt x="541" y="10192"/>
                  <a:pt x="60" y="15000"/>
                </a:cubicBezTo>
                <a:cubicBezTo>
                  <a:pt x="-421" y="19808"/>
                  <a:pt x="13040" y="26538"/>
                  <a:pt x="15636" y="28846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566</Words>
  <Application>Microsoft Office PowerPoint</Application>
  <PresentationFormat>화면 슬라이드 쇼(16:9)</PresentationFormat>
  <Paragraphs>108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Malgun Gothic</vt:lpstr>
      <vt:lpstr>Do Hyeon</vt:lpstr>
      <vt:lpstr>Arial</vt:lpstr>
      <vt:lpstr>Simple Light</vt:lpstr>
      <vt:lpstr>Office 테마</vt:lpstr>
      <vt:lpstr>Custom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김 기윤</cp:lastModifiedBy>
  <cp:revision>1</cp:revision>
  <dcterms:modified xsi:type="dcterms:W3CDTF">2019-06-19T09:44:19Z</dcterms:modified>
</cp:coreProperties>
</file>