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58" r:id="rId4"/>
    <p:sldId id="259" r:id="rId5"/>
    <p:sldId id="260" r:id="rId6"/>
    <p:sldId id="261" r:id="rId7"/>
    <p:sldId id="281" r:id="rId8"/>
    <p:sldId id="282" r:id="rId9"/>
    <p:sldId id="262" r:id="rId10"/>
    <p:sldId id="263" r:id="rId11"/>
    <p:sldId id="264" r:id="rId12"/>
    <p:sldId id="265" r:id="rId13"/>
    <p:sldId id="268" r:id="rId14"/>
    <p:sldId id="269" r:id="rId15"/>
    <p:sldId id="266" r:id="rId16"/>
    <p:sldId id="270" r:id="rId17"/>
    <p:sldId id="271" r:id="rId18"/>
    <p:sldId id="272" r:id="rId19"/>
    <p:sldId id="273" r:id="rId20"/>
    <p:sldId id="274" r:id="rId21"/>
    <p:sldId id="275" r:id="rId22"/>
    <p:sldId id="276" r:id="rId23"/>
    <p:sldId id="277" r:id="rId24"/>
    <p:sldId id="278" r:id="rId25"/>
    <p:sldId id="279" r:id="rId26"/>
    <p:sldId id="280" r:id="rId2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525"/>
  </p:normalViewPr>
  <p:slideViewPr>
    <p:cSldViewPr snapToGrid="0" snapToObjects="1">
      <p:cViewPr varScale="1">
        <p:scale>
          <a:sx n="90" d="100"/>
          <a:sy n="90" d="100"/>
        </p:scale>
        <p:origin x="232"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488114-09C4-43DD-8638-757998312AF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4EA0E77-9586-479B-B977-8776648DE56B}">
      <dgm:prSet/>
      <dgm:spPr/>
      <dgm:t>
        <a:bodyPr/>
        <a:lstStyle/>
        <a:p>
          <a:r>
            <a:rPr lang="tr-TR"/>
            <a:t>Sayfaları birbirine bağlamakta zorlandım.</a:t>
          </a:r>
          <a:endParaRPr lang="en-US"/>
        </a:p>
      </dgm:t>
    </dgm:pt>
    <dgm:pt modelId="{767044F3-5859-4533-9988-64B769E33A2F}" type="parTrans" cxnId="{69AC7883-5522-4F67-B929-78F0BC97B59D}">
      <dgm:prSet/>
      <dgm:spPr/>
      <dgm:t>
        <a:bodyPr/>
        <a:lstStyle/>
        <a:p>
          <a:endParaRPr lang="en-US"/>
        </a:p>
      </dgm:t>
    </dgm:pt>
    <dgm:pt modelId="{84B9DC66-C1A4-4122-9D28-37402EF9FE3E}" type="sibTrans" cxnId="{69AC7883-5522-4F67-B929-78F0BC97B59D}">
      <dgm:prSet/>
      <dgm:spPr/>
      <dgm:t>
        <a:bodyPr/>
        <a:lstStyle/>
        <a:p>
          <a:endParaRPr lang="en-US"/>
        </a:p>
      </dgm:t>
    </dgm:pt>
    <dgm:pt modelId="{6AEAF574-5D25-46BA-8D3E-F86578AC1AA3}">
      <dgm:prSet/>
      <dgm:spPr/>
      <dgm:t>
        <a:bodyPr/>
        <a:lstStyle/>
        <a:p>
          <a:r>
            <a:rPr lang="tr-TR"/>
            <a:t>Versiyon farklılıkları yüzünden bazı komutlarda hata aldım ve kodlarımı baştan sona kontrol edip değiştirmem gerekti.</a:t>
          </a:r>
          <a:endParaRPr lang="en-US"/>
        </a:p>
      </dgm:t>
    </dgm:pt>
    <dgm:pt modelId="{47E7D78C-74B0-4329-8AC5-2C46BFE2A2CC}" type="parTrans" cxnId="{ECCC6D13-7E51-4DFA-BDDB-099C4C013BE4}">
      <dgm:prSet/>
      <dgm:spPr/>
      <dgm:t>
        <a:bodyPr/>
        <a:lstStyle/>
        <a:p>
          <a:endParaRPr lang="en-US"/>
        </a:p>
      </dgm:t>
    </dgm:pt>
    <dgm:pt modelId="{ED283C6C-7E90-4EC1-9A29-ACDC805CFBC9}" type="sibTrans" cxnId="{ECCC6D13-7E51-4DFA-BDDB-099C4C013BE4}">
      <dgm:prSet/>
      <dgm:spPr/>
      <dgm:t>
        <a:bodyPr/>
        <a:lstStyle/>
        <a:p>
          <a:endParaRPr lang="en-US"/>
        </a:p>
      </dgm:t>
    </dgm:pt>
    <dgm:pt modelId="{F146F594-3FD6-4D92-9989-EDFE8DF07C2C}" type="pres">
      <dgm:prSet presAssocID="{F7488114-09C4-43DD-8638-757998312AFA}" presName="root" presStyleCnt="0">
        <dgm:presLayoutVars>
          <dgm:dir/>
          <dgm:resizeHandles val="exact"/>
        </dgm:presLayoutVars>
      </dgm:prSet>
      <dgm:spPr/>
    </dgm:pt>
    <dgm:pt modelId="{14408600-08E5-4CA2-B392-441A9FF60BB4}" type="pres">
      <dgm:prSet presAssocID="{74EA0E77-9586-479B-B977-8776648DE56B}" presName="compNode" presStyleCnt="0"/>
      <dgm:spPr/>
    </dgm:pt>
    <dgm:pt modelId="{480910B3-0DDB-4F61-AAAE-704C329DF2CB}" type="pres">
      <dgm:prSet presAssocID="{74EA0E77-9586-479B-B977-8776648DE56B}" presName="bgRect" presStyleLbl="bgShp" presStyleIdx="0" presStyleCnt="2"/>
      <dgm:spPr/>
    </dgm:pt>
    <dgm:pt modelId="{B05F097F-025D-46D5-AF25-F4508CB3EFD8}" type="pres">
      <dgm:prSet presAssocID="{74EA0E77-9586-479B-B977-8776648DE56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elge"/>
        </a:ext>
      </dgm:extLst>
    </dgm:pt>
    <dgm:pt modelId="{4B4CCCED-DF8A-4220-A936-5063A8D61C42}" type="pres">
      <dgm:prSet presAssocID="{74EA0E77-9586-479B-B977-8776648DE56B}" presName="spaceRect" presStyleCnt="0"/>
      <dgm:spPr/>
    </dgm:pt>
    <dgm:pt modelId="{989D01B8-0ADC-4BAB-A552-E7B7C509F3D6}" type="pres">
      <dgm:prSet presAssocID="{74EA0E77-9586-479B-B977-8776648DE56B}" presName="parTx" presStyleLbl="revTx" presStyleIdx="0" presStyleCnt="2">
        <dgm:presLayoutVars>
          <dgm:chMax val="0"/>
          <dgm:chPref val="0"/>
        </dgm:presLayoutVars>
      </dgm:prSet>
      <dgm:spPr/>
    </dgm:pt>
    <dgm:pt modelId="{5172327F-6B23-4954-937F-DCDE04B25586}" type="pres">
      <dgm:prSet presAssocID="{84B9DC66-C1A4-4122-9D28-37402EF9FE3E}" presName="sibTrans" presStyleCnt="0"/>
      <dgm:spPr/>
    </dgm:pt>
    <dgm:pt modelId="{BA8EA445-DE03-4A7A-AD59-682FB273D0E2}" type="pres">
      <dgm:prSet presAssocID="{6AEAF574-5D25-46BA-8D3E-F86578AC1AA3}" presName="compNode" presStyleCnt="0"/>
      <dgm:spPr/>
    </dgm:pt>
    <dgm:pt modelId="{79760A1C-B061-41FE-8488-A11B762E458C}" type="pres">
      <dgm:prSet presAssocID="{6AEAF574-5D25-46BA-8D3E-F86578AC1AA3}" presName="bgRect" presStyleLbl="bgShp" presStyleIdx="1" presStyleCnt="2"/>
      <dgm:spPr/>
    </dgm:pt>
    <dgm:pt modelId="{6BCA3D87-C251-45A9-85E1-E2C7AB9FCA43}" type="pres">
      <dgm:prSet presAssocID="{6AEAF574-5D25-46BA-8D3E-F86578AC1AA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öcek"/>
        </a:ext>
      </dgm:extLst>
    </dgm:pt>
    <dgm:pt modelId="{D2B164C2-07E0-4A82-92FF-66D4BF13EC65}" type="pres">
      <dgm:prSet presAssocID="{6AEAF574-5D25-46BA-8D3E-F86578AC1AA3}" presName="spaceRect" presStyleCnt="0"/>
      <dgm:spPr/>
    </dgm:pt>
    <dgm:pt modelId="{FB9F58D1-EAEB-47EE-9678-675FAB9669C7}" type="pres">
      <dgm:prSet presAssocID="{6AEAF574-5D25-46BA-8D3E-F86578AC1AA3}" presName="parTx" presStyleLbl="revTx" presStyleIdx="1" presStyleCnt="2">
        <dgm:presLayoutVars>
          <dgm:chMax val="0"/>
          <dgm:chPref val="0"/>
        </dgm:presLayoutVars>
      </dgm:prSet>
      <dgm:spPr/>
    </dgm:pt>
  </dgm:ptLst>
  <dgm:cxnLst>
    <dgm:cxn modelId="{ECCC6D13-7E51-4DFA-BDDB-099C4C013BE4}" srcId="{F7488114-09C4-43DD-8638-757998312AFA}" destId="{6AEAF574-5D25-46BA-8D3E-F86578AC1AA3}" srcOrd="1" destOrd="0" parTransId="{47E7D78C-74B0-4329-8AC5-2C46BFE2A2CC}" sibTransId="{ED283C6C-7E90-4EC1-9A29-ACDC805CFBC9}"/>
    <dgm:cxn modelId="{E2C13539-7971-4279-8F14-7C6E0587B1A3}" type="presOf" srcId="{F7488114-09C4-43DD-8638-757998312AFA}" destId="{F146F594-3FD6-4D92-9989-EDFE8DF07C2C}" srcOrd="0" destOrd="0" presId="urn:microsoft.com/office/officeart/2018/2/layout/IconVerticalSolidList"/>
    <dgm:cxn modelId="{31164355-09D1-472C-BC3D-99F484521565}" type="presOf" srcId="{6AEAF574-5D25-46BA-8D3E-F86578AC1AA3}" destId="{FB9F58D1-EAEB-47EE-9678-675FAB9669C7}" srcOrd="0" destOrd="0" presId="urn:microsoft.com/office/officeart/2018/2/layout/IconVerticalSolidList"/>
    <dgm:cxn modelId="{69AC7883-5522-4F67-B929-78F0BC97B59D}" srcId="{F7488114-09C4-43DD-8638-757998312AFA}" destId="{74EA0E77-9586-479B-B977-8776648DE56B}" srcOrd="0" destOrd="0" parTransId="{767044F3-5859-4533-9988-64B769E33A2F}" sibTransId="{84B9DC66-C1A4-4122-9D28-37402EF9FE3E}"/>
    <dgm:cxn modelId="{0ACE18D4-15AC-4719-9643-B4F8B4DCAB17}" type="presOf" srcId="{74EA0E77-9586-479B-B977-8776648DE56B}" destId="{989D01B8-0ADC-4BAB-A552-E7B7C509F3D6}" srcOrd="0" destOrd="0" presId="urn:microsoft.com/office/officeart/2018/2/layout/IconVerticalSolidList"/>
    <dgm:cxn modelId="{4E858A6A-295B-4214-807F-A034B5D7A0A3}" type="presParOf" srcId="{F146F594-3FD6-4D92-9989-EDFE8DF07C2C}" destId="{14408600-08E5-4CA2-B392-441A9FF60BB4}" srcOrd="0" destOrd="0" presId="urn:microsoft.com/office/officeart/2018/2/layout/IconVerticalSolidList"/>
    <dgm:cxn modelId="{9453FE29-7A46-407B-9F83-9CE73D7E9EB7}" type="presParOf" srcId="{14408600-08E5-4CA2-B392-441A9FF60BB4}" destId="{480910B3-0DDB-4F61-AAAE-704C329DF2CB}" srcOrd="0" destOrd="0" presId="urn:microsoft.com/office/officeart/2018/2/layout/IconVerticalSolidList"/>
    <dgm:cxn modelId="{34782F0E-15CA-466F-A5DE-7654A09AEE49}" type="presParOf" srcId="{14408600-08E5-4CA2-B392-441A9FF60BB4}" destId="{B05F097F-025D-46D5-AF25-F4508CB3EFD8}" srcOrd="1" destOrd="0" presId="urn:microsoft.com/office/officeart/2018/2/layout/IconVerticalSolidList"/>
    <dgm:cxn modelId="{14A9CC2C-95ED-40C8-BA50-76E2A023BC05}" type="presParOf" srcId="{14408600-08E5-4CA2-B392-441A9FF60BB4}" destId="{4B4CCCED-DF8A-4220-A936-5063A8D61C42}" srcOrd="2" destOrd="0" presId="urn:microsoft.com/office/officeart/2018/2/layout/IconVerticalSolidList"/>
    <dgm:cxn modelId="{F6AFE3AE-EE1A-42BF-B31D-33F3CB926FCC}" type="presParOf" srcId="{14408600-08E5-4CA2-B392-441A9FF60BB4}" destId="{989D01B8-0ADC-4BAB-A552-E7B7C509F3D6}" srcOrd="3" destOrd="0" presId="urn:microsoft.com/office/officeart/2018/2/layout/IconVerticalSolidList"/>
    <dgm:cxn modelId="{838315C9-B0C4-4778-9D95-27C2A0367585}" type="presParOf" srcId="{F146F594-3FD6-4D92-9989-EDFE8DF07C2C}" destId="{5172327F-6B23-4954-937F-DCDE04B25586}" srcOrd="1" destOrd="0" presId="urn:microsoft.com/office/officeart/2018/2/layout/IconVerticalSolidList"/>
    <dgm:cxn modelId="{B09CD7E9-367A-4935-99F9-86DF50A0FBF4}" type="presParOf" srcId="{F146F594-3FD6-4D92-9989-EDFE8DF07C2C}" destId="{BA8EA445-DE03-4A7A-AD59-682FB273D0E2}" srcOrd="2" destOrd="0" presId="urn:microsoft.com/office/officeart/2018/2/layout/IconVerticalSolidList"/>
    <dgm:cxn modelId="{51739867-467E-46CA-BE5C-4ADCC9C20ADE}" type="presParOf" srcId="{BA8EA445-DE03-4A7A-AD59-682FB273D0E2}" destId="{79760A1C-B061-41FE-8488-A11B762E458C}" srcOrd="0" destOrd="0" presId="urn:microsoft.com/office/officeart/2018/2/layout/IconVerticalSolidList"/>
    <dgm:cxn modelId="{72FEDE5F-DE9D-466D-86C5-D854EB70DBD0}" type="presParOf" srcId="{BA8EA445-DE03-4A7A-AD59-682FB273D0E2}" destId="{6BCA3D87-C251-45A9-85E1-E2C7AB9FCA43}" srcOrd="1" destOrd="0" presId="urn:microsoft.com/office/officeart/2018/2/layout/IconVerticalSolidList"/>
    <dgm:cxn modelId="{2BD9CB38-503A-404E-8C28-95498378720F}" type="presParOf" srcId="{BA8EA445-DE03-4A7A-AD59-682FB273D0E2}" destId="{D2B164C2-07E0-4A82-92FF-66D4BF13EC65}" srcOrd="2" destOrd="0" presId="urn:microsoft.com/office/officeart/2018/2/layout/IconVerticalSolidList"/>
    <dgm:cxn modelId="{F8238F6F-F35C-42A7-99D8-B59BE634434A}" type="presParOf" srcId="{BA8EA445-DE03-4A7A-AD59-682FB273D0E2}" destId="{FB9F58D1-EAEB-47EE-9678-675FAB9669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910B3-0DDB-4F61-AAAE-704C329DF2CB}">
      <dsp:nvSpPr>
        <dsp:cNvPr id="0" name=""/>
        <dsp:cNvSpPr/>
      </dsp:nvSpPr>
      <dsp:spPr>
        <a:xfrm>
          <a:off x="0" y="619124"/>
          <a:ext cx="9237662" cy="11430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5F097F-025D-46D5-AF25-F4508CB3EFD8}">
      <dsp:nvSpPr>
        <dsp:cNvPr id="0" name=""/>
        <dsp:cNvSpPr/>
      </dsp:nvSpPr>
      <dsp:spPr>
        <a:xfrm>
          <a:off x="345757" y="876299"/>
          <a:ext cx="628650" cy="628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9D01B8-0ADC-4BAB-A552-E7B7C509F3D6}">
      <dsp:nvSpPr>
        <dsp:cNvPr id="0" name=""/>
        <dsp:cNvSpPr/>
      </dsp:nvSpPr>
      <dsp:spPr>
        <a:xfrm>
          <a:off x="1320165" y="619124"/>
          <a:ext cx="7917497"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68" tIns="120968" rIns="120968" bIns="120968" numCol="1" spcCol="1270" anchor="ctr" anchorCtr="0">
          <a:noAutofit/>
        </a:bodyPr>
        <a:lstStyle/>
        <a:p>
          <a:pPr marL="0" lvl="0" indent="0" algn="l" defTabSz="1066800">
            <a:lnSpc>
              <a:spcPct val="90000"/>
            </a:lnSpc>
            <a:spcBef>
              <a:spcPct val="0"/>
            </a:spcBef>
            <a:spcAft>
              <a:spcPct val="35000"/>
            </a:spcAft>
            <a:buNone/>
          </a:pPr>
          <a:r>
            <a:rPr lang="tr-TR" sz="2400" kern="1200"/>
            <a:t>Sayfaları birbirine bağlamakta zorlandım.</a:t>
          </a:r>
          <a:endParaRPr lang="en-US" sz="2400" kern="1200"/>
        </a:p>
      </dsp:txBody>
      <dsp:txXfrm>
        <a:off x="1320165" y="619124"/>
        <a:ext cx="7917497" cy="1143000"/>
      </dsp:txXfrm>
    </dsp:sp>
    <dsp:sp modelId="{79760A1C-B061-41FE-8488-A11B762E458C}">
      <dsp:nvSpPr>
        <dsp:cNvPr id="0" name=""/>
        <dsp:cNvSpPr/>
      </dsp:nvSpPr>
      <dsp:spPr>
        <a:xfrm>
          <a:off x="0" y="2047875"/>
          <a:ext cx="9237662" cy="11430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CA3D87-C251-45A9-85E1-E2C7AB9FCA43}">
      <dsp:nvSpPr>
        <dsp:cNvPr id="0" name=""/>
        <dsp:cNvSpPr/>
      </dsp:nvSpPr>
      <dsp:spPr>
        <a:xfrm>
          <a:off x="345757" y="2305050"/>
          <a:ext cx="628650" cy="628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9F58D1-EAEB-47EE-9678-675FAB9669C7}">
      <dsp:nvSpPr>
        <dsp:cNvPr id="0" name=""/>
        <dsp:cNvSpPr/>
      </dsp:nvSpPr>
      <dsp:spPr>
        <a:xfrm>
          <a:off x="1320165" y="2047875"/>
          <a:ext cx="7917497"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68" tIns="120968" rIns="120968" bIns="120968" numCol="1" spcCol="1270" anchor="ctr" anchorCtr="0">
          <a:noAutofit/>
        </a:bodyPr>
        <a:lstStyle/>
        <a:p>
          <a:pPr marL="0" lvl="0" indent="0" algn="l" defTabSz="1066800">
            <a:lnSpc>
              <a:spcPct val="90000"/>
            </a:lnSpc>
            <a:spcBef>
              <a:spcPct val="0"/>
            </a:spcBef>
            <a:spcAft>
              <a:spcPct val="35000"/>
            </a:spcAft>
            <a:buNone/>
          </a:pPr>
          <a:r>
            <a:rPr lang="tr-TR" sz="2400" kern="1200"/>
            <a:t>Versiyon farklılıkları yüzünden bazı komutlarda hata aldım ve kodlarımı baştan sona kontrol edip değiştirmem gerekti.</a:t>
          </a:r>
          <a:endParaRPr lang="en-US" sz="2400" kern="1200"/>
        </a:p>
      </dsp:txBody>
      <dsp:txXfrm>
        <a:off x="1320165" y="2047875"/>
        <a:ext cx="7917497" cy="1143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6/19/21</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2571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6/19/21</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21938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6/19/21</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2504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6/19/21</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188601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6/19/21</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24566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6/19/21</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43533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6/19/21</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805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6/19/21</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09051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6/19/21</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752024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6/19/21</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805193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6/19/21</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638638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6/19/21</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994232705"/>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a:extLst>
              <a:ext uri="{FF2B5EF4-FFF2-40B4-BE49-F238E27FC236}">
                <a16:creationId xmlns:a16="http://schemas.microsoft.com/office/drawing/2014/main" id="{379A398D-6773-48A5-AC2E-4359B4E61858}"/>
              </a:ext>
            </a:extLst>
          </p:cNvPr>
          <p:cNvPicPr>
            <a:picLocks noChangeAspect="1"/>
          </p:cNvPicPr>
          <p:nvPr/>
        </p:nvPicPr>
        <p:blipFill rotWithShape="1">
          <a:blip r:embed="rId2">
            <a:alphaModFix amt="50000"/>
          </a:blip>
          <a:srcRect t="23991" b="13509"/>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C4EC273F-D46A-C342-BBF4-949ADA890064}"/>
              </a:ext>
            </a:extLst>
          </p:cNvPr>
          <p:cNvSpPr>
            <a:spLocks noGrp="1"/>
          </p:cNvSpPr>
          <p:nvPr>
            <p:ph type="ctrTitle"/>
          </p:nvPr>
        </p:nvSpPr>
        <p:spPr>
          <a:xfrm>
            <a:off x="1429612" y="1013984"/>
            <a:ext cx="6952388" cy="3260635"/>
          </a:xfrm>
        </p:spPr>
        <p:txBody>
          <a:bodyPr>
            <a:normAutofit/>
          </a:bodyPr>
          <a:lstStyle/>
          <a:p>
            <a:r>
              <a:rPr lang="tr-TR">
                <a:solidFill>
                  <a:srgbClr val="FFFFFF"/>
                </a:solidFill>
              </a:rPr>
              <a:t>YBS 4002 YÖNETİM BİLİŞİM SİSTEMLERİ SEMİNERİ</a:t>
            </a:r>
            <a:br>
              <a:rPr lang="tr-TR">
                <a:solidFill>
                  <a:srgbClr val="FFFFFF"/>
                </a:solidFill>
              </a:rPr>
            </a:br>
            <a:r>
              <a:rPr lang="tr-TR">
                <a:solidFill>
                  <a:srgbClr val="FFFFFF"/>
                </a:solidFill>
              </a:rPr>
              <a:t>BİTİRME PROJESİ</a:t>
            </a:r>
          </a:p>
        </p:txBody>
      </p:sp>
      <p:sp>
        <p:nvSpPr>
          <p:cNvPr id="3" name="Alt Başlık 2">
            <a:extLst>
              <a:ext uri="{FF2B5EF4-FFF2-40B4-BE49-F238E27FC236}">
                <a16:creationId xmlns:a16="http://schemas.microsoft.com/office/drawing/2014/main" id="{36638EF7-F138-9D44-A2E1-851355D3F1C6}"/>
              </a:ext>
            </a:extLst>
          </p:cNvPr>
          <p:cNvSpPr>
            <a:spLocks noGrp="1"/>
          </p:cNvSpPr>
          <p:nvPr>
            <p:ph type="subTitle" idx="1"/>
          </p:nvPr>
        </p:nvSpPr>
        <p:spPr>
          <a:xfrm>
            <a:off x="1429612" y="4848464"/>
            <a:ext cx="7714388" cy="1085849"/>
          </a:xfrm>
        </p:spPr>
        <p:txBody>
          <a:bodyPr>
            <a:normAutofit/>
          </a:bodyPr>
          <a:lstStyle/>
          <a:p>
            <a:pPr>
              <a:lnSpc>
                <a:spcPct val="120000"/>
              </a:lnSpc>
            </a:pPr>
            <a:r>
              <a:rPr lang="tr-TR" sz="1300">
                <a:solidFill>
                  <a:srgbClr val="FFFFFF"/>
                </a:solidFill>
              </a:rPr>
              <a:t>Diyetisyenler için Mobil Uygulama: CatchUp</a:t>
            </a:r>
          </a:p>
          <a:p>
            <a:pPr>
              <a:lnSpc>
                <a:spcPct val="120000"/>
              </a:lnSpc>
            </a:pPr>
            <a:r>
              <a:rPr lang="tr-TR" sz="1300">
                <a:solidFill>
                  <a:srgbClr val="FFFFFF"/>
                </a:solidFill>
              </a:rPr>
              <a:t>Beste Danacı</a:t>
            </a:r>
          </a:p>
          <a:p>
            <a:pPr>
              <a:lnSpc>
                <a:spcPct val="120000"/>
              </a:lnSpc>
            </a:pPr>
            <a:r>
              <a:rPr lang="tr-TR" sz="1300">
                <a:solidFill>
                  <a:srgbClr val="FFFFFF"/>
                </a:solidFill>
              </a:rPr>
              <a:t>2015469067</a:t>
            </a:r>
          </a:p>
        </p:txBody>
      </p:sp>
      <p:cxnSp>
        <p:nvCxnSpPr>
          <p:cNvPr id="28" name="Straight Connector 27">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6108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65C3ADA-3E2D-E34E-9BD3-DE3FED90E7CA}"/>
              </a:ext>
            </a:extLst>
          </p:cNvPr>
          <p:cNvSpPr>
            <a:spLocks noGrp="1"/>
          </p:cNvSpPr>
          <p:nvPr>
            <p:ph type="title"/>
          </p:nvPr>
        </p:nvSpPr>
        <p:spPr>
          <a:xfrm>
            <a:off x="1104897" y="762001"/>
            <a:ext cx="4991103" cy="1141004"/>
          </a:xfrm>
        </p:spPr>
        <p:txBody>
          <a:bodyPr>
            <a:normAutofit/>
          </a:bodyPr>
          <a:lstStyle/>
          <a:p>
            <a:r>
              <a:rPr lang="tr-TR" dirty="0"/>
              <a:t>İKİNCİ AŞAMA</a:t>
            </a:r>
          </a:p>
        </p:txBody>
      </p:sp>
      <p:sp>
        <p:nvSpPr>
          <p:cNvPr id="3" name="İçerik Yer Tutucusu 2">
            <a:extLst>
              <a:ext uri="{FF2B5EF4-FFF2-40B4-BE49-F238E27FC236}">
                <a16:creationId xmlns:a16="http://schemas.microsoft.com/office/drawing/2014/main" id="{71166626-3D65-CC46-B0DE-646978882BB8}"/>
              </a:ext>
            </a:extLst>
          </p:cNvPr>
          <p:cNvSpPr>
            <a:spLocks noGrp="1"/>
          </p:cNvSpPr>
          <p:nvPr>
            <p:ph idx="1"/>
          </p:nvPr>
        </p:nvSpPr>
        <p:spPr>
          <a:xfrm>
            <a:off x="1104897" y="2286000"/>
            <a:ext cx="4991103" cy="3809999"/>
          </a:xfrm>
        </p:spPr>
        <p:txBody>
          <a:bodyPr>
            <a:normAutofit/>
          </a:bodyPr>
          <a:lstStyle/>
          <a:p>
            <a:r>
              <a:rPr lang="tr-TR" dirty="0"/>
              <a:t>Daha sonra </a:t>
            </a:r>
            <a:r>
              <a:rPr lang="tr-TR" dirty="0" err="1"/>
              <a:t>Android</a:t>
            </a:r>
            <a:r>
              <a:rPr lang="tr-TR" dirty="0"/>
              <a:t> </a:t>
            </a:r>
            <a:r>
              <a:rPr lang="tr-TR" dirty="0" err="1"/>
              <a:t>Studio’yu</a:t>
            </a:r>
            <a:r>
              <a:rPr lang="tr-TR" dirty="0"/>
              <a:t> kurup gerekli kodlar ile ilgili araştırmaları tamamlayıp programı oluşturmaya başladım.</a:t>
            </a:r>
          </a:p>
          <a:p>
            <a:r>
              <a:rPr lang="tr-TR" dirty="0"/>
              <a:t>Programlama dilleri olarak Java ve XML kullanıldı.</a:t>
            </a:r>
          </a:p>
          <a:p>
            <a:r>
              <a:rPr lang="tr-TR" dirty="0" err="1"/>
              <a:t>Welcome</a:t>
            </a:r>
            <a:r>
              <a:rPr lang="tr-TR" dirty="0"/>
              <a:t> ekranı için kodlar oluşturuldu.</a:t>
            </a:r>
          </a:p>
        </p:txBody>
      </p:sp>
      <p:pic>
        <p:nvPicPr>
          <p:cNvPr id="5" name="Resim 4" descr="metin içeren bir resim&#10;&#10;Açıklama otomatik olarak oluşturuldu">
            <a:extLst>
              <a:ext uri="{FF2B5EF4-FFF2-40B4-BE49-F238E27FC236}">
                <a16:creationId xmlns:a16="http://schemas.microsoft.com/office/drawing/2014/main" id="{55D165D3-2691-8C4F-BE17-4AFB0C27084E}"/>
              </a:ext>
            </a:extLst>
          </p:cNvPr>
          <p:cNvPicPr>
            <a:picLocks noChangeAspect="1"/>
          </p:cNvPicPr>
          <p:nvPr/>
        </p:nvPicPr>
        <p:blipFill>
          <a:blip r:embed="rId2"/>
          <a:stretch>
            <a:fillRect/>
          </a:stretch>
        </p:blipFill>
        <p:spPr>
          <a:xfrm>
            <a:off x="5724524" y="762001"/>
            <a:ext cx="6267735" cy="5190354"/>
          </a:xfrm>
          <a:prstGeom prst="rect">
            <a:avLst/>
          </a:prstGeom>
        </p:spPr>
      </p:pic>
    </p:spTree>
    <p:extLst>
      <p:ext uri="{BB962C8B-B14F-4D97-AF65-F5344CB8AC3E}">
        <p14:creationId xmlns:p14="http://schemas.microsoft.com/office/powerpoint/2010/main" val="327042425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24F4927-E645-48C1-B709-AC214B1B7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9" y="-786"/>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Oval 15">
            <a:extLst>
              <a:ext uri="{FF2B5EF4-FFF2-40B4-BE49-F238E27FC236}">
                <a16:creationId xmlns:a16="http://schemas.microsoft.com/office/drawing/2014/main" id="{5C3A0317-07C5-421D-8353-23737ABDC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CEBFBD3-6DC8-2148-963C-CA321DA39D87}"/>
              </a:ext>
            </a:extLst>
          </p:cNvPr>
          <p:cNvSpPr>
            <a:spLocks noGrp="1"/>
          </p:cNvSpPr>
          <p:nvPr>
            <p:ph type="title"/>
          </p:nvPr>
        </p:nvSpPr>
        <p:spPr>
          <a:xfrm>
            <a:off x="1088569" y="2286000"/>
            <a:ext cx="3936275" cy="1351706"/>
          </a:xfrm>
        </p:spPr>
        <p:txBody>
          <a:bodyPr vert="horz" lIns="91440" tIns="45720" rIns="91440" bIns="45720" rtlCol="0" anchor="b">
            <a:normAutofit fontScale="90000"/>
          </a:bodyPr>
          <a:lstStyle/>
          <a:p>
            <a:pPr algn="ctr"/>
            <a:r>
              <a:rPr lang="en-US" dirty="0"/>
              <a:t>WELCOME EKRANI</a:t>
            </a:r>
            <a:br>
              <a:rPr lang="en-US" dirty="0"/>
            </a:br>
            <a:r>
              <a:rPr lang="en-US" dirty="0"/>
              <a:t>(WELCOME activity)</a:t>
            </a:r>
          </a:p>
        </p:txBody>
      </p:sp>
      <p:pic>
        <p:nvPicPr>
          <p:cNvPr id="5" name="İçerik Yer Tutucusu 4" descr="metin, ekran görüntüsü, elektronik eşyalar içeren bir resim&#10;&#10;Açıklama otomatik olarak oluşturuldu">
            <a:extLst>
              <a:ext uri="{FF2B5EF4-FFF2-40B4-BE49-F238E27FC236}">
                <a16:creationId xmlns:a16="http://schemas.microsoft.com/office/drawing/2014/main" id="{64C0852E-17AB-3A4C-ABDB-DE870B135D31}"/>
              </a:ext>
            </a:extLst>
          </p:cNvPr>
          <p:cNvPicPr>
            <a:picLocks noGrp="1" noChangeAspect="1"/>
          </p:cNvPicPr>
          <p:nvPr>
            <p:ph idx="1"/>
          </p:nvPr>
        </p:nvPicPr>
        <p:blipFill>
          <a:blip r:embed="rId2">
            <a:alphaModFix/>
          </a:blip>
          <a:stretch>
            <a:fillRect/>
          </a:stretch>
        </p:blipFill>
        <p:spPr>
          <a:xfrm>
            <a:off x="7894620" y="102104"/>
            <a:ext cx="3109912" cy="6652220"/>
          </a:xfrm>
          <a:prstGeom prst="rect">
            <a:avLst/>
          </a:prstGeom>
        </p:spPr>
      </p:pic>
      <p:cxnSp>
        <p:nvCxnSpPr>
          <p:cNvPr id="18" name="Straight Connector 17">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44569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BFDE77F2-18D0-49FF-860C-62E2AC424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9601558-8381-8C48-98A4-ACB34910F8AE}"/>
              </a:ext>
            </a:extLst>
          </p:cNvPr>
          <p:cNvSpPr>
            <a:spLocks noGrp="1"/>
          </p:cNvSpPr>
          <p:nvPr>
            <p:ph type="title"/>
          </p:nvPr>
        </p:nvSpPr>
        <p:spPr>
          <a:xfrm>
            <a:off x="1105988" y="0"/>
            <a:ext cx="4009639" cy="3810000"/>
          </a:xfrm>
        </p:spPr>
        <p:txBody>
          <a:bodyPr anchor="ctr">
            <a:normAutofit/>
          </a:bodyPr>
          <a:lstStyle/>
          <a:p>
            <a:pPr algn="ctr"/>
            <a:r>
              <a:rPr lang="tr-TR" dirty="0">
                <a:solidFill>
                  <a:schemeClr val="bg1"/>
                </a:solidFill>
              </a:rPr>
              <a:t>ÜÇÜNCÜ AŞAMA</a:t>
            </a:r>
          </a:p>
        </p:txBody>
      </p:sp>
      <p:sp>
        <p:nvSpPr>
          <p:cNvPr id="3" name="İçerik Yer Tutucusu 2">
            <a:extLst>
              <a:ext uri="{FF2B5EF4-FFF2-40B4-BE49-F238E27FC236}">
                <a16:creationId xmlns:a16="http://schemas.microsoft.com/office/drawing/2014/main" id="{0B180DDD-37D7-FC4D-97EA-3D970FFF4FB5}"/>
              </a:ext>
            </a:extLst>
          </p:cNvPr>
          <p:cNvSpPr>
            <a:spLocks noGrp="1"/>
          </p:cNvSpPr>
          <p:nvPr>
            <p:ph idx="1"/>
          </p:nvPr>
        </p:nvSpPr>
        <p:spPr>
          <a:xfrm>
            <a:off x="7188680" y="762000"/>
            <a:ext cx="3897332" cy="3154154"/>
          </a:xfrm>
        </p:spPr>
        <p:txBody>
          <a:bodyPr anchor="ctr">
            <a:normAutofit/>
          </a:bodyPr>
          <a:lstStyle/>
          <a:p>
            <a:r>
              <a:rPr lang="tr-TR" dirty="0"/>
              <a:t>Daha sonra Giriş Yap ve Yeni Üyelik Oluştur ekranlarını oluşturdum.</a:t>
            </a:r>
          </a:p>
          <a:p>
            <a:endParaRPr lang="tr-TR" dirty="0"/>
          </a:p>
          <a:p>
            <a:r>
              <a:rPr lang="tr-TR" dirty="0"/>
              <a:t> XML kodları ile </a:t>
            </a:r>
            <a:r>
              <a:rPr lang="tr-TR" dirty="0" err="1"/>
              <a:t>WelcomeActivity</a:t>
            </a:r>
            <a:r>
              <a:rPr lang="tr-TR" dirty="0"/>
              <a:t> ekranına bağladım.</a:t>
            </a:r>
          </a:p>
        </p:txBody>
      </p:sp>
      <p:pic>
        <p:nvPicPr>
          <p:cNvPr id="6" name="Resim 5" descr="metin içeren bir resim&#10;&#10;Açıklama otomatik olarak oluşturuldu">
            <a:extLst>
              <a:ext uri="{FF2B5EF4-FFF2-40B4-BE49-F238E27FC236}">
                <a16:creationId xmlns:a16="http://schemas.microsoft.com/office/drawing/2014/main" id="{8A2F72C7-4FC3-2D46-B86C-05D64CECF084}"/>
              </a:ext>
            </a:extLst>
          </p:cNvPr>
          <p:cNvPicPr>
            <a:picLocks noChangeAspect="1"/>
          </p:cNvPicPr>
          <p:nvPr/>
        </p:nvPicPr>
        <p:blipFill>
          <a:blip r:embed="rId2"/>
          <a:stretch>
            <a:fillRect/>
          </a:stretch>
        </p:blipFill>
        <p:spPr>
          <a:xfrm>
            <a:off x="0" y="3042292"/>
            <a:ext cx="6082692" cy="2291708"/>
          </a:xfrm>
          <a:prstGeom prst="rect">
            <a:avLst/>
          </a:prstGeom>
        </p:spPr>
      </p:pic>
    </p:spTree>
    <p:extLst>
      <p:ext uri="{BB962C8B-B14F-4D97-AF65-F5344CB8AC3E}">
        <p14:creationId xmlns:p14="http://schemas.microsoft.com/office/powerpoint/2010/main" val="3038438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B452C3C-6938-CA43-97DD-00289032C238}"/>
              </a:ext>
            </a:extLst>
          </p:cNvPr>
          <p:cNvSpPr>
            <a:spLocks noGrp="1"/>
          </p:cNvSpPr>
          <p:nvPr>
            <p:ph type="title"/>
          </p:nvPr>
        </p:nvSpPr>
        <p:spPr>
          <a:xfrm>
            <a:off x="1104897" y="762001"/>
            <a:ext cx="4991103" cy="1141004"/>
          </a:xfrm>
        </p:spPr>
        <p:txBody>
          <a:bodyPr>
            <a:normAutofit/>
          </a:bodyPr>
          <a:lstStyle/>
          <a:p>
            <a:r>
              <a:rPr lang="tr-TR" dirty="0"/>
              <a:t>LOGIN VE REGISTER ekranı KODLARI</a:t>
            </a:r>
          </a:p>
        </p:txBody>
      </p:sp>
      <p:sp>
        <p:nvSpPr>
          <p:cNvPr id="3" name="İçerik Yer Tutucusu 2">
            <a:extLst>
              <a:ext uri="{FF2B5EF4-FFF2-40B4-BE49-F238E27FC236}">
                <a16:creationId xmlns:a16="http://schemas.microsoft.com/office/drawing/2014/main" id="{67E8FCC4-8D67-2E4E-BA67-46C62D78D5C0}"/>
              </a:ext>
            </a:extLst>
          </p:cNvPr>
          <p:cNvSpPr>
            <a:spLocks noGrp="1"/>
          </p:cNvSpPr>
          <p:nvPr>
            <p:ph idx="1"/>
          </p:nvPr>
        </p:nvSpPr>
        <p:spPr>
          <a:xfrm>
            <a:off x="1104897" y="2286000"/>
            <a:ext cx="4991103" cy="3809999"/>
          </a:xfrm>
        </p:spPr>
        <p:txBody>
          <a:bodyPr>
            <a:normAutofit/>
          </a:bodyPr>
          <a:lstStyle/>
          <a:p>
            <a:r>
              <a:rPr lang="tr-TR" dirty="0" err="1"/>
              <a:t>Login</a:t>
            </a:r>
            <a:r>
              <a:rPr lang="tr-TR" dirty="0"/>
              <a:t> Activity için ekran düzeni ve buton</a:t>
            </a:r>
          </a:p>
          <a:p>
            <a:pPr marL="0" indent="0">
              <a:buNone/>
            </a:pPr>
            <a:r>
              <a:rPr lang="tr-TR" dirty="0"/>
              <a:t>kodları</a:t>
            </a:r>
          </a:p>
        </p:txBody>
      </p:sp>
      <p:pic>
        <p:nvPicPr>
          <p:cNvPr id="6" name="Resim 5" descr="metin içeren bir resim&#10;&#10;Açıklama otomatik olarak oluşturuldu">
            <a:extLst>
              <a:ext uri="{FF2B5EF4-FFF2-40B4-BE49-F238E27FC236}">
                <a16:creationId xmlns:a16="http://schemas.microsoft.com/office/drawing/2014/main" id="{A5D71B49-C9BB-BA46-871D-9BFA3DF10AFF}"/>
              </a:ext>
            </a:extLst>
          </p:cNvPr>
          <p:cNvPicPr>
            <a:picLocks noChangeAspect="1"/>
          </p:cNvPicPr>
          <p:nvPr/>
        </p:nvPicPr>
        <p:blipFill>
          <a:blip r:embed="rId2"/>
          <a:stretch>
            <a:fillRect/>
          </a:stretch>
        </p:blipFill>
        <p:spPr>
          <a:xfrm>
            <a:off x="5357813" y="583547"/>
            <a:ext cx="6686550" cy="5690906"/>
          </a:xfrm>
          <a:prstGeom prst="rect">
            <a:avLst/>
          </a:prstGeom>
        </p:spPr>
      </p:pic>
    </p:spTree>
    <p:extLst>
      <p:ext uri="{BB962C8B-B14F-4D97-AF65-F5344CB8AC3E}">
        <p14:creationId xmlns:p14="http://schemas.microsoft.com/office/powerpoint/2010/main" val="122508230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6C1F0C16-4D3D-2A49-82AA-D3CABB403274}"/>
              </a:ext>
            </a:extLst>
          </p:cNvPr>
          <p:cNvSpPr>
            <a:spLocks noGrp="1"/>
          </p:cNvSpPr>
          <p:nvPr>
            <p:ph idx="1"/>
          </p:nvPr>
        </p:nvSpPr>
        <p:spPr>
          <a:xfrm>
            <a:off x="214309" y="271463"/>
            <a:ext cx="4991103" cy="3809999"/>
          </a:xfrm>
        </p:spPr>
        <p:txBody>
          <a:bodyPr>
            <a:normAutofit/>
          </a:bodyPr>
          <a:lstStyle/>
          <a:p>
            <a:r>
              <a:rPr lang="tr-TR" dirty="0" err="1"/>
              <a:t>Register</a:t>
            </a:r>
            <a:r>
              <a:rPr lang="tr-TR" dirty="0"/>
              <a:t> Ekranı için </a:t>
            </a:r>
            <a:r>
              <a:rPr lang="tr-TR" dirty="0" err="1"/>
              <a:t>text</a:t>
            </a:r>
            <a:r>
              <a:rPr lang="tr-TR" dirty="0"/>
              <a:t> bölümü ve butonlar için kullanılan kodlar.</a:t>
            </a:r>
          </a:p>
          <a:p>
            <a:r>
              <a:rPr lang="tr-TR" dirty="0"/>
              <a:t>Müşteri mi yoksa Diyetisyen üyeliği mi olduğunu belirlemek için </a:t>
            </a:r>
            <a:r>
              <a:rPr lang="tr-TR" dirty="0" err="1"/>
              <a:t>Radio</a:t>
            </a:r>
            <a:r>
              <a:rPr lang="tr-TR" dirty="0"/>
              <a:t> </a:t>
            </a:r>
            <a:r>
              <a:rPr lang="tr-TR" dirty="0" err="1"/>
              <a:t>buttonlar</a:t>
            </a:r>
            <a:r>
              <a:rPr lang="tr-TR" dirty="0"/>
              <a:t> oluşturuldu.</a:t>
            </a:r>
          </a:p>
        </p:txBody>
      </p:sp>
      <p:pic>
        <p:nvPicPr>
          <p:cNvPr id="7" name="Resim 6">
            <a:extLst>
              <a:ext uri="{FF2B5EF4-FFF2-40B4-BE49-F238E27FC236}">
                <a16:creationId xmlns:a16="http://schemas.microsoft.com/office/drawing/2014/main" id="{D05182D8-7500-E743-9813-310AAD1D566B}"/>
              </a:ext>
            </a:extLst>
          </p:cNvPr>
          <p:cNvPicPr>
            <a:picLocks noChangeAspect="1"/>
          </p:cNvPicPr>
          <p:nvPr/>
        </p:nvPicPr>
        <p:blipFill>
          <a:blip r:embed="rId2"/>
          <a:stretch>
            <a:fillRect/>
          </a:stretch>
        </p:blipFill>
        <p:spPr>
          <a:xfrm>
            <a:off x="627435" y="2247055"/>
            <a:ext cx="5301877" cy="4482357"/>
          </a:xfrm>
          <a:prstGeom prst="rect">
            <a:avLst/>
          </a:prstGeom>
        </p:spPr>
      </p:pic>
      <p:pic>
        <p:nvPicPr>
          <p:cNvPr id="4" name="Resim 3" descr="metin içeren bir resim&#10;&#10;Açıklama otomatik olarak oluşturuldu">
            <a:extLst>
              <a:ext uri="{FF2B5EF4-FFF2-40B4-BE49-F238E27FC236}">
                <a16:creationId xmlns:a16="http://schemas.microsoft.com/office/drawing/2014/main" id="{8A61857D-ECD2-5D49-BD54-CF49D5B93C29}"/>
              </a:ext>
            </a:extLst>
          </p:cNvPr>
          <p:cNvPicPr>
            <a:picLocks noChangeAspect="1"/>
          </p:cNvPicPr>
          <p:nvPr/>
        </p:nvPicPr>
        <p:blipFill>
          <a:blip r:embed="rId3"/>
          <a:stretch>
            <a:fillRect/>
          </a:stretch>
        </p:blipFill>
        <p:spPr>
          <a:xfrm>
            <a:off x="6097522" y="481013"/>
            <a:ext cx="6094478" cy="5581649"/>
          </a:xfrm>
          <a:prstGeom prst="rect">
            <a:avLst/>
          </a:prstGeom>
        </p:spPr>
      </p:pic>
    </p:spTree>
    <p:extLst>
      <p:ext uri="{BB962C8B-B14F-4D97-AF65-F5344CB8AC3E}">
        <p14:creationId xmlns:p14="http://schemas.microsoft.com/office/powerpoint/2010/main" val="203004924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40E0E787-6A3F-4579-9E73-AC9FBB0E3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87B812C-3070-452B-83FE-78736A499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377C335-269B-814E-BF0D-80C4960AAE8C}"/>
              </a:ext>
            </a:extLst>
          </p:cNvPr>
          <p:cNvSpPr>
            <a:spLocks noGrp="1"/>
          </p:cNvSpPr>
          <p:nvPr>
            <p:ph type="title"/>
          </p:nvPr>
        </p:nvSpPr>
        <p:spPr>
          <a:xfrm>
            <a:off x="1143000" y="2097740"/>
            <a:ext cx="3810000" cy="1582719"/>
          </a:xfrm>
        </p:spPr>
        <p:txBody>
          <a:bodyPr vert="horz" lIns="91440" tIns="45720" rIns="91440" bIns="45720" rtlCol="0" anchor="b">
            <a:normAutofit fontScale="90000"/>
          </a:bodyPr>
          <a:lstStyle/>
          <a:p>
            <a:pPr algn="ctr">
              <a:lnSpc>
                <a:spcPct val="110000"/>
              </a:lnSpc>
            </a:pPr>
            <a:r>
              <a:rPr lang="en-US" sz="2400" dirty="0">
                <a:solidFill>
                  <a:schemeClr val="bg1"/>
                </a:solidFill>
              </a:rPr>
              <a:t>LOGIN VE REGISTER BUTONLARI </a:t>
            </a:r>
            <a:r>
              <a:rPr lang="en-US" sz="2400" dirty="0" err="1">
                <a:solidFill>
                  <a:schemeClr val="bg1"/>
                </a:solidFill>
              </a:rPr>
              <a:t>AKTIFLEŞTIRILMEsı</a:t>
            </a:r>
            <a:br>
              <a:rPr lang="en-US" sz="2400" dirty="0">
                <a:solidFill>
                  <a:schemeClr val="bg1"/>
                </a:solidFill>
              </a:rPr>
            </a:br>
            <a:endParaRPr lang="en-US" sz="2400" dirty="0">
              <a:solidFill>
                <a:schemeClr val="bg1"/>
              </a:solidFill>
            </a:endParaRPr>
          </a:p>
        </p:txBody>
      </p:sp>
      <p:pic>
        <p:nvPicPr>
          <p:cNvPr id="5" name="İçerik Yer Tutucusu 4" descr="metin içeren bir resim&#10;&#10;Açıklama otomatik olarak oluşturuldu">
            <a:extLst>
              <a:ext uri="{FF2B5EF4-FFF2-40B4-BE49-F238E27FC236}">
                <a16:creationId xmlns:a16="http://schemas.microsoft.com/office/drawing/2014/main" id="{7AAFA753-CA43-C64C-8473-EE3EBFE4C6B8}"/>
              </a:ext>
            </a:extLst>
          </p:cNvPr>
          <p:cNvPicPr>
            <a:picLocks noGrp="1" noChangeAspect="1"/>
          </p:cNvPicPr>
          <p:nvPr>
            <p:ph idx="1"/>
          </p:nvPr>
        </p:nvPicPr>
        <p:blipFill>
          <a:blip r:embed="rId2"/>
          <a:stretch>
            <a:fillRect/>
          </a:stretch>
        </p:blipFill>
        <p:spPr>
          <a:xfrm>
            <a:off x="5568726" y="1520681"/>
            <a:ext cx="6623274" cy="4222336"/>
          </a:xfrm>
          <a:prstGeom prst="rect">
            <a:avLst/>
          </a:prstGeom>
        </p:spPr>
      </p:pic>
      <p:cxnSp>
        <p:nvCxnSpPr>
          <p:cNvPr id="27" name="Straight Connector 26">
            <a:extLst>
              <a:ext uri="{FF2B5EF4-FFF2-40B4-BE49-F238E27FC236}">
                <a16:creationId xmlns:a16="http://schemas.microsoft.com/office/drawing/2014/main" id="{651B3B56-501F-42FF-8534-28EF7857BD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97080"/>
            <a:ext cx="971155"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26965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40E0E787-6A3F-4579-9E73-AC9FBB0E3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87B812C-3070-452B-83FE-78736A499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5206C0D-DFC3-9D4F-89F1-71FB2E1F5CAA}"/>
              </a:ext>
            </a:extLst>
          </p:cNvPr>
          <p:cNvSpPr>
            <a:spLocks noGrp="1"/>
          </p:cNvSpPr>
          <p:nvPr>
            <p:ph type="title"/>
          </p:nvPr>
        </p:nvSpPr>
        <p:spPr>
          <a:xfrm>
            <a:off x="1143000" y="2097740"/>
            <a:ext cx="3810000" cy="1582719"/>
          </a:xfrm>
        </p:spPr>
        <p:txBody>
          <a:bodyPr vert="horz" lIns="91440" tIns="45720" rIns="91440" bIns="45720" rtlCol="0" anchor="b">
            <a:normAutofit/>
          </a:bodyPr>
          <a:lstStyle/>
          <a:p>
            <a:pPr algn="ctr"/>
            <a:r>
              <a:rPr lang="en-US" dirty="0">
                <a:solidFill>
                  <a:schemeClr val="bg1"/>
                </a:solidFill>
              </a:rPr>
              <a:t>REGİSTER(KAYIT) EKRANI</a:t>
            </a:r>
          </a:p>
        </p:txBody>
      </p:sp>
      <p:cxnSp>
        <p:nvCxnSpPr>
          <p:cNvPr id="16" name="Straight Connector 15">
            <a:extLst>
              <a:ext uri="{FF2B5EF4-FFF2-40B4-BE49-F238E27FC236}">
                <a16:creationId xmlns:a16="http://schemas.microsoft.com/office/drawing/2014/main" id="{651B3B56-501F-42FF-8534-28EF7857BD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97080"/>
            <a:ext cx="971155"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İçerik Yer Tutucusu 6" descr="metin, ekran görüntüsü, elektronik eşyalar, vitrin içeren bir resim&#10;&#10;Açıklama otomatik olarak oluşturuldu">
            <a:extLst>
              <a:ext uri="{FF2B5EF4-FFF2-40B4-BE49-F238E27FC236}">
                <a16:creationId xmlns:a16="http://schemas.microsoft.com/office/drawing/2014/main" id="{FD56A5FD-A7C8-3A42-8883-E313AE889E56}"/>
              </a:ext>
            </a:extLst>
          </p:cNvPr>
          <p:cNvPicPr>
            <a:picLocks noGrp="1" noChangeAspect="1"/>
          </p:cNvPicPr>
          <p:nvPr>
            <p:ph idx="1"/>
          </p:nvPr>
        </p:nvPicPr>
        <p:blipFill>
          <a:blip r:embed="rId2"/>
          <a:stretch>
            <a:fillRect/>
          </a:stretch>
        </p:blipFill>
        <p:spPr>
          <a:xfrm>
            <a:off x="5504138" y="29091"/>
            <a:ext cx="3241439" cy="6828123"/>
          </a:xfrm>
        </p:spPr>
      </p:pic>
      <p:pic>
        <p:nvPicPr>
          <p:cNvPr id="9" name="Resim 8" descr="metin, ekran görüntüsü, ekran, elektronik eşyalar içeren bir resim&#10;&#10;Açıklama otomatik olarak oluşturuldu">
            <a:extLst>
              <a:ext uri="{FF2B5EF4-FFF2-40B4-BE49-F238E27FC236}">
                <a16:creationId xmlns:a16="http://schemas.microsoft.com/office/drawing/2014/main" id="{9CC4F069-FBB5-1947-B7D5-644EDB001F51}"/>
              </a:ext>
            </a:extLst>
          </p:cNvPr>
          <p:cNvPicPr>
            <a:picLocks noChangeAspect="1"/>
          </p:cNvPicPr>
          <p:nvPr/>
        </p:nvPicPr>
        <p:blipFill>
          <a:blip r:embed="rId3"/>
          <a:stretch>
            <a:fillRect/>
          </a:stretch>
        </p:blipFill>
        <p:spPr>
          <a:xfrm>
            <a:off x="8886912" y="-786"/>
            <a:ext cx="3241439" cy="6858000"/>
          </a:xfrm>
          <a:prstGeom prst="rect">
            <a:avLst/>
          </a:prstGeom>
        </p:spPr>
      </p:pic>
    </p:spTree>
    <p:extLst>
      <p:ext uri="{BB962C8B-B14F-4D97-AF65-F5344CB8AC3E}">
        <p14:creationId xmlns:p14="http://schemas.microsoft.com/office/powerpoint/2010/main" val="140568134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F8A34F6-7B1D-574A-BD65-24EB0BC1E447}"/>
              </a:ext>
            </a:extLst>
          </p:cNvPr>
          <p:cNvSpPr>
            <a:spLocks noGrp="1"/>
          </p:cNvSpPr>
          <p:nvPr>
            <p:ph type="title"/>
          </p:nvPr>
        </p:nvSpPr>
        <p:spPr>
          <a:xfrm>
            <a:off x="1104897" y="762001"/>
            <a:ext cx="4991103" cy="1141004"/>
          </a:xfrm>
        </p:spPr>
        <p:txBody>
          <a:bodyPr>
            <a:normAutofit/>
          </a:bodyPr>
          <a:lstStyle/>
          <a:p>
            <a:r>
              <a:rPr lang="tr-TR" dirty="0"/>
              <a:t>DÖRDÜNCÜ AŞAMA</a:t>
            </a:r>
          </a:p>
        </p:txBody>
      </p:sp>
      <p:sp>
        <p:nvSpPr>
          <p:cNvPr id="3" name="İçerik Yer Tutucusu 2">
            <a:extLst>
              <a:ext uri="{FF2B5EF4-FFF2-40B4-BE49-F238E27FC236}">
                <a16:creationId xmlns:a16="http://schemas.microsoft.com/office/drawing/2014/main" id="{E91C7C96-D56E-4746-83BC-4BFC70150E24}"/>
              </a:ext>
            </a:extLst>
          </p:cNvPr>
          <p:cNvSpPr>
            <a:spLocks noGrp="1"/>
          </p:cNvSpPr>
          <p:nvPr>
            <p:ph idx="1"/>
          </p:nvPr>
        </p:nvSpPr>
        <p:spPr>
          <a:xfrm>
            <a:off x="1104897" y="2286000"/>
            <a:ext cx="4991103" cy="3809999"/>
          </a:xfrm>
        </p:spPr>
        <p:txBody>
          <a:bodyPr>
            <a:normAutofit/>
          </a:bodyPr>
          <a:lstStyle/>
          <a:p>
            <a:r>
              <a:rPr lang="tr-TR" dirty="0"/>
              <a:t>Bütün işlemlerimizi halledebilmemiz için bir Ana Ekrana ihtiyaç duyduğumuz için ana menüyü oluşturdum.</a:t>
            </a:r>
          </a:p>
          <a:p>
            <a:r>
              <a:rPr lang="tr-TR" dirty="0"/>
              <a:t>Ana menüyü oluşturmadan önce bir </a:t>
            </a:r>
            <a:r>
              <a:rPr lang="tr-TR" dirty="0" err="1"/>
              <a:t>Navigasyon</a:t>
            </a:r>
            <a:r>
              <a:rPr lang="tr-TR" dirty="0"/>
              <a:t> menüsü oluşturdum.</a:t>
            </a:r>
          </a:p>
        </p:txBody>
      </p:sp>
      <p:pic>
        <p:nvPicPr>
          <p:cNvPr id="6" name="Resim 5" descr="metin içeren bir resim&#10;&#10;Açıklama otomatik olarak oluşturuldu">
            <a:extLst>
              <a:ext uri="{FF2B5EF4-FFF2-40B4-BE49-F238E27FC236}">
                <a16:creationId xmlns:a16="http://schemas.microsoft.com/office/drawing/2014/main" id="{F8DD48E6-1A95-584F-9642-0FDBFE87EE5E}"/>
              </a:ext>
            </a:extLst>
          </p:cNvPr>
          <p:cNvPicPr>
            <a:picLocks noChangeAspect="1"/>
          </p:cNvPicPr>
          <p:nvPr/>
        </p:nvPicPr>
        <p:blipFill>
          <a:blip r:embed="rId2"/>
          <a:stretch>
            <a:fillRect/>
          </a:stretch>
        </p:blipFill>
        <p:spPr>
          <a:xfrm>
            <a:off x="5753182" y="1610630"/>
            <a:ext cx="6438818" cy="3636740"/>
          </a:xfrm>
          <a:prstGeom prst="rect">
            <a:avLst/>
          </a:prstGeom>
        </p:spPr>
      </p:pic>
    </p:spTree>
    <p:extLst>
      <p:ext uri="{BB962C8B-B14F-4D97-AF65-F5344CB8AC3E}">
        <p14:creationId xmlns:p14="http://schemas.microsoft.com/office/powerpoint/2010/main" val="73492049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75E183CC-BBFB-4440-B192-64C806A4D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02AE180-D095-3849-B807-81B69E0BE7A9}"/>
              </a:ext>
            </a:extLst>
          </p:cNvPr>
          <p:cNvSpPr>
            <a:spLocks noGrp="1"/>
          </p:cNvSpPr>
          <p:nvPr>
            <p:ph type="title"/>
          </p:nvPr>
        </p:nvSpPr>
        <p:spPr>
          <a:xfrm>
            <a:off x="257675" y="2436023"/>
            <a:ext cx="7714388" cy="3260635"/>
          </a:xfrm>
        </p:spPr>
        <p:txBody>
          <a:bodyPr vert="horz" lIns="91440" tIns="45720" rIns="91440" bIns="45720" rtlCol="0" anchor="b">
            <a:normAutofit/>
          </a:bodyPr>
          <a:lstStyle/>
          <a:p>
            <a:r>
              <a:rPr lang="en-US" dirty="0"/>
              <a:t>ANA MENU(HOME) EKRANI</a:t>
            </a:r>
          </a:p>
        </p:txBody>
      </p:sp>
      <p:cxnSp>
        <p:nvCxnSpPr>
          <p:cNvPr id="12" name="Straight Connector 11">
            <a:extLst>
              <a:ext uri="{FF2B5EF4-FFF2-40B4-BE49-F238E27FC236}">
                <a16:creationId xmlns:a16="http://schemas.microsoft.com/office/drawing/2014/main" id="{33E5BD89-6A5F-4A85-8770-18685C9BB2B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Resim 6" descr="metin içeren bir resim&#10;&#10;Açıklama otomatik olarak oluşturuldu">
            <a:extLst>
              <a:ext uri="{FF2B5EF4-FFF2-40B4-BE49-F238E27FC236}">
                <a16:creationId xmlns:a16="http://schemas.microsoft.com/office/drawing/2014/main" id="{23AE02D1-D010-624D-B3BF-AAE1567BC4F4}"/>
              </a:ext>
            </a:extLst>
          </p:cNvPr>
          <p:cNvPicPr>
            <a:picLocks noChangeAspect="1"/>
          </p:cNvPicPr>
          <p:nvPr/>
        </p:nvPicPr>
        <p:blipFill>
          <a:blip r:embed="rId2"/>
          <a:stretch>
            <a:fillRect/>
          </a:stretch>
        </p:blipFill>
        <p:spPr>
          <a:xfrm>
            <a:off x="146291" y="54064"/>
            <a:ext cx="5949710" cy="4763919"/>
          </a:xfrm>
          <a:prstGeom prst="rect">
            <a:avLst/>
          </a:prstGeom>
        </p:spPr>
      </p:pic>
      <p:pic>
        <p:nvPicPr>
          <p:cNvPr id="4" name="Resim 3" descr="metin, ekran, ekran görüntüsü içeren bir resim&#10;&#10;Açıklama otomatik olarak oluşturuldu">
            <a:extLst>
              <a:ext uri="{FF2B5EF4-FFF2-40B4-BE49-F238E27FC236}">
                <a16:creationId xmlns:a16="http://schemas.microsoft.com/office/drawing/2014/main" id="{61BF9F0A-5881-2848-B047-4F044F799D33}"/>
              </a:ext>
            </a:extLst>
          </p:cNvPr>
          <p:cNvPicPr>
            <a:picLocks noChangeAspect="1"/>
          </p:cNvPicPr>
          <p:nvPr/>
        </p:nvPicPr>
        <p:blipFill>
          <a:blip r:embed="rId3"/>
          <a:stretch>
            <a:fillRect/>
          </a:stretch>
        </p:blipFill>
        <p:spPr>
          <a:xfrm>
            <a:off x="5801875" y="285749"/>
            <a:ext cx="3120901" cy="6572251"/>
          </a:xfrm>
          <a:prstGeom prst="rect">
            <a:avLst/>
          </a:prstGeom>
        </p:spPr>
      </p:pic>
      <p:pic>
        <p:nvPicPr>
          <p:cNvPr id="9" name="Resim 8" descr="metin, ekran, ekran görüntüsü içeren bir resim&#10;&#10;Açıklama otomatik olarak oluşturuldu">
            <a:extLst>
              <a:ext uri="{FF2B5EF4-FFF2-40B4-BE49-F238E27FC236}">
                <a16:creationId xmlns:a16="http://schemas.microsoft.com/office/drawing/2014/main" id="{A34474C7-BE99-194E-9C0D-504A4E066643}"/>
              </a:ext>
            </a:extLst>
          </p:cNvPr>
          <p:cNvPicPr>
            <a:picLocks noChangeAspect="1"/>
          </p:cNvPicPr>
          <p:nvPr/>
        </p:nvPicPr>
        <p:blipFill>
          <a:blip r:embed="rId4"/>
          <a:stretch>
            <a:fillRect/>
          </a:stretch>
        </p:blipFill>
        <p:spPr>
          <a:xfrm>
            <a:off x="8997169" y="285750"/>
            <a:ext cx="3120438" cy="6572250"/>
          </a:xfrm>
          <a:prstGeom prst="rect">
            <a:avLst/>
          </a:prstGeom>
        </p:spPr>
      </p:pic>
    </p:spTree>
    <p:extLst>
      <p:ext uri="{BB962C8B-B14F-4D97-AF65-F5344CB8AC3E}">
        <p14:creationId xmlns:p14="http://schemas.microsoft.com/office/powerpoint/2010/main" val="722687435"/>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51D9B300-8CA5-8147-B64B-92C9E4E4D56C}"/>
              </a:ext>
            </a:extLst>
          </p:cNvPr>
          <p:cNvSpPr>
            <a:spLocks noGrp="1"/>
          </p:cNvSpPr>
          <p:nvPr>
            <p:ph idx="1"/>
          </p:nvPr>
        </p:nvSpPr>
        <p:spPr>
          <a:xfrm>
            <a:off x="1000125" y="2443170"/>
            <a:ext cx="3206115" cy="3646006"/>
          </a:xfrm>
        </p:spPr>
        <p:txBody>
          <a:bodyPr>
            <a:normAutofit/>
          </a:bodyPr>
          <a:lstStyle/>
          <a:p>
            <a:r>
              <a:rPr lang="tr-TR" dirty="0"/>
              <a:t>Ana menüyü oluştururken </a:t>
            </a:r>
            <a:r>
              <a:rPr lang="tr-TR" dirty="0" err="1"/>
              <a:t>LinearLayout</a:t>
            </a:r>
            <a:r>
              <a:rPr lang="tr-TR" dirty="0"/>
              <a:t> ve </a:t>
            </a:r>
            <a:r>
              <a:rPr lang="tr-TR" dirty="0" err="1"/>
              <a:t>constraintLayout</a:t>
            </a:r>
            <a:r>
              <a:rPr lang="tr-TR" dirty="0"/>
              <a:t> yapısını kullandım . Tasarımı oluştururken tasarım içinde çok fazla serbest alan kullanılacağı için </a:t>
            </a:r>
            <a:r>
              <a:rPr lang="tr-TR" dirty="0" err="1"/>
              <a:t>RelativeLayout</a:t>
            </a:r>
            <a:r>
              <a:rPr lang="tr-TR" dirty="0"/>
              <a:t> tercih </a:t>
            </a:r>
            <a:r>
              <a:rPr lang="tr-TR" dirty="0" err="1"/>
              <a:t>etmedim.Arama</a:t>
            </a:r>
            <a:r>
              <a:rPr lang="tr-TR" dirty="0"/>
              <a:t> butonu da aktif kullanılabilmektedir.</a:t>
            </a:r>
          </a:p>
        </p:txBody>
      </p:sp>
      <p:pic>
        <p:nvPicPr>
          <p:cNvPr id="7" name="Resim 6" descr="metin içeren bir resim&#10;&#10;Açıklama otomatik olarak oluşturuldu">
            <a:extLst>
              <a:ext uri="{FF2B5EF4-FFF2-40B4-BE49-F238E27FC236}">
                <a16:creationId xmlns:a16="http://schemas.microsoft.com/office/drawing/2014/main" id="{ADB5CEF0-15CF-EF4E-92B4-8600C8DE5EC6}"/>
              </a:ext>
            </a:extLst>
          </p:cNvPr>
          <p:cNvPicPr>
            <a:picLocks noChangeAspect="1"/>
          </p:cNvPicPr>
          <p:nvPr/>
        </p:nvPicPr>
        <p:blipFill>
          <a:blip r:embed="rId2"/>
          <a:stretch>
            <a:fillRect/>
          </a:stretch>
        </p:blipFill>
        <p:spPr>
          <a:xfrm>
            <a:off x="4343572" y="694944"/>
            <a:ext cx="7711096" cy="5394231"/>
          </a:xfrm>
          <a:prstGeom prst="rect">
            <a:avLst/>
          </a:prstGeom>
        </p:spPr>
      </p:pic>
      <p:pic>
        <p:nvPicPr>
          <p:cNvPr id="4" name="Resim 3" descr="metin, ekran, elektronik eşyalar, ekran görüntüsü içeren bir resim&#10;&#10;Açıklama otomatik olarak oluşturuldu">
            <a:extLst>
              <a:ext uri="{FF2B5EF4-FFF2-40B4-BE49-F238E27FC236}">
                <a16:creationId xmlns:a16="http://schemas.microsoft.com/office/drawing/2014/main" id="{61E506F2-BBB6-484F-AE8F-2CA5631F1608}"/>
              </a:ext>
            </a:extLst>
          </p:cNvPr>
          <p:cNvPicPr>
            <a:picLocks noChangeAspect="1"/>
          </p:cNvPicPr>
          <p:nvPr/>
        </p:nvPicPr>
        <p:blipFill>
          <a:blip r:embed="rId3"/>
          <a:stretch>
            <a:fillRect/>
          </a:stretch>
        </p:blipFill>
        <p:spPr>
          <a:xfrm>
            <a:off x="9333616" y="553029"/>
            <a:ext cx="2668767" cy="5678059"/>
          </a:xfrm>
          <a:prstGeom prst="rect">
            <a:avLst/>
          </a:prstGeom>
        </p:spPr>
      </p:pic>
    </p:spTree>
    <p:extLst>
      <p:ext uri="{BB962C8B-B14F-4D97-AF65-F5344CB8AC3E}">
        <p14:creationId xmlns:p14="http://schemas.microsoft.com/office/powerpoint/2010/main" val="200075050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75AD24E-1F43-3E47-9938-854F17E5EFD4}"/>
              </a:ext>
            </a:extLst>
          </p:cNvPr>
          <p:cNvSpPr>
            <a:spLocks noGrp="1"/>
          </p:cNvSpPr>
          <p:nvPr>
            <p:ph type="title"/>
          </p:nvPr>
        </p:nvSpPr>
        <p:spPr>
          <a:xfrm>
            <a:off x="1104897" y="762001"/>
            <a:ext cx="4991103" cy="1141004"/>
          </a:xfrm>
        </p:spPr>
        <p:txBody>
          <a:bodyPr>
            <a:normAutofit/>
          </a:bodyPr>
          <a:lstStyle/>
          <a:p>
            <a:r>
              <a:rPr lang="tr-TR"/>
              <a:t>Mobil uygulamalar gelişiyor</a:t>
            </a:r>
            <a:endParaRPr lang="tr-TR" dirty="0"/>
          </a:p>
        </p:txBody>
      </p:sp>
      <p:sp>
        <p:nvSpPr>
          <p:cNvPr id="3" name="İçerik Yer Tutucusu 2">
            <a:extLst>
              <a:ext uri="{FF2B5EF4-FFF2-40B4-BE49-F238E27FC236}">
                <a16:creationId xmlns:a16="http://schemas.microsoft.com/office/drawing/2014/main" id="{15CB2FDB-9E1C-7646-B456-71A63B66C8D4}"/>
              </a:ext>
            </a:extLst>
          </p:cNvPr>
          <p:cNvSpPr>
            <a:spLocks noGrp="1"/>
          </p:cNvSpPr>
          <p:nvPr>
            <p:ph idx="1"/>
          </p:nvPr>
        </p:nvSpPr>
        <p:spPr>
          <a:xfrm>
            <a:off x="1104897" y="2286000"/>
            <a:ext cx="4991103" cy="3809999"/>
          </a:xfrm>
        </p:spPr>
        <p:txBody>
          <a:bodyPr>
            <a:normAutofit/>
          </a:bodyPr>
          <a:lstStyle/>
          <a:p>
            <a:r>
              <a:rPr lang="tr-TR" dirty="0"/>
              <a:t>Mobil işletim sistemlerindeki hızlı gelişmelerle birlikte mobil uygulamalarda daha aktif, yaratıcı ve akıllı hale gelmektedir.  İnsanların akıllı telefonlarıyla ve doğal olarak uygulamalarla geçirdikleri vakitte her geçen gün daha da artmaktadır.</a:t>
            </a:r>
          </a:p>
        </p:txBody>
      </p:sp>
      <p:pic>
        <p:nvPicPr>
          <p:cNvPr id="7" name="Resim 6" descr="metin, elektronik eşyalar içeren bir resim&#10;&#10;Açıklama otomatik olarak oluşturuldu">
            <a:extLst>
              <a:ext uri="{FF2B5EF4-FFF2-40B4-BE49-F238E27FC236}">
                <a16:creationId xmlns:a16="http://schemas.microsoft.com/office/drawing/2014/main" id="{E560A3EC-FE8E-B642-9888-EAEB3EB7A364}"/>
              </a:ext>
            </a:extLst>
          </p:cNvPr>
          <p:cNvPicPr>
            <a:picLocks noChangeAspect="1"/>
          </p:cNvPicPr>
          <p:nvPr/>
        </p:nvPicPr>
        <p:blipFill>
          <a:blip r:embed="rId2"/>
          <a:stretch>
            <a:fillRect/>
          </a:stretch>
        </p:blipFill>
        <p:spPr>
          <a:xfrm>
            <a:off x="6858001" y="1380356"/>
            <a:ext cx="4577976" cy="4097288"/>
          </a:xfrm>
          <a:prstGeom prst="rect">
            <a:avLst/>
          </a:prstGeom>
        </p:spPr>
      </p:pic>
    </p:spTree>
    <p:extLst>
      <p:ext uri="{BB962C8B-B14F-4D97-AF65-F5344CB8AC3E}">
        <p14:creationId xmlns:p14="http://schemas.microsoft.com/office/powerpoint/2010/main" val="119510367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9" name="Straight Connector 48">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1" name="Rectangle 50">
            <a:extLst>
              <a:ext uri="{FF2B5EF4-FFF2-40B4-BE49-F238E27FC236}">
                <a16:creationId xmlns:a16="http://schemas.microsoft.com/office/drawing/2014/main" id="{152A56BA-3A0A-4BA7-80D6-2E9A479F2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0E0E787-6A3F-4579-9E73-AC9FBB0E3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5" name="Oval 54">
            <a:extLst>
              <a:ext uri="{FF2B5EF4-FFF2-40B4-BE49-F238E27FC236}">
                <a16:creationId xmlns:a16="http://schemas.microsoft.com/office/drawing/2014/main" id="{787B812C-3070-452B-83FE-78736A499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81315C4-63B9-5546-AAAD-7A46697CF85B}"/>
              </a:ext>
            </a:extLst>
          </p:cNvPr>
          <p:cNvSpPr>
            <a:spLocks noGrp="1"/>
          </p:cNvSpPr>
          <p:nvPr>
            <p:ph type="title"/>
          </p:nvPr>
        </p:nvSpPr>
        <p:spPr>
          <a:xfrm>
            <a:off x="1143000" y="2097740"/>
            <a:ext cx="3810000" cy="1582719"/>
          </a:xfrm>
        </p:spPr>
        <p:txBody>
          <a:bodyPr vert="horz" lIns="91440" tIns="45720" rIns="91440" bIns="45720" rtlCol="0" anchor="b">
            <a:normAutofit/>
          </a:bodyPr>
          <a:lstStyle/>
          <a:p>
            <a:pPr algn="ctr">
              <a:lnSpc>
                <a:spcPct val="110000"/>
              </a:lnSpc>
            </a:pPr>
            <a:r>
              <a:rPr lang="en-US"/>
              <a:t>DİYET LİSTESİ VE SU TÜKETİMİ GİRİŞ EKRANI</a:t>
            </a:r>
          </a:p>
        </p:txBody>
      </p:sp>
      <p:cxnSp>
        <p:nvCxnSpPr>
          <p:cNvPr id="57" name="Straight Connector 56">
            <a:extLst>
              <a:ext uri="{FF2B5EF4-FFF2-40B4-BE49-F238E27FC236}">
                <a16:creationId xmlns:a16="http://schemas.microsoft.com/office/drawing/2014/main" id="{651B3B56-501F-42FF-8534-28EF7857BD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9708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Resim 3" descr="metin, ekran görüntüsü, ekran, elektronik eşyalar içeren bir resim&#10;&#10;Açıklama otomatik olarak oluşturuldu">
            <a:extLst>
              <a:ext uri="{FF2B5EF4-FFF2-40B4-BE49-F238E27FC236}">
                <a16:creationId xmlns:a16="http://schemas.microsoft.com/office/drawing/2014/main" id="{49C99714-AD6F-DF4D-B040-0EB6C343B3F2}"/>
              </a:ext>
            </a:extLst>
          </p:cNvPr>
          <p:cNvPicPr>
            <a:picLocks noChangeAspect="1"/>
          </p:cNvPicPr>
          <p:nvPr/>
        </p:nvPicPr>
        <p:blipFill>
          <a:blip r:embed="rId2"/>
          <a:stretch>
            <a:fillRect/>
          </a:stretch>
        </p:blipFill>
        <p:spPr>
          <a:xfrm>
            <a:off x="5362803" y="0"/>
            <a:ext cx="3227858" cy="6858000"/>
          </a:xfrm>
          <a:prstGeom prst="rect">
            <a:avLst/>
          </a:prstGeom>
        </p:spPr>
      </p:pic>
      <p:pic>
        <p:nvPicPr>
          <p:cNvPr id="7" name="Resim 6" descr="metin, ekran görüntüsü, ekran içeren bir resim&#10;&#10;Açıklama otomatik olarak oluşturuldu">
            <a:extLst>
              <a:ext uri="{FF2B5EF4-FFF2-40B4-BE49-F238E27FC236}">
                <a16:creationId xmlns:a16="http://schemas.microsoft.com/office/drawing/2014/main" id="{B29367C8-FBA4-D941-9520-62474D2407CA}"/>
              </a:ext>
            </a:extLst>
          </p:cNvPr>
          <p:cNvPicPr>
            <a:picLocks noChangeAspect="1"/>
          </p:cNvPicPr>
          <p:nvPr/>
        </p:nvPicPr>
        <p:blipFill>
          <a:blip r:embed="rId3"/>
          <a:stretch>
            <a:fillRect/>
          </a:stretch>
        </p:blipFill>
        <p:spPr>
          <a:xfrm>
            <a:off x="8778159" y="0"/>
            <a:ext cx="3228418" cy="6858000"/>
          </a:xfrm>
          <a:prstGeom prst="rect">
            <a:avLst/>
          </a:prstGeom>
        </p:spPr>
      </p:pic>
    </p:spTree>
    <p:extLst>
      <p:ext uri="{BB962C8B-B14F-4D97-AF65-F5344CB8AC3E}">
        <p14:creationId xmlns:p14="http://schemas.microsoft.com/office/powerpoint/2010/main" val="141284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40E0E787-6A3F-4579-9E73-AC9FBB0E3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87B812C-3070-452B-83FE-78736A499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680F7A5-289F-3D4B-9D55-4C593F98625C}"/>
              </a:ext>
            </a:extLst>
          </p:cNvPr>
          <p:cNvSpPr>
            <a:spLocks noGrp="1"/>
          </p:cNvSpPr>
          <p:nvPr>
            <p:ph type="title"/>
          </p:nvPr>
        </p:nvSpPr>
        <p:spPr>
          <a:xfrm>
            <a:off x="1143000" y="2097740"/>
            <a:ext cx="3810000" cy="1582719"/>
          </a:xfrm>
        </p:spPr>
        <p:txBody>
          <a:bodyPr vert="horz" lIns="91440" tIns="45720" rIns="91440" bIns="45720" rtlCol="0" anchor="b">
            <a:normAutofit/>
          </a:bodyPr>
          <a:lstStyle/>
          <a:p>
            <a:pPr algn="ctr"/>
            <a:r>
              <a:rPr lang="en-US">
                <a:solidFill>
                  <a:schemeClr val="bg1"/>
                </a:solidFill>
              </a:rPr>
              <a:t>OLUŞTURDUĞUM KODLAR</a:t>
            </a:r>
          </a:p>
        </p:txBody>
      </p:sp>
      <p:pic>
        <p:nvPicPr>
          <p:cNvPr id="6" name="Resim 5" descr="metin içeren bir resim&#10;&#10;Açıklama otomatik olarak oluşturuldu">
            <a:extLst>
              <a:ext uri="{FF2B5EF4-FFF2-40B4-BE49-F238E27FC236}">
                <a16:creationId xmlns:a16="http://schemas.microsoft.com/office/drawing/2014/main" id="{CF554667-2F92-D249-AC2C-FD1D865DDDE3}"/>
              </a:ext>
            </a:extLst>
          </p:cNvPr>
          <p:cNvPicPr>
            <a:picLocks noChangeAspect="1"/>
          </p:cNvPicPr>
          <p:nvPr/>
        </p:nvPicPr>
        <p:blipFill>
          <a:blip r:embed="rId2"/>
          <a:stretch>
            <a:fillRect/>
          </a:stretch>
        </p:blipFill>
        <p:spPr>
          <a:xfrm>
            <a:off x="5362802" y="694204"/>
            <a:ext cx="6829197" cy="5449421"/>
          </a:xfrm>
          <a:prstGeom prst="rect">
            <a:avLst/>
          </a:prstGeom>
        </p:spPr>
      </p:pic>
      <p:cxnSp>
        <p:nvCxnSpPr>
          <p:cNvPr id="26" name="Straight Connector 25">
            <a:extLst>
              <a:ext uri="{FF2B5EF4-FFF2-40B4-BE49-F238E27FC236}">
                <a16:creationId xmlns:a16="http://schemas.microsoft.com/office/drawing/2014/main" id="{651B3B56-501F-42FF-8534-28EF7857BD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97080"/>
            <a:ext cx="971155"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4080737"/>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152A56BA-3A0A-4BA7-80D6-2E9A479F2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E0E787-6A3F-4579-9E73-AC9FBB0E3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Oval 17">
            <a:extLst>
              <a:ext uri="{FF2B5EF4-FFF2-40B4-BE49-F238E27FC236}">
                <a16:creationId xmlns:a16="http://schemas.microsoft.com/office/drawing/2014/main" id="{787B812C-3070-452B-83FE-78736A499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63D8F30-B5DA-C749-A58A-4FF146D2BD8C}"/>
              </a:ext>
            </a:extLst>
          </p:cNvPr>
          <p:cNvSpPr>
            <a:spLocks noGrp="1"/>
          </p:cNvSpPr>
          <p:nvPr>
            <p:ph type="title"/>
          </p:nvPr>
        </p:nvSpPr>
        <p:spPr>
          <a:xfrm>
            <a:off x="1143000" y="2097740"/>
            <a:ext cx="3810000" cy="1582719"/>
          </a:xfrm>
        </p:spPr>
        <p:txBody>
          <a:bodyPr vert="horz" lIns="91440" tIns="45720" rIns="91440" bIns="45720" rtlCol="0" anchor="b">
            <a:normAutofit/>
          </a:bodyPr>
          <a:lstStyle/>
          <a:p>
            <a:pPr algn="ctr"/>
            <a:r>
              <a:rPr lang="en-US"/>
              <a:t>KİLO KAYBI VE DİYETİSYENE SOR EKRANI</a:t>
            </a:r>
          </a:p>
        </p:txBody>
      </p:sp>
      <p:cxnSp>
        <p:nvCxnSpPr>
          <p:cNvPr id="20" name="Straight Connector 19">
            <a:extLst>
              <a:ext uri="{FF2B5EF4-FFF2-40B4-BE49-F238E27FC236}">
                <a16:creationId xmlns:a16="http://schemas.microsoft.com/office/drawing/2014/main" id="{651B3B56-501F-42FF-8534-28EF7857BD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9708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İçerik Yer Tutucusu 7" descr="metin, ekran, ekran görüntüsü içeren bir resim&#10;&#10;Açıklama otomatik olarak oluşturuldu">
            <a:extLst>
              <a:ext uri="{FF2B5EF4-FFF2-40B4-BE49-F238E27FC236}">
                <a16:creationId xmlns:a16="http://schemas.microsoft.com/office/drawing/2014/main" id="{46B62DFA-DDAC-C846-8A85-3E8708ADD969}"/>
              </a:ext>
            </a:extLst>
          </p:cNvPr>
          <p:cNvPicPr>
            <a:picLocks noGrp="1" noChangeAspect="1"/>
          </p:cNvPicPr>
          <p:nvPr>
            <p:ph idx="1"/>
          </p:nvPr>
        </p:nvPicPr>
        <p:blipFill>
          <a:blip r:embed="rId2"/>
          <a:stretch>
            <a:fillRect/>
          </a:stretch>
        </p:blipFill>
        <p:spPr>
          <a:xfrm>
            <a:off x="5362803" y="110105"/>
            <a:ext cx="3137678" cy="6616811"/>
          </a:xfrm>
        </p:spPr>
      </p:pic>
      <p:pic>
        <p:nvPicPr>
          <p:cNvPr id="10" name="Resim 9" descr="metin, ekran görüntüsü, ekran, elektronik eşyalar içeren bir resim&#10;&#10;Açıklama otomatik olarak oluşturuldu">
            <a:extLst>
              <a:ext uri="{FF2B5EF4-FFF2-40B4-BE49-F238E27FC236}">
                <a16:creationId xmlns:a16="http://schemas.microsoft.com/office/drawing/2014/main" id="{94B9AD0C-CB6D-AA4A-ADA2-5FB3DE962023}"/>
              </a:ext>
            </a:extLst>
          </p:cNvPr>
          <p:cNvPicPr>
            <a:picLocks noChangeAspect="1"/>
          </p:cNvPicPr>
          <p:nvPr/>
        </p:nvPicPr>
        <p:blipFill>
          <a:blip r:embed="rId3"/>
          <a:stretch>
            <a:fillRect/>
          </a:stretch>
        </p:blipFill>
        <p:spPr>
          <a:xfrm>
            <a:off x="8903312" y="129511"/>
            <a:ext cx="3137678" cy="6597405"/>
          </a:xfrm>
          <a:prstGeom prst="rect">
            <a:avLst/>
          </a:prstGeom>
        </p:spPr>
      </p:pic>
    </p:spTree>
    <p:extLst>
      <p:ext uri="{BB962C8B-B14F-4D97-AF65-F5344CB8AC3E}">
        <p14:creationId xmlns:p14="http://schemas.microsoft.com/office/powerpoint/2010/main" val="3527033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152A56BA-3A0A-4BA7-80D6-2E9A479F2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E0E787-6A3F-4579-9E73-AC9FBB0E3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Oval 17">
            <a:extLst>
              <a:ext uri="{FF2B5EF4-FFF2-40B4-BE49-F238E27FC236}">
                <a16:creationId xmlns:a16="http://schemas.microsoft.com/office/drawing/2014/main" id="{787B812C-3070-452B-83FE-78736A499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B5F451B-4AF6-7F46-AA01-A0371C6D37E4}"/>
              </a:ext>
            </a:extLst>
          </p:cNvPr>
          <p:cNvSpPr>
            <a:spLocks noGrp="1"/>
          </p:cNvSpPr>
          <p:nvPr>
            <p:ph type="title"/>
          </p:nvPr>
        </p:nvSpPr>
        <p:spPr>
          <a:xfrm>
            <a:off x="1143000" y="2097740"/>
            <a:ext cx="3810000" cy="1582719"/>
          </a:xfrm>
        </p:spPr>
        <p:txBody>
          <a:bodyPr vert="horz" lIns="91440" tIns="45720" rIns="91440" bIns="45720" rtlCol="0" anchor="b">
            <a:normAutofit/>
          </a:bodyPr>
          <a:lstStyle/>
          <a:p>
            <a:pPr algn="ctr"/>
            <a:r>
              <a:rPr lang="en-US"/>
              <a:t>OLUŞTURDUĞUM KODLAR</a:t>
            </a:r>
          </a:p>
        </p:txBody>
      </p:sp>
      <p:pic>
        <p:nvPicPr>
          <p:cNvPr id="5" name="İçerik Yer Tutucusu 4" descr="metin içeren bir resim&#10;&#10;Açıklama otomatik olarak oluşturuldu">
            <a:extLst>
              <a:ext uri="{FF2B5EF4-FFF2-40B4-BE49-F238E27FC236}">
                <a16:creationId xmlns:a16="http://schemas.microsoft.com/office/drawing/2014/main" id="{4DDC2BB2-CE1A-524B-8B0A-9F95771A09B2}"/>
              </a:ext>
            </a:extLst>
          </p:cNvPr>
          <p:cNvPicPr>
            <a:picLocks noGrp="1" noChangeAspect="1"/>
          </p:cNvPicPr>
          <p:nvPr>
            <p:ph idx="1"/>
          </p:nvPr>
        </p:nvPicPr>
        <p:blipFill>
          <a:blip r:embed="rId2"/>
          <a:stretch>
            <a:fillRect/>
          </a:stretch>
        </p:blipFill>
        <p:spPr>
          <a:xfrm>
            <a:off x="5362803" y="119785"/>
            <a:ext cx="4836349" cy="3470081"/>
          </a:xfrm>
          <a:prstGeom prst="rect">
            <a:avLst/>
          </a:prstGeom>
        </p:spPr>
      </p:pic>
      <p:pic>
        <p:nvPicPr>
          <p:cNvPr id="7" name="Resim 6" descr="metin içeren bir resim&#10;&#10;Açıklama otomatik olarak oluşturuldu">
            <a:extLst>
              <a:ext uri="{FF2B5EF4-FFF2-40B4-BE49-F238E27FC236}">
                <a16:creationId xmlns:a16="http://schemas.microsoft.com/office/drawing/2014/main" id="{1F657C72-CD9F-194F-9BF2-454193DD2ABC}"/>
              </a:ext>
            </a:extLst>
          </p:cNvPr>
          <p:cNvPicPr>
            <a:picLocks noChangeAspect="1"/>
          </p:cNvPicPr>
          <p:nvPr/>
        </p:nvPicPr>
        <p:blipFill>
          <a:blip r:embed="rId3"/>
          <a:stretch>
            <a:fillRect/>
          </a:stretch>
        </p:blipFill>
        <p:spPr>
          <a:xfrm>
            <a:off x="7562394" y="3428214"/>
            <a:ext cx="4629606" cy="3414335"/>
          </a:xfrm>
          <a:prstGeom prst="rect">
            <a:avLst/>
          </a:prstGeom>
        </p:spPr>
      </p:pic>
      <p:cxnSp>
        <p:nvCxnSpPr>
          <p:cNvPr id="20" name="Straight Connector 19">
            <a:extLst>
              <a:ext uri="{FF2B5EF4-FFF2-40B4-BE49-F238E27FC236}">
                <a16:creationId xmlns:a16="http://schemas.microsoft.com/office/drawing/2014/main" id="{651B3B56-501F-42FF-8534-28EF7857BD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9708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5394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77278EA-EA6F-E547-BBA9-1E4A251ACF41}"/>
              </a:ext>
            </a:extLst>
          </p:cNvPr>
          <p:cNvSpPr>
            <a:spLocks noGrp="1"/>
          </p:cNvSpPr>
          <p:nvPr>
            <p:ph type="title"/>
          </p:nvPr>
        </p:nvSpPr>
        <p:spPr>
          <a:xfrm>
            <a:off x="1524000" y="762001"/>
            <a:ext cx="9144000" cy="869092"/>
          </a:xfrm>
        </p:spPr>
        <p:txBody>
          <a:bodyPr>
            <a:normAutofit/>
          </a:bodyPr>
          <a:lstStyle/>
          <a:p>
            <a:pPr algn="ctr"/>
            <a:r>
              <a:rPr lang="tr-TR" dirty="0"/>
              <a:t>Projede karşılaştığım sıkıntılar</a:t>
            </a:r>
          </a:p>
        </p:txBody>
      </p:sp>
      <p:graphicFrame>
        <p:nvGraphicFramePr>
          <p:cNvPr id="12" name="İçerik Yer Tutucusu 2">
            <a:extLst>
              <a:ext uri="{FF2B5EF4-FFF2-40B4-BE49-F238E27FC236}">
                <a16:creationId xmlns:a16="http://schemas.microsoft.com/office/drawing/2014/main" id="{8C813532-4010-46EE-8AB0-DEF0FAF9FA3D}"/>
              </a:ext>
            </a:extLst>
          </p:cNvPr>
          <p:cNvGraphicFramePr>
            <a:graphicFrameLocks noGrp="1"/>
          </p:cNvGraphicFramePr>
          <p:nvPr>
            <p:ph idx="1"/>
            <p:extLst>
              <p:ext uri="{D42A27DB-BD31-4B8C-83A1-F6EECF244321}">
                <p14:modId xmlns:p14="http://schemas.microsoft.com/office/powerpoint/2010/main" val="2158589553"/>
              </p:ext>
            </p:extLst>
          </p:nvPr>
        </p:nvGraphicFramePr>
        <p:xfrm>
          <a:off x="1430338" y="2286000"/>
          <a:ext cx="9237662"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8030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40E0E787-6A3F-4579-9E73-AC9FBB0E3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87B812C-3070-452B-83FE-78736A499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7A4BD70-4D4D-9043-BF06-E2E9B4D347A3}"/>
              </a:ext>
            </a:extLst>
          </p:cNvPr>
          <p:cNvSpPr>
            <a:spLocks noGrp="1"/>
          </p:cNvSpPr>
          <p:nvPr>
            <p:ph type="title"/>
          </p:nvPr>
        </p:nvSpPr>
        <p:spPr>
          <a:xfrm>
            <a:off x="1143000" y="2097740"/>
            <a:ext cx="3810000" cy="1582719"/>
          </a:xfrm>
        </p:spPr>
        <p:txBody>
          <a:bodyPr vert="horz" lIns="91440" tIns="45720" rIns="91440" bIns="45720" rtlCol="0" anchor="b">
            <a:normAutofit/>
          </a:bodyPr>
          <a:lstStyle/>
          <a:p>
            <a:pPr algn="ctr"/>
            <a:r>
              <a:rPr lang="en-US">
                <a:solidFill>
                  <a:schemeClr val="bg1"/>
                </a:solidFill>
              </a:rPr>
              <a:t>YARARLANDIĞIM KAYNAKLAR</a:t>
            </a:r>
          </a:p>
        </p:txBody>
      </p:sp>
      <p:pic>
        <p:nvPicPr>
          <p:cNvPr id="15" name="Resim 14">
            <a:extLst>
              <a:ext uri="{FF2B5EF4-FFF2-40B4-BE49-F238E27FC236}">
                <a16:creationId xmlns:a16="http://schemas.microsoft.com/office/drawing/2014/main" id="{8733518E-DFCA-C642-9072-023454B20955}"/>
              </a:ext>
            </a:extLst>
          </p:cNvPr>
          <p:cNvPicPr>
            <a:picLocks noChangeAspect="1"/>
          </p:cNvPicPr>
          <p:nvPr/>
        </p:nvPicPr>
        <p:blipFill>
          <a:blip r:embed="rId2"/>
          <a:stretch>
            <a:fillRect/>
          </a:stretch>
        </p:blipFill>
        <p:spPr>
          <a:xfrm>
            <a:off x="6127483" y="355658"/>
            <a:ext cx="1403431" cy="1287648"/>
          </a:xfrm>
          <a:prstGeom prst="rect">
            <a:avLst/>
          </a:prstGeom>
        </p:spPr>
      </p:pic>
      <p:pic>
        <p:nvPicPr>
          <p:cNvPr id="13" name="Resim 12">
            <a:extLst>
              <a:ext uri="{FF2B5EF4-FFF2-40B4-BE49-F238E27FC236}">
                <a16:creationId xmlns:a16="http://schemas.microsoft.com/office/drawing/2014/main" id="{2A549420-896F-2A4A-B73B-CD2201A3CE97}"/>
              </a:ext>
            </a:extLst>
          </p:cNvPr>
          <p:cNvPicPr>
            <a:picLocks noChangeAspect="1"/>
          </p:cNvPicPr>
          <p:nvPr/>
        </p:nvPicPr>
        <p:blipFill>
          <a:blip r:embed="rId3"/>
          <a:stretch>
            <a:fillRect/>
          </a:stretch>
        </p:blipFill>
        <p:spPr>
          <a:xfrm>
            <a:off x="7530914" y="1767033"/>
            <a:ext cx="2508233" cy="990751"/>
          </a:xfrm>
          <a:prstGeom prst="rect">
            <a:avLst/>
          </a:prstGeom>
        </p:spPr>
      </p:pic>
      <p:pic>
        <p:nvPicPr>
          <p:cNvPr id="9" name="İçerik Yer Tutucusu 8">
            <a:extLst>
              <a:ext uri="{FF2B5EF4-FFF2-40B4-BE49-F238E27FC236}">
                <a16:creationId xmlns:a16="http://schemas.microsoft.com/office/drawing/2014/main" id="{D8919702-F7AC-184B-A1CB-39B457F2AD52}"/>
              </a:ext>
            </a:extLst>
          </p:cNvPr>
          <p:cNvPicPr>
            <a:picLocks noGrp="1" noChangeAspect="1"/>
          </p:cNvPicPr>
          <p:nvPr>
            <p:ph idx="1"/>
          </p:nvPr>
        </p:nvPicPr>
        <p:blipFill>
          <a:blip r:embed="rId4"/>
          <a:stretch>
            <a:fillRect/>
          </a:stretch>
        </p:blipFill>
        <p:spPr>
          <a:xfrm>
            <a:off x="5701689" y="2436730"/>
            <a:ext cx="3561661" cy="2377408"/>
          </a:xfrm>
          <a:prstGeom prst="rect">
            <a:avLst/>
          </a:prstGeom>
        </p:spPr>
      </p:pic>
      <p:pic>
        <p:nvPicPr>
          <p:cNvPr id="11" name="Resim 10">
            <a:extLst>
              <a:ext uri="{FF2B5EF4-FFF2-40B4-BE49-F238E27FC236}">
                <a16:creationId xmlns:a16="http://schemas.microsoft.com/office/drawing/2014/main" id="{2F0D9E1D-1793-524C-8D0C-3FBEDE9E9B8A}"/>
              </a:ext>
            </a:extLst>
          </p:cNvPr>
          <p:cNvPicPr>
            <a:picLocks noChangeAspect="1"/>
          </p:cNvPicPr>
          <p:nvPr/>
        </p:nvPicPr>
        <p:blipFill>
          <a:blip r:embed="rId5"/>
          <a:stretch>
            <a:fillRect/>
          </a:stretch>
        </p:blipFill>
        <p:spPr>
          <a:xfrm>
            <a:off x="8921767" y="3589034"/>
            <a:ext cx="2501702" cy="1585236"/>
          </a:xfrm>
          <a:prstGeom prst="rect">
            <a:avLst/>
          </a:prstGeom>
        </p:spPr>
      </p:pic>
      <p:cxnSp>
        <p:nvCxnSpPr>
          <p:cNvPr id="26" name="Straight Connector 25">
            <a:extLst>
              <a:ext uri="{FF2B5EF4-FFF2-40B4-BE49-F238E27FC236}">
                <a16:creationId xmlns:a16="http://schemas.microsoft.com/office/drawing/2014/main" id="{651B3B56-501F-42FF-8534-28EF7857BD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97080"/>
            <a:ext cx="971155"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pic>
        <p:nvPicPr>
          <p:cNvPr id="17" name="Resim 16">
            <a:extLst>
              <a:ext uri="{FF2B5EF4-FFF2-40B4-BE49-F238E27FC236}">
                <a16:creationId xmlns:a16="http://schemas.microsoft.com/office/drawing/2014/main" id="{6C98DF22-611D-3D49-82B0-40C97FEFE2C8}"/>
              </a:ext>
            </a:extLst>
          </p:cNvPr>
          <p:cNvPicPr>
            <a:picLocks noChangeAspect="1"/>
          </p:cNvPicPr>
          <p:nvPr/>
        </p:nvPicPr>
        <p:blipFill>
          <a:blip r:embed="rId6"/>
          <a:stretch>
            <a:fillRect/>
          </a:stretch>
        </p:blipFill>
        <p:spPr>
          <a:xfrm>
            <a:off x="7352297" y="5179104"/>
            <a:ext cx="2508234" cy="1404611"/>
          </a:xfrm>
          <a:prstGeom prst="rect">
            <a:avLst/>
          </a:prstGeom>
        </p:spPr>
      </p:pic>
      <p:pic>
        <p:nvPicPr>
          <p:cNvPr id="4" name="Resim 3">
            <a:extLst>
              <a:ext uri="{FF2B5EF4-FFF2-40B4-BE49-F238E27FC236}">
                <a16:creationId xmlns:a16="http://schemas.microsoft.com/office/drawing/2014/main" id="{F52CB7DD-A300-DE43-8AF0-CC5C5BC72ECA}"/>
              </a:ext>
            </a:extLst>
          </p:cNvPr>
          <p:cNvPicPr>
            <a:picLocks noChangeAspect="1"/>
          </p:cNvPicPr>
          <p:nvPr/>
        </p:nvPicPr>
        <p:blipFill>
          <a:blip r:embed="rId7"/>
          <a:stretch>
            <a:fillRect/>
          </a:stretch>
        </p:blipFill>
        <p:spPr>
          <a:xfrm>
            <a:off x="10039147" y="389906"/>
            <a:ext cx="1555279" cy="1404611"/>
          </a:xfrm>
          <a:prstGeom prst="rect">
            <a:avLst/>
          </a:prstGeom>
        </p:spPr>
      </p:pic>
    </p:spTree>
    <p:extLst>
      <p:ext uri="{BB962C8B-B14F-4D97-AF65-F5344CB8AC3E}">
        <p14:creationId xmlns:p14="http://schemas.microsoft.com/office/powerpoint/2010/main" val="4098261668"/>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arı arka plan üzerinde ünlem işareti">
            <a:extLst>
              <a:ext uri="{FF2B5EF4-FFF2-40B4-BE49-F238E27FC236}">
                <a16:creationId xmlns:a16="http://schemas.microsoft.com/office/drawing/2014/main" id="{8DC8A1B7-5589-48B2-B95A-86AD1BAEE3A8}"/>
              </a:ext>
            </a:extLst>
          </p:cNvPr>
          <p:cNvPicPr>
            <a:picLocks noChangeAspect="1"/>
          </p:cNvPicPr>
          <p:nvPr/>
        </p:nvPicPr>
        <p:blipFill rotWithShape="1">
          <a:blip r:embed="rId2">
            <a:alphaModFix/>
          </a:blip>
          <a:srcRect t="25000"/>
          <a:stretch/>
        </p:blipFill>
        <p:spPr>
          <a:xfrm>
            <a:off x="-1" y="10"/>
            <a:ext cx="12191999" cy="6857990"/>
          </a:xfrm>
          <a:prstGeom prst="rect">
            <a:avLst/>
          </a:prstGeom>
        </p:spPr>
      </p:pic>
      <p:sp>
        <p:nvSpPr>
          <p:cNvPr id="24" name="Rectangle 23">
            <a:extLst>
              <a:ext uri="{FF2B5EF4-FFF2-40B4-BE49-F238E27FC236}">
                <a16:creationId xmlns:a16="http://schemas.microsoft.com/office/drawing/2014/main" id="{82D9AADB-3C09-45F7-99F1-39BFA1950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2728686"/>
            <a:ext cx="12192000" cy="4129314"/>
          </a:xfrm>
          <a:prstGeom prst="rect">
            <a:avLst/>
          </a:prstGeom>
          <a:gradFill flip="none" rotWithShape="1">
            <a:gsLst>
              <a:gs pos="0">
                <a:srgbClr val="000000">
                  <a:alpha val="43000"/>
                </a:srgbClr>
              </a:gs>
              <a:gs pos="100000">
                <a:srgbClr val="000000">
                  <a:alpha val="0"/>
                </a:srgbClr>
              </a:gs>
              <a:gs pos="60000">
                <a:srgbClr val="000000">
                  <a:alpha val="24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Başlık 1">
            <a:extLst>
              <a:ext uri="{FF2B5EF4-FFF2-40B4-BE49-F238E27FC236}">
                <a16:creationId xmlns:a16="http://schemas.microsoft.com/office/drawing/2014/main" id="{F4AE6A1A-73B9-5E4C-9901-F8E473249157}"/>
              </a:ext>
            </a:extLst>
          </p:cNvPr>
          <p:cNvSpPr>
            <a:spLocks noGrp="1"/>
          </p:cNvSpPr>
          <p:nvPr>
            <p:ph type="title"/>
          </p:nvPr>
        </p:nvSpPr>
        <p:spPr>
          <a:xfrm>
            <a:off x="1429612" y="2286000"/>
            <a:ext cx="8476388" cy="2737367"/>
          </a:xfrm>
        </p:spPr>
        <p:txBody>
          <a:bodyPr vert="horz" lIns="91440" tIns="45720" rIns="91440" bIns="45720" rtlCol="0" anchor="b">
            <a:normAutofit/>
          </a:bodyPr>
          <a:lstStyle/>
          <a:p>
            <a:r>
              <a:rPr lang="en-US">
                <a:solidFill>
                  <a:srgbClr val="FFFFFF"/>
                </a:solidFill>
              </a:rPr>
              <a:t>Teşekkürler..</a:t>
            </a:r>
          </a:p>
        </p:txBody>
      </p:sp>
      <p:cxnSp>
        <p:nvCxnSpPr>
          <p:cNvPr id="26" name="Straight Connector 25">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327343"/>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99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A2C02B4-00A7-4B47-A320-64AE62C0E2E2}"/>
              </a:ext>
            </a:extLst>
          </p:cNvPr>
          <p:cNvSpPr>
            <a:spLocks noGrp="1"/>
          </p:cNvSpPr>
          <p:nvPr>
            <p:ph type="title"/>
          </p:nvPr>
        </p:nvSpPr>
        <p:spPr>
          <a:xfrm>
            <a:off x="1429566" y="762001"/>
            <a:ext cx="5008696" cy="1141004"/>
          </a:xfrm>
        </p:spPr>
        <p:txBody>
          <a:bodyPr>
            <a:normAutofit/>
          </a:bodyPr>
          <a:lstStyle/>
          <a:p>
            <a:r>
              <a:rPr lang="tr-TR" dirty="0"/>
              <a:t>Mobil cihaz kullanım oranı</a:t>
            </a:r>
          </a:p>
        </p:txBody>
      </p:sp>
      <p:sp>
        <p:nvSpPr>
          <p:cNvPr id="3" name="İçerik Yer Tutucusu 2">
            <a:extLst>
              <a:ext uri="{FF2B5EF4-FFF2-40B4-BE49-F238E27FC236}">
                <a16:creationId xmlns:a16="http://schemas.microsoft.com/office/drawing/2014/main" id="{6C5DB15D-7005-5540-9A19-0831D5906680}"/>
              </a:ext>
            </a:extLst>
          </p:cNvPr>
          <p:cNvSpPr>
            <a:spLocks noGrp="1"/>
          </p:cNvSpPr>
          <p:nvPr>
            <p:ph idx="1"/>
          </p:nvPr>
        </p:nvSpPr>
        <p:spPr>
          <a:xfrm>
            <a:off x="1429566" y="2259698"/>
            <a:ext cx="4548670" cy="3836301"/>
          </a:xfrm>
        </p:spPr>
        <p:txBody>
          <a:bodyPr>
            <a:normAutofit/>
          </a:bodyPr>
          <a:lstStyle/>
          <a:p>
            <a:r>
              <a:rPr lang="tr-TR" dirty="0"/>
              <a:t>Kullanıcılar akıllı telefonlarıyla geçirdiği zamanın büyük bölümünü sevdiği sosyal medya uygulamaları ve alışveriş şirketlerinin uygulamalarında geçirmektedir. Yurtdışında yapılan bir araştırmaya göre insanlar boş zamanlarının yüzde 70 gibi yüksek bir dilimini akıllı telefonlarını kullanarak geçirmektedir.</a:t>
            </a:r>
          </a:p>
          <a:p>
            <a:endParaRPr lang="tr-TR" dirty="0"/>
          </a:p>
        </p:txBody>
      </p:sp>
      <p:pic>
        <p:nvPicPr>
          <p:cNvPr id="5" name="Resim 4">
            <a:extLst>
              <a:ext uri="{FF2B5EF4-FFF2-40B4-BE49-F238E27FC236}">
                <a16:creationId xmlns:a16="http://schemas.microsoft.com/office/drawing/2014/main" id="{9151B843-AC20-A345-A508-F95DFF5F34B0}"/>
              </a:ext>
            </a:extLst>
          </p:cNvPr>
          <p:cNvPicPr>
            <a:picLocks noChangeAspect="1"/>
          </p:cNvPicPr>
          <p:nvPr/>
        </p:nvPicPr>
        <p:blipFill rotWithShape="1">
          <a:blip r:embed="rId2"/>
          <a:srcRect l="19876" r="-7" b="-7"/>
          <a:stretch/>
        </p:blipFill>
        <p:spPr>
          <a:xfrm>
            <a:off x="6639965" y="1114197"/>
            <a:ext cx="4629606" cy="4629606"/>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p:spPr>
      </p:pic>
    </p:spTree>
    <p:extLst>
      <p:ext uri="{BB962C8B-B14F-4D97-AF65-F5344CB8AC3E}">
        <p14:creationId xmlns:p14="http://schemas.microsoft.com/office/powerpoint/2010/main" val="301790694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A2FDF7C-5019-6A4D-B9A8-809186186AEE}"/>
              </a:ext>
            </a:extLst>
          </p:cNvPr>
          <p:cNvSpPr>
            <a:spLocks noGrp="1"/>
          </p:cNvSpPr>
          <p:nvPr>
            <p:ph type="title"/>
          </p:nvPr>
        </p:nvSpPr>
        <p:spPr>
          <a:xfrm>
            <a:off x="1429566" y="762001"/>
            <a:ext cx="5008696" cy="1141004"/>
          </a:xfrm>
        </p:spPr>
        <p:txBody>
          <a:bodyPr>
            <a:normAutofit/>
          </a:bodyPr>
          <a:lstStyle/>
          <a:p>
            <a:r>
              <a:rPr lang="tr-TR" dirty="0"/>
              <a:t>Neden mobil uygulama?</a:t>
            </a:r>
          </a:p>
        </p:txBody>
      </p:sp>
      <p:sp>
        <p:nvSpPr>
          <p:cNvPr id="3" name="İçerik Yer Tutucusu 2">
            <a:extLst>
              <a:ext uri="{FF2B5EF4-FFF2-40B4-BE49-F238E27FC236}">
                <a16:creationId xmlns:a16="http://schemas.microsoft.com/office/drawing/2014/main" id="{EDE6CDDB-7015-FF42-8B14-78656B42EF72}"/>
              </a:ext>
            </a:extLst>
          </p:cNvPr>
          <p:cNvSpPr>
            <a:spLocks noGrp="1"/>
          </p:cNvSpPr>
          <p:nvPr>
            <p:ph idx="1"/>
          </p:nvPr>
        </p:nvSpPr>
        <p:spPr>
          <a:xfrm>
            <a:off x="1429566" y="2259698"/>
            <a:ext cx="4548670" cy="3836301"/>
          </a:xfrm>
        </p:spPr>
        <p:txBody>
          <a:bodyPr>
            <a:normAutofit/>
          </a:bodyPr>
          <a:lstStyle/>
          <a:p>
            <a:pPr>
              <a:lnSpc>
                <a:spcPct val="120000"/>
              </a:lnSpc>
            </a:pPr>
            <a:r>
              <a:rPr lang="tr-TR" dirty="0"/>
              <a:t>Hızlı yaşamın bir sonucu olarak internet, günlük hayatın en önemli araçlarından biri olmuştur. Mesafeler ve harcanan zamanda sağladığı azalma sayesinde hızlı çözüm gerektiren çözümler arasında yer almaktadır. Kablosuz iletişim teknolojisinin hızlı gelişiminin yaygın internet kullanımıyla birleşmesi mobil ticareti ve mobil hizmetleri, hem firmalar hem de müşteriler için önemli bir uygulama olarak desteklemektedir .</a:t>
            </a:r>
          </a:p>
        </p:txBody>
      </p:sp>
      <p:pic>
        <p:nvPicPr>
          <p:cNvPr id="5" name="Resim 4">
            <a:extLst>
              <a:ext uri="{FF2B5EF4-FFF2-40B4-BE49-F238E27FC236}">
                <a16:creationId xmlns:a16="http://schemas.microsoft.com/office/drawing/2014/main" id="{87FBB5E3-367D-1149-9688-669C627F0049}"/>
              </a:ext>
            </a:extLst>
          </p:cNvPr>
          <p:cNvPicPr>
            <a:picLocks noChangeAspect="1"/>
          </p:cNvPicPr>
          <p:nvPr/>
        </p:nvPicPr>
        <p:blipFill rotWithShape="1">
          <a:blip r:embed="rId2"/>
          <a:srcRect r="-2" b="-2"/>
          <a:stretch/>
        </p:blipFill>
        <p:spPr>
          <a:xfrm>
            <a:off x="6639965" y="1114197"/>
            <a:ext cx="4629606" cy="4629606"/>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p:spPr>
      </p:pic>
    </p:spTree>
    <p:extLst>
      <p:ext uri="{BB962C8B-B14F-4D97-AF65-F5344CB8AC3E}">
        <p14:creationId xmlns:p14="http://schemas.microsoft.com/office/powerpoint/2010/main" val="69980441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7C4A648-D666-5B47-A196-3CCAE4DE9DE0}"/>
              </a:ext>
            </a:extLst>
          </p:cNvPr>
          <p:cNvSpPr>
            <a:spLocks noGrp="1"/>
          </p:cNvSpPr>
          <p:nvPr>
            <p:ph type="title"/>
          </p:nvPr>
        </p:nvSpPr>
        <p:spPr>
          <a:xfrm>
            <a:off x="1429566" y="762001"/>
            <a:ext cx="5008696" cy="1141004"/>
          </a:xfrm>
        </p:spPr>
        <p:txBody>
          <a:bodyPr>
            <a:normAutofit/>
          </a:bodyPr>
          <a:lstStyle/>
          <a:p>
            <a:r>
              <a:rPr lang="tr-TR" dirty="0"/>
              <a:t>PROJEM KİMLER İÇİN OLUŞTURULDU?</a:t>
            </a:r>
          </a:p>
        </p:txBody>
      </p:sp>
      <p:sp>
        <p:nvSpPr>
          <p:cNvPr id="3" name="İçerik Yer Tutucusu 2">
            <a:extLst>
              <a:ext uri="{FF2B5EF4-FFF2-40B4-BE49-F238E27FC236}">
                <a16:creationId xmlns:a16="http://schemas.microsoft.com/office/drawing/2014/main" id="{6CFBE894-4F3C-CA44-96FA-3F7219CB1876}"/>
              </a:ext>
            </a:extLst>
          </p:cNvPr>
          <p:cNvSpPr>
            <a:spLocks noGrp="1"/>
          </p:cNvSpPr>
          <p:nvPr>
            <p:ph idx="1"/>
          </p:nvPr>
        </p:nvSpPr>
        <p:spPr>
          <a:xfrm>
            <a:off x="1429566" y="2259698"/>
            <a:ext cx="4548670" cy="3836301"/>
          </a:xfrm>
        </p:spPr>
        <p:txBody>
          <a:bodyPr>
            <a:normAutofit/>
          </a:bodyPr>
          <a:lstStyle/>
          <a:p>
            <a:r>
              <a:rPr lang="tr-TR" dirty="0"/>
              <a:t>Günümüzde çoğu kişi yaşadığımız hayat tarzı yüzünden kilo kontrolünü sağlama amaçlı beslenme alışkanlıklarına dikkat </a:t>
            </a:r>
            <a:r>
              <a:rPr lang="tr-TR" dirty="0" err="1"/>
              <a:t>etmektedir.Bunun</a:t>
            </a:r>
            <a:r>
              <a:rPr lang="tr-TR" dirty="0"/>
              <a:t> için genelde uzman bir Diyetisyenden yardım almak gerekir. Bir diyetisyen ile çalışmaya başladığınızda sürekli iletişim halinde olmak gerekebilir.</a:t>
            </a:r>
          </a:p>
        </p:txBody>
      </p:sp>
      <p:pic>
        <p:nvPicPr>
          <p:cNvPr id="11" name="Resim 10">
            <a:extLst>
              <a:ext uri="{FF2B5EF4-FFF2-40B4-BE49-F238E27FC236}">
                <a16:creationId xmlns:a16="http://schemas.microsoft.com/office/drawing/2014/main" id="{1AF1C44B-0CF9-7545-AEFA-BF1177867620}"/>
              </a:ext>
            </a:extLst>
          </p:cNvPr>
          <p:cNvPicPr>
            <a:picLocks noChangeAspect="1"/>
          </p:cNvPicPr>
          <p:nvPr/>
        </p:nvPicPr>
        <p:blipFill rotWithShape="1">
          <a:blip r:embed="rId2"/>
          <a:srcRect l="16885" r="17113" b="-2"/>
          <a:stretch/>
        </p:blipFill>
        <p:spPr>
          <a:xfrm>
            <a:off x="6639965" y="1114197"/>
            <a:ext cx="4629606" cy="4629606"/>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p:spPr>
      </p:pic>
    </p:spTree>
    <p:extLst>
      <p:ext uri="{BB962C8B-B14F-4D97-AF65-F5344CB8AC3E}">
        <p14:creationId xmlns:p14="http://schemas.microsoft.com/office/powerpoint/2010/main" val="212897166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870CDE0-BAF4-F34E-8C04-0D6CB44D02D1}"/>
              </a:ext>
            </a:extLst>
          </p:cNvPr>
          <p:cNvSpPr>
            <a:spLocks noGrp="1"/>
          </p:cNvSpPr>
          <p:nvPr>
            <p:ph type="title"/>
          </p:nvPr>
        </p:nvSpPr>
        <p:spPr>
          <a:xfrm>
            <a:off x="1104897" y="762001"/>
            <a:ext cx="4991103" cy="1141004"/>
          </a:xfrm>
        </p:spPr>
        <p:txBody>
          <a:bodyPr>
            <a:normAutofit/>
          </a:bodyPr>
          <a:lstStyle/>
          <a:p>
            <a:pPr>
              <a:lnSpc>
                <a:spcPct val="110000"/>
              </a:lnSpc>
            </a:pPr>
            <a:r>
              <a:rPr lang="tr-TR" sz="2000" dirty="0"/>
              <a:t>Diyetisyenler Hangi platformlardan yararlanıyor?</a:t>
            </a:r>
          </a:p>
        </p:txBody>
      </p:sp>
      <p:sp>
        <p:nvSpPr>
          <p:cNvPr id="3" name="İçerik Yer Tutucusu 2">
            <a:extLst>
              <a:ext uri="{FF2B5EF4-FFF2-40B4-BE49-F238E27FC236}">
                <a16:creationId xmlns:a16="http://schemas.microsoft.com/office/drawing/2014/main" id="{FF33AC1F-2F7E-F64B-8209-97908E3E59DC}"/>
              </a:ext>
            </a:extLst>
          </p:cNvPr>
          <p:cNvSpPr>
            <a:spLocks noGrp="1"/>
          </p:cNvSpPr>
          <p:nvPr>
            <p:ph idx="1"/>
          </p:nvPr>
        </p:nvSpPr>
        <p:spPr>
          <a:xfrm>
            <a:off x="1104897" y="2286000"/>
            <a:ext cx="4991103" cy="3809999"/>
          </a:xfrm>
        </p:spPr>
        <p:txBody>
          <a:bodyPr>
            <a:normAutofit/>
          </a:bodyPr>
          <a:lstStyle/>
          <a:p>
            <a:r>
              <a:rPr lang="tr-TR" dirty="0"/>
              <a:t>Müşterisiyle kilo takibi ve liste paylaşımı gibi sorular için iletişim halinde kalan Diyetisyenler, </a:t>
            </a:r>
            <a:r>
              <a:rPr lang="tr-TR" b="1" dirty="0" err="1"/>
              <a:t>WhatsApp</a:t>
            </a:r>
            <a:r>
              <a:rPr lang="tr-TR" b="1" dirty="0"/>
              <a:t> ve </a:t>
            </a:r>
            <a:r>
              <a:rPr lang="tr-TR" b="1" dirty="0" err="1"/>
              <a:t>Instagram</a:t>
            </a:r>
            <a:r>
              <a:rPr lang="tr-TR" b="1" dirty="0"/>
              <a:t> </a:t>
            </a:r>
            <a:r>
              <a:rPr lang="tr-TR" dirty="0"/>
              <a:t>gibi mobil platformlardan yararlanmaktadırlar. İşlerini kolaylaştırmak ve daha profesyonel bir çalışma şekli sağlamak amacıyla tek bir platformda çoğu özelliğin toplandığı bir mobil uygulama gerekiyordu. </a:t>
            </a:r>
            <a:r>
              <a:rPr lang="tr-TR" dirty="0" err="1"/>
              <a:t>CatchUp</a:t>
            </a:r>
            <a:r>
              <a:rPr lang="tr-TR" dirty="0"/>
              <a:t> </a:t>
            </a:r>
            <a:r>
              <a:rPr lang="tr-TR" dirty="0" err="1"/>
              <a:t>App</a:t>
            </a:r>
            <a:r>
              <a:rPr lang="tr-TR" dirty="0"/>
              <a:t>, bu ihtiyaçları karşılamak için ve her bilgiyi tek bir alana toplamak için oluşturuldu.</a:t>
            </a:r>
          </a:p>
        </p:txBody>
      </p:sp>
      <p:pic>
        <p:nvPicPr>
          <p:cNvPr id="5" name="Resim 4">
            <a:extLst>
              <a:ext uri="{FF2B5EF4-FFF2-40B4-BE49-F238E27FC236}">
                <a16:creationId xmlns:a16="http://schemas.microsoft.com/office/drawing/2014/main" id="{4D1E443E-0077-E34F-913F-2AD6188984A6}"/>
              </a:ext>
            </a:extLst>
          </p:cNvPr>
          <p:cNvPicPr>
            <a:picLocks noChangeAspect="1"/>
          </p:cNvPicPr>
          <p:nvPr/>
        </p:nvPicPr>
        <p:blipFill rotWithShape="1">
          <a:blip r:embed="rId2"/>
          <a:srcRect r="1" b="1"/>
          <a:stretch/>
        </p:blipFill>
        <p:spPr>
          <a:xfrm>
            <a:off x="6865142" y="1328174"/>
            <a:ext cx="4557716" cy="4557716"/>
          </a:xfrm>
          <a:prstGeom prst="rect">
            <a:avLst/>
          </a:prstGeom>
        </p:spPr>
      </p:pic>
      <p:pic>
        <p:nvPicPr>
          <p:cNvPr id="7" name="Resim 6">
            <a:extLst>
              <a:ext uri="{FF2B5EF4-FFF2-40B4-BE49-F238E27FC236}">
                <a16:creationId xmlns:a16="http://schemas.microsoft.com/office/drawing/2014/main" id="{FA5D3D90-8B9D-0F45-9307-A2C779DA60C0}"/>
              </a:ext>
            </a:extLst>
          </p:cNvPr>
          <p:cNvPicPr>
            <a:picLocks noChangeAspect="1"/>
          </p:cNvPicPr>
          <p:nvPr/>
        </p:nvPicPr>
        <p:blipFill>
          <a:blip r:embed="rId3"/>
          <a:stretch>
            <a:fillRect/>
          </a:stretch>
        </p:blipFill>
        <p:spPr>
          <a:xfrm>
            <a:off x="7762327" y="247571"/>
            <a:ext cx="2127776" cy="2127776"/>
          </a:xfrm>
          <a:prstGeom prst="rect">
            <a:avLst/>
          </a:prstGeom>
        </p:spPr>
      </p:pic>
      <p:pic>
        <p:nvPicPr>
          <p:cNvPr id="9" name="Resim 8">
            <a:extLst>
              <a:ext uri="{FF2B5EF4-FFF2-40B4-BE49-F238E27FC236}">
                <a16:creationId xmlns:a16="http://schemas.microsoft.com/office/drawing/2014/main" id="{D0DC9264-D7A7-9346-8F28-617F3EE4390B}"/>
              </a:ext>
            </a:extLst>
          </p:cNvPr>
          <p:cNvPicPr>
            <a:picLocks noChangeAspect="1"/>
          </p:cNvPicPr>
          <p:nvPr/>
        </p:nvPicPr>
        <p:blipFill>
          <a:blip r:embed="rId4"/>
          <a:stretch>
            <a:fillRect/>
          </a:stretch>
        </p:blipFill>
        <p:spPr>
          <a:xfrm>
            <a:off x="10032709" y="934169"/>
            <a:ext cx="754579" cy="754579"/>
          </a:xfrm>
          <a:prstGeom prst="rect">
            <a:avLst/>
          </a:prstGeom>
        </p:spPr>
      </p:pic>
    </p:spTree>
    <p:extLst>
      <p:ext uri="{BB962C8B-B14F-4D97-AF65-F5344CB8AC3E}">
        <p14:creationId xmlns:p14="http://schemas.microsoft.com/office/powerpoint/2010/main" val="322299569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E40D6A6-08A1-8E42-8C7D-856FFF33B890}"/>
              </a:ext>
            </a:extLst>
          </p:cNvPr>
          <p:cNvSpPr>
            <a:spLocks noGrp="1"/>
          </p:cNvSpPr>
          <p:nvPr>
            <p:ph type="title"/>
          </p:nvPr>
        </p:nvSpPr>
        <p:spPr>
          <a:xfrm>
            <a:off x="1429566" y="1045445"/>
            <a:ext cx="9238434" cy="857559"/>
          </a:xfrm>
        </p:spPr>
        <p:txBody>
          <a:bodyPr>
            <a:normAutofit/>
          </a:bodyPr>
          <a:lstStyle/>
          <a:p>
            <a:r>
              <a:rPr lang="tr-TR" dirty="0"/>
              <a:t>PROJE NE İŞE YARAYACAK?</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DF22140A-EBF5-2748-B749-48A7F10BBFB7}"/>
              </a:ext>
            </a:extLst>
          </p:cNvPr>
          <p:cNvSpPr>
            <a:spLocks noGrp="1"/>
          </p:cNvSpPr>
          <p:nvPr>
            <p:ph idx="1"/>
          </p:nvPr>
        </p:nvSpPr>
        <p:spPr>
          <a:xfrm>
            <a:off x="1429566" y="2729554"/>
            <a:ext cx="8476434" cy="3359621"/>
          </a:xfrm>
        </p:spPr>
        <p:txBody>
          <a:bodyPr>
            <a:normAutofit/>
          </a:bodyPr>
          <a:lstStyle/>
          <a:p>
            <a:r>
              <a:rPr lang="tr-TR" dirty="0"/>
              <a:t>İnsanların diyetisyenleriyle daha iyi, kolay bir şekilde iletişim </a:t>
            </a:r>
            <a:r>
              <a:rPr lang="tr-TR" dirty="0" err="1"/>
              <a:t>sağlaması,beslenme</a:t>
            </a:r>
            <a:r>
              <a:rPr lang="tr-TR" dirty="0"/>
              <a:t> alışkanlıklarını düzenlemesi amacıyla ihtiyaç duyduğu programlara ulaşabilmesi için </a:t>
            </a:r>
            <a:r>
              <a:rPr lang="tr-TR" dirty="0" err="1"/>
              <a:t>tasarlandı.Müşterilerin</a:t>
            </a:r>
            <a:r>
              <a:rPr lang="tr-TR" dirty="0"/>
              <a:t> günlük su ve haftalık kilo kaybı gibi verilerini girerek Diyetisyen ile etkileşimi arttırmayı amaçlayan mobil uygulamadır.</a:t>
            </a:r>
          </a:p>
        </p:txBody>
      </p:sp>
    </p:spTree>
    <p:extLst>
      <p:ext uri="{BB962C8B-B14F-4D97-AF65-F5344CB8AC3E}">
        <p14:creationId xmlns:p14="http://schemas.microsoft.com/office/powerpoint/2010/main" val="205563164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B39C672-8857-D240-8E09-EBEA6BBB3113}"/>
              </a:ext>
            </a:extLst>
          </p:cNvPr>
          <p:cNvSpPr>
            <a:spLocks noGrp="1"/>
          </p:cNvSpPr>
          <p:nvPr>
            <p:ph type="title"/>
          </p:nvPr>
        </p:nvSpPr>
        <p:spPr>
          <a:xfrm>
            <a:off x="1104896" y="-209149"/>
            <a:ext cx="4991103" cy="1131712"/>
          </a:xfrm>
        </p:spPr>
        <p:txBody>
          <a:bodyPr>
            <a:normAutofit/>
          </a:bodyPr>
          <a:lstStyle/>
          <a:p>
            <a:r>
              <a:rPr lang="tr-TR" dirty="0"/>
              <a:t>DIYAGRAMLAR</a:t>
            </a:r>
          </a:p>
        </p:txBody>
      </p:sp>
      <p:pic>
        <p:nvPicPr>
          <p:cNvPr id="4" name="İçerik Yer Tutucusu 3">
            <a:extLst>
              <a:ext uri="{FF2B5EF4-FFF2-40B4-BE49-F238E27FC236}">
                <a16:creationId xmlns:a16="http://schemas.microsoft.com/office/drawing/2014/main" id="{A359AA90-4F81-D141-B0E3-EA932847D0ED}"/>
              </a:ext>
            </a:extLst>
          </p:cNvPr>
          <p:cNvPicPr>
            <a:picLocks noGrp="1" noChangeAspect="1"/>
          </p:cNvPicPr>
          <p:nvPr>
            <p:ph idx="1"/>
          </p:nvPr>
        </p:nvPicPr>
        <p:blipFill>
          <a:blip r:embed="rId2"/>
          <a:stretch>
            <a:fillRect/>
          </a:stretch>
        </p:blipFill>
        <p:spPr>
          <a:xfrm>
            <a:off x="798853" y="1131712"/>
            <a:ext cx="5916273" cy="4952320"/>
          </a:xfrm>
        </p:spPr>
      </p:pic>
      <p:pic>
        <p:nvPicPr>
          <p:cNvPr id="10" name="Resim 9">
            <a:extLst>
              <a:ext uri="{FF2B5EF4-FFF2-40B4-BE49-F238E27FC236}">
                <a16:creationId xmlns:a16="http://schemas.microsoft.com/office/drawing/2014/main" id="{56F141E4-4AA9-AA47-8465-7255303C888E}"/>
              </a:ext>
            </a:extLst>
          </p:cNvPr>
          <p:cNvPicPr>
            <a:picLocks noChangeAspect="1"/>
          </p:cNvPicPr>
          <p:nvPr/>
        </p:nvPicPr>
        <p:blipFill>
          <a:blip r:embed="rId3"/>
          <a:stretch>
            <a:fillRect/>
          </a:stretch>
        </p:blipFill>
        <p:spPr>
          <a:xfrm>
            <a:off x="7157582" y="1100137"/>
            <a:ext cx="3340100" cy="4457700"/>
          </a:xfrm>
          <a:prstGeom prst="rect">
            <a:avLst/>
          </a:prstGeom>
        </p:spPr>
      </p:pic>
    </p:spTree>
    <p:extLst>
      <p:ext uri="{BB962C8B-B14F-4D97-AF65-F5344CB8AC3E}">
        <p14:creationId xmlns:p14="http://schemas.microsoft.com/office/powerpoint/2010/main" val="161908492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6826469-ED80-A947-8F70-A3F4B2A520A0}"/>
              </a:ext>
            </a:extLst>
          </p:cNvPr>
          <p:cNvSpPr>
            <a:spLocks noGrp="1"/>
          </p:cNvSpPr>
          <p:nvPr>
            <p:ph type="title"/>
          </p:nvPr>
        </p:nvSpPr>
        <p:spPr>
          <a:xfrm>
            <a:off x="1104897" y="762001"/>
            <a:ext cx="4991103" cy="1141004"/>
          </a:xfrm>
        </p:spPr>
        <p:txBody>
          <a:bodyPr>
            <a:normAutofit/>
          </a:bodyPr>
          <a:lstStyle/>
          <a:p>
            <a:r>
              <a:rPr lang="tr-TR" dirty="0"/>
              <a:t>Projenin aşamaları</a:t>
            </a:r>
          </a:p>
        </p:txBody>
      </p:sp>
      <p:sp>
        <p:nvSpPr>
          <p:cNvPr id="3" name="İçerik Yer Tutucusu 2">
            <a:extLst>
              <a:ext uri="{FF2B5EF4-FFF2-40B4-BE49-F238E27FC236}">
                <a16:creationId xmlns:a16="http://schemas.microsoft.com/office/drawing/2014/main" id="{0B7C8652-0AD4-AF4C-AFBB-9057C85E161C}"/>
              </a:ext>
            </a:extLst>
          </p:cNvPr>
          <p:cNvSpPr>
            <a:spLocks noGrp="1"/>
          </p:cNvSpPr>
          <p:nvPr>
            <p:ph idx="1"/>
          </p:nvPr>
        </p:nvSpPr>
        <p:spPr>
          <a:xfrm>
            <a:off x="1104897" y="2286000"/>
            <a:ext cx="4991103" cy="3809999"/>
          </a:xfrm>
        </p:spPr>
        <p:txBody>
          <a:bodyPr>
            <a:normAutofit/>
          </a:bodyPr>
          <a:lstStyle/>
          <a:p>
            <a:r>
              <a:rPr lang="tr-TR" dirty="0"/>
              <a:t>İlk olarak sayfa tasarımlarını kağıt üzerinde oluşturarak bir taslak hazırladım.</a:t>
            </a:r>
          </a:p>
        </p:txBody>
      </p:sp>
      <p:pic>
        <p:nvPicPr>
          <p:cNvPr id="5" name="Resim 4">
            <a:extLst>
              <a:ext uri="{FF2B5EF4-FFF2-40B4-BE49-F238E27FC236}">
                <a16:creationId xmlns:a16="http://schemas.microsoft.com/office/drawing/2014/main" id="{79AE908C-A9C6-4F40-B519-E22CD04408A9}"/>
              </a:ext>
            </a:extLst>
          </p:cNvPr>
          <p:cNvPicPr>
            <a:picLocks noChangeAspect="1"/>
          </p:cNvPicPr>
          <p:nvPr/>
        </p:nvPicPr>
        <p:blipFill>
          <a:blip r:embed="rId2"/>
          <a:stretch>
            <a:fillRect/>
          </a:stretch>
        </p:blipFill>
        <p:spPr>
          <a:xfrm>
            <a:off x="6289566" y="762001"/>
            <a:ext cx="3773803" cy="5333998"/>
          </a:xfrm>
          <a:prstGeom prst="rect">
            <a:avLst/>
          </a:prstGeom>
        </p:spPr>
      </p:pic>
      <p:pic>
        <p:nvPicPr>
          <p:cNvPr id="7" name="Resim 6" descr="metin içeren bir resim&#10;&#10;Açıklama otomatik olarak oluşturuldu">
            <a:extLst>
              <a:ext uri="{FF2B5EF4-FFF2-40B4-BE49-F238E27FC236}">
                <a16:creationId xmlns:a16="http://schemas.microsoft.com/office/drawing/2014/main" id="{343CFBBD-8FD2-DC43-A021-A4F032C574A5}"/>
              </a:ext>
            </a:extLst>
          </p:cNvPr>
          <p:cNvPicPr>
            <a:picLocks noChangeAspect="1"/>
          </p:cNvPicPr>
          <p:nvPr/>
        </p:nvPicPr>
        <p:blipFill>
          <a:blip r:embed="rId3"/>
          <a:stretch>
            <a:fillRect/>
          </a:stretch>
        </p:blipFill>
        <p:spPr>
          <a:xfrm>
            <a:off x="9590827" y="2286000"/>
            <a:ext cx="2443659" cy="2824164"/>
          </a:xfrm>
          <a:prstGeom prst="rect">
            <a:avLst/>
          </a:prstGeom>
        </p:spPr>
      </p:pic>
    </p:spTree>
    <p:extLst>
      <p:ext uri="{BB962C8B-B14F-4D97-AF65-F5344CB8AC3E}">
        <p14:creationId xmlns:p14="http://schemas.microsoft.com/office/powerpoint/2010/main" val="319833933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ortalVTI">
  <a:themeElements>
    <a:clrScheme name="AnalogousFromLightSeedRightStep">
      <a:dk1>
        <a:srgbClr val="000000"/>
      </a:dk1>
      <a:lt1>
        <a:srgbClr val="FFFFFF"/>
      </a:lt1>
      <a:dk2>
        <a:srgbClr val="323820"/>
      </a:dk2>
      <a:lt2>
        <a:srgbClr val="E2E6E8"/>
      </a:lt2>
      <a:accent1>
        <a:srgbClr val="BD9A84"/>
      </a:accent1>
      <a:accent2>
        <a:srgbClr val="ABA175"/>
      </a:accent2>
      <a:accent3>
        <a:srgbClr val="9CA57D"/>
      </a:accent3>
      <a:accent4>
        <a:srgbClr val="88AC75"/>
      </a:accent4>
      <a:accent5>
        <a:srgbClr val="81AC84"/>
      </a:accent5>
      <a:accent6>
        <a:srgbClr val="77AE91"/>
      </a:accent6>
      <a:hlink>
        <a:srgbClr val="5987A4"/>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17705</TotalTime>
  <Words>533</Words>
  <Application>Microsoft Macintosh PowerPoint</Application>
  <PresentationFormat>Geniş ekran</PresentationFormat>
  <Paragraphs>49</Paragraphs>
  <Slides>26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26</vt:i4>
      </vt:variant>
    </vt:vector>
  </HeadingPairs>
  <TitlesOfParts>
    <vt:vector size="30" baseType="lpstr">
      <vt:lpstr>Arial</vt:lpstr>
      <vt:lpstr>Trade Gothic Next Cond</vt:lpstr>
      <vt:lpstr>Trade Gothic Next Light</vt:lpstr>
      <vt:lpstr>PortalVTI</vt:lpstr>
      <vt:lpstr>YBS 4002 YÖNETİM BİLİŞİM SİSTEMLERİ SEMİNERİ BİTİRME PROJESİ</vt:lpstr>
      <vt:lpstr>Mobil uygulamalar gelişiyor</vt:lpstr>
      <vt:lpstr>Mobil cihaz kullanım oranı</vt:lpstr>
      <vt:lpstr>Neden mobil uygulama?</vt:lpstr>
      <vt:lpstr>PROJEM KİMLER İÇİN OLUŞTURULDU?</vt:lpstr>
      <vt:lpstr>Diyetisyenler Hangi platformlardan yararlanıyor?</vt:lpstr>
      <vt:lpstr>PROJE NE İŞE YARAYACAK?</vt:lpstr>
      <vt:lpstr>DIYAGRAMLAR</vt:lpstr>
      <vt:lpstr>Projenin aşamaları</vt:lpstr>
      <vt:lpstr>İKİNCİ AŞAMA</vt:lpstr>
      <vt:lpstr>WELCOME EKRANI (WELCOME activity)</vt:lpstr>
      <vt:lpstr>ÜÇÜNCÜ AŞAMA</vt:lpstr>
      <vt:lpstr>LOGIN VE REGISTER ekranı KODLARI</vt:lpstr>
      <vt:lpstr>PowerPoint Sunusu</vt:lpstr>
      <vt:lpstr>LOGIN VE REGISTER BUTONLARI AKTIFLEŞTIRILMEsı </vt:lpstr>
      <vt:lpstr>REGİSTER(KAYIT) EKRANI</vt:lpstr>
      <vt:lpstr>DÖRDÜNCÜ AŞAMA</vt:lpstr>
      <vt:lpstr>ANA MENU(HOME) EKRANI</vt:lpstr>
      <vt:lpstr>PowerPoint Sunusu</vt:lpstr>
      <vt:lpstr>DİYET LİSTESİ VE SU TÜKETİMİ GİRİŞ EKRANI</vt:lpstr>
      <vt:lpstr>OLUŞTURDUĞUM KODLAR</vt:lpstr>
      <vt:lpstr>KİLO KAYBI VE DİYETİSYENE SOR EKRANI</vt:lpstr>
      <vt:lpstr>OLUŞTURDUĞUM KODLAR</vt:lpstr>
      <vt:lpstr>Projede karşılaştığım sıkıntılar</vt:lpstr>
      <vt:lpstr>YARARLANDIĞIM KAYNAKLAR</vt:lpstr>
      <vt:lpstr>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YBS 4002 YÖNETİM BİLİŞİM SİSTEMLERİ SEMİNERİ BİTİRME PROJESİ</dc:title>
  <dc:creator>Beste Danacı</dc:creator>
  <cp:lastModifiedBy>Beste Danacı</cp:lastModifiedBy>
  <cp:revision>22</cp:revision>
  <dcterms:created xsi:type="dcterms:W3CDTF">2021-05-30T18:09:24Z</dcterms:created>
  <dcterms:modified xsi:type="dcterms:W3CDTF">2021-06-22T18:39:51Z</dcterms:modified>
</cp:coreProperties>
</file>