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7" r:id="rId2"/>
    <p:sldId id="257" r:id="rId3"/>
    <p:sldId id="27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58" r:id="rId23"/>
    <p:sldId id="259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74FD2-EE24-4FBC-BAD9-42E6306AB85E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CDFA0-21F4-4238-9A1F-A7962289B60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45B8C0-346A-4BE5-8D0A-30B9A851FAB4}" type="slidenum">
              <a:rPr lang="de-DE"/>
              <a:pPr/>
              <a:t>4</a:t>
            </a:fld>
            <a:endParaRPr lang="de-DE"/>
          </a:p>
        </p:txBody>
      </p:sp>
      <p:sp>
        <p:nvSpPr>
          <p:cNvPr id="71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52BCDC-D0AF-4046-9426-4D3622CDEC1A}" type="slidenum">
              <a:rPr lang="de-DE"/>
              <a:pPr/>
              <a:t>5</a:t>
            </a:fld>
            <a:endParaRPr lang="de-DE"/>
          </a:p>
        </p:txBody>
      </p:sp>
      <p:sp>
        <p:nvSpPr>
          <p:cNvPr id="81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2C714E-D0FA-4058-91ED-FAA47E12CD58}" type="slidenum">
              <a:rPr lang="de-DE"/>
              <a:pPr/>
              <a:t>6</a:t>
            </a:fld>
            <a:endParaRPr lang="de-DE"/>
          </a:p>
        </p:txBody>
      </p:sp>
      <p:sp>
        <p:nvSpPr>
          <p:cNvPr id="92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9D1413-04DA-41E9-87BC-5CB334B092D4}" type="slidenum">
              <a:rPr lang="de-DE"/>
              <a:pPr/>
              <a:t>7</a:t>
            </a:fld>
            <a:endParaRPr lang="de-DE"/>
          </a:p>
        </p:txBody>
      </p:sp>
      <p:sp>
        <p:nvSpPr>
          <p:cNvPr id="102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25B8-45FD-4D84-A3D2-4158BC7128EB}" type="datetimeFigureOut">
              <a:rPr lang="en-US" smtClean="0"/>
              <a:pPr/>
              <a:t>6/26/2013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925-AC5B-47B7-874F-1ED84AB7423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25B8-45FD-4D84-A3D2-4158BC7128EB}" type="datetimeFigureOut">
              <a:rPr lang="en-US" smtClean="0"/>
              <a:pPr/>
              <a:t>6/26/2013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925-AC5B-47B7-874F-1ED84AB7423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25B8-45FD-4D84-A3D2-4158BC7128EB}" type="datetimeFigureOut">
              <a:rPr lang="en-US" smtClean="0"/>
              <a:pPr/>
              <a:t>6/26/2013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925-AC5B-47B7-874F-1ED84AB7423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el, ClipAr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lipArt-Platzhalter 2"/>
          <p:cNvSpPr>
            <a:spLocks noGrp="1"/>
          </p:cNvSpPr>
          <p:nvPr>
            <p:ph type="clipArt" sz="half" idx="1"/>
          </p:nvPr>
        </p:nvSpPr>
        <p:spPr>
          <a:xfrm>
            <a:off x="456480" y="1604329"/>
            <a:ext cx="4043520" cy="452495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638241" y="1604329"/>
            <a:ext cx="4044960" cy="452495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fld id="{BC92B8AB-4A60-45E0-A77C-0A8AC4D4F2B5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25B8-45FD-4D84-A3D2-4158BC7128EB}" type="datetimeFigureOut">
              <a:rPr lang="en-US" smtClean="0"/>
              <a:pPr/>
              <a:t>6/26/2013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925-AC5B-47B7-874F-1ED84AB7423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25B8-45FD-4D84-A3D2-4158BC7128EB}" type="datetimeFigureOut">
              <a:rPr lang="en-US" smtClean="0"/>
              <a:pPr/>
              <a:t>6/26/2013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925-AC5B-47B7-874F-1ED84AB7423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25B8-45FD-4D84-A3D2-4158BC7128EB}" type="datetimeFigureOut">
              <a:rPr lang="en-US" smtClean="0"/>
              <a:pPr/>
              <a:t>6/26/2013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925-AC5B-47B7-874F-1ED84AB7423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25B8-45FD-4D84-A3D2-4158BC7128EB}" type="datetimeFigureOut">
              <a:rPr lang="en-US" smtClean="0"/>
              <a:pPr/>
              <a:t>6/26/2013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925-AC5B-47B7-874F-1ED84AB7423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25B8-45FD-4D84-A3D2-4158BC7128EB}" type="datetimeFigureOut">
              <a:rPr lang="en-US" smtClean="0"/>
              <a:pPr/>
              <a:t>6/26/2013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925-AC5B-47B7-874F-1ED84AB7423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25B8-45FD-4D84-A3D2-4158BC7128EB}" type="datetimeFigureOut">
              <a:rPr lang="en-US" smtClean="0"/>
              <a:pPr/>
              <a:t>6/26/2013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925-AC5B-47B7-874F-1ED84AB7423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25B8-45FD-4D84-A3D2-4158BC7128EB}" type="datetimeFigureOut">
              <a:rPr lang="en-US" smtClean="0"/>
              <a:pPr/>
              <a:t>6/26/2013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925-AC5B-47B7-874F-1ED84AB7423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25B8-45FD-4D84-A3D2-4158BC7128EB}" type="datetimeFigureOut">
              <a:rPr lang="en-US" smtClean="0"/>
              <a:pPr/>
              <a:t>6/26/2013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925-AC5B-47B7-874F-1ED84AB7423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screen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25B8-45FD-4D84-A3D2-4158BC7128EB}" type="datetimeFigureOut">
              <a:rPr lang="en-US" smtClean="0"/>
              <a:pPr/>
              <a:t>6/26/2013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BF925-AC5B-47B7-874F-1ED84AB7423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4355976" y="2420888"/>
            <a:ext cx="3901743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2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SeaPal</a:t>
            </a:r>
            <a:endParaRPr lang="en-US" sz="7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4355976" y="3645024"/>
            <a:ext cx="3096343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Android App</a:t>
            </a:r>
            <a:endParaRPr lang="en-US" sz="4000" dirty="0"/>
          </a:p>
        </p:txBody>
      </p:sp>
      <p:pic>
        <p:nvPicPr>
          <p:cNvPr id="2050" name="Picture 2" descr="C:\Users\Benni\Downloads\seapal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187624" y="1988840"/>
            <a:ext cx="2784649" cy="2784648"/>
          </a:xfrm>
          <a:prstGeom prst="rect">
            <a:avLst/>
          </a:prstGeom>
          <a:noFill/>
          <a:effectLst>
            <a:reflection blurRad="6350" stA="50000" endA="275" endPos="40000" dist="1016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xmlns="" val="345126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39752" y="188640"/>
            <a:ext cx="4536504" cy="1224136"/>
          </a:xfrm>
        </p:spPr>
        <p:txBody>
          <a:bodyPr/>
          <a:lstStyle/>
          <a:p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Boat</a:t>
            </a:r>
            <a:endParaRPr lang="en-US" sz="6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22371" y="5013176"/>
            <a:ext cx="6696744" cy="2626612"/>
          </a:xfrm>
        </p:spPr>
        <p:txBody>
          <a:bodyPr/>
          <a:lstStyle/>
          <a:p>
            <a:pPr marL="268288" indent="-268288" algn="l">
              <a:buFont typeface="Arial" pitchFamily="34" charset="0"/>
              <a:buChar char="•"/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Landscape</a:t>
            </a:r>
          </a:p>
          <a:p>
            <a:pPr marL="268288" indent="-268288" algn="l">
              <a:buFont typeface="Arial" pitchFamily="34" charset="0"/>
              <a:buChar char="•"/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Layout change dynamically </a:t>
            </a:r>
          </a:p>
          <a:p>
            <a:pPr marL="268288" indent="-268288" algn="l">
              <a:buFont typeface="Arial" pitchFamily="34" charset="0"/>
              <a:buChar char="•"/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More information about the boats </a:t>
            </a:r>
          </a:p>
        </p:txBody>
      </p:sp>
      <p:pic>
        <p:nvPicPr>
          <p:cNvPr id="2050" name="Picture 2" descr="D:\Studium\6.Semester\Teamprojekt\Screenshots\Unbenannt1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691680" y="1556792"/>
            <a:ext cx="5544616" cy="3310621"/>
          </a:xfrm>
          <a:prstGeom prst="rect">
            <a:avLst/>
          </a:prstGeom>
          <a:ln>
            <a:noFill/>
          </a:ln>
          <a:effectLst>
            <a:outerShdw blurRad="444500" dist="190500" dir="2700000" sx="102000" sy="102000" algn="tl" rotWithShape="0">
              <a:srgbClr val="333333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5104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Studium\6.Semester\Teamprojekt\Screenshots\Unbenannt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827584" y="2060848"/>
            <a:ext cx="2745110" cy="4608512"/>
          </a:xfrm>
          <a:prstGeom prst="rect">
            <a:avLst/>
          </a:prstGeom>
          <a:ln>
            <a:noFill/>
          </a:ln>
          <a:effectLst>
            <a:outerShdw blurRad="444500" dist="190500" dir="2700000" sx="102000" sy="102000" algn="tl" rotWithShape="0">
              <a:srgbClr val="333333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Studium\6.Semester\Teamprojekt\Screenshots\Unbenannt2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5220072" y="2078963"/>
            <a:ext cx="2757219" cy="4590397"/>
          </a:xfrm>
          <a:prstGeom prst="rect">
            <a:avLst/>
          </a:prstGeom>
          <a:ln>
            <a:noFill/>
          </a:ln>
          <a:effectLst>
            <a:outerShdw blurRad="444500" dist="190500" dir="2700000" sx="102000" sy="102000" algn="tl" rotWithShape="0">
              <a:srgbClr val="333333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2339752" y="188640"/>
            <a:ext cx="45365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Boat</a:t>
            </a:r>
            <a:endParaRPr lang="en-US" sz="6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7" name="Untertitel 2"/>
          <p:cNvSpPr txBox="1">
            <a:spLocks/>
          </p:cNvSpPr>
          <p:nvPr/>
        </p:nvSpPr>
        <p:spPr>
          <a:xfrm>
            <a:off x="136291" y="1340768"/>
            <a:ext cx="8682815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Press “NEW” to get </a:t>
            </a:r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PopUp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Window </a:t>
            </a:r>
          </a:p>
        </p:txBody>
      </p:sp>
      <p:sp>
        <p:nvSpPr>
          <p:cNvPr id="5" name="Ellipse 4"/>
          <p:cNvSpPr/>
          <p:nvPr/>
        </p:nvSpPr>
        <p:spPr>
          <a:xfrm>
            <a:off x="3059832" y="2242955"/>
            <a:ext cx="57606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3779912" y="4077072"/>
            <a:ext cx="1224136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5164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2339752" y="188640"/>
            <a:ext cx="45365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Boat</a:t>
            </a:r>
            <a:endParaRPr lang="en-US" sz="6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4099" name="Picture 3" descr="D:\Studium\6.Semester\Teamprojekt\Screenshots\Unbenannt4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5364088" y="2062799"/>
            <a:ext cx="2757148" cy="4590397"/>
          </a:xfrm>
          <a:prstGeom prst="rect">
            <a:avLst/>
          </a:prstGeom>
          <a:ln>
            <a:noFill/>
          </a:ln>
          <a:effectLst>
            <a:outerShdw blurRad="444500" dist="190500" dir="2700000" sx="102000" sy="102000" algn="tl" rotWithShape="0">
              <a:srgbClr val="333333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:\Studium\6.Semester\Teamprojekt\Screenshots\Unbenannt3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953069" y="2048045"/>
            <a:ext cx="2773365" cy="4590397"/>
          </a:xfrm>
          <a:prstGeom prst="rect">
            <a:avLst/>
          </a:prstGeom>
          <a:ln>
            <a:noFill/>
          </a:ln>
          <a:effectLst>
            <a:outerShdw blurRad="444500" dist="190500" dir="2700000" sx="102000" sy="102000" algn="tl" rotWithShape="0">
              <a:srgbClr val="333333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erade Verbindung mit Pfeil 8"/>
          <p:cNvCxnSpPr/>
          <p:nvPr/>
        </p:nvCxnSpPr>
        <p:spPr>
          <a:xfrm>
            <a:off x="3921794" y="4293096"/>
            <a:ext cx="1224136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Untertitel 2"/>
          <p:cNvSpPr txBox="1">
            <a:spLocks/>
          </p:cNvSpPr>
          <p:nvPr/>
        </p:nvSpPr>
        <p:spPr>
          <a:xfrm>
            <a:off x="136291" y="1340767"/>
            <a:ext cx="8682815" cy="7072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Click on a </a:t>
            </a:r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ListItem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to get </a:t>
            </a:r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oat details</a:t>
            </a:r>
          </a:p>
          <a:p>
            <a:pPr marL="268288" indent="-268288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You can </a:t>
            </a:r>
            <a:r>
              <a:rPr lang="en-US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edit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and </a:t>
            </a:r>
            <a:r>
              <a:rPr lang="en-US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delete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a boat in the details view</a:t>
            </a:r>
          </a:p>
        </p:txBody>
      </p:sp>
      <p:sp>
        <p:nvSpPr>
          <p:cNvPr id="11" name="Ellipse 10"/>
          <p:cNvSpPr/>
          <p:nvPr/>
        </p:nvSpPr>
        <p:spPr>
          <a:xfrm>
            <a:off x="7092280" y="2223293"/>
            <a:ext cx="1098819" cy="5379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1613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Studium\6.Semester\Teamprojekt\Screenshots\Unbenannt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007604" y="2060848"/>
            <a:ext cx="2664296" cy="4472842"/>
          </a:xfrm>
          <a:prstGeom prst="rect">
            <a:avLst/>
          </a:prstGeom>
          <a:ln>
            <a:noFill/>
          </a:ln>
          <a:effectLst>
            <a:outerShdw blurRad="444500" dist="190500" dir="2700000" sx="102000" sy="102000" algn="tl" rotWithShape="0">
              <a:srgbClr val="333333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2339752" y="188640"/>
            <a:ext cx="45365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Boat -&gt; Trip</a:t>
            </a:r>
            <a:endParaRPr lang="en-US" sz="6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7" name="Picture 2" descr="D:\Studium\6.Semester\Teamprojekt\Screenshots\Unbenannt5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5436096" y="2060848"/>
            <a:ext cx="2675499" cy="447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/>
          <p:nvPr/>
        </p:nvCxnSpPr>
        <p:spPr>
          <a:xfrm>
            <a:off x="3921794" y="4293096"/>
            <a:ext cx="1224136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3045257" y="2766297"/>
            <a:ext cx="864096" cy="18148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Untertitel 2"/>
          <p:cNvSpPr txBox="1">
            <a:spLocks/>
          </p:cNvSpPr>
          <p:nvPr/>
        </p:nvSpPr>
        <p:spPr>
          <a:xfrm>
            <a:off x="136291" y="1340768"/>
            <a:ext cx="8682815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Press this button to start the </a:t>
            </a:r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TripListActivity</a:t>
            </a:r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696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Studium\6.Semester\Teamprojekt\Screenshots\Unbenannt5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251520" y="2204864"/>
            <a:ext cx="2664296" cy="4454113"/>
          </a:xfrm>
          <a:prstGeom prst="rect">
            <a:avLst/>
          </a:prstGeom>
          <a:ln>
            <a:noFill/>
          </a:ln>
          <a:effectLst>
            <a:outerShdw blurRad="444500" dist="190500" dir="2700000" sx="102000" sy="102000" algn="tl" rotWithShape="0">
              <a:srgbClr val="333333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Studium\6.Semester\Teamprojekt\Screenshots\Unbenannt6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3563888" y="3704021"/>
            <a:ext cx="4966636" cy="2954956"/>
          </a:xfrm>
          <a:prstGeom prst="rect">
            <a:avLst/>
          </a:prstGeom>
          <a:ln>
            <a:noFill/>
          </a:ln>
          <a:effectLst>
            <a:outerShdw blurRad="444500" dist="190500" dir="2700000" sx="102000" sy="102000" algn="tl" rotWithShape="0">
              <a:srgbClr val="333333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2339752" y="188640"/>
            <a:ext cx="45365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Trip</a:t>
            </a:r>
            <a:endParaRPr lang="en-US" sz="6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7" name="Untertitel 2"/>
          <p:cNvSpPr txBox="1">
            <a:spLocks/>
          </p:cNvSpPr>
          <p:nvPr/>
        </p:nvSpPr>
        <p:spPr>
          <a:xfrm>
            <a:off x="229903" y="1916832"/>
            <a:ext cx="885713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Portrait</a:t>
            </a:r>
            <a:endParaRPr lang="en-US" sz="1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9" name="Untertitel 2"/>
          <p:cNvSpPr txBox="1">
            <a:spLocks/>
          </p:cNvSpPr>
          <p:nvPr/>
        </p:nvSpPr>
        <p:spPr>
          <a:xfrm>
            <a:off x="3563888" y="3415989"/>
            <a:ext cx="1044116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Landscape</a:t>
            </a:r>
            <a:endParaRPr lang="en-US" sz="1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0" name="Untertitel 2"/>
          <p:cNvSpPr txBox="1">
            <a:spLocks/>
          </p:cNvSpPr>
          <p:nvPr/>
        </p:nvSpPr>
        <p:spPr>
          <a:xfrm>
            <a:off x="3563888" y="1659528"/>
            <a:ext cx="4966636" cy="1090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No Options</a:t>
            </a:r>
          </a:p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Create a Trip with Tracking</a:t>
            </a:r>
          </a:p>
        </p:txBody>
      </p:sp>
    </p:spTree>
    <p:extLst>
      <p:ext uri="{BB962C8B-B14F-4D97-AF65-F5344CB8AC3E}">
        <p14:creationId xmlns:p14="http://schemas.microsoft.com/office/powerpoint/2010/main" xmlns="" val="30861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2096667" y="2204864"/>
            <a:ext cx="45365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Logbook</a:t>
            </a:r>
            <a:endParaRPr lang="en-US" sz="6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3032771" y="3429000"/>
            <a:ext cx="2664296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Tablet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50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Studium\6.Semester\Teamprojekt\Screenshots\Unbenannt7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172091" y="2348880"/>
            <a:ext cx="6833938" cy="4263992"/>
          </a:xfrm>
          <a:prstGeom prst="rect">
            <a:avLst/>
          </a:prstGeom>
          <a:ln>
            <a:noFill/>
          </a:ln>
          <a:effectLst>
            <a:outerShdw blurRad="444500" dist="190500" dir="2700000" sx="102000" sy="102000" algn="tl" rotWithShape="0">
              <a:srgbClr val="333333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2339752" y="188640"/>
            <a:ext cx="45365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Boat</a:t>
            </a:r>
            <a:endParaRPr lang="en-US" sz="6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136291" y="1340768"/>
            <a:ext cx="8682815" cy="936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List + Detail Fragment</a:t>
            </a:r>
          </a:p>
          <a:p>
            <a:pPr marL="268288" indent="-268288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“save”, “delete” and “new” Option</a:t>
            </a:r>
          </a:p>
        </p:txBody>
      </p:sp>
    </p:spTree>
    <p:extLst>
      <p:ext uri="{BB962C8B-B14F-4D97-AF65-F5344CB8AC3E}">
        <p14:creationId xmlns:p14="http://schemas.microsoft.com/office/powerpoint/2010/main" xmlns="" val="10150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Studium\6.Semester\Teamprojekt\Screenshots\Unbenannt10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299213" y="212782"/>
            <a:ext cx="3960440" cy="6338856"/>
          </a:xfrm>
          <a:prstGeom prst="rect">
            <a:avLst/>
          </a:prstGeom>
          <a:ln>
            <a:noFill/>
          </a:ln>
          <a:effectLst>
            <a:outerShdw blurRad="444500" dist="190500" dir="2700000" sx="102000" sy="102000" algn="tl" rotWithShape="0">
              <a:srgbClr val="333333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4355976" y="212782"/>
            <a:ext cx="45365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Boat</a:t>
            </a:r>
            <a:endParaRPr lang="en-US" sz="6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4572000" y="1659528"/>
            <a:ext cx="4320480" cy="4793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Tablet-Portrait</a:t>
            </a:r>
          </a:p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Only 2 </a:t>
            </a:r>
            <a:r>
              <a:rPr lang="en-US" b="1" spc="5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table columns</a:t>
            </a:r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77187" y="620688"/>
            <a:ext cx="1818550" cy="244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279434" y="620688"/>
            <a:ext cx="1860518" cy="244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372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Studium\6.Semester\Teamprojekt\Screenshots\Unbenannt8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403648" y="2348880"/>
            <a:ext cx="6352673" cy="3965609"/>
          </a:xfrm>
          <a:prstGeom prst="rect">
            <a:avLst/>
          </a:prstGeom>
          <a:ln>
            <a:noFill/>
          </a:ln>
          <a:effectLst>
            <a:outerShdw blurRad="444500" dist="190500" dir="2700000" sx="102000" sy="102000" algn="tl" rotWithShape="0">
              <a:srgbClr val="333333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2311732" y="212782"/>
            <a:ext cx="45365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Trip</a:t>
            </a:r>
            <a:endParaRPr lang="en-US" sz="6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136291" y="1340768"/>
            <a:ext cx="8682815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/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TripListActivity</a:t>
            </a:r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11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Studium\6.Semester\Teamprojekt\Screenshots\Unbenannt9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971600" y="2204864"/>
            <a:ext cx="7151571" cy="444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2322955" y="116632"/>
            <a:ext cx="45365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Trip</a:t>
            </a:r>
            <a:endParaRPr lang="en-US" sz="6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136291" y="1124744"/>
            <a:ext cx="8682815" cy="1080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/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TripActivity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(still now only on tablet)</a:t>
            </a:r>
          </a:p>
          <a:p>
            <a:pPr marL="268288" indent="-268288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Edit and save a Trip</a:t>
            </a:r>
          </a:p>
          <a:p>
            <a:pPr marL="268288" indent="-268288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Duration will be calculated</a:t>
            </a:r>
          </a:p>
          <a:p>
            <a:pPr marL="268288" indent="-268288"/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ToDo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: Show Waypoints in the </a:t>
            </a:r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ListView</a:t>
            </a:r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marL="268288" indent="-268288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7" name="Ellipse 6"/>
          <p:cNvSpPr/>
          <p:nvPr/>
        </p:nvSpPr>
        <p:spPr>
          <a:xfrm>
            <a:off x="7668344" y="2276872"/>
            <a:ext cx="57606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275856" y="3356992"/>
            <a:ext cx="151216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Untertitel 2"/>
          <p:cNvSpPr txBox="1">
            <a:spLocks/>
          </p:cNvSpPr>
          <p:nvPr/>
        </p:nvSpPr>
        <p:spPr>
          <a:xfrm>
            <a:off x="3259059" y="5517232"/>
            <a:ext cx="2664296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7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Waypoints</a:t>
            </a:r>
            <a:endParaRPr lang="en-US" dirty="0">
              <a:solidFill>
                <a:schemeClr val="bg1">
                  <a:lumMod val="75000"/>
                  <a:alpha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330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067944" y="332657"/>
            <a:ext cx="4752528" cy="1224136"/>
          </a:xfrm>
        </p:spPr>
        <p:txBody>
          <a:bodyPr>
            <a:noAutofit/>
          </a:bodyPr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Drawer Navigation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067944" y="1916832"/>
            <a:ext cx="4608512" cy="4176464"/>
          </a:xfrm>
        </p:spPr>
        <p:txBody>
          <a:bodyPr>
            <a:normAutofit lnSpcReduction="10000"/>
          </a:bodyPr>
          <a:lstStyle/>
          <a:p>
            <a:pPr marL="268288" indent="-268288" algn="l">
              <a:buFont typeface="Arial" pitchFamily="34" charset="0"/>
              <a:buChar char="•"/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The Drawer Navigation is accessible from every Activity by swiping from the left or the Up-Navigation</a:t>
            </a:r>
            <a:endParaRPr lang="en-US" dirty="0"/>
          </a:p>
          <a:p>
            <a:pPr marL="268288" indent="-268288" algn="l">
              <a:buFont typeface="Arial" pitchFamily="34" charset="0"/>
              <a:buChar char="•"/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Provides navigation to the most important Activities (not complete yet)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95536" y="692696"/>
            <a:ext cx="3360374" cy="5400600"/>
          </a:xfrm>
          <a:prstGeom prst="rect">
            <a:avLst/>
          </a:prstGeom>
          <a:ln>
            <a:noFill/>
          </a:ln>
          <a:effectLst>
            <a:outerShdw blurRad="444500" dist="190500" dir="2700000" sx="102000" sy="102000" algn="tl" rotWithShape="0">
              <a:srgbClr val="333333">
                <a:alpha val="7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:\Studium\6.Semester\Teamprojekt\Screenshots\Unbenannt11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304724" y="2636912"/>
            <a:ext cx="6484640" cy="403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1403648" y="116632"/>
            <a:ext cx="6385715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Problems on 4.0.3 Tablets</a:t>
            </a:r>
            <a:endParaRPr lang="en-US" sz="6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136291" y="1124744"/>
            <a:ext cx="8682815" cy="1080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The </a:t>
            </a:r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BoatListFragment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is transparent. So </a:t>
            </a:r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 older Devices the background is black. On Android 4.2.2 tablets the list background appears normal. If you change this background programmatically, you will see a difference to the main layout.  </a:t>
            </a:r>
          </a:p>
          <a:p>
            <a:pPr marL="268288" indent="-268288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808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2555776" y="2636912"/>
            <a:ext cx="45365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Text UI</a:t>
            </a:r>
            <a:endParaRPr lang="en-US" sz="7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126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067944" y="332657"/>
            <a:ext cx="4752528" cy="1224136"/>
          </a:xfrm>
        </p:spPr>
        <p:txBody>
          <a:bodyPr>
            <a:noAutofit/>
          </a:bodyPr>
          <a:lstStyle/>
          <a:p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Text UI</a:t>
            </a:r>
            <a:endParaRPr lang="en-US" sz="6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067944" y="1916832"/>
            <a:ext cx="4608512" cy="4176464"/>
          </a:xfrm>
        </p:spPr>
        <p:txBody>
          <a:bodyPr/>
          <a:lstStyle/>
          <a:p>
            <a:pPr marL="268288" indent="-268288" algn="l">
              <a:buFont typeface="Arial" pitchFamily="34" charset="0"/>
              <a:buChar char="•"/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For test purposes and to access actions not implemented yet in the GUI</a:t>
            </a:r>
          </a:p>
          <a:p>
            <a:pPr marL="268288" indent="-268288" algn="l">
              <a:buFont typeface="Arial" pitchFamily="34" charset="0"/>
              <a:buChar char="•"/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All actions are accessible with the TUI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95536" y="692696"/>
            <a:ext cx="3400378" cy="5400600"/>
          </a:xfrm>
          <a:prstGeom prst="rect">
            <a:avLst/>
          </a:prstGeom>
          <a:ln>
            <a:noFill/>
          </a:ln>
          <a:effectLst>
            <a:outerShdw blurRad="444500" dist="190500" dir="2700000" sx="102000" sy="102000" algn="tl" rotWithShape="0">
              <a:srgbClr val="333333">
                <a:alpha val="7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95736" y="332656"/>
            <a:ext cx="4752528" cy="1224136"/>
          </a:xfrm>
        </p:spPr>
        <p:txBody>
          <a:bodyPr>
            <a:noAutofit/>
          </a:bodyPr>
          <a:lstStyle/>
          <a:p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TUI Examples</a:t>
            </a:r>
            <a:endParaRPr lang="en-US" sz="6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203848" y="1916832"/>
            <a:ext cx="2720303" cy="4320480"/>
          </a:xfrm>
          <a:prstGeom prst="rect">
            <a:avLst/>
          </a:prstGeom>
          <a:ln>
            <a:noFill/>
          </a:ln>
          <a:effectLst>
            <a:outerShdw blurRad="444500" dist="190500" dir="2700000" sx="102000" sy="102000" algn="tl" rotWithShape="0">
              <a:srgbClr val="333333">
                <a:alpha val="75000"/>
              </a:srgb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1520" y="1916832"/>
            <a:ext cx="2740603" cy="4320480"/>
          </a:xfrm>
          <a:prstGeom prst="rect">
            <a:avLst/>
          </a:prstGeom>
          <a:ln>
            <a:noFill/>
          </a:ln>
          <a:effectLst>
            <a:outerShdw blurRad="444500" dist="190500" dir="2700000" sx="102000" sy="102000" algn="tl" rotWithShape="0">
              <a:srgbClr val="333333">
                <a:alpha val="7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156176" y="1916832"/>
            <a:ext cx="2668532" cy="4320480"/>
          </a:xfrm>
          <a:prstGeom prst="rect">
            <a:avLst/>
          </a:prstGeom>
          <a:ln>
            <a:noFill/>
          </a:ln>
          <a:effectLst>
            <a:outerShdw blurRad="444500" dist="190500" dir="2700000" sx="102000" sy="102000" algn="tl" rotWithShape="0">
              <a:srgbClr val="333333">
                <a:alpha val="7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2555776" y="2636912"/>
            <a:ext cx="45365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Map</a:t>
            </a:r>
            <a:endParaRPr lang="en-US" sz="7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126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2800" y="1604329"/>
            <a:ext cx="4014720" cy="4526396"/>
          </a:xfrm>
          <a:ln/>
        </p:spPr>
        <p:txBody>
          <a:bodyPr tIns="20802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de-DE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Startup </a:t>
            </a:r>
            <a:r>
              <a:rPr lang="de-DE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screen</a:t>
            </a:r>
            <a:r>
              <a:rPr lang="de-DE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de-DE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of</a:t>
            </a:r>
            <a:r>
              <a:rPr lang="de-DE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de-DE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the</a:t>
            </a:r>
            <a:r>
              <a:rPr lang="de-DE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de-DE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map</a:t>
            </a:r>
            <a:endParaRPr lang="de-DE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de-DE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Contains</a:t>
            </a:r>
            <a:r>
              <a:rPr lang="de-DE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zoom </a:t>
            </a:r>
            <a:r>
              <a:rPr lang="de-DE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and</a:t>
            </a:r>
            <a:r>
              <a:rPr lang="de-DE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de-DE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change</a:t>
            </a:r>
            <a:r>
              <a:rPr lang="de-DE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de-DE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to</a:t>
            </a:r>
            <a:r>
              <a:rPr lang="de-DE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de-DE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current</a:t>
            </a:r>
            <a:r>
              <a:rPr lang="de-DE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de-DE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location</a:t>
            </a:r>
            <a:endParaRPr lang="de-DE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de-DE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Actionbar</a:t>
            </a:r>
            <a:r>
              <a:rPr lang="de-DE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de-DE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with</a:t>
            </a:r>
            <a:r>
              <a:rPr lang="de-DE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de-DE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menu</a:t>
            </a:r>
            <a:r>
              <a:rPr lang="de-DE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on top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467544" y="548680"/>
            <a:ext cx="3528392" cy="5883768"/>
            <a:chOff x="467544" y="548680"/>
            <a:chExt cx="3528392" cy="5883768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467544" y="548680"/>
              <a:ext cx="3528392" cy="5883768"/>
            </a:xfrm>
            <a:prstGeom prst="rect">
              <a:avLst/>
            </a:prstGeom>
            <a:ln>
              <a:noFill/>
            </a:ln>
            <a:effectLst>
              <a:outerShdw blurRad="444500" dist="190500" dir="2700000" sx="102000" sy="102000" algn="tl" rotWithShape="0">
                <a:srgbClr val="333333">
                  <a:alpha val="75000"/>
                </a:srgbClr>
              </a:outerShdw>
            </a:effectLst>
          </p:spPr>
        </p:pic>
        <p:pic>
          <p:nvPicPr>
            <p:cNvPr id="1026" name="Picture 2" descr="C:\Users\Benni\git\SeapalAndroidApp\SeapalAndroidApp\res\drawable-xhdpi\seapal_launcher.png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611560" y="908720"/>
              <a:ext cx="360040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Rectangle 1"/>
          <p:cNvSpPr txBox="1">
            <a:spLocks noChangeArrowheads="1"/>
          </p:cNvSpPr>
          <p:nvPr/>
        </p:nvSpPr>
        <p:spPr>
          <a:xfrm>
            <a:off x="4571999" y="313953"/>
            <a:ext cx="4112641" cy="1062832"/>
          </a:xfrm>
          <a:prstGeom prst="rect">
            <a:avLst/>
          </a:prstGeom>
          <a:ln/>
        </p:spPr>
        <p:txBody>
          <a:bodyPr vert="horz" lIns="91440" tIns="35203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50" normalizeH="0" baseline="0" noProof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Map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2800" y="1772816"/>
            <a:ext cx="4014720" cy="4275820"/>
          </a:xfrm>
          <a:ln/>
        </p:spPr>
        <p:txBody>
          <a:bodyPr vert="horz" lIns="91440" tIns="20802" rIns="91440" bIns="45720" rtlCol="0">
            <a:normAutofit/>
          </a:bodyPr>
          <a:lstStyle/>
          <a:p>
            <a:pPr marL="391686" indent="-293764">
              <a:lnSpc>
                <a:spcPct val="90000"/>
              </a:lnSpc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de-DE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Adding</a:t>
            </a:r>
            <a:r>
              <a:rPr lang="de-DE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de-DE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crosshair</a:t>
            </a:r>
            <a:r>
              <a:rPr lang="de-DE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de-DE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by</a:t>
            </a:r>
            <a:r>
              <a:rPr lang="de-DE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de-DE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longclick</a:t>
            </a:r>
            <a:r>
              <a:rPr lang="de-DE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on </a:t>
            </a:r>
            <a:r>
              <a:rPr lang="de-DE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screen</a:t>
            </a:r>
            <a:endParaRPr lang="de-DE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395536" y="476672"/>
            <a:ext cx="3528392" cy="5883768"/>
            <a:chOff x="395536" y="476672"/>
            <a:chExt cx="3528392" cy="5883768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395536" y="476672"/>
              <a:ext cx="3528392" cy="5883768"/>
            </a:xfrm>
            <a:prstGeom prst="rect">
              <a:avLst/>
            </a:prstGeom>
            <a:ln>
              <a:noFill/>
            </a:ln>
            <a:effectLst>
              <a:outerShdw blurRad="444500" dist="190500" dir="2700000" sx="102000" sy="102000" algn="tl" rotWithShape="0">
                <a:srgbClr val="333333">
                  <a:alpha val="75000"/>
                </a:srgbClr>
              </a:outerShdw>
            </a:effectLst>
          </p:spPr>
        </p:pic>
        <p:pic>
          <p:nvPicPr>
            <p:cNvPr id="5" name="Picture 2" descr="C:\Users\Benni\git\SeapalAndroidApp\SeapalAndroidApp\res\drawable-xhdpi\seapal_launcher.png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539552" y="836712"/>
              <a:ext cx="360040" cy="360040"/>
            </a:xfrm>
            <a:prstGeom prst="rect">
              <a:avLst/>
            </a:prstGeom>
            <a:ln>
              <a:noFill/>
            </a:ln>
            <a:effectLst>
              <a:outerShdw blurRad="444500" dist="190500" dir="2700000" sx="102000" sy="102000" algn="tl" rotWithShape="0">
                <a:srgbClr val="333333">
                  <a:alpha val="75000"/>
                </a:srgbClr>
              </a:outerShdw>
            </a:effectLst>
          </p:spPr>
        </p:pic>
      </p:grp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0" y="314325"/>
            <a:ext cx="4113213" cy="1062038"/>
          </a:xfrm>
          <a:ln/>
        </p:spPr>
        <p:txBody>
          <a:bodyPr vert="horz" lIns="91440" tIns="35203" rIns="91440" bIns="45720" rtlCol="0" anchor="ctr">
            <a:normAutofit/>
          </a:bodyPr>
          <a:lstStyle/>
          <a:p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Map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1999" y="313953"/>
            <a:ext cx="4112641" cy="1062832"/>
          </a:xfrm>
          <a:ln/>
        </p:spPr>
        <p:txBody>
          <a:bodyPr vert="horz" lIns="91440" tIns="35203" rIns="91440" bIns="45720" rtlCol="0" anchor="ctr">
            <a:normAutofit/>
          </a:bodyPr>
          <a:lstStyle/>
          <a:p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Map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2800" y="1604329"/>
            <a:ext cx="4014720" cy="4444307"/>
          </a:xfrm>
          <a:ln/>
        </p:spPr>
        <p:txBody>
          <a:bodyPr vert="horz" lIns="91440" tIns="20802" rIns="91440" bIns="45720" rtlCol="0">
            <a:normAutofit fontScale="85000" lnSpcReduction="10000"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de-DE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On </a:t>
            </a:r>
            <a:r>
              <a:rPr lang="de-DE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click</a:t>
            </a:r>
            <a:r>
              <a:rPr lang="de-DE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on </a:t>
            </a:r>
            <a:r>
              <a:rPr lang="de-DE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crosshair</a:t>
            </a:r>
            <a:r>
              <a:rPr lang="de-DE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de-DE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opens</a:t>
            </a:r>
            <a:r>
              <a:rPr lang="de-DE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Dialog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de-DE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Location</a:t>
            </a:r>
            <a:r>
              <a:rPr lang="de-DE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de-DE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of</a:t>
            </a:r>
            <a:r>
              <a:rPr lang="de-DE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de-DE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crosshair</a:t>
            </a:r>
            <a:endParaRPr lang="de-DE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de-DE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Standard </a:t>
            </a:r>
            <a:r>
              <a:rPr lang="de-DE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Seapal</a:t>
            </a:r>
            <a:r>
              <a:rPr lang="de-DE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de-DE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operations</a:t>
            </a:r>
            <a:endParaRPr lang="de-DE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endParaRPr lang="de-DE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de-DE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(</a:t>
            </a:r>
            <a:r>
              <a:rPr lang="de-DE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currently</a:t>
            </a:r>
            <a:r>
              <a:rPr lang="de-DE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de-DE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operations</a:t>
            </a:r>
            <a:r>
              <a:rPr lang="de-DE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de-DE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working</a:t>
            </a:r>
            <a:r>
              <a:rPr lang="de-DE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: Set Mark, Set Route, </a:t>
            </a:r>
            <a:r>
              <a:rPr lang="de-DE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Distance</a:t>
            </a:r>
            <a:r>
              <a:rPr lang="de-DE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de-DE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from</a:t>
            </a:r>
            <a:r>
              <a:rPr lang="de-DE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de-DE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Here</a:t>
            </a:r>
            <a:r>
              <a:rPr lang="de-DE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de-DE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and</a:t>
            </a:r>
            <a:r>
              <a:rPr lang="de-DE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Delete)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395536" y="476672"/>
            <a:ext cx="3600400" cy="6003845"/>
            <a:chOff x="395536" y="476672"/>
            <a:chExt cx="3600400" cy="6003845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395536" y="476672"/>
              <a:ext cx="3600400" cy="6003845"/>
            </a:xfrm>
            <a:prstGeom prst="rect">
              <a:avLst/>
            </a:prstGeom>
            <a:ln>
              <a:noFill/>
            </a:ln>
            <a:effectLst>
              <a:outerShdw blurRad="444500" dist="190500" dir="2700000" sx="102000" sy="102000" algn="tl" rotWithShape="0">
                <a:srgbClr val="333333">
                  <a:alpha val="75000"/>
                </a:srgbClr>
              </a:outerShdw>
            </a:effectLst>
          </p:spPr>
        </p:pic>
        <p:pic>
          <p:nvPicPr>
            <p:cNvPr id="5" name="Picture 2" descr="C:\Users\Benni\git\SeapalAndroidApp\SeapalAndroidApp\res\drawable-xhdpi\seapal_launcher.png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539552" y="836712"/>
              <a:ext cx="360040" cy="360040"/>
            </a:xfrm>
            <a:prstGeom prst="rect">
              <a:avLst/>
            </a:prstGeom>
            <a:ln>
              <a:noFill/>
            </a:ln>
            <a:effectLst>
              <a:outerShdw blurRad="444500" dist="190500" dir="2700000" sx="102000" sy="102000" algn="tl" rotWithShape="0">
                <a:srgbClr val="333333">
                  <a:alpha val="75000"/>
                </a:srgbClr>
              </a:outerShdw>
            </a:effectLst>
          </p:spPr>
        </p:pic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1999" y="313953"/>
            <a:ext cx="4112641" cy="1062832"/>
          </a:xfrm>
          <a:ln/>
        </p:spPr>
        <p:txBody>
          <a:bodyPr tIns="35203"/>
          <a:lstStyle/>
          <a:p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Map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2800" y="1604329"/>
            <a:ext cx="4014720" cy="4704991"/>
          </a:xfrm>
          <a:ln/>
        </p:spPr>
        <p:txBody>
          <a:bodyPr tIns="20802"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de-DE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Seapal</a:t>
            </a:r>
            <a:r>
              <a:rPr lang="de-DE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de-DE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Operations</a:t>
            </a:r>
            <a:r>
              <a:rPr lang="de-DE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on </a:t>
            </a:r>
            <a:r>
              <a:rPr lang="de-DE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the</a:t>
            </a:r>
            <a:r>
              <a:rPr lang="de-DE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de-DE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Map</a:t>
            </a:r>
            <a:endParaRPr lang="de-DE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de-DE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Marker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de-DE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Red</a:t>
            </a:r>
            <a:r>
              <a:rPr lang="de-DE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: Set Route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de-DE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Yellow</a:t>
            </a:r>
            <a:r>
              <a:rPr lang="de-DE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: </a:t>
            </a:r>
            <a:r>
              <a:rPr lang="de-DE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Distance</a:t>
            </a:r>
            <a:r>
              <a:rPr lang="de-DE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de-DE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from</a:t>
            </a:r>
            <a:r>
              <a:rPr lang="de-DE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de-DE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here</a:t>
            </a:r>
            <a:endParaRPr lang="de-DE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de-DE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Toast</a:t>
            </a:r>
            <a:r>
              <a:rPr lang="de-DE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de-DE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showing</a:t>
            </a:r>
            <a:r>
              <a:rPr lang="de-DE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de-DE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distance</a:t>
            </a:r>
            <a:r>
              <a:rPr lang="de-DE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endParaRPr lang="de-DE" sz="2400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467544" y="620688"/>
            <a:ext cx="3528392" cy="5883768"/>
            <a:chOff x="467544" y="620688"/>
            <a:chExt cx="3528392" cy="5883768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467544" y="620688"/>
              <a:ext cx="3528392" cy="5883768"/>
            </a:xfrm>
            <a:prstGeom prst="rect">
              <a:avLst/>
            </a:prstGeom>
            <a:ln>
              <a:noFill/>
            </a:ln>
            <a:effectLst>
              <a:outerShdw blurRad="444500" dist="190500" dir="2700000" sx="102000" sy="102000" algn="tl" rotWithShape="0">
                <a:srgbClr val="333333">
                  <a:alpha val="75000"/>
                </a:srgbClr>
              </a:outerShdw>
            </a:effectLst>
          </p:spPr>
        </p:pic>
        <p:pic>
          <p:nvPicPr>
            <p:cNvPr id="5" name="Picture 2" descr="C:\Users\Benni\git\SeapalAndroidApp\SeapalAndroidApp\res\drawable-xhdpi\seapal_launcher.png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611560" y="980728"/>
              <a:ext cx="360040" cy="360040"/>
            </a:xfrm>
            <a:prstGeom prst="rect">
              <a:avLst/>
            </a:prstGeom>
            <a:ln>
              <a:noFill/>
            </a:ln>
            <a:effectLst>
              <a:outerShdw blurRad="444500" dist="190500" dir="2700000" sx="102000" sy="102000" algn="tl" rotWithShape="0">
                <a:srgbClr val="333333">
                  <a:alpha val="75000"/>
                </a:srgbClr>
              </a:outerShdw>
            </a:effectLst>
          </p:spPr>
        </p:pic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2096667" y="2204864"/>
            <a:ext cx="45365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Logbook</a:t>
            </a:r>
            <a:endParaRPr lang="en-US" sz="6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3032771" y="3429000"/>
            <a:ext cx="2664296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Smarthphone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126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067944" y="332657"/>
            <a:ext cx="4536504" cy="1224136"/>
          </a:xfrm>
        </p:spPr>
        <p:txBody>
          <a:bodyPr/>
          <a:lstStyle/>
          <a:p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Boat</a:t>
            </a:r>
            <a:endParaRPr lang="en-US" sz="6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067944" y="1916832"/>
            <a:ext cx="4608512" cy="4176464"/>
          </a:xfrm>
        </p:spPr>
        <p:txBody>
          <a:bodyPr/>
          <a:lstStyle/>
          <a:p>
            <a:pPr marL="268288" indent="-268288" algn="l">
              <a:buFont typeface="Arial" pitchFamily="34" charset="0"/>
              <a:buChar char="•"/>
            </a:pPr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ortrait</a:t>
            </a:r>
          </a:p>
          <a:p>
            <a:pPr marL="268288" indent="-268288" algn="l">
              <a:buFont typeface="Arial" pitchFamily="34" charset="0"/>
              <a:buChar char="•"/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List Fragment</a:t>
            </a:r>
          </a:p>
          <a:p>
            <a:pPr marL="268288" indent="-268288" algn="l">
              <a:buFont typeface="Arial" pitchFamily="34" charset="0"/>
              <a:buChar char="•"/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Because of the small Display only “</a:t>
            </a:r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Boatname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” and “</a:t>
            </a:r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Boattype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are visible</a:t>
            </a:r>
            <a:endParaRPr lang="en-US" dirty="0"/>
          </a:p>
        </p:txBody>
      </p:sp>
      <p:pic>
        <p:nvPicPr>
          <p:cNvPr id="1027" name="Picture 3" descr="D:\Studium\6.Semester\Teamprojekt\Screenshots\Unbenannt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395536" y="692696"/>
            <a:ext cx="3302710" cy="5544616"/>
          </a:xfrm>
          <a:prstGeom prst="rect">
            <a:avLst/>
          </a:prstGeom>
          <a:ln>
            <a:noFill/>
          </a:ln>
          <a:effectLst>
            <a:outerShdw blurRad="444500" dist="190500" dir="2700000" sx="102000" sy="102000" algn="tl" rotWithShape="0">
              <a:srgbClr val="333333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314</Words>
  <Application>Microsoft Office PowerPoint</Application>
  <PresentationFormat>Bildschirmpräsentation (4:3)</PresentationFormat>
  <Paragraphs>73</Paragraphs>
  <Slides>23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Larissa-Design</vt:lpstr>
      <vt:lpstr>Folie 1</vt:lpstr>
      <vt:lpstr>Drawer Navigation</vt:lpstr>
      <vt:lpstr>Folie 3</vt:lpstr>
      <vt:lpstr>Folie 4</vt:lpstr>
      <vt:lpstr>Map</vt:lpstr>
      <vt:lpstr>Map</vt:lpstr>
      <vt:lpstr>Map</vt:lpstr>
      <vt:lpstr>Folie 8</vt:lpstr>
      <vt:lpstr>Boat</vt:lpstr>
      <vt:lpstr>Boat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  <vt:lpstr>Folie 21</vt:lpstr>
      <vt:lpstr>Text UI</vt:lpstr>
      <vt:lpstr>TUI Examples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Benni</dc:creator>
  <cp:lastModifiedBy>Benni</cp:lastModifiedBy>
  <cp:revision>27</cp:revision>
  <dcterms:created xsi:type="dcterms:W3CDTF">2013-06-25T16:01:24Z</dcterms:created>
  <dcterms:modified xsi:type="dcterms:W3CDTF">2013-06-26T12:25:33Z</dcterms:modified>
</cp:coreProperties>
</file>