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906" r:id="rId2"/>
    <p:sldId id="947" r:id="rId3"/>
    <p:sldId id="840" r:id="rId4"/>
    <p:sldId id="986" r:id="rId5"/>
    <p:sldId id="988" r:id="rId6"/>
    <p:sldId id="907" r:id="rId7"/>
    <p:sldId id="1000" r:id="rId8"/>
    <p:sldId id="994" r:id="rId9"/>
    <p:sldId id="1002" r:id="rId10"/>
    <p:sldId id="1003" r:id="rId11"/>
    <p:sldId id="1004" r:id="rId12"/>
    <p:sldId id="989" r:id="rId13"/>
    <p:sldId id="990" r:id="rId14"/>
    <p:sldId id="995" r:id="rId15"/>
    <p:sldId id="991" r:id="rId16"/>
    <p:sldId id="992" r:id="rId17"/>
    <p:sldId id="993" r:id="rId18"/>
    <p:sldId id="998" r:id="rId19"/>
    <p:sldId id="997" r:id="rId20"/>
  </p:sldIdLst>
  <p:sldSz cx="9144000" cy="5143500" type="screen16x9"/>
  <p:notesSz cx="6858000" cy="9144000"/>
  <p:custDataLst>
    <p:tags r:id="rId22"/>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p:cViewPr varScale="1">
        <p:scale>
          <a:sx n="141" d="100"/>
          <a:sy n="141" d="100"/>
        </p:scale>
        <p:origin x="120" y="144"/>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2019/12/22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1158926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328253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458515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12</a:t>
            </a:fld>
            <a:endParaRPr lang="zh-CN" altLang="en-US"/>
          </a:p>
        </p:txBody>
      </p:sp>
    </p:spTree>
    <p:extLst>
      <p:ext uri="{BB962C8B-B14F-4D97-AF65-F5344CB8AC3E}">
        <p14:creationId xmlns:p14="http://schemas.microsoft.com/office/powerpoint/2010/main" val="430783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66555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39254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15</a:t>
            </a:fld>
            <a:endParaRPr lang="zh-CN" altLang="en-US"/>
          </a:p>
        </p:txBody>
      </p:sp>
    </p:spTree>
    <p:extLst>
      <p:ext uri="{BB962C8B-B14F-4D97-AF65-F5344CB8AC3E}">
        <p14:creationId xmlns:p14="http://schemas.microsoft.com/office/powerpoint/2010/main" val="1645809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a:t>
            </a:fld>
            <a:endParaRPr lang="zh-CN" altLang="en-US"/>
          </a:p>
        </p:txBody>
      </p:sp>
    </p:spTree>
    <p:extLst>
      <p:ext uri="{BB962C8B-B14F-4D97-AF65-F5344CB8AC3E}">
        <p14:creationId xmlns:p14="http://schemas.microsoft.com/office/powerpoint/2010/main" val="2714255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17</a:t>
            </a:fld>
            <a:endParaRPr lang="zh-CN" altLang="en-US"/>
          </a:p>
        </p:txBody>
      </p:sp>
    </p:spTree>
    <p:extLst>
      <p:ext uri="{BB962C8B-B14F-4D97-AF65-F5344CB8AC3E}">
        <p14:creationId xmlns:p14="http://schemas.microsoft.com/office/powerpoint/2010/main" val="3209489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39365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ChangeArrowheads="1"/>
          </p:cNvSpPr>
          <p:nvPr>
            <p:ph type="sldImg" idx="4294967295"/>
          </p:nvPr>
        </p:nvSpPr>
        <p:spPr>
          <a:ln>
            <a:miter lim="800000"/>
          </a:ln>
        </p:spPr>
      </p:sp>
      <p:sp>
        <p:nvSpPr>
          <p:cNvPr id="39938" name="备注占位符 2"/>
          <p:cNvSpPr>
            <a:spLocks noGrp="1" noChangeArrowheads="1"/>
          </p:cNvSpPr>
          <p:nvPr>
            <p:ph type="body" idx="4294967295"/>
          </p:nvPr>
        </p:nvSpPr>
        <p:spPr/>
        <p:txBody>
          <a:bodyPr/>
          <a:lstStyle/>
          <a:p>
            <a:endParaRPr lang="zh-CN" altLang="en-US"/>
          </a:p>
        </p:txBody>
      </p:sp>
      <p:sp>
        <p:nvSpPr>
          <p:cNvPr id="39939" name="灯片编号占位符 3"/>
          <p:cNvSpPr>
            <a:spLocks noGrp="1" noChangeArrowheads="1"/>
          </p:cNvSpPr>
          <p:nvPr>
            <p:ph type="sldNum" sz="quarter" idx="5"/>
          </p:nvPr>
        </p:nvSpPr>
        <p:spPr bwMode="auto">
          <a:noFill/>
          <a:ln>
            <a:miter lim="800000"/>
            <a:headEnd/>
            <a:tailEnd/>
          </a:ln>
        </p:spPr>
        <p:txBody>
          <a:bodyPr/>
          <a:lstStyle/>
          <a:p>
            <a:fld id="{12BBFC42-F3A4-446A-A888-9EF763704B8B}" type="slidenum">
              <a:rPr lang="zh-CN" altLang="en-US"/>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4</a:t>
            </a:fld>
            <a:endParaRPr lang="zh-CN" altLang="en-US"/>
          </a:p>
        </p:txBody>
      </p:sp>
    </p:spTree>
    <p:extLst>
      <p:ext uri="{BB962C8B-B14F-4D97-AF65-F5344CB8AC3E}">
        <p14:creationId xmlns:p14="http://schemas.microsoft.com/office/powerpoint/2010/main" val="2855904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5</a:t>
            </a:fld>
            <a:endParaRPr lang="zh-CN" altLang="en-US"/>
          </a:p>
        </p:txBody>
      </p:sp>
    </p:spTree>
    <p:extLst>
      <p:ext uri="{BB962C8B-B14F-4D97-AF65-F5344CB8AC3E}">
        <p14:creationId xmlns:p14="http://schemas.microsoft.com/office/powerpoint/2010/main" val="188106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6</a:t>
            </a:fld>
            <a:endParaRPr lang="zh-CN" altLang="en-US"/>
          </a:p>
        </p:txBody>
      </p:sp>
    </p:spTree>
    <p:extLst>
      <p:ext uri="{BB962C8B-B14F-4D97-AF65-F5344CB8AC3E}">
        <p14:creationId xmlns:p14="http://schemas.microsoft.com/office/powerpoint/2010/main" val="2401051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79713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2973094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714313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2019/12/22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1990115"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15" name="文本框 38"/>
          <p:cNvSpPr txBox="1"/>
          <p:nvPr userDrawn="1"/>
        </p:nvSpPr>
        <p:spPr>
          <a:xfrm>
            <a:off x="899592" y="432889"/>
            <a:ext cx="1804166" cy="266653"/>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pic>
        <p:nvPicPr>
          <p:cNvPr id="8" name="Picture 2" descr="C:\Users\Administrator\Desktop\75bab28f863d378bb007a7537ede48fc.jpg"/>
          <p:cNvPicPr>
            <a:picLocks noChangeAspect="1" noChangeArrowheads="1"/>
          </p:cNvPicPr>
          <p:nvPr userDrawn="1"/>
        </p:nvPicPr>
        <p:blipFill>
          <a:blip r:embed="rId2" cstate="print"/>
          <a:srcRect/>
          <a:stretch>
            <a:fillRect/>
          </a:stretch>
        </p:blipFill>
        <p:spPr bwMode="auto">
          <a:xfrm>
            <a:off x="7884368" y="4061718"/>
            <a:ext cx="2160240" cy="2163563"/>
          </a:xfrm>
          <a:prstGeom prst="rect">
            <a:avLst/>
          </a:prstGeom>
          <a:noFill/>
        </p:spPr>
      </p:pic>
      <p:pic>
        <p:nvPicPr>
          <p:cNvPr id="9" name="Picture 2" descr="C:\Users\Administrator\Desktop\75bab28f863d378bb007a7537ede48fc.jpg"/>
          <p:cNvPicPr>
            <a:picLocks noChangeAspect="1" noChangeArrowheads="1"/>
          </p:cNvPicPr>
          <p:nvPr userDrawn="1"/>
        </p:nvPicPr>
        <p:blipFill>
          <a:blip r:embed="rId3" cstate="print"/>
          <a:srcRect/>
          <a:stretch>
            <a:fillRect/>
          </a:stretch>
        </p:blipFill>
        <p:spPr bwMode="auto">
          <a:xfrm>
            <a:off x="179512" y="123478"/>
            <a:ext cx="647077" cy="648072"/>
          </a:xfrm>
          <a:prstGeom prst="rect">
            <a:avLst/>
          </a:prstGeom>
          <a:noFill/>
        </p:spPr>
      </p:pic>
    </p:spTree>
    <p:extLst>
      <p:ext uri="{BB962C8B-B14F-4D97-AF65-F5344CB8AC3E}">
        <p14:creationId xmlns:p14="http://schemas.microsoft.com/office/powerpoint/2010/main" val="29321356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dirty="0"/>
          </a:p>
        </p:txBody>
      </p:sp>
      <p:sp>
        <p:nvSpPr>
          <p:cNvPr id="14" name="文本框 37"/>
          <p:cNvSpPr txBox="1"/>
          <p:nvPr userDrawn="1"/>
        </p:nvSpPr>
        <p:spPr>
          <a:xfrm>
            <a:off x="899592" y="239588"/>
            <a:ext cx="1451506"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工作规划和展望</a:t>
            </a:r>
          </a:p>
        </p:txBody>
      </p:sp>
      <p:sp>
        <p:nvSpPr>
          <p:cNvPr id="15" name="文本框 38"/>
          <p:cNvSpPr txBox="1"/>
          <p:nvPr userDrawn="1"/>
        </p:nvSpPr>
        <p:spPr>
          <a:xfrm>
            <a:off x="899592" y="432889"/>
            <a:ext cx="1584556"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Job planning and Outlook</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2135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9" name="页脚占位符 2">
            <a:extLst>
              <a:ext uri="{FF2B5EF4-FFF2-40B4-BE49-F238E27FC236}">
                <a16:creationId xmlns:a16="http://schemas.microsoft.com/office/drawing/2014/main" id="{520D90A8-6A5C-4A65-80FF-3FBC329975CC}"/>
              </a:ext>
            </a:extLst>
          </p:cNvPr>
          <p:cNvSpPr>
            <a:spLocks noGrp="1"/>
          </p:cNvSpPr>
          <p:nvPr>
            <p:ph type="ftr" sz="quarter" idx="11"/>
          </p:nvPr>
        </p:nvSpPr>
        <p:spPr>
          <a:xfrm>
            <a:off x="3124201" y="4767264"/>
            <a:ext cx="2895600" cy="273844"/>
          </a:xfrm>
        </p:spPr>
        <p:txBody>
          <a:bodyPr/>
          <a:lstStyle/>
          <a:p>
            <a:endParaRPr lang="zh-CN" altLang="en-US"/>
          </a:p>
        </p:txBody>
      </p:sp>
      <p:sp>
        <p:nvSpPr>
          <p:cNvPr id="10" name="灯片编号占位符 3">
            <a:extLst>
              <a:ext uri="{FF2B5EF4-FFF2-40B4-BE49-F238E27FC236}">
                <a16:creationId xmlns:a16="http://schemas.microsoft.com/office/drawing/2014/main" id="{F46509CB-3DE4-45AB-9421-76EDB5A9EDD4}"/>
              </a:ext>
            </a:extLst>
          </p:cNvPr>
          <p:cNvSpPr>
            <a:spLocks noGrp="1"/>
          </p:cNvSpPr>
          <p:nvPr>
            <p:ph type="sldNum" sz="quarter" idx="12"/>
          </p:nvPr>
        </p:nvSpPr>
        <p:spPr>
          <a:xfrm>
            <a:off x="6553201" y="4767264"/>
            <a:ext cx="2133600" cy="273844"/>
          </a:xfrm>
        </p:spPr>
        <p:txBody>
          <a:bodyPr/>
          <a:lstStyle/>
          <a:p>
            <a:fld id="{2EEFC946-6D13-4F8C-9740-992A906A613E}" type="slidenum">
              <a:rPr lang="zh-CN" altLang="en-US" smtClean="0"/>
              <a:pPr/>
              <a:t>‹#›</a:t>
            </a:fld>
            <a:endParaRPr lang="zh-CN" altLang="en-US"/>
          </a:p>
        </p:txBody>
      </p:sp>
      <p:sp>
        <p:nvSpPr>
          <p:cNvPr id="11" name="文本框 37">
            <a:extLst>
              <a:ext uri="{FF2B5EF4-FFF2-40B4-BE49-F238E27FC236}">
                <a16:creationId xmlns:a16="http://schemas.microsoft.com/office/drawing/2014/main" id="{491B7F24-F745-4EB1-BDF5-FB95C4FFB384}"/>
              </a:ext>
            </a:extLst>
          </p:cNvPr>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自我评价</a:t>
            </a:r>
          </a:p>
        </p:txBody>
      </p:sp>
      <p:sp>
        <p:nvSpPr>
          <p:cNvPr id="12" name="文本框 38">
            <a:extLst>
              <a:ext uri="{FF2B5EF4-FFF2-40B4-BE49-F238E27FC236}">
                <a16:creationId xmlns:a16="http://schemas.microsoft.com/office/drawing/2014/main" id="{07C1E288-A524-4484-BA30-6F1A150D8EE5}"/>
              </a:ext>
            </a:extLst>
          </p:cNvPr>
          <p:cNvSpPr txBox="1"/>
          <p:nvPr userDrawn="1"/>
        </p:nvSpPr>
        <p:spPr>
          <a:xfrm>
            <a:off x="899592" y="432889"/>
            <a:ext cx="999459"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Self Evaluation</a:t>
            </a:r>
            <a:endParaRPr lang="zh-CN" altLang="en-US" sz="1050" dirty="0">
              <a:solidFill>
                <a:schemeClr val="tx1">
                  <a:lumMod val="50000"/>
                  <a:lumOff val="50000"/>
                </a:schemeClr>
              </a:solidFill>
              <a:cs typeface="+mn-ea"/>
              <a:sym typeface="+mn-lt"/>
            </a:endParaRPr>
          </a:p>
        </p:txBody>
      </p:sp>
      <p:sp>
        <p:nvSpPr>
          <p:cNvPr id="13" name="右箭头 9">
            <a:extLst>
              <a:ext uri="{FF2B5EF4-FFF2-40B4-BE49-F238E27FC236}">
                <a16:creationId xmlns:a16="http://schemas.microsoft.com/office/drawing/2014/main" id="{4F562EC5-C634-4D02-A49A-FC3838AF3800}"/>
              </a:ext>
            </a:extLst>
          </p:cNvPr>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478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5" name="日期占位符 1">
            <a:extLst>
              <a:ext uri="{FF2B5EF4-FFF2-40B4-BE49-F238E27FC236}">
                <a16:creationId xmlns:a16="http://schemas.microsoft.com/office/drawing/2014/main" id="{CDED669D-BEE2-47D2-89A0-937182A4922E}"/>
              </a:ext>
            </a:extLst>
          </p:cNvPr>
          <p:cNvSpPr txBox="1">
            <a:spLocks/>
          </p:cNvSpPr>
          <p:nvPr userDrawn="1"/>
        </p:nvSpPr>
        <p:spPr>
          <a:xfrm>
            <a:off x="457201" y="4767264"/>
            <a:ext cx="2133600" cy="273844"/>
          </a:xfrm>
          <a:prstGeom prst="rect">
            <a:avLst/>
          </a:prstGeom>
        </p:spPr>
        <p:txBody>
          <a:bodyPr vert="horz" lIns="91428" tIns="45714" rIns="91428" bIns="45714" rtlCol="0" anchor="ctr"/>
          <a:lstStyle>
            <a:defPPr>
              <a:defRPr lang="zh-CN"/>
            </a:defPPr>
            <a:lvl1pPr marL="0" algn="l" defTabSz="914282" rtl="0" eaLnBrk="1" latinLnBrk="0" hangingPunct="1">
              <a:defRPr sz="1200" kern="1200">
                <a:solidFill>
                  <a:schemeClr val="tx1">
                    <a:tint val="75000"/>
                  </a:schemeClr>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a:lstStyle>
          <a:p>
            <a:endParaRPr lang="zh-CN" altLang="en-US" dirty="0"/>
          </a:p>
        </p:txBody>
      </p:sp>
      <p:sp>
        <p:nvSpPr>
          <p:cNvPr id="7" name="文本框 37">
            <a:extLst>
              <a:ext uri="{FF2B5EF4-FFF2-40B4-BE49-F238E27FC236}">
                <a16:creationId xmlns:a16="http://schemas.microsoft.com/office/drawing/2014/main" id="{00441D88-01F8-42EF-A1CD-1317DD8F4F81}"/>
              </a:ext>
            </a:extLst>
          </p:cNvPr>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提案改善</a:t>
            </a:r>
          </a:p>
        </p:txBody>
      </p:sp>
      <p:sp>
        <p:nvSpPr>
          <p:cNvPr id="8" name="文本框 38">
            <a:extLst>
              <a:ext uri="{FF2B5EF4-FFF2-40B4-BE49-F238E27FC236}">
                <a16:creationId xmlns:a16="http://schemas.microsoft.com/office/drawing/2014/main" id="{9F4CF4E7-AA00-44FD-96D2-72900A987313}"/>
              </a:ext>
            </a:extLst>
          </p:cNvPr>
          <p:cNvSpPr txBox="1"/>
          <p:nvPr userDrawn="1"/>
        </p:nvSpPr>
        <p:spPr>
          <a:xfrm>
            <a:off x="899592" y="432889"/>
            <a:ext cx="1443491"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Proposal Improvement</a:t>
            </a:r>
            <a:endParaRPr lang="zh-CN" altLang="en-US" sz="1050" dirty="0">
              <a:solidFill>
                <a:schemeClr val="tx1">
                  <a:lumMod val="50000"/>
                  <a:lumOff val="50000"/>
                </a:schemeClr>
              </a:solidFill>
              <a:cs typeface="+mn-ea"/>
              <a:sym typeface="+mn-lt"/>
            </a:endParaRPr>
          </a:p>
        </p:txBody>
      </p:sp>
      <p:sp>
        <p:nvSpPr>
          <p:cNvPr id="9" name="右箭头 9">
            <a:extLst>
              <a:ext uri="{FF2B5EF4-FFF2-40B4-BE49-F238E27FC236}">
                <a16:creationId xmlns:a16="http://schemas.microsoft.com/office/drawing/2014/main" id="{FDD2788F-2DBB-426A-BEA8-DB4C7F66DABA}"/>
              </a:ext>
            </a:extLst>
          </p:cNvPr>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7" name="文本框 37">
            <a:extLst>
              <a:ext uri="{FF2B5EF4-FFF2-40B4-BE49-F238E27FC236}">
                <a16:creationId xmlns:a16="http://schemas.microsoft.com/office/drawing/2014/main" id="{00441D88-01F8-42EF-A1CD-1317DD8F4F81}"/>
              </a:ext>
            </a:extLst>
          </p:cNvPr>
          <p:cNvSpPr txBox="1"/>
          <p:nvPr userDrawn="1"/>
        </p:nvSpPr>
        <p:spPr>
          <a:xfrm>
            <a:off x="899592" y="239588"/>
            <a:ext cx="553824"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目录</a:t>
            </a:r>
          </a:p>
        </p:txBody>
      </p:sp>
      <p:sp>
        <p:nvSpPr>
          <p:cNvPr id="8" name="文本框 38">
            <a:extLst>
              <a:ext uri="{FF2B5EF4-FFF2-40B4-BE49-F238E27FC236}">
                <a16:creationId xmlns:a16="http://schemas.microsoft.com/office/drawing/2014/main" id="{9F4CF4E7-AA00-44FD-96D2-72900A987313}"/>
              </a:ext>
            </a:extLst>
          </p:cNvPr>
          <p:cNvSpPr txBox="1"/>
          <p:nvPr userDrawn="1"/>
        </p:nvSpPr>
        <p:spPr>
          <a:xfrm>
            <a:off x="899592" y="432889"/>
            <a:ext cx="605120"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Catalog</a:t>
            </a:r>
            <a:endParaRPr lang="zh-CN" altLang="en-US" sz="1050" dirty="0">
              <a:solidFill>
                <a:schemeClr val="tx1">
                  <a:lumMod val="50000"/>
                  <a:lumOff val="50000"/>
                </a:schemeClr>
              </a:solidFill>
              <a:cs typeface="+mn-ea"/>
              <a:sym typeface="+mn-lt"/>
            </a:endParaRPr>
          </a:p>
        </p:txBody>
      </p:sp>
      <p:sp>
        <p:nvSpPr>
          <p:cNvPr id="9" name="右箭头 9">
            <a:extLst>
              <a:ext uri="{FF2B5EF4-FFF2-40B4-BE49-F238E27FC236}">
                <a16:creationId xmlns:a16="http://schemas.microsoft.com/office/drawing/2014/main" id="{FDD2788F-2DBB-426A-BEA8-DB4C7F66DABA}"/>
              </a:ext>
            </a:extLst>
          </p:cNvPr>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620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2019/12/22</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cSld>
  <p:clrMapOvr>
    <a:masterClrMapping/>
  </p:clrMapOvr>
  <p:transition spd="slow" advClick="0" advTm="2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2" name="Picture 2" descr="C:\Users\Administrator\Desktop\582c0aa581928.jpg"/>
          <p:cNvPicPr>
            <a:picLocks noChangeAspect="1" noChangeArrowheads="1"/>
          </p:cNvPicPr>
          <p:nvPr userDrawn="1"/>
        </p:nvPicPr>
        <p:blipFill>
          <a:blip r:embed="rId2" cstate="print"/>
          <a:srcRect/>
          <a:stretch>
            <a:fillRect/>
          </a:stretch>
        </p:blipFill>
        <p:spPr bwMode="auto">
          <a:xfrm>
            <a:off x="0" y="0"/>
            <a:ext cx="9144000" cy="514349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pPr/>
              <a:t>2019/12/22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pPr/>
              <a:t>‹#›</a:t>
            </a:fld>
            <a:endParaRPr kumimoji="1" lang="zh-CN" altLang="en-US"/>
          </a:p>
        </p:txBody>
      </p:sp>
    </p:spTree>
    <p:extLst>
      <p:ext uri="{BB962C8B-B14F-4D97-AF65-F5344CB8AC3E}">
        <p14:creationId xmlns:p14="http://schemas.microsoft.com/office/powerpoint/2010/main" val="1739728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 y="370296"/>
            <a:ext cx="1796090" cy="6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spTree>
    <p:extLst>
      <p:ext uri="{BB962C8B-B14F-4D97-AF65-F5344CB8AC3E}">
        <p14:creationId xmlns:p14="http://schemas.microsoft.com/office/powerpoint/2010/main" val="211680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1092433"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企业认同感</a:t>
            </a:r>
          </a:p>
        </p:txBody>
      </p:sp>
      <p:sp>
        <p:nvSpPr>
          <p:cNvPr id="15" name="文本框 38"/>
          <p:cNvSpPr txBox="1"/>
          <p:nvPr userDrawn="1"/>
        </p:nvSpPr>
        <p:spPr>
          <a:xfrm>
            <a:off x="899592" y="432889"/>
            <a:ext cx="1313648"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Enterprise Cognition</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2135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553824"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收获</a:t>
            </a:r>
          </a:p>
        </p:txBody>
      </p:sp>
      <p:sp>
        <p:nvSpPr>
          <p:cNvPr id="15" name="文本框 38"/>
          <p:cNvSpPr txBox="1"/>
          <p:nvPr userDrawn="1"/>
        </p:nvSpPr>
        <p:spPr>
          <a:xfrm>
            <a:off x="899592" y="432889"/>
            <a:ext cx="614738"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Harvest</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2135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553824"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不足</a:t>
            </a:r>
          </a:p>
        </p:txBody>
      </p:sp>
      <p:sp>
        <p:nvSpPr>
          <p:cNvPr id="15" name="文本框 38"/>
          <p:cNvSpPr txBox="1"/>
          <p:nvPr userDrawn="1"/>
        </p:nvSpPr>
        <p:spPr>
          <a:xfrm>
            <a:off x="899592" y="432889"/>
            <a:ext cx="762215"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Deficiency</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73890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工作绩效</a:t>
            </a:r>
          </a:p>
        </p:txBody>
      </p:sp>
      <p:sp>
        <p:nvSpPr>
          <p:cNvPr id="15" name="文本框 38"/>
          <p:cNvSpPr txBox="1"/>
          <p:nvPr userDrawn="1"/>
        </p:nvSpPr>
        <p:spPr>
          <a:xfrm>
            <a:off x="899592" y="432889"/>
            <a:ext cx="1118081"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Job Performance</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21356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2019/12/22</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795072685"/>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4" r:id="rId3"/>
    <p:sldLayoutId id="2147483665" r:id="rId4"/>
    <p:sldLayoutId id="2147483666" r:id="rId5"/>
    <p:sldLayoutId id="2147483669" r:id="rId6"/>
    <p:sldLayoutId id="2147483670" r:id="rId7"/>
    <p:sldLayoutId id="2147483673" r:id="rId8"/>
    <p:sldLayoutId id="2147483671" r:id="rId9"/>
    <p:sldLayoutId id="2147483672" r:id="rId10"/>
    <p:sldLayoutId id="2147483667" r:id="rId11"/>
    <p:sldLayoutId id="2147483668" r:id="rId12"/>
    <p:sldLayoutId id="2147483674" r:id="rId13"/>
  </p:sldLayoutIdLst>
  <p:transition/>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4EFFC2B-1E6C-4270-A00D-1C8F9E20E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15" name="TextBox 26">
            <a:extLst>
              <a:ext uri="{FF2B5EF4-FFF2-40B4-BE49-F238E27FC236}">
                <a16:creationId xmlns:a16="http://schemas.microsoft.com/office/drawing/2014/main" id="{8A87A721-638E-4C64-B9EC-0CAC77616EAC}"/>
              </a:ext>
            </a:extLst>
          </p:cNvPr>
          <p:cNvSpPr txBox="1"/>
          <p:nvPr/>
        </p:nvSpPr>
        <p:spPr>
          <a:xfrm>
            <a:off x="3563888" y="2088875"/>
            <a:ext cx="2377221" cy="707886"/>
          </a:xfrm>
          <a:prstGeom prst="rect">
            <a:avLst/>
          </a:prstGeom>
          <a:noFill/>
        </p:spPr>
        <p:txBody>
          <a:bodyPr wrap="squar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转正报告</a:t>
            </a:r>
          </a:p>
        </p:txBody>
      </p:sp>
      <p:sp>
        <p:nvSpPr>
          <p:cNvPr id="16" name="TextBox 32">
            <a:extLst>
              <a:ext uri="{FF2B5EF4-FFF2-40B4-BE49-F238E27FC236}">
                <a16:creationId xmlns:a16="http://schemas.microsoft.com/office/drawing/2014/main" id="{B3C01ED6-EEB6-4A16-9F9A-CA4576BE476A}"/>
              </a:ext>
            </a:extLst>
          </p:cNvPr>
          <p:cNvSpPr txBox="1"/>
          <p:nvPr/>
        </p:nvSpPr>
        <p:spPr>
          <a:xfrm>
            <a:off x="3686490" y="2943676"/>
            <a:ext cx="1845377" cy="400110"/>
          </a:xfrm>
          <a:prstGeom prst="rect">
            <a:avLst/>
          </a:prstGeom>
          <a:noFill/>
        </p:spPr>
        <p:txBody>
          <a:bodyPr wrap="none" rtlCol="0">
            <a:spAutoFit/>
          </a:bodyPr>
          <a:lstStyle/>
          <a:p>
            <a:pPr algn="ctr" eaLnBrk="1" hangingPunct="1">
              <a:buFont typeface="Arial" pitchFamily="34" charset="0"/>
              <a:buNone/>
            </a:pPr>
            <a:r>
              <a:rPr lang="en-US" altLang="zh-CN" sz="2000" b="1" dirty="0">
                <a:solidFill>
                  <a:schemeClr val="tx1">
                    <a:lumMod val="65000"/>
                    <a:lumOff val="35000"/>
                  </a:schemeClr>
                </a:solidFill>
                <a:latin typeface="微软雅黑" pitchFamily="34" charset="-122"/>
                <a:ea typeface="微软雅黑" pitchFamily="34" charset="-122"/>
                <a:cs typeface="微软雅黑" pitchFamily="34" charset="-122"/>
              </a:rPr>
              <a:t>2019</a:t>
            </a:r>
            <a:r>
              <a:rPr lang="zh-CN" altLang="en-US" sz="2000" b="1" dirty="0">
                <a:solidFill>
                  <a:schemeClr val="tx1">
                    <a:lumMod val="65000"/>
                    <a:lumOff val="35000"/>
                  </a:schemeClr>
                </a:solidFill>
                <a:latin typeface="微软雅黑" pitchFamily="34" charset="-122"/>
                <a:ea typeface="微软雅黑" pitchFamily="34" charset="-122"/>
                <a:cs typeface="微软雅黑" pitchFamily="34" charset="-122"/>
              </a:rPr>
              <a:t>届菁干班</a:t>
            </a:r>
          </a:p>
        </p:txBody>
      </p:sp>
      <p:sp>
        <p:nvSpPr>
          <p:cNvPr id="17" name="TextBox 33">
            <a:extLst>
              <a:ext uri="{FF2B5EF4-FFF2-40B4-BE49-F238E27FC236}">
                <a16:creationId xmlns:a16="http://schemas.microsoft.com/office/drawing/2014/main" id="{32EA1289-CF99-4054-AB41-ED5358068E38}"/>
              </a:ext>
            </a:extLst>
          </p:cNvPr>
          <p:cNvSpPr txBox="1"/>
          <p:nvPr/>
        </p:nvSpPr>
        <p:spPr>
          <a:xfrm>
            <a:off x="2267744" y="3550838"/>
            <a:ext cx="4752528" cy="338554"/>
          </a:xfrm>
          <a:prstGeom prst="rect">
            <a:avLst/>
          </a:prstGeom>
          <a:noFill/>
        </p:spPr>
        <p:txBody>
          <a:bodyPr wrap="square" rtlCol="0">
            <a:spAutoFit/>
          </a:bodyPr>
          <a:lstStyle/>
          <a:p>
            <a:pPr algn="ctr"/>
            <a:r>
              <a:rPr lang="zh-CN" altLang="en-US" sz="1600" b="1" dirty="0">
                <a:solidFill>
                  <a:schemeClr val="tx1">
                    <a:lumMod val="65000"/>
                    <a:lumOff val="35000"/>
                  </a:schemeClr>
                </a:solidFill>
              </a:rPr>
              <a:t>汇报人：侯宇杰    时间：</a:t>
            </a:r>
            <a:r>
              <a:rPr lang="en-US" altLang="zh-CN" sz="1600" b="1" dirty="0">
                <a:solidFill>
                  <a:schemeClr val="tx1">
                    <a:lumMod val="65000"/>
                    <a:lumOff val="35000"/>
                  </a:schemeClr>
                </a:solidFill>
              </a:rPr>
              <a:t>2019</a:t>
            </a:r>
            <a:r>
              <a:rPr lang="zh-CN" altLang="en-US" sz="1600" b="1" dirty="0">
                <a:solidFill>
                  <a:schemeClr val="tx1">
                    <a:lumMod val="65000"/>
                    <a:lumOff val="35000"/>
                  </a:schemeClr>
                </a:solidFill>
              </a:rPr>
              <a:t>年</a:t>
            </a:r>
            <a:r>
              <a:rPr lang="en-US" altLang="zh-CN" sz="1600" b="1" dirty="0">
                <a:solidFill>
                  <a:schemeClr val="tx1">
                    <a:lumMod val="65000"/>
                    <a:lumOff val="35000"/>
                  </a:schemeClr>
                </a:solidFill>
              </a:rPr>
              <a:t>12</a:t>
            </a:r>
            <a:r>
              <a:rPr lang="zh-CN" altLang="en-US" sz="1600" b="1" dirty="0">
                <a:solidFill>
                  <a:schemeClr val="tx1">
                    <a:lumMod val="65000"/>
                    <a:lumOff val="35000"/>
                  </a:schemeClr>
                </a:solidFill>
              </a:rPr>
              <a:t>月</a:t>
            </a:r>
            <a:r>
              <a:rPr lang="en-US" altLang="zh-CN" sz="1600" b="1" dirty="0">
                <a:solidFill>
                  <a:schemeClr val="tx1">
                    <a:lumMod val="65000"/>
                    <a:lumOff val="35000"/>
                  </a:schemeClr>
                </a:solidFill>
              </a:rPr>
              <a:t>27</a:t>
            </a:r>
            <a:r>
              <a:rPr lang="zh-CN" altLang="en-US" sz="1600" b="1" dirty="0">
                <a:solidFill>
                  <a:schemeClr val="tx1">
                    <a:lumMod val="65000"/>
                    <a:lumOff val="35000"/>
                  </a:schemeClr>
                </a:solidFill>
              </a:rPr>
              <a:t>日</a:t>
            </a:r>
          </a:p>
        </p:txBody>
      </p:sp>
      <p:pic>
        <p:nvPicPr>
          <p:cNvPr id="10" name="Picture 2" descr="C:\Users\chyum\Documents\My Customers\Foxconn\FS TDK\Phase D\金蟾翡翠圖貔貅版.png">
            <a:extLst>
              <a:ext uri="{FF2B5EF4-FFF2-40B4-BE49-F238E27FC236}">
                <a16:creationId xmlns:a16="http://schemas.microsoft.com/office/drawing/2014/main" id="{5A4210B2-DB1A-4FAF-8AC3-B435F355C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619936"/>
            <a:ext cx="37893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612953"/>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群組 1">
            <a:extLst>
              <a:ext uri="{FF2B5EF4-FFF2-40B4-BE49-F238E27FC236}">
                <a16:creationId xmlns:a16="http://schemas.microsoft.com/office/drawing/2014/main" id="{B93D2203-06D7-4967-8DA4-6C82F87F1DB4}"/>
              </a:ext>
            </a:extLst>
          </p:cNvPr>
          <p:cNvGrpSpPr>
            <a:grpSpLocks/>
          </p:cNvGrpSpPr>
          <p:nvPr/>
        </p:nvGrpSpPr>
        <p:grpSpPr bwMode="auto">
          <a:xfrm>
            <a:off x="1475656" y="1393825"/>
            <a:ext cx="1214439" cy="2355851"/>
            <a:chOff x="649288" y="1270000"/>
            <a:chExt cx="1214439" cy="2355851"/>
          </a:xfrm>
        </p:grpSpPr>
        <p:grpSp>
          <p:nvGrpSpPr>
            <p:cNvPr id="35" name="组合 1">
              <a:extLst>
                <a:ext uri="{FF2B5EF4-FFF2-40B4-BE49-F238E27FC236}">
                  <a16:creationId xmlns:a16="http://schemas.microsoft.com/office/drawing/2014/main" id="{05563BA9-5199-4A2F-8E35-5BCB5789E7E0}"/>
                </a:ext>
              </a:extLst>
            </p:cNvPr>
            <p:cNvGrpSpPr>
              <a:grpSpLocks/>
            </p:cNvGrpSpPr>
            <p:nvPr/>
          </p:nvGrpSpPr>
          <p:grpSpPr bwMode="auto">
            <a:xfrm>
              <a:off x="649288" y="1270000"/>
              <a:ext cx="1214439" cy="2355851"/>
              <a:chOff x="0" y="1"/>
              <a:chExt cx="1213555" cy="2354904"/>
            </a:xfrm>
          </p:grpSpPr>
          <p:sp>
            <p:nvSpPr>
              <p:cNvPr id="37" name="圆角矩形 2">
                <a:extLst>
                  <a:ext uri="{FF2B5EF4-FFF2-40B4-BE49-F238E27FC236}">
                    <a16:creationId xmlns:a16="http://schemas.microsoft.com/office/drawing/2014/main" id="{7FE8C82B-9953-4AD9-9469-CEE5D90BCC2E}"/>
                  </a:ext>
                </a:extLst>
              </p:cNvPr>
              <p:cNvSpPr>
                <a:spLocks noChangeArrowheads="1"/>
              </p:cNvSpPr>
              <p:nvPr/>
            </p:nvSpPr>
            <p:spPr bwMode="auto">
              <a:xfrm rot="5400000">
                <a:off x="-570675" y="570676"/>
                <a:ext cx="2354904" cy="1213553"/>
              </a:xfrm>
              <a:prstGeom prst="roundRect">
                <a:avLst>
                  <a:gd name="adj" fmla="val 50000"/>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600">
                  <a:solidFill>
                    <a:srgbClr val="FFFFFF"/>
                  </a:solidFill>
                  <a:ea typeface="微软雅黑" panose="020B0503020204020204" pitchFamily="34" charset="-122"/>
                </a:endParaRPr>
              </a:p>
            </p:txBody>
          </p:sp>
          <p:sp>
            <p:nvSpPr>
              <p:cNvPr id="38" name="椭圆 3">
                <a:extLst>
                  <a:ext uri="{FF2B5EF4-FFF2-40B4-BE49-F238E27FC236}">
                    <a16:creationId xmlns:a16="http://schemas.microsoft.com/office/drawing/2014/main" id="{FFDDF0DC-59B3-485F-A61C-5559C8CB8986}"/>
                  </a:ext>
                </a:extLst>
              </p:cNvPr>
              <p:cNvSpPr>
                <a:spLocks noChangeArrowheads="1"/>
              </p:cNvSpPr>
              <p:nvPr/>
            </p:nvSpPr>
            <p:spPr bwMode="auto">
              <a:xfrm>
                <a:off x="132376" y="140610"/>
                <a:ext cx="948800" cy="95006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39" name="Text Box 39">
                <a:extLst>
                  <a:ext uri="{FF2B5EF4-FFF2-40B4-BE49-F238E27FC236}">
                    <a16:creationId xmlns:a16="http://schemas.microsoft.com/office/drawing/2014/main" id="{C6B954F0-4876-4229-849D-3A7863124833}"/>
                  </a:ext>
                </a:extLst>
              </p:cNvPr>
              <p:cNvSpPr txBox="1">
                <a:spLocks noChangeArrowheads="1"/>
              </p:cNvSpPr>
              <p:nvPr/>
            </p:nvSpPr>
            <p:spPr bwMode="auto">
              <a:xfrm>
                <a:off x="1" y="1087319"/>
                <a:ext cx="1213554" cy="101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中交三航智慧后勤系统</a:t>
                </a:r>
              </a:p>
            </p:txBody>
          </p:sp>
        </p:grpSp>
        <p:sp>
          <p:nvSpPr>
            <p:cNvPr id="36" name="文字方塊 35">
              <a:extLst>
                <a:ext uri="{FF2B5EF4-FFF2-40B4-BE49-F238E27FC236}">
                  <a16:creationId xmlns:a16="http://schemas.microsoft.com/office/drawing/2014/main" id="{8B90B290-156F-4F43-8731-967C21439F17}"/>
                </a:ext>
              </a:extLst>
            </p:cNvPr>
            <p:cNvSpPr txBox="1">
              <a:spLocks noChangeArrowheads="1"/>
            </p:cNvSpPr>
            <p:nvPr/>
          </p:nvSpPr>
          <p:spPr bwMode="auto">
            <a:xfrm>
              <a:off x="819148" y="1601187"/>
              <a:ext cx="874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en-US" altLang="zh-CN" sz="3200" b="1" dirty="0">
                  <a:solidFill>
                    <a:schemeClr val="bg2">
                      <a:lumMod val="50000"/>
                    </a:schemeClr>
                  </a:solidFill>
                  <a:latin typeface="微软雅黑" panose="020B0503020204020204" pitchFamily="34" charset="-122"/>
                  <a:ea typeface="微软雅黑" panose="020B0503020204020204" pitchFamily="34" charset="-122"/>
                </a:rPr>
                <a:t>3</a:t>
              </a:r>
              <a:endParaRPr lang="zh-TW" altLang="en-US" sz="3200" b="1" dirty="0">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42" name="矩形 41">
            <a:extLst>
              <a:ext uri="{FF2B5EF4-FFF2-40B4-BE49-F238E27FC236}">
                <a16:creationId xmlns:a16="http://schemas.microsoft.com/office/drawing/2014/main" id="{A9628F86-4EF8-4FA5-91A1-09B688F98AEE}"/>
              </a:ext>
            </a:extLst>
          </p:cNvPr>
          <p:cNvSpPr/>
          <p:nvPr/>
        </p:nvSpPr>
        <p:spPr>
          <a:xfrm>
            <a:off x="3347864" y="1767688"/>
            <a:ext cx="4400771" cy="1608124"/>
          </a:xfrm>
          <a:prstGeom prst="rect">
            <a:avLst/>
          </a:prstGeom>
        </p:spPr>
        <p:txBody>
          <a:bodyPr wrap="square" lIns="68573" tIns="34286" rIns="68573" bIns="34286">
            <a:spAutoFit/>
          </a:bodyPr>
          <a:lstStyle/>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参与的第一个外部专案开发</a:t>
            </a:r>
          </a:p>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完整的专案开发实践</a:t>
            </a:r>
          </a:p>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不断的请教，真正的提升</a:t>
            </a:r>
          </a:p>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互相配合，顺利结案</a:t>
            </a:r>
          </a:p>
        </p:txBody>
      </p:sp>
    </p:spTree>
    <p:extLst>
      <p:ext uri="{BB962C8B-B14F-4D97-AF65-F5344CB8AC3E}">
        <p14:creationId xmlns:p14="http://schemas.microsoft.com/office/powerpoint/2010/main" val="963181551"/>
      </p:ext>
    </p:extLst>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群組 1">
            <a:extLst>
              <a:ext uri="{FF2B5EF4-FFF2-40B4-BE49-F238E27FC236}">
                <a16:creationId xmlns:a16="http://schemas.microsoft.com/office/drawing/2014/main" id="{B93D2203-06D7-4967-8DA4-6C82F87F1DB4}"/>
              </a:ext>
            </a:extLst>
          </p:cNvPr>
          <p:cNvGrpSpPr>
            <a:grpSpLocks/>
          </p:cNvGrpSpPr>
          <p:nvPr/>
        </p:nvGrpSpPr>
        <p:grpSpPr bwMode="auto">
          <a:xfrm>
            <a:off x="1475656" y="1393825"/>
            <a:ext cx="1214437" cy="2355850"/>
            <a:chOff x="649288" y="1270000"/>
            <a:chExt cx="1214437" cy="2355850"/>
          </a:xfrm>
        </p:grpSpPr>
        <p:grpSp>
          <p:nvGrpSpPr>
            <p:cNvPr id="35" name="组合 1">
              <a:extLst>
                <a:ext uri="{FF2B5EF4-FFF2-40B4-BE49-F238E27FC236}">
                  <a16:creationId xmlns:a16="http://schemas.microsoft.com/office/drawing/2014/main" id="{05563BA9-5199-4A2F-8E35-5BCB5789E7E0}"/>
                </a:ext>
              </a:extLst>
            </p:cNvPr>
            <p:cNvGrpSpPr>
              <a:grpSpLocks/>
            </p:cNvGrpSpPr>
            <p:nvPr/>
          </p:nvGrpSpPr>
          <p:grpSpPr bwMode="auto">
            <a:xfrm>
              <a:off x="649288" y="1270000"/>
              <a:ext cx="1214437" cy="2355850"/>
              <a:chOff x="0" y="1"/>
              <a:chExt cx="1213553" cy="2354904"/>
            </a:xfrm>
          </p:grpSpPr>
          <p:sp>
            <p:nvSpPr>
              <p:cNvPr id="37" name="圆角矩形 2">
                <a:extLst>
                  <a:ext uri="{FF2B5EF4-FFF2-40B4-BE49-F238E27FC236}">
                    <a16:creationId xmlns:a16="http://schemas.microsoft.com/office/drawing/2014/main" id="{7FE8C82B-9953-4AD9-9469-CEE5D90BCC2E}"/>
                  </a:ext>
                </a:extLst>
              </p:cNvPr>
              <p:cNvSpPr>
                <a:spLocks noChangeArrowheads="1"/>
              </p:cNvSpPr>
              <p:nvPr/>
            </p:nvSpPr>
            <p:spPr bwMode="auto">
              <a:xfrm rot="5400000">
                <a:off x="-570675" y="570676"/>
                <a:ext cx="2354904" cy="1213553"/>
              </a:xfrm>
              <a:prstGeom prst="roundRect">
                <a:avLst>
                  <a:gd name="adj" fmla="val 50000"/>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600">
                  <a:solidFill>
                    <a:srgbClr val="FFFFFF"/>
                  </a:solidFill>
                  <a:ea typeface="微软雅黑" panose="020B0503020204020204" pitchFamily="34" charset="-122"/>
                </a:endParaRPr>
              </a:p>
            </p:txBody>
          </p:sp>
          <p:sp>
            <p:nvSpPr>
              <p:cNvPr id="38" name="椭圆 3">
                <a:extLst>
                  <a:ext uri="{FF2B5EF4-FFF2-40B4-BE49-F238E27FC236}">
                    <a16:creationId xmlns:a16="http://schemas.microsoft.com/office/drawing/2014/main" id="{FFDDF0DC-59B3-485F-A61C-5559C8CB8986}"/>
                  </a:ext>
                </a:extLst>
              </p:cNvPr>
              <p:cNvSpPr>
                <a:spLocks noChangeArrowheads="1"/>
              </p:cNvSpPr>
              <p:nvPr/>
            </p:nvSpPr>
            <p:spPr bwMode="auto">
              <a:xfrm>
                <a:off x="132376" y="140610"/>
                <a:ext cx="948800" cy="95006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39" name="Text Box 39">
                <a:extLst>
                  <a:ext uri="{FF2B5EF4-FFF2-40B4-BE49-F238E27FC236}">
                    <a16:creationId xmlns:a16="http://schemas.microsoft.com/office/drawing/2014/main" id="{C6B954F0-4876-4229-849D-3A7863124833}"/>
                  </a:ext>
                </a:extLst>
              </p:cNvPr>
              <p:cNvSpPr txBox="1">
                <a:spLocks noChangeArrowheads="1"/>
              </p:cNvSpPr>
              <p:nvPr/>
            </p:nvSpPr>
            <p:spPr bwMode="auto">
              <a:xfrm>
                <a:off x="63679" y="1177452"/>
                <a:ext cx="1086190" cy="8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法务系统</a:t>
                </a:r>
              </a:p>
            </p:txBody>
          </p:sp>
        </p:grpSp>
        <p:sp>
          <p:nvSpPr>
            <p:cNvPr id="36" name="文字方塊 35">
              <a:extLst>
                <a:ext uri="{FF2B5EF4-FFF2-40B4-BE49-F238E27FC236}">
                  <a16:creationId xmlns:a16="http://schemas.microsoft.com/office/drawing/2014/main" id="{8B90B290-156F-4F43-8731-967C21439F17}"/>
                </a:ext>
              </a:extLst>
            </p:cNvPr>
            <p:cNvSpPr txBox="1">
              <a:spLocks noChangeArrowheads="1"/>
            </p:cNvSpPr>
            <p:nvPr/>
          </p:nvSpPr>
          <p:spPr bwMode="auto">
            <a:xfrm>
              <a:off x="819148" y="1601187"/>
              <a:ext cx="874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en-US" altLang="zh-CN" sz="3200" b="1" dirty="0">
                  <a:solidFill>
                    <a:schemeClr val="bg2">
                      <a:lumMod val="50000"/>
                    </a:schemeClr>
                  </a:solidFill>
                  <a:latin typeface="微软雅黑" panose="020B0503020204020204" pitchFamily="34" charset="-122"/>
                  <a:ea typeface="微软雅黑" panose="020B0503020204020204" pitchFamily="34" charset="-122"/>
                </a:rPr>
                <a:t>4</a:t>
              </a:r>
              <a:endParaRPr lang="zh-TW" altLang="en-US" sz="3200" b="1" dirty="0">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42" name="矩形 41">
            <a:extLst>
              <a:ext uri="{FF2B5EF4-FFF2-40B4-BE49-F238E27FC236}">
                <a16:creationId xmlns:a16="http://schemas.microsoft.com/office/drawing/2014/main" id="{A9628F86-4EF8-4FA5-91A1-09B688F98AEE}"/>
              </a:ext>
            </a:extLst>
          </p:cNvPr>
          <p:cNvSpPr/>
          <p:nvPr/>
        </p:nvSpPr>
        <p:spPr>
          <a:xfrm>
            <a:off x="3135101" y="1767687"/>
            <a:ext cx="4605251" cy="1608124"/>
          </a:xfrm>
          <a:prstGeom prst="rect">
            <a:avLst/>
          </a:prstGeom>
        </p:spPr>
        <p:txBody>
          <a:bodyPr wrap="square" lIns="68573" tIns="34286" rIns="68573" bIns="34286">
            <a:spAutoFit/>
          </a:bodyPr>
          <a:lstStyle/>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加入团队，更大的系统，更大的挑战</a:t>
            </a:r>
          </a:p>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统一的风格，全新的</a:t>
            </a:r>
            <a:r>
              <a:rPr lang="en-US" altLang="zh-CN" sz="2000" b="1" dirty="0" err="1">
                <a:solidFill>
                  <a:schemeClr val="bg1">
                    <a:lumMod val="50000"/>
                  </a:schemeClr>
                </a:solidFill>
                <a:latin typeface="微软雅黑" panose="020B0503020204020204" pitchFamily="34" charset="-122"/>
                <a:ea typeface="微软雅黑" panose="020B0503020204020204" pitchFamily="34" charset="-122"/>
              </a:rPr>
              <a:t>celerUI</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界面</a:t>
            </a:r>
          </a:p>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诉讼模块，</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portal</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和</a:t>
            </a:r>
            <a:r>
              <a:rPr lang="en-US" altLang="zh-CN" sz="2000" b="1" dirty="0" err="1">
                <a:solidFill>
                  <a:schemeClr val="bg1">
                    <a:lumMod val="50000"/>
                  </a:schemeClr>
                </a:solidFill>
                <a:latin typeface="微软雅黑" panose="020B0503020204020204" pitchFamily="34" charset="-122"/>
                <a:ea typeface="微软雅黑" panose="020B0503020204020204" pitchFamily="34" charset="-122"/>
              </a:rPr>
              <a:t>celer</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模块</a:t>
            </a:r>
          </a:p>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更多的配合，更紧密的团队</a:t>
            </a:r>
          </a:p>
        </p:txBody>
      </p:sp>
    </p:spTree>
    <p:extLst>
      <p:ext uri="{BB962C8B-B14F-4D97-AF65-F5344CB8AC3E}">
        <p14:creationId xmlns:p14="http://schemas.microsoft.com/office/powerpoint/2010/main" val="2750480120"/>
      </p:ext>
    </p:extLst>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78E4CD0-9187-4212-A61D-D371E85FC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9" name="矩形 28"/>
          <p:cNvSpPr/>
          <p:nvPr/>
        </p:nvSpPr>
        <p:spPr>
          <a:xfrm>
            <a:off x="4170454" y="2253520"/>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收获与不足</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4170454" y="2785134"/>
            <a:ext cx="943848" cy="246221"/>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不断学习</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5292080" y="2785134"/>
            <a:ext cx="943848" cy="246221"/>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收获成长</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流程图: 准备 1">
            <a:extLst>
              <a:ext uri="{FF2B5EF4-FFF2-40B4-BE49-F238E27FC236}">
                <a16:creationId xmlns:a16="http://schemas.microsoft.com/office/drawing/2014/main" id="{BEC20852-09D2-49D7-9EC1-4B51B86D833D}"/>
              </a:ext>
            </a:extLst>
          </p:cNvPr>
          <p:cNvSpPr/>
          <p:nvPr/>
        </p:nvSpPr>
        <p:spPr>
          <a:xfrm>
            <a:off x="2555776" y="2139702"/>
            <a:ext cx="1296144" cy="864096"/>
          </a:xfrm>
          <a:prstGeom prst="flowChartPrepa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03</a:t>
            </a:r>
            <a:endParaRPr lang="zh-CN" altLang="en-US" sz="4400" dirty="0"/>
          </a:p>
        </p:txBody>
      </p:sp>
    </p:spTree>
    <p:extLst>
      <p:ext uri="{BB962C8B-B14F-4D97-AF65-F5344CB8AC3E}">
        <p14:creationId xmlns:p14="http://schemas.microsoft.com/office/powerpoint/2010/main" val="2656833114"/>
      </p:ext>
    </p:extLst>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14344">
            <a:extLst>
              <a:ext uri="{FF2B5EF4-FFF2-40B4-BE49-F238E27FC236}">
                <a16:creationId xmlns:a16="http://schemas.microsoft.com/office/drawing/2014/main" id="{CE584E8A-438F-4D85-8C24-425EC3691B91}"/>
              </a:ext>
            </a:extLst>
          </p:cNvPr>
          <p:cNvSpPr/>
          <p:nvPr/>
        </p:nvSpPr>
        <p:spPr>
          <a:xfrm flipH="1">
            <a:off x="5119040" y="1188114"/>
            <a:ext cx="1018372" cy="1"/>
          </a:xfrm>
          <a:prstGeom prst="line">
            <a:avLst/>
          </a:prstGeom>
          <a:ln w="6350">
            <a:solidFill>
              <a:schemeClr val="bg1">
                <a:lumMod val="65000"/>
              </a:schemeClr>
            </a:solidFill>
            <a:prstDash val="dash"/>
            <a:round/>
            <a:headEnd type="oval"/>
          </a:ln>
        </p:spPr>
        <p:txBody>
          <a:bodyPr lIns="0" tIns="0" rIns="0" bIns="0"/>
          <a:lstStyle/>
          <a:p>
            <a:pPr lvl="0">
              <a:defRPr sz="1200">
                <a:uFillTx/>
                <a:latin typeface="+mj-lt"/>
                <a:ea typeface="+mj-ea"/>
                <a:cs typeface="+mj-cs"/>
                <a:sym typeface="Helvetica"/>
              </a:defRPr>
            </a:pPr>
            <a:endParaRPr sz="1200">
              <a:solidFill>
                <a:schemeClr val="tx1">
                  <a:lumMod val="75000"/>
                  <a:lumOff val="25000"/>
                </a:schemeClr>
              </a:solidFill>
              <a:cs typeface="+mn-ea"/>
              <a:sym typeface="+mn-lt"/>
            </a:endParaRPr>
          </a:p>
        </p:txBody>
      </p:sp>
      <p:sp>
        <p:nvSpPr>
          <p:cNvPr id="71" name="Shape 14345">
            <a:extLst>
              <a:ext uri="{FF2B5EF4-FFF2-40B4-BE49-F238E27FC236}">
                <a16:creationId xmlns:a16="http://schemas.microsoft.com/office/drawing/2014/main" id="{4BC0BB93-941E-4D35-9B9A-0E4AE382C69B}"/>
              </a:ext>
            </a:extLst>
          </p:cNvPr>
          <p:cNvSpPr/>
          <p:nvPr/>
        </p:nvSpPr>
        <p:spPr>
          <a:xfrm>
            <a:off x="6252230" y="1031397"/>
            <a:ext cx="2565675" cy="369320"/>
          </a:xfrm>
          <a:prstGeom prst="rect">
            <a:avLst/>
          </a:prstGeom>
          <a:noFill/>
          <a:ln w="12700" cap="flat">
            <a:noFill/>
            <a:miter lim="400000"/>
          </a:ln>
          <a:effectLst/>
        </p:spPr>
        <p:txBody>
          <a:bodyPr wrap="square" lIns="45714" tIns="45714" rIns="45714" bIns="45714"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800" b="1" dirty="0">
                <a:solidFill>
                  <a:schemeClr val="bg1">
                    <a:lumMod val="50000"/>
                  </a:schemeClr>
                </a:solidFill>
                <a:uFillTx/>
                <a:latin typeface="微软雅黑" pitchFamily="34" charset="-122"/>
                <a:ea typeface="微软雅黑" pitchFamily="34" charset="-122"/>
                <a:cs typeface="+mn-ea"/>
                <a:sym typeface="+mn-lt"/>
              </a:rPr>
              <a:t>项目经验增加</a:t>
            </a:r>
            <a:endParaRPr sz="1800" b="1" dirty="0">
              <a:solidFill>
                <a:schemeClr val="bg1">
                  <a:lumMod val="50000"/>
                </a:schemeClr>
              </a:solidFill>
              <a:uFillTx/>
              <a:latin typeface="微软雅黑" pitchFamily="34" charset="-122"/>
              <a:ea typeface="微软雅黑" pitchFamily="34" charset="-122"/>
              <a:cs typeface="+mn-ea"/>
              <a:sym typeface="+mn-lt"/>
            </a:endParaRPr>
          </a:p>
        </p:txBody>
      </p:sp>
      <p:sp>
        <p:nvSpPr>
          <p:cNvPr id="72" name="Shape 14346">
            <a:extLst>
              <a:ext uri="{FF2B5EF4-FFF2-40B4-BE49-F238E27FC236}">
                <a16:creationId xmlns:a16="http://schemas.microsoft.com/office/drawing/2014/main" id="{A5B7294F-3629-4C6D-AE0F-0783E3E2F404}"/>
              </a:ext>
            </a:extLst>
          </p:cNvPr>
          <p:cNvSpPr/>
          <p:nvPr/>
        </p:nvSpPr>
        <p:spPr>
          <a:xfrm>
            <a:off x="5958353" y="1400717"/>
            <a:ext cx="2470428" cy="1249176"/>
          </a:xfrm>
          <a:prstGeom prst="rect">
            <a:avLst/>
          </a:prstGeom>
          <a:noFill/>
          <a:ln w="12700" cap="flat">
            <a:noFill/>
            <a:miter lim="400000"/>
          </a:ln>
          <a:effectLst/>
        </p:spPr>
        <p:txBody>
          <a:bodyPr wrap="square" lIns="45714" tIns="45714" rIns="45714" bIns="45714"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600" dirty="0">
                <a:solidFill>
                  <a:schemeClr val="bg1">
                    <a:lumMod val="50000"/>
                  </a:schemeClr>
                </a:solidFill>
                <a:uFillTx/>
                <a:latin typeface="微软雅黑" pitchFamily="34" charset="-122"/>
                <a:ea typeface="微软雅黑" pitchFamily="34" charset="-122"/>
                <a:cs typeface="+mn-ea"/>
                <a:sym typeface="+mn-lt"/>
              </a:rPr>
              <a:t>经历了完整的项目开发流程，体会到了实际用户需求的变化，要从用户角度去思考问题。</a:t>
            </a:r>
            <a:endParaRPr sz="1600" dirty="0">
              <a:solidFill>
                <a:schemeClr val="bg1">
                  <a:lumMod val="50000"/>
                </a:schemeClr>
              </a:solidFill>
              <a:uFillTx/>
              <a:latin typeface="微软雅黑" pitchFamily="34" charset="-122"/>
              <a:ea typeface="微软雅黑" pitchFamily="34" charset="-122"/>
              <a:cs typeface="+mn-ea"/>
              <a:sym typeface="+mn-lt"/>
            </a:endParaRPr>
          </a:p>
        </p:txBody>
      </p:sp>
      <p:sp>
        <p:nvSpPr>
          <p:cNvPr id="73" name="Shape 14348">
            <a:extLst>
              <a:ext uri="{FF2B5EF4-FFF2-40B4-BE49-F238E27FC236}">
                <a16:creationId xmlns:a16="http://schemas.microsoft.com/office/drawing/2014/main" id="{C70F2843-8A62-4599-92CD-2D8888FCF7B4}"/>
              </a:ext>
            </a:extLst>
          </p:cNvPr>
          <p:cNvSpPr/>
          <p:nvPr/>
        </p:nvSpPr>
        <p:spPr>
          <a:xfrm>
            <a:off x="6252230" y="2860514"/>
            <a:ext cx="2235768" cy="369320"/>
          </a:xfrm>
          <a:prstGeom prst="rect">
            <a:avLst/>
          </a:prstGeom>
          <a:noFill/>
          <a:ln w="12700" cap="flat">
            <a:noFill/>
            <a:miter lim="400000"/>
          </a:ln>
          <a:effectLst/>
        </p:spPr>
        <p:txBody>
          <a:bodyPr wrap="square" lIns="45714" tIns="45714" rIns="45714" bIns="45714"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800" b="1" dirty="0">
                <a:solidFill>
                  <a:schemeClr val="bg1">
                    <a:lumMod val="50000"/>
                  </a:schemeClr>
                </a:solidFill>
                <a:uFillTx/>
                <a:latin typeface="微软雅黑" pitchFamily="34" charset="-122"/>
                <a:ea typeface="微软雅黑" pitchFamily="34" charset="-122"/>
                <a:cs typeface="+mn-ea"/>
                <a:sym typeface="+mn-lt"/>
              </a:rPr>
              <a:t>团队协作能力提高</a:t>
            </a:r>
            <a:endParaRPr sz="1800" b="1" dirty="0">
              <a:solidFill>
                <a:schemeClr val="bg1">
                  <a:lumMod val="50000"/>
                </a:schemeClr>
              </a:solidFill>
              <a:uFillTx/>
              <a:latin typeface="微软雅黑" pitchFamily="34" charset="-122"/>
              <a:ea typeface="微软雅黑" pitchFamily="34" charset="-122"/>
              <a:cs typeface="+mn-ea"/>
              <a:sym typeface="+mn-lt"/>
            </a:endParaRPr>
          </a:p>
        </p:txBody>
      </p:sp>
      <p:sp>
        <p:nvSpPr>
          <p:cNvPr id="75" name="Shape 14351">
            <a:extLst>
              <a:ext uri="{FF2B5EF4-FFF2-40B4-BE49-F238E27FC236}">
                <a16:creationId xmlns:a16="http://schemas.microsoft.com/office/drawing/2014/main" id="{FCA069D6-477D-467A-9AC9-9229A5D3A550}"/>
              </a:ext>
            </a:extLst>
          </p:cNvPr>
          <p:cNvSpPr/>
          <p:nvPr/>
        </p:nvSpPr>
        <p:spPr>
          <a:xfrm flipH="1">
            <a:off x="5747914" y="3025526"/>
            <a:ext cx="484396" cy="1"/>
          </a:xfrm>
          <a:prstGeom prst="line">
            <a:avLst/>
          </a:prstGeom>
          <a:ln w="6350">
            <a:solidFill>
              <a:schemeClr val="bg1">
                <a:lumMod val="65000"/>
              </a:schemeClr>
            </a:solidFill>
            <a:prstDash val="dash"/>
            <a:round/>
            <a:headEnd type="oval"/>
          </a:ln>
        </p:spPr>
        <p:txBody>
          <a:bodyPr lIns="0" tIns="0" rIns="0" bIns="0"/>
          <a:lstStyle/>
          <a:p>
            <a:pPr lvl="0">
              <a:defRPr sz="1200">
                <a:uFillTx/>
                <a:latin typeface="+mj-lt"/>
                <a:ea typeface="+mj-ea"/>
                <a:cs typeface="+mj-cs"/>
                <a:sym typeface="Helvetica"/>
              </a:defRPr>
            </a:pPr>
            <a:endParaRPr sz="1200">
              <a:solidFill>
                <a:schemeClr val="tx1">
                  <a:lumMod val="75000"/>
                  <a:lumOff val="25000"/>
                </a:schemeClr>
              </a:solidFill>
              <a:cs typeface="+mn-ea"/>
              <a:sym typeface="+mn-lt"/>
            </a:endParaRPr>
          </a:p>
        </p:txBody>
      </p:sp>
      <p:sp>
        <p:nvSpPr>
          <p:cNvPr id="76" name="Shape 14352">
            <a:extLst>
              <a:ext uri="{FF2B5EF4-FFF2-40B4-BE49-F238E27FC236}">
                <a16:creationId xmlns:a16="http://schemas.microsoft.com/office/drawing/2014/main" id="{A21A1A66-3C75-4E36-A0CD-496BC825F8C0}"/>
              </a:ext>
            </a:extLst>
          </p:cNvPr>
          <p:cNvSpPr/>
          <p:nvPr/>
        </p:nvSpPr>
        <p:spPr>
          <a:xfrm>
            <a:off x="2570388" y="3071811"/>
            <a:ext cx="1549449" cy="369320"/>
          </a:xfrm>
          <a:prstGeom prst="rect">
            <a:avLst/>
          </a:prstGeom>
          <a:noFill/>
          <a:ln w="12700" cap="flat">
            <a:noFill/>
            <a:miter lim="400000"/>
          </a:ln>
          <a:effectLst/>
        </p:spPr>
        <p:txBody>
          <a:bodyPr wrap="square" lIns="45714" tIns="45714" rIns="45714" bIns="45714"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800" b="1" dirty="0">
                <a:solidFill>
                  <a:schemeClr val="bg1">
                    <a:lumMod val="50000"/>
                  </a:schemeClr>
                </a:solidFill>
                <a:latin typeface="微软雅黑" pitchFamily="34" charset="-122"/>
                <a:ea typeface="微软雅黑" pitchFamily="34" charset="-122"/>
                <a:cs typeface="+mn-ea"/>
                <a:sym typeface="+mn-lt"/>
              </a:rPr>
              <a:t>技术水平提升</a:t>
            </a:r>
            <a:endParaRPr sz="1800" b="1" dirty="0">
              <a:solidFill>
                <a:schemeClr val="bg1">
                  <a:lumMod val="50000"/>
                </a:schemeClr>
              </a:solidFill>
              <a:latin typeface="微软雅黑" pitchFamily="34" charset="-122"/>
              <a:ea typeface="微软雅黑" pitchFamily="34" charset="-122"/>
              <a:cs typeface="+mn-ea"/>
              <a:sym typeface="+mn-lt"/>
            </a:endParaRPr>
          </a:p>
        </p:txBody>
      </p:sp>
      <p:sp>
        <p:nvSpPr>
          <p:cNvPr id="77" name="Shape 14353">
            <a:extLst>
              <a:ext uri="{FF2B5EF4-FFF2-40B4-BE49-F238E27FC236}">
                <a16:creationId xmlns:a16="http://schemas.microsoft.com/office/drawing/2014/main" id="{881B33C1-7B04-4447-AC3E-56CCB96B1D39}"/>
              </a:ext>
            </a:extLst>
          </p:cNvPr>
          <p:cNvSpPr/>
          <p:nvPr/>
        </p:nvSpPr>
        <p:spPr>
          <a:xfrm>
            <a:off x="1979712" y="3434537"/>
            <a:ext cx="2690400" cy="1287648"/>
          </a:xfrm>
          <a:prstGeom prst="rect">
            <a:avLst/>
          </a:prstGeom>
          <a:noFill/>
          <a:ln w="12700" cap="flat">
            <a:noFill/>
            <a:miter lim="400000"/>
          </a:ln>
          <a:effectLst/>
        </p:spPr>
        <p:txBody>
          <a:bodyPr wrap="square" lIns="45714" tIns="45714" rIns="45714" bIns="45714"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marL="285750" lvl="0" indent="-285750" algn="l">
              <a:buFont typeface="Arial" panose="020B0604020202020204" pitchFamily="34" charset="0"/>
              <a:buChar char="•"/>
              <a:defRPr sz="1800">
                <a:solidFill>
                  <a:srgbClr val="000000"/>
                </a:solidFill>
                <a:uFillTx/>
              </a:defRPr>
            </a:pPr>
            <a:r>
              <a:rPr lang="zh-CN" altLang="en-US" sz="1600" dirty="0">
                <a:solidFill>
                  <a:schemeClr val="bg1">
                    <a:lumMod val="50000"/>
                  </a:schemeClr>
                </a:solidFill>
                <a:latin typeface="微软雅黑" pitchFamily="34" charset="-122"/>
                <a:ea typeface="微软雅黑" pitchFamily="34" charset="-122"/>
                <a:cs typeface="+mn-ea"/>
                <a:sym typeface="+mn-lt"/>
              </a:rPr>
              <a:t>客服系统的</a:t>
            </a:r>
            <a:r>
              <a:rPr lang="en-US" altLang="zh-CN" sz="1600" dirty="0" err="1">
                <a:solidFill>
                  <a:schemeClr val="bg1">
                    <a:lumMod val="50000"/>
                  </a:schemeClr>
                </a:solidFill>
                <a:latin typeface="微软雅黑" pitchFamily="34" charset="-122"/>
                <a:ea typeface="微软雅黑" pitchFamily="34" charset="-122"/>
                <a:cs typeface="+mn-ea"/>
                <a:sym typeface="+mn-lt"/>
              </a:rPr>
              <a:t>celer</a:t>
            </a:r>
            <a:r>
              <a:rPr lang="zh-CN" altLang="en-US" sz="1600" dirty="0">
                <a:solidFill>
                  <a:schemeClr val="bg1">
                    <a:lumMod val="50000"/>
                  </a:schemeClr>
                </a:solidFill>
                <a:latin typeface="微软雅黑" pitchFamily="34" charset="-122"/>
                <a:ea typeface="微软雅黑" pitchFamily="34" charset="-122"/>
                <a:cs typeface="+mn-ea"/>
                <a:sym typeface="+mn-lt"/>
              </a:rPr>
              <a:t>水平提升</a:t>
            </a:r>
            <a:endParaRPr lang="en-US" altLang="zh-CN" sz="1600" dirty="0">
              <a:solidFill>
                <a:schemeClr val="bg1">
                  <a:lumMod val="50000"/>
                </a:schemeClr>
              </a:solidFill>
              <a:latin typeface="微软雅黑" pitchFamily="34" charset="-122"/>
              <a:ea typeface="微软雅黑" pitchFamily="34" charset="-122"/>
              <a:cs typeface="+mn-ea"/>
              <a:sym typeface="+mn-lt"/>
            </a:endParaRPr>
          </a:p>
          <a:p>
            <a:pPr marL="285750" lvl="0" indent="-285750" algn="l">
              <a:buFont typeface="Arial" panose="020B0604020202020204" pitchFamily="34" charset="0"/>
              <a:buChar char="•"/>
              <a:defRPr sz="1800">
                <a:solidFill>
                  <a:srgbClr val="000000"/>
                </a:solidFill>
                <a:uFillTx/>
              </a:defRPr>
            </a:pPr>
            <a:r>
              <a:rPr lang="zh-CN" altLang="en-US" sz="1600" dirty="0">
                <a:solidFill>
                  <a:schemeClr val="bg1">
                    <a:lumMod val="50000"/>
                  </a:schemeClr>
                </a:solidFill>
                <a:latin typeface="微软雅黑" pitchFamily="34" charset="-122"/>
                <a:ea typeface="微软雅黑" pitchFamily="34" charset="-122"/>
                <a:cs typeface="+mn-ea"/>
                <a:sym typeface="+mn-lt"/>
              </a:rPr>
              <a:t>中交系统的</a:t>
            </a:r>
            <a:r>
              <a:rPr lang="en-US" altLang="zh-CN" sz="1600" dirty="0" err="1">
                <a:solidFill>
                  <a:schemeClr val="bg1">
                    <a:lumMod val="50000"/>
                  </a:schemeClr>
                </a:solidFill>
                <a:latin typeface="微软雅黑" pitchFamily="34" charset="-122"/>
                <a:ea typeface="微软雅黑" pitchFamily="34" charset="-122"/>
                <a:cs typeface="+mn-ea"/>
                <a:sym typeface="+mn-lt"/>
              </a:rPr>
              <a:t>c#</a:t>
            </a:r>
            <a:r>
              <a:rPr lang="zh-CN" altLang="en-US" sz="1600" dirty="0">
                <a:solidFill>
                  <a:schemeClr val="bg1">
                    <a:lumMod val="50000"/>
                  </a:schemeClr>
                </a:solidFill>
                <a:latin typeface="微软雅黑" pitchFamily="34" charset="-122"/>
                <a:ea typeface="微软雅黑" pitchFamily="34" charset="-122"/>
                <a:cs typeface="+mn-ea"/>
                <a:sym typeface="+mn-lt"/>
              </a:rPr>
              <a:t>水平提升</a:t>
            </a:r>
            <a:endParaRPr lang="en-US" altLang="zh-CN" sz="1600" dirty="0">
              <a:solidFill>
                <a:schemeClr val="bg1">
                  <a:lumMod val="50000"/>
                </a:schemeClr>
              </a:solidFill>
              <a:latin typeface="微软雅黑" pitchFamily="34" charset="-122"/>
              <a:ea typeface="微软雅黑" pitchFamily="34" charset="-122"/>
              <a:cs typeface="+mn-ea"/>
              <a:sym typeface="+mn-lt"/>
            </a:endParaRPr>
          </a:p>
          <a:p>
            <a:pPr marL="285750" lvl="0" indent="-285750" algn="l">
              <a:buFont typeface="Arial" panose="020B0604020202020204" pitchFamily="34" charset="0"/>
              <a:buChar char="•"/>
              <a:defRPr sz="1800">
                <a:solidFill>
                  <a:srgbClr val="000000"/>
                </a:solidFill>
                <a:uFillTx/>
              </a:defRPr>
            </a:pPr>
            <a:r>
              <a:rPr lang="zh-CN" altLang="en-US" sz="1600" dirty="0">
                <a:solidFill>
                  <a:schemeClr val="bg1">
                    <a:lumMod val="50000"/>
                  </a:schemeClr>
                </a:solidFill>
                <a:latin typeface="微软雅黑" pitchFamily="34" charset="-122"/>
                <a:ea typeface="微软雅黑" pitchFamily="34" charset="-122"/>
                <a:cs typeface="+mn-ea"/>
                <a:sym typeface="+mn-lt"/>
              </a:rPr>
              <a:t>法务系统的</a:t>
            </a:r>
            <a:r>
              <a:rPr lang="en-US" altLang="zh-CN" sz="1600" dirty="0">
                <a:solidFill>
                  <a:schemeClr val="bg1">
                    <a:lumMod val="50000"/>
                  </a:schemeClr>
                </a:solidFill>
                <a:latin typeface="微软雅黑" pitchFamily="34" charset="-122"/>
                <a:ea typeface="微软雅黑" pitchFamily="34" charset="-122"/>
                <a:cs typeface="+mn-ea"/>
                <a:sym typeface="+mn-lt"/>
              </a:rPr>
              <a:t>java</a:t>
            </a:r>
            <a:r>
              <a:rPr lang="zh-CN" altLang="en-US" sz="1600" dirty="0">
                <a:solidFill>
                  <a:schemeClr val="bg1">
                    <a:lumMod val="50000"/>
                  </a:schemeClr>
                </a:solidFill>
                <a:latin typeface="微软雅黑" pitchFamily="34" charset="-122"/>
                <a:ea typeface="微软雅黑" pitchFamily="34" charset="-122"/>
                <a:cs typeface="+mn-ea"/>
                <a:sym typeface="+mn-lt"/>
              </a:rPr>
              <a:t>水平提升</a:t>
            </a:r>
            <a:endParaRPr lang="en-US" altLang="zh-CN" sz="1600" dirty="0">
              <a:solidFill>
                <a:schemeClr val="bg1">
                  <a:lumMod val="50000"/>
                </a:schemeClr>
              </a:solidFill>
              <a:latin typeface="微软雅黑" pitchFamily="34" charset="-122"/>
              <a:ea typeface="微软雅黑" pitchFamily="34" charset="-122"/>
              <a:cs typeface="+mn-ea"/>
              <a:sym typeface="+mn-lt"/>
            </a:endParaRPr>
          </a:p>
          <a:p>
            <a:pPr marL="285750" lvl="0" indent="-285750" algn="l">
              <a:buFont typeface="Arial" panose="020B0604020202020204" pitchFamily="34" charset="0"/>
              <a:buChar char="•"/>
              <a:defRPr sz="1800">
                <a:solidFill>
                  <a:srgbClr val="000000"/>
                </a:solidFill>
                <a:uFillTx/>
              </a:defRPr>
            </a:pPr>
            <a:r>
              <a:rPr lang="zh-CN" altLang="en-US" sz="1600" dirty="0">
                <a:solidFill>
                  <a:schemeClr val="bg1">
                    <a:lumMod val="50000"/>
                  </a:schemeClr>
                </a:solidFill>
                <a:latin typeface="微软雅黑" pitchFamily="34" charset="-122"/>
                <a:ea typeface="微软雅黑" pitchFamily="34" charset="-122"/>
                <a:cs typeface="+mn-ea"/>
                <a:sym typeface="+mn-lt"/>
              </a:rPr>
              <a:t>前端</a:t>
            </a:r>
            <a:r>
              <a:rPr lang="en-US" altLang="zh-CN" sz="1600" dirty="0">
                <a:solidFill>
                  <a:schemeClr val="bg1">
                    <a:lumMod val="50000"/>
                  </a:schemeClr>
                </a:solidFill>
                <a:latin typeface="微软雅黑" pitchFamily="34" charset="-122"/>
                <a:ea typeface="微软雅黑" pitchFamily="34" charset="-122"/>
                <a:cs typeface="+mn-ea"/>
                <a:sym typeface="+mn-lt"/>
              </a:rPr>
              <a:t>UI</a:t>
            </a:r>
            <a:r>
              <a:rPr lang="zh-CN" altLang="en-US" sz="1600" dirty="0">
                <a:solidFill>
                  <a:schemeClr val="bg1">
                    <a:lumMod val="50000"/>
                  </a:schemeClr>
                </a:solidFill>
                <a:latin typeface="微软雅黑" pitchFamily="34" charset="-122"/>
                <a:ea typeface="微软雅黑" pitchFamily="34" charset="-122"/>
                <a:cs typeface="+mn-ea"/>
                <a:sym typeface="+mn-lt"/>
              </a:rPr>
              <a:t>水平的提升</a:t>
            </a:r>
            <a:endParaRPr sz="1600" dirty="0">
              <a:solidFill>
                <a:schemeClr val="bg1">
                  <a:lumMod val="50000"/>
                </a:schemeClr>
              </a:solidFill>
              <a:latin typeface="微软雅黑" pitchFamily="34" charset="-122"/>
              <a:ea typeface="微软雅黑" pitchFamily="34" charset="-122"/>
              <a:cs typeface="+mn-ea"/>
              <a:sym typeface="+mn-lt"/>
            </a:endParaRPr>
          </a:p>
        </p:txBody>
      </p:sp>
      <p:sp>
        <p:nvSpPr>
          <p:cNvPr id="78" name="Shape 14355">
            <a:extLst>
              <a:ext uri="{FF2B5EF4-FFF2-40B4-BE49-F238E27FC236}">
                <a16:creationId xmlns:a16="http://schemas.microsoft.com/office/drawing/2014/main" id="{4F1EE784-B51A-44A7-856F-9D6E75BE6EE0}"/>
              </a:ext>
            </a:extLst>
          </p:cNvPr>
          <p:cNvSpPr/>
          <p:nvPr/>
        </p:nvSpPr>
        <p:spPr>
          <a:xfrm>
            <a:off x="3304751" y="3064553"/>
            <a:ext cx="559804" cy="7258"/>
          </a:xfrm>
          <a:prstGeom prst="line">
            <a:avLst/>
          </a:prstGeom>
          <a:ln w="6350">
            <a:solidFill>
              <a:schemeClr val="bg1">
                <a:lumMod val="65000"/>
              </a:schemeClr>
            </a:solidFill>
            <a:prstDash val="dash"/>
            <a:round/>
            <a:headEnd type="oval"/>
          </a:ln>
        </p:spPr>
        <p:txBody>
          <a:bodyPr lIns="0" tIns="0" rIns="0" bIns="0"/>
          <a:lstStyle/>
          <a:p>
            <a:pPr lvl="0">
              <a:defRPr sz="1200">
                <a:uFillTx/>
                <a:latin typeface="+mj-lt"/>
                <a:ea typeface="+mj-ea"/>
                <a:cs typeface="+mj-cs"/>
                <a:sym typeface="Helvetica"/>
              </a:defRPr>
            </a:pPr>
            <a:endParaRPr sz="1200">
              <a:solidFill>
                <a:schemeClr val="tx1">
                  <a:lumMod val="75000"/>
                  <a:lumOff val="25000"/>
                </a:schemeClr>
              </a:solidFill>
              <a:cs typeface="+mn-ea"/>
              <a:sym typeface="+mn-lt"/>
            </a:endParaRPr>
          </a:p>
        </p:txBody>
      </p:sp>
      <p:grpSp>
        <p:nvGrpSpPr>
          <p:cNvPr id="79" name="组合 78">
            <a:extLst>
              <a:ext uri="{FF2B5EF4-FFF2-40B4-BE49-F238E27FC236}">
                <a16:creationId xmlns:a16="http://schemas.microsoft.com/office/drawing/2014/main" id="{2DB82CC3-8EDA-4204-B829-4F17D2C006FF}"/>
              </a:ext>
            </a:extLst>
          </p:cNvPr>
          <p:cNvGrpSpPr/>
          <p:nvPr/>
        </p:nvGrpSpPr>
        <p:grpSpPr>
          <a:xfrm>
            <a:off x="802341" y="1585307"/>
            <a:ext cx="1722093" cy="2646598"/>
            <a:chOff x="719417" y="924194"/>
            <a:chExt cx="2177519" cy="3346065"/>
          </a:xfrm>
        </p:grpSpPr>
        <p:grpSp>
          <p:nvGrpSpPr>
            <p:cNvPr id="80" name="Group 14">
              <a:extLst>
                <a:ext uri="{FF2B5EF4-FFF2-40B4-BE49-F238E27FC236}">
                  <a16:creationId xmlns:a16="http://schemas.microsoft.com/office/drawing/2014/main" id="{2F1299B3-05FD-401A-A44D-E8D18BE15011}"/>
                </a:ext>
              </a:extLst>
            </p:cNvPr>
            <p:cNvGrpSpPr/>
            <p:nvPr/>
          </p:nvGrpSpPr>
          <p:grpSpPr bwMode="auto">
            <a:xfrm flipH="1">
              <a:off x="719417" y="1320154"/>
              <a:ext cx="1517119" cy="2950105"/>
              <a:chOff x="6476" y="614"/>
              <a:chExt cx="559" cy="1087"/>
            </a:xfrm>
            <a:solidFill>
              <a:schemeClr val="tx1">
                <a:lumMod val="65000"/>
                <a:lumOff val="35000"/>
              </a:schemeClr>
            </a:solidFill>
          </p:grpSpPr>
          <p:sp>
            <p:nvSpPr>
              <p:cNvPr id="87" name="Freeform 10">
                <a:extLst>
                  <a:ext uri="{FF2B5EF4-FFF2-40B4-BE49-F238E27FC236}">
                    <a16:creationId xmlns:a16="http://schemas.microsoft.com/office/drawing/2014/main" id="{C137195D-DCBD-480A-95DC-C2FD89D46CB1}"/>
                  </a:ext>
                </a:extLst>
              </p:cNvPr>
              <p:cNvSpPr/>
              <p:nvPr/>
            </p:nvSpPr>
            <p:spPr bwMode="auto">
              <a:xfrm flipV="1">
                <a:off x="6727" y="614"/>
                <a:ext cx="272" cy="265"/>
              </a:xfrm>
              <a:custGeom>
                <a:avLst/>
                <a:gdLst>
                  <a:gd name="T0" fmla="*/ 546 w 1187"/>
                  <a:gd name="T1" fmla="*/ 1128 h 1165"/>
                  <a:gd name="T2" fmla="*/ 1159 w 1187"/>
                  <a:gd name="T3" fmla="*/ 626 h 1165"/>
                  <a:gd name="T4" fmla="*/ 767 w 1187"/>
                  <a:gd name="T5" fmla="*/ 43 h 1165"/>
                  <a:gd name="T6" fmla="*/ 308 w 1187"/>
                  <a:gd name="T7" fmla="*/ 105 h 1165"/>
                  <a:gd name="T8" fmla="*/ 68 w 1187"/>
                  <a:gd name="T9" fmla="*/ 715 h 1165"/>
                  <a:gd name="T10" fmla="*/ 546 w 1187"/>
                  <a:gd name="T11" fmla="*/ 1128 h 1165"/>
                </a:gdLst>
                <a:ahLst/>
                <a:cxnLst>
                  <a:cxn ang="0">
                    <a:pos x="T0" y="T1"/>
                  </a:cxn>
                  <a:cxn ang="0">
                    <a:pos x="T2" y="T3"/>
                  </a:cxn>
                  <a:cxn ang="0">
                    <a:pos x="T4" y="T5"/>
                  </a:cxn>
                  <a:cxn ang="0">
                    <a:pos x="T6" y="T7"/>
                  </a:cxn>
                  <a:cxn ang="0">
                    <a:pos x="T8" y="T9"/>
                  </a:cxn>
                  <a:cxn ang="0">
                    <a:pos x="T10" y="T11"/>
                  </a:cxn>
                </a:cxnLst>
                <a:rect l="0" t="0" r="r" b="b"/>
                <a:pathLst>
                  <a:path w="1187" h="1165">
                    <a:moveTo>
                      <a:pt x="546" y="1128"/>
                    </a:moveTo>
                    <a:cubicBezTo>
                      <a:pt x="843" y="1165"/>
                      <a:pt x="1137" y="923"/>
                      <a:pt x="1159" y="626"/>
                    </a:cubicBezTo>
                    <a:cubicBezTo>
                      <a:pt x="1187" y="371"/>
                      <a:pt x="1012" y="114"/>
                      <a:pt x="767" y="43"/>
                    </a:cubicBezTo>
                    <a:cubicBezTo>
                      <a:pt x="615" y="0"/>
                      <a:pt x="443" y="20"/>
                      <a:pt x="308" y="105"/>
                    </a:cubicBezTo>
                    <a:cubicBezTo>
                      <a:pt x="111" y="230"/>
                      <a:pt x="0" y="487"/>
                      <a:pt x="68" y="715"/>
                    </a:cubicBezTo>
                    <a:cubicBezTo>
                      <a:pt x="121" y="936"/>
                      <a:pt x="323" y="1102"/>
                      <a:pt x="546" y="11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zh-CN" altLang="en-US" sz="1999" dirty="0">
                  <a:cs typeface="+mn-ea"/>
                  <a:sym typeface="+mn-lt"/>
                </a:endParaRPr>
              </a:p>
            </p:txBody>
          </p:sp>
          <p:sp>
            <p:nvSpPr>
              <p:cNvPr id="88" name="Freeform 12">
                <a:extLst>
                  <a:ext uri="{FF2B5EF4-FFF2-40B4-BE49-F238E27FC236}">
                    <a16:creationId xmlns:a16="http://schemas.microsoft.com/office/drawing/2014/main" id="{48CECFF4-131F-4AC2-96F0-62656614BCAB}"/>
                  </a:ext>
                </a:extLst>
              </p:cNvPr>
              <p:cNvSpPr/>
              <p:nvPr/>
            </p:nvSpPr>
            <p:spPr bwMode="auto">
              <a:xfrm flipV="1">
                <a:off x="6476" y="903"/>
                <a:ext cx="485" cy="798"/>
              </a:xfrm>
              <a:custGeom>
                <a:avLst/>
                <a:gdLst>
                  <a:gd name="T0" fmla="*/ 1539 w 2208"/>
                  <a:gd name="T1" fmla="*/ 3515 h 3515"/>
                  <a:gd name="T2" fmla="*/ 2070 w 2208"/>
                  <a:gd name="T3" fmla="*/ 3487 h 3515"/>
                  <a:gd name="T4" fmla="*/ 2131 w 2208"/>
                  <a:gd name="T5" fmla="*/ 2626 h 3515"/>
                  <a:gd name="T6" fmla="*/ 2123 w 2208"/>
                  <a:gd name="T7" fmla="*/ 1758 h 3515"/>
                  <a:gd name="T8" fmla="*/ 1927 w 2208"/>
                  <a:gd name="T9" fmla="*/ 1030 h 3515"/>
                  <a:gd name="T10" fmla="*/ 2056 w 2208"/>
                  <a:gd name="T11" fmla="*/ 837 h 3515"/>
                  <a:gd name="T12" fmla="*/ 1679 w 2208"/>
                  <a:gd name="T13" fmla="*/ 525 h 3515"/>
                  <a:gd name="T14" fmla="*/ 1545 w 2208"/>
                  <a:gd name="T15" fmla="*/ 821 h 3515"/>
                  <a:gd name="T16" fmla="*/ 1487 w 2208"/>
                  <a:gd name="T17" fmla="*/ 1610 h 3515"/>
                  <a:gd name="T18" fmla="*/ 1072 w 2208"/>
                  <a:gd name="T19" fmla="*/ 976 h 3515"/>
                  <a:gd name="T20" fmla="*/ 1216 w 2208"/>
                  <a:gd name="T21" fmla="*/ 73 h 3515"/>
                  <a:gd name="T22" fmla="*/ 789 w 2208"/>
                  <a:gd name="T23" fmla="*/ 49 h 3515"/>
                  <a:gd name="T24" fmla="*/ 616 w 2208"/>
                  <a:gd name="T25" fmla="*/ 1012 h 3515"/>
                  <a:gd name="T26" fmla="*/ 1152 w 2208"/>
                  <a:gd name="T27" fmla="*/ 1926 h 3515"/>
                  <a:gd name="T28" fmla="*/ 1211 w 2208"/>
                  <a:gd name="T29" fmla="*/ 2413 h 3515"/>
                  <a:gd name="T30" fmla="*/ 842 w 2208"/>
                  <a:gd name="T31" fmla="*/ 2303 h 3515"/>
                  <a:gd name="T32" fmla="*/ 56 w 2208"/>
                  <a:gd name="T33" fmla="*/ 2338 h 3515"/>
                  <a:gd name="T34" fmla="*/ 63 w 2208"/>
                  <a:gd name="T35" fmla="*/ 2756 h 3515"/>
                  <a:gd name="T36" fmla="*/ 680 w 2208"/>
                  <a:gd name="T37" fmla="*/ 2748 h 3515"/>
                  <a:gd name="T38" fmla="*/ 694 w 2208"/>
                  <a:gd name="T39" fmla="*/ 2700 h 3515"/>
                  <a:gd name="T40" fmla="*/ 391 w 2208"/>
                  <a:gd name="T41" fmla="*/ 2370 h 3515"/>
                  <a:gd name="T42" fmla="*/ 789 w 2208"/>
                  <a:gd name="T43" fmla="*/ 2742 h 3515"/>
                  <a:gd name="T44" fmla="*/ 1006 w 2208"/>
                  <a:gd name="T45" fmla="*/ 2733 h 3515"/>
                  <a:gd name="T46" fmla="*/ 1539 w 2208"/>
                  <a:gd name="T47" fmla="*/ 3515 h 3515"/>
                  <a:gd name="connsiteX0" fmla="*/ 6896 w 9724"/>
                  <a:gd name="connsiteY0" fmla="*/ 9952 h 9952"/>
                  <a:gd name="connsiteX1" fmla="*/ 9301 w 9724"/>
                  <a:gd name="connsiteY1" fmla="*/ 9872 h 9952"/>
                  <a:gd name="connsiteX2" fmla="*/ 9577 w 9724"/>
                  <a:gd name="connsiteY2" fmla="*/ 7423 h 9952"/>
                  <a:gd name="connsiteX3" fmla="*/ 9541 w 9724"/>
                  <a:gd name="connsiteY3" fmla="*/ 4953 h 9952"/>
                  <a:gd name="connsiteX4" fmla="*/ 8653 w 9724"/>
                  <a:gd name="connsiteY4" fmla="*/ 2882 h 9952"/>
                  <a:gd name="connsiteX5" fmla="*/ 9238 w 9724"/>
                  <a:gd name="connsiteY5" fmla="*/ 2333 h 9952"/>
                  <a:gd name="connsiteX6" fmla="*/ 7530 w 9724"/>
                  <a:gd name="connsiteY6" fmla="*/ 1446 h 9952"/>
                  <a:gd name="connsiteX7" fmla="*/ 6923 w 9724"/>
                  <a:gd name="connsiteY7" fmla="*/ 2288 h 9952"/>
                  <a:gd name="connsiteX8" fmla="*/ 6661 w 9724"/>
                  <a:gd name="connsiteY8" fmla="*/ 4532 h 9952"/>
                  <a:gd name="connsiteX9" fmla="*/ 4781 w 9724"/>
                  <a:gd name="connsiteY9" fmla="*/ 2729 h 9952"/>
                  <a:gd name="connsiteX10" fmla="*/ 5433 w 9724"/>
                  <a:gd name="connsiteY10" fmla="*/ 160 h 9952"/>
                  <a:gd name="connsiteX11" fmla="*/ 3499 w 9724"/>
                  <a:gd name="connsiteY11" fmla="*/ 91 h 9952"/>
                  <a:gd name="connsiteX12" fmla="*/ 2716 w 9724"/>
                  <a:gd name="connsiteY12" fmla="*/ 2831 h 9952"/>
                  <a:gd name="connsiteX13" fmla="*/ 5143 w 9724"/>
                  <a:gd name="connsiteY13" fmla="*/ 5431 h 9952"/>
                  <a:gd name="connsiteX14" fmla="*/ 5411 w 9724"/>
                  <a:gd name="connsiteY14" fmla="*/ 6817 h 9952"/>
                  <a:gd name="connsiteX15" fmla="*/ 3739 w 9724"/>
                  <a:gd name="connsiteY15" fmla="*/ 6504 h 9952"/>
                  <a:gd name="connsiteX16" fmla="*/ 180 w 9724"/>
                  <a:gd name="connsiteY16" fmla="*/ 6603 h 9952"/>
                  <a:gd name="connsiteX17" fmla="*/ 211 w 9724"/>
                  <a:gd name="connsiteY17" fmla="*/ 7793 h 9952"/>
                  <a:gd name="connsiteX18" fmla="*/ 3006 w 9724"/>
                  <a:gd name="connsiteY18" fmla="*/ 7770 h 9952"/>
                  <a:gd name="connsiteX19" fmla="*/ 3069 w 9724"/>
                  <a:gd name="connsiteY19" fmla="*/ 7633 h 9952"/>
                  <a:gd name="connsiteX20" fmla="*/ 3499 w 9724"/>
                  <a:gd name="connsiteY20" fmla="*/ 7753 h 9952"/>
                  <a:gd name="connsiteX21" fmla="*/ 4482 w 9724"/>
                  <a:gd name="connsiteY21" fmla="*/ 7727 h 9952"/>
                  <a:gd name="connsiteX22" fmla="*/ 6896 w 9724"/>
                  <a:gd name="connsiteY22" fmla="*/ 9952 h 9952"/>
                  <a:gd name="connsiteX0-1" fmla="*/ 7092 w 10000"/>
                  <a:gd name="connsiteY0-2" fmla="*/ 10000 h 10000"/>
                  <a:gd name="connsiteX1-3" fmla="*/ 9565 w 10000"/>
                  <a:gd name="connsiteY1-4" fmla="*/ 9920 h 10000"/>
                  <a:gd name="connsiteX2-5" fmla="*/ 9849 w 10000"/>
                  <a:gd name="connsiteY2-6" fmla="*/ 7459 h 10000"/>
                  <a:gd name="connsiteX3-7" fmla="*/ 9812 w 10000"/>
                  <a:gd name="connsiteY3-8" fmla="*/ 4977 h 10000"/>
                  <a:gd name="connsiteX4-9" fmla="*/ 8899 w 10000"/>
                  <a:gd name="connsiteY4-10" fmla="*/ 2896 h 10000"/>
                  <a:gd name="connsiteX5-11" fmla="*/ 9500 w 10000"/>
                  <a:gd name="connsiteY5-12" fmla="*/ 2344 h 10000"/>
                  <a:gd name="connsiteX6-13" fmla="*/ 7744 w 10000"/>
                  <a:gd name="connsiteY6-14" fmla="*/ 1453 h 10000"/>
                  <a:gd name="connsiteX7-15" fmla="*/ 7119 w 10000"/>
                  <a:gd name="connsiteY7-16" fmla="*/ 2299 h 10000"/>
                  <a:gd name="connsiteX8-17" fmla="*/ 6850 w 10000"/>
                  <a:gd name="connsiteY8-18" fmla="*/ 4554 h 10000"/>
                  <a:gd name="connsiteX9-19" fmla="*/ 4917 w 10000"/>
                  <a:gd name="connsiteY9-20" fmla="*/ 2742 h 10000"/>
                  <a:gd name="connsiteX10-21" fmla="*/ 5587 w 10000"/>
                  <a:gd name="connsiteY10-22" fmla="*/ 161 h 10000"/>
                  <a:gd name="connsiteX11-23" fmla="*/ 3598 w 10000"/>
                  <a:gd name="connsiteY11-24" fmla="*/ 91 h 10000"/>
                  <a:gd name="connsiteX12-25" fmla="*/ 2793 w 10000"/>
                  <a:gd name="connsiteY12-26" fmla="*/ 2845 h 10000"/>
                  <a:gd name="connsiteX13-27" fmla="*/ 5289 w 10000"/>
                  <a:gd name="connsiteY13-28" fmla="*/ 5457 h 10000"/>
                  <a:gd name="connsiteX14-29" fmla="*/ 5565 w 10000"/>
                  <a:gd name="connsiteY14-30" fmla="*/ 6850 h 10000"/>
                  <a:gd name="connsiteX15-31" fmla="*/ 3845 w 10000"/>
                  <a:gd name="connsiteY15-32" fmla="*/ 6535 h 10000"/>
                  <a:gd name="connsiteX16-33" fmla="*/ 185 w 10000"/>
                  <a:gd name="connsiteY16-34" fmla="*/ 6635 h 10000"/>
                  <a:gd name="connsiteX17-35" fmla="*/ 217 w 10000"/>
                  <a:gd name="connsiteY17-36" fmla="*/ 7831 h 10000"/>
                  <a:gd name="connsiteX18-37" fmla="*/ 3091 w 10000"/>
                  <a:gd name="connsiteY18-38" fmla="*/ 7807 h 10000"/>
                  <a:gd name="connsiteX19-39" fmla="*/ 3598 w 10000"/>
                  <a:gd name="connsiteY19-40" fmla="*/ 7790 h 10000"/>
                  <a:gd name="connsiteX20-41" fmla="*/ 4609 w 10000"/>
                  <a:gd name="connsiteY20-42" fmla="*/ 7764 h 10000"/>
                  <a:gd name="connsiteX21-43" fmla="*/ 7092 w 10000"/>
                  <a:gd name="connsiteY21-44" fmla="*/ 10000 h 10000"/>
                  <a:gd name="connsiteX0-45" fmla="*/ 7092 w 10000"/>
                  <a:gd name="connsiteY0-46" fmla="*/ 10000 h 10000"/>
                  <a:gd name="connsiteX1-47" fmla="*/ 9565 w 10000"/>
                  <a:gd name="connsiteY1-48" fmla="*/ 9920 h 10000"/>
                  <a:gd name="connsiteX2-49" fmla="*/ 9849 w 10000"/>
                  <a:gd name="connsiteY2-50" fmla="*/ 7459 h 10000"/>
                  <a:gd name="connsiteX3-51" fmla="*/ 9812 w 10000"/>
                  <a:gd name="connsiteY3-52" fmla="*/ 4977 h 10000"/>
                  <a:gd name="connsiteX4-53" fmla="*/ 8899 w 10000"/>
                  <a:gd name="connsiteY4-54" fmla="*/ 2896 h 10000"/>
                  <a:gd name="connsiteX5-55" fmla="*/ 9500 w 10000"/>
                  <a:gd name="connsiteY5-56" fmla="*/ 2344 h 10000"/>
                  <a:gd name="connsiteX6-57" fmla="*/ 7744 w 10000"/>
                  <a:gd name="connsiteY6-58" fmla="*/ 1453 h 10000"/>
                  <a:gd name="connsiteX7-59" fmla="*/ 7119 w 10000"/>
                  <a:gd name="connsiteY7-60" fmla="*/ 2299 h 10000"/>
                  <a:gd name="connsiteX8-61" fmla="*/ 6850 w 10000"/>
                  <a:gd name="connsiteY8-62" fmla="*/ 4554 h 10000"/>
                  <a:gd name="connsiteX9-63" fmla="*/ 4917 w 10000"/>
                  <a:gd name="connsiteY9-64" fmla="*/ 2742 h 10000"/>
                  <a:gd name="connsiteX10-65" fmla="*/ 5587 w 10000"/>
                  <a:gd name="connsiteY10-66" fmla="*/ 161 h 10000"/>
                  <a:gd name="connsiteX11-67" fmla="*/ 3598 w 10000"/>
                  <a:gd name="connsiteY11-68" fmla="*/ 91 h 10000"/>
                  <a:gd name="connsiteX12-69" fmla="*/ 2793 w 10000"/>
                  <a:gd name="connsiteY12-70" fmla="*/ 2845 h 10000"/>
                  <a:gd name="connsiteX13-71" fmla="*/ 5289 w 10000"/>
                  <a:gd name="connsiteY13-72" fmla="*/ 5457 h 10000"/>
                  <a:gd name="connsiteX14-73" fmla="*/ 5565 w 10000"/>
                  <a:gd name="connsiteY14-74" fmla="*/ 6850 h 10000"/>
                  <a:gd name="connsiteX15-75" fmla="*/ 3845 w 10000"/>
                  <a:gd name="connsiteY15-76" fmla="*/ 6535 h 10000"/>
                  <a:gd name="connsiteX16-77" fmla="*/ 185 w 10000"/>
                  <a:gd name="connsiteY16-78" fmla="*/ 6635 h 10000"/>
                  <a:gd name="connsiteX17-79" fmla="*/ 217 w 10000"/>
                  <a:gd name="connsiteY17-80" fmla="*/ 7831 h 10000"/>
                  <a:gd name="connsiteX18-81" fmla="*/ 3598 w 10000"/>
                  <a:gd name="connsiteY18-82" fmla="*/ 7790 h 10000"/>
                  <a:gd name="connsiteX19-83" fmla="*/ 4609 w 10000"/>
                  <a:gd name="connsiteY19-84" fmla="*/ 7764 h 10000"/>
                  <a:gd name="connsiteX20-85" fmla="*/ 7092 w 10000"/>
                  <a:gd name="connsiteY20-86" fmla="*/ 10000 h 10000"/>
                  <a:gd name="connsiteX0-87" fmla="*/ 6965 w 9873"/>
                  <a:gd name="connsiteY0-88" fmla="*/ 10000 h 10000"/>
                  <a:gd name="connsiteX1-89" fmla="*/ 9438 w 9873"/>
                  <a:gd name="connsiteY1-90" fmla="*/ 9920 h 10000"/>
                  <a:gd name="connsiteX2-91" fmla="*/ 9722 w 9873"/>
                  <a:gd name="connsiteY2-92" fmla="*/ 7459 h 10000"/>
                  <a:gd name="connsiteX3-93" fmla="*/ 9685 w 9873"/>
                  <a:gd name="connsiteY3-94" fmla="*/ 4977 h 10000"/>
                  <a:gd name="connsiteX4-95" fmla="*/ 8772 w 9873"/>
                  <a:gd name="connsiteY4-96" fmla="*/ 2896 h 10000"/>
                  <a:gd name="connsiteX5-97" fmla="*/ 9373 w 9873"/>
                  <a:gd name="connsiteY5-98" fmla="*/ 2344 h 10000"/>
                  <a:gd name="connsiteX6-99" fmla="*/ 7617 w 9873"/>
                  <a:gd name="connsiteY6-100" fmla="*/ 1453 h 10000"/>
                  <a:gd name="connsiteX7-101" fmla="*/ 6992 w 9873"/>
                  <a:gd name="connsiteY7-102" fmla="*/ 2299 h 10000"/>
                  <a:gd name="connsiteX8-103" fmla="*/ 6723 w 9873"/>
                  <a:gd name="connsiteY8-104" fmla="*/ 4554 h 10000"/>
                  <a:gd name="connsiteX9-105" fmla="*/ 4790 w 9873"/>
                  <a:gd name="connsiteY9-106" fmla="*/ 2742 h 10000"/>
                  <a:gd name="connsiteX10-107" fmla="*/ 5460 w 9873"/>
                  <a:gd name="connsiteY10-108" fmla="*/ 161 h 10000"/>
                  <a:gd name="connsiteX11-109" fmla="*/ 3471 w 9873"/>
                  <a:gd name="connsiteY11-110" fmla="*/ 91 h 10000"/>
                  <a:gd name="connsiteX12-111" fmla="*/ 2666 w 9873"/>
                  <a:gd name="connsiteY12-112" fmla="*/ 2845 h 10000"/>
                  <a:gd name="connsiteX13-113" fmla="*/ 5162 w 9873"/>
                  <a:gd name="connsiteY13-114" fmla="*/ 5457 h 10000"/>
                  <a:gd name="connsiteX14-115" fmla="*/ 5438 w 9873"/>
                  <a:gd name="connsiteY14-116" fmla="*/ 6850 h 10000"/>
                  <a:gd name="connsiteX15-117" fmla="*/ 3718 w 9873"/>
                  <a:gd name="connsiteY15-118" fmla="*/ 6535 h 10000"/>
                  <a:gd name="connsiteX16-119" fmla="*/ 58 w 9873"/>
                  <a:gd name="connsiteY16-120" fmla="*/ 6635 h 10000"/>
                  <a:gd name="connsiteX17-121" fmla="*/ 692 w 9873"/>
                  <a:gd name="connsiteY17-122" fmla="*/ 7831 h 10000"/>
                  <a:gd name="connsiteX18-123" fmla="*/ 3471 w 9873"/>
                  <a:gd name="connsiteY18-124" fmla="*/ 7790 h 10000"/>
                  <a:gd name="connsiteX19-125" fmla="*/ 4482 w 9873"/>
                  <a:gd name="connsiteY19-126" fmla="*/ 7764 h 10000"/>
                  <a:gd name="connsiteX20-127" fmla="*/ 6965 w 9873"/>
                  <a:gd name="connsiteY20-128"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9873" h="10000">
                    <a:moveTo>
                      <a:pt x="6965" y="10000"/>
                    </a:moveTo>
                    <a:cubicBezTo>
                      <a:pt x="7789" y="9963"/>
                      <a:pt x="8613" y="9940"/>
                      <a:pt x="9438" y="9920"/>
                    </a:cubicBezTo>
                    <a:cubicBezTo>
                      <a:pt x="9563" y="9100"/>
                      <a:pt x="9582" y="8276"/>
                      <a:pt x="9722" y="7459"/>
                    </a:cubicBezTo>
                    <a:cubicBezTo>
                      <a:pt x="9731" y="6633"/>
                      <a:pt x="10081" y="5787"/>
                      <a:pt x="9685" y="4977"/>
                    </a:cubicBezTo>
                    <a:cubicBezTo>
                      <a:pt x="9377" y="4286"/>
                      <a:pt x="8869" y="3619"/>
                      <a:pt x="8772" y="2896"/>
                    </a:cubicBezTo>
                    <a:cubicBezTo>
                      <a:pt x="8884" y="2685"/>
                      <a:pt x="9168" y="2524"/>
                      <a:pt x="9373" y="2344"/>
                    </a:cubicBezTo>
                    <a:cubicBezTo>
                      <a:pt x="8744" y="2076"/>
                      <a:pt x="8436" y="1532"/>
                      <a:pt x="7617" y="1453"/>
                    </a:cubicBezTo>
                    <a:cubicBezTo>
                      <a:pt x="7543" y="1767"/>
                      <a:pt x="6946" y="1955"/>
                      <a:pt x="6992" y="2299"/>
                    </a:cubicBezTo>
                    <a:cubicBezTo>
                      <a:pt x="6941" y="3054"/>
                      <a:pt x="6788" y="3799"/>
                      <a:pt x="6723" y="4554"/>
                    </a:cubicBezTo>
                    <a:cubicBezTo>
                      <a:pt x="6052" y="3960"/>
                      <a:pt x="5438" y="3342"/>
                      <a:pt x="4790" y="2742"/>
                    </a:cubicBezTo>
                    <a:cubicBezTo>
                      <a:pt x="5051" y="1884"/>
                      <a:pt x="5200" y="1015"/>
                      <a:pt x="5460" y="161"/>
                    </a:cubicBezTo>
                    <a:cubicBezTo>
                      <a:pt x="4841" y="-28"/>
                      <a:pt x="4123" y="-48"/>
                      <a:pt x="3471" y="91"/>
                    </a:cubicBezTo>
                    <a:cubicBezTo>
                      <a:pt x="3183" y="1007"/>
                      <a:pt x="2950" y="1927"/>
                      <a:pt x="2666" y="2845"/>
                    </a:cubicBezTo>
                    <a:cubicBezTo>
                      <a:pt x="3519" y="3708"/>
                      <a:pt x="4320" y="4591"/>
                      <a:pt x="5162" y="5457"/>
                    </a:cubicBezTo>
                    <a:cubicBezTo>
                      <a:pt x="5661" y="5858"/>
                      <a:pt x="5372" y="6387"/>
                      <a:pt x="5438" y="6850"/>
                    </a:cubicBezTo>
                    <a:cubicBezTo>
                      <a:pt x="4878" y="6727"/>
                      <a:pt x="4342" y="6469"/>
                      <a:pt x="3718" y="6535"/>
                    </a:cubicBezTo>
                    <a:cubicBezTo>
                      <a:pt x="2503" y="6604"/>
                      <a:pt x="1278" y="6618"/>
                      <a:pt x="58" y="6635"/>
                    </a:cubicBezTo>
                    <a:cubicBezTo>
                      <a:pt x="-185" y="7022"/>
                      <a:pt x="399" y="7453"/>
                      <a:pt x="692" y="7831"/>
                    </a:cubicBezTo>
                    <a:cubicBezTo>
                      <a:pt x="1261" y="8023"/>
                      <a:pt x="2739" y="7801"/>
                      <a:pt x="3471" y="7790"/>
                    </a:cubicBezTo>
                    <a:lnTo>
                      <a:pt x="4482" y="7764"/>
                    </a:lnTo>
                    <a:cubicBezTo>
                      <a:pt x="5320" y="8505"/>
                      <a:pt x="6099" y="9272"/>
                      <a:pt x="6965" y="100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zh-CN" altLang="en-US" sz="1999" dirty="0">
                  <a:cs typeface="+mn-ea"/>
                  <a:sym typeface="+mn-lt"/>
                </a:endParaRPr>
              </a:p>
            </p:txBody>
          </p:sp>
          <p:sp>
            <p:nvSpPr>
              <p:cNvPr id="89" name="Freeform 13">
                <a:extLst>
                  <a:ext uri="{FF2B5EF4-FFF2-40B4-BE49-F238E27FC236}">
                    <a16:creationId xmlns:a16="http://schemas.microsoft.com/office/drawing/2014/main" id="{71B57ED6-BA33-4CCB-94D8-87D076DCA917}"/>
                  </a:ext>
                </a:extLst>
              </p:cNvPr>
              <p:cNvSpPr/>
              <p:nvPr/>
            </p:nvSpPr>
            <p:spPr bwMode="auto">
              <a:xfrm flipV="1">
                <a:off x="6854" y="1507"/>
                <a:ext cx="181" cy="193"/>
              </a:xfrm>
              <a:custGeom>
                <a:avLst/>
                <a:gdLst>
                  <a:gd name="T0" fmla="*/ 0 w 774"/>
                  <a:gd name="T1" fmla="*/ 458 h 861"/>
                  <a:gd name="T2" fmla="*/ 327 w 774"/>
                  <a:gd name="T3" fmla="*/ 861 h 861"/>
                  <a:gd name="T4" fmla="*/ 774 w 774"/>
                  <a:gd name="T5" fmla="*/ 229 h 861"/>
                  <a:gd name="T6" fmla="*/ 362 w 774"/>
                  <a:gd name="T7" fmla="*/ 15 h 861"/>
                  <a:gd name="T8" fmla="*/ 30 w 774"/>
                  <a:gd name="T9" fmla="*/ 475 h 861"/>
                  <a:gd name="T10" fmla="*/ 0 w 774"/>
                  <a:gd name="T11" fmla="*/ 458 h 861"/>
                  <a:gd name="connsiteX0" fmla="*/ 0 w 10000"/>
                  <a:gd name="connsiteY0" fmla="*/ 5167 h 9848"/>
                  <a:gd name="connsiteX1" fmla="*/ 4225 w 10000"/>
                  <a:gd name="connsiteY1" fmla="*/ 9848 h 9848"/>
                  <a:gd name="connsiteX2" fmla="*/ 10000 w 10000"/>
                  <a:gd name="connsiteY2" fmla="*/ 2508 h 9848"/>
                  <a:gd name="connsiteX3" fmla="*/ 4677 w 10000"/>
                  <a:gd name="connsiteY3" fmla="*/ 22 h 9848"/>
                  <a:gd name="connsiteX4" fmla="*/ 388 w 10000"/>
                  <a:gd name="connsiteY4" fmla="*/ 5365 h 9848"/>
                  <a:gd name="connsiteX0-1" fmla="*/ 0 w 10000"/>
                  <a:gd name="connsiteY0-2" fmla="*/ 5247 h 10000"/>
                  <a:gd name="connsiteX1-3" fmla="*/ 4225 w 10000"/>
                  <a:gd name="connsiteY1-4" fmla="*/ 10000 h 10000"/>
                  <a:gd name="connsiteX2-5" fmla="*/ 10000 w 10000"/>
                  <a:gd name="connsiteY2-6" fmla="*/ 2547 h 10000"/>
                  <a:gd name="connsiteX3-7" fmla="*/ 4677 w 10000"/>
                  <a:gd name="connsiteY3-8" fmla="*/ 22 h 10000"/>
                  <a:gd name="connsiteX0-9" fmla="*/ 0 w 10226"/>
                  <a:gd name="connsiteY0-10" fmla="*/ 5972 h 10000"/>
                  <a:gd name="connsiteX1-11" fmla="*/ 4451 w 10226"/>
                  <a:gd name="connsiteY1-12" fmla="*/ 10000 h 10000"/>
                  <a:gd name="connsiteX2-13" fmla="*/ 10226 w 10226"/>
                  <a:gd name="connsiteY2-14" fmla="*/ 2547 h 10000"/>
                  <a:gd name="connsiteX3-15" fmla="*/ 4903 w 10226"/>
                  <a:gd name="connsiteY3-16" fmla="*/ 22 h 10000"/>
                </a:gdLst>
                <a:ahLst/>
                <a:cxnLst>
                  <a:cxn ang="0">
                    <a:pos x="connsiteX0-1" y="connsiteY0-2"/>
                  </a:cxn>
                  <a:cxn ang="0">
                    <a:pos x="connsiteX1-3" y="connsiteY1-4"/>
                  </a:cxn>
                  <a:cxn ang="0">
                    <a:pos x="connsiteX2-5" y="connsiteY2-6"/>
                  </a:cxn>
                  <a:cxn ang="0">
                    <a:pos x="connsiteX3-7" y="connsiteY3-8"/>
                  </a:cxn>
                </a:cxnLst>
                <a:rect l="l" t="t" r="r" b="b"/>
                <a:pathLst>
                  <a:path w="10226" h="10000">
                    <a:moveTo>
                      <a:pt x="0" y="5972"/>
                    </a:moveTo>
                    <a:cubicBezTo>
                      <a:pt x="233" y="8189"/>
                      <a:pt x="2952" y="8514"/>
                      <a:pt x="4451" y="10000"/>
                    </a:cubicBezTo>
                    <a:cubicBezTo>
                      <a:pt x="6234" y="7429"/>
                      <a:pt x="8288" y="5023"/>
                      <a:pt x="10226" y="2547"/>
                    </a:cubicBezTo>
                    <a:cubicBezTo>
                      <a:pt x="9192" y="766"/>
                      <a:pt x="7074" y="-154"/>
                      <a:pt x="4903"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zh-CN" altLang="en-US" sz="1999" dirty="0">
                  <a:cs typeface="+mn-ea"/>
                  <a:sym typeface="+mn-lt"/>
                </a:endParaRPr>
              </a:p>
            </p:txBody>
          </p:sp>
        </p:grpSp>
        <p:sp>
          <p:nvSpPr>
            <p:cNvPr id="81" name="圆角矩形 27">
              <a:extLst>
                <a:ext uri="{FF2B5EF4-FFF2-40B4-BE49-F238E27FC236}">
                  <a16:creationId xmlns:a16="http://schemas.microsoft.com/office/drawing/2014/main" id="{8A74F38A-DAA9-41C6-81D2-F724B6F84A62}"/>
                </a:ext>
              </a:extLst>
            </p:cNvPr>
            <p:cNvSpPr/>
            <p:nvPr/>
          </p:nvSpPr>
          <p:spPr>
            <a:xfrm>
              <a:off x="1690656" y="1579434"/>
              <a:ext cx="1206280" cy="971055"/>
            </a:xfrm>
            <a:prstGeom prst="roundRect">
              <a:avLst>
                <a:gd name="adj" fmla="val 110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9" dirty="0">
                <a:cs typeface="+mn-ea"/>
                <a:sym typeface="+mn-lt"/>
              </a:endParaRPr>
            </a:p>
          </p:txBody>
        </p:sp>
        <p:sp>
          <p:nvSpPr>
            <p:cNvPr id="82" name="圆角矩形 28">
              <a:extLst>
                <a:ext uri="{FF2B5EF4-FFF2-40B4-BE49-F238E27FC236}">
                  <a16:creationId xmlns:a16="http://schemas.microsoft.com/office/drawing/2014/main" id="{E9469DB0-8901-42FF-AED8-5334BCE069A6}"/>
                </a:ext>
              </a:extLst>
            </p:cNvPr>
            <p:cNvSpPr/>
            <p:nvPr/>
          </p:nvSpPr>
          <p:spPr>
            <a:xfrm rot="1046250">
              <a:off x="1934125" y="995115"/>
              <a:ext cx="783207" cy="630482"/>
            </a:xfrm>
            <a:prstGeom prst="roundRect">
              <a:avLst>
                <a:gd name="adj" fmla="val 110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9" dirty="0">
                <a:cs typeface="+mn-ea"/>
                <a:sym typeface="+mn-lt"/>
              </a:endParaRPr>
            </a:p>
          </p:txBody>
        </p:sp>
        <p:sp>
          <p:nvSpPr>
            <p:cNvPr id="83" name="文本框 24">
              <a:extLst>
                <a:ext uri="{FF2B5EF4-FFF2-40B4-BE49-F238E27FC236}">
                  <a16:creationId xmlns:a16="http://schemas.microsoft.com/office/drawing/2014/main" id="{01F5DACD-FF62-4A66-A453-5DEA23B860BC}"/>
                </a:ext>
              </a:extLst>
            </p:cNvPr>
            <p:cNvSpPr txBox="1"/>
            <p:nvPr/>
          </p:nvSpPr>
          <p:spPr>
            <a:xfrm rot="908242">
              <a:off x="2059063" y="924194"/>
              <a:ext cx="533324" cy="739097"/>
            </a:xfrm>
            <a:prstGeom prst="rect">
              <a:avLst/>
            </a:prstGeom>
            <a:noFill/>
          </p:spPr>
          <p:txBody>
            <a:bodyPr wrap="none" rtlCol="0">
              <a:spAutoFit/>
            </a:bodyPr>
            <a:lstStyle/>
            <a:p>
              <a:r>
                <a:rPr lang="en-US" altLang="zh-CN" sz="3199" dirty="0">
                  <a:solidFill>
                    <a:schemeClr val="bg1"/>
                  </a:solidFill>
                  <a:effectLst>
                    <a:outerShdw blurRad="38100" dist="38100" dir="2700000" algn="tl">
                      <a:srgbClr val="000000">
                        <a:alpha val="43137"/>
                      </a:srgbClr>
                    </a:outerShdw>
                  </a:effectLst>
                  <a:cs typeface="+mn-ea"/>
                  <a:sym typeface="+mn-lt"/>
                </a:rPr>
                <a:t>A</a:t>
              </a:r>
              <a:endParaRPr lang="zh-CN" altLang="en-US" sz="3199" dirty="0">
                <a:solidFill>
                  <a:schemeClr val="bg1"/>
                </a:solidFill>
                <a:effectLst>
                  <a:outerShdw blurRad="38100" dist="38100" dir="2700000" algn="tl">
                    <a:srgbClr val="000000">
                      <a:alpha val="43137"/>
                    </a:srgbClr>
                  </a:outerShdw>
                </a:effectLst>
                <a:cs typeface="+mn-ea"/>
                <a:sym typeface="+mn-lt"/>
              </a:endParaRPr>
            </a:p>
          </p:txBody>
        </p:sp>
        <p:sp>
          <p:nvSpPr>
            <p:cNvPr id="84" name="文本框 25">
              <a:extLst>
                <a:ext uri="{FF2B5EF4-FFF2-40B4-BE49-F238E27FC236}">
                  <a16:creationId xmlns:a16="http://schemas.microsoft.com/office/drawing/2014/main" id="{7D947826-A8B8-4963-BB97-D7CED3F07654}"/>
                </a:ext>
              </a:extLst>
            </p:cNvPr>
            <p:cNvSpPr txBox="1"/>
            <p:nvPr/>
          </p:nvSpPr>
          <p:spPr>
            <a:xfrm>
              <a:off x="1920332" y="1577693"/>
              <a:ext cx="810793" cy="1167356"/>
            </a:xfrm>
            <a:prstGeom prst="rect">
              <a:avLst/>
            </a:prstGeom>
            <a:noFill/>
          </p:spPr>
          <p:txBody>
            <a:bodyPr wrap="square" rtlCol="0">
              <a:spAutoFit/>
            </a:bodyPr>
            <a:lstStyle/>
            <a:p>
              <a:r>
                <a:rPr lang="en-US" altLang="zh-CN" sz="5398" dirty="0">
                  <a:solidFill>
                    <a:schemeClr val="bg1"/>
                  </a:solidFill>
                  <a:effectLst>
                    <a:outerShdw blurRad="38100" dist="38100" dir="2700000" algn="tl">
                      <a:srgbClr val="000000">
                        <a:alpha val="43137"/>
                      </a:srgbClr>
                    </a:outerShdw>
                  </a:effectLst>
                  <a:cs typeface="+mn-ea"/>
                  <a:sym typeface="+mn-lt"/>
                </a:rPr>
                <a:t>B</a:t>
              </a:r>
              <a:endParaRPr lang="zh-CN" altLang="en-US" sz="5398" dirty="0">
                <a:solidFill>
                  <a:schemeClr val="bg1"/>
                </a:solidFill>
                <a:effectLst>
                  <a:outerShdw blurRad="38100" dist="38100" dir="2700000" algn="tl">
                    <a:srgbClr val="000000">
                      <a:alpha val="43137"/>
                    </a:srgbClr>
                  </a:outerShdw>
                </a:effectLst>
                <a:cs typeface="+mn-ea"/>
                <a:sym typeface="+mn-lt"/>
              </a:endParaRPr>
            </a:p>
          </p:txBody>
        </p:sp>
        <p:sp>
          <p:nvSpPr>
            <p:cNvPr id="85" name="圆角矩形 35">
              <a:extLst>
                <a:ext uri="{FF2B5EF4-FFF2-40B4-BE49-F238E27FC236}">
                  <a16:creationId xmlns:a16="http://schemas.microsoft.com/office/drawing/2014/main" id="{B19633ED-5BC5-41B4-9426-1E01E22B55A9}"/>
                </a:ext>
              </a:extLst>
            </p:cNvPr>
            <p:cNvSpPr/>
            <p:nvPr/>
          </p:nvSpPr>
          <p:spPr>
            <a:xfrm rot="20277632">
              <a:off x="1549765" y="1206059"/>
              <a:ext cx="618564" cy="497944"/>
            </a:xfrm>
            <a:prstGeom prst="roundRect">
              <a:avLst>
                <a:gd name="adj" fmla="val 11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9" dirty="0">
                <a:cs typeface="+mn-ea"/>
                <a:sym typeface="+mn-lt"/>
              </a:endParaRPr>
            </a:p>
          </p:txBody>
        </p:sp>
        <p:sp>
          <p:nvSpPr>
            <p:cNvPr id="86" name="文本框 24">
              <a:extLst>
                <a:ext uri="{FF2B5EF4-FFF2-40B4-BE49-F238E27FC236}">
                  <a16:creationId xmlns:a16="http://schemas.microsoft.com/office/drawing/2014/main" id="{9C5DC6C8-CB25-4B77-9AAC-D6679549B227}"/>
                </a:ext>
              </a:extLst>
            </p:cNvPr>
            <p:cNvSpPr txBox="1"/>
            <p:nvPr/>
          </p:nvSpPr>
          <p:spPr>
            <a:xfrm rot="20139624">
              <a:off x="1682233" y="1208313"/>
              <a:ext cx="405668" cy="505699"/>
            </a:xfrm>
            <a:prstGeom prst="rect">
              <a:avLst/>
            </a:prstGeom>
            <a:noFill/>
          </p:spPr>
          <p:txBody>
            <a:bodyPr wrap="none" rtlCol="0">
              <a:spAutoFit/>
            </a:bodyPr>
            <a:lstStyle/>
            <a:p>
              <a:r>
                <a:rPr lang="en-US" altLang="zh-CN" sz="1999" dirty="0">
                  <a:solidFill>
                    <a:schemeClr val="bg1"/>
                  </a:solidFill>
                  <a:effectLst>
                    <a:outerShdw blurRad="38100" dist="38100" dir="2700000" algn="tl">
                      <a:srgbClr val="000000">
                        <a:alpha val="43137"/>
                      </a:srgbClr>
                    </a:outerShdw>
                  </a:effectLst>
                  <a:cs typeface="+mn-ea"/>
                  <a:sym typeface="+mn-lt"/>
                </a:rPr>
                <a:t>C</a:t>
              </a:r>
              <a:endParaRPr lang="zh-CN" altLang="en-US" sz="1999" dirty="0">
                <a:solidFill>
                  <a:schemeClr val="bg1"/>
                </a:solidFill>
                <a:effectLst>
                  <a:outerShdw blurRad="38100" dist="38100" dir="2700000" algn="tl">
                    <a:srgbClr val="000000">
                      <a:alpha val="43137"/>
                    </a:srgbClr>
                  </a:outerShdw>
                </a:effectLst>
                <a:cs typeface="+mn-ea"/>
                <a:sym typeface="+mn-lt"/>
              </a:endParaRPr>
            </a:p>
          </p:txBody>
        </p:sp>
      </p:grpSp>
      <p:grpSp>
        <p:nvGrpSpPr>
          <p:cNvPr id="90" name="组合 2">
            <a:extLst>
              <a:ext uri="{FF2B5EF4-FFF2-40B4-BE49-F238E27FC236}">
                <a16:creationId xmlns:a16="http://schemas.microsoft.com/office/drawing/2014/main" id="{DBA177E9-5D0F-4261-9F5A-28C07FA8DDB5}"/>
              </a:ext>
            </a:extLst>
          </p:cNvPr>
          <p:cNvGrpSpPr/>
          <p:nvPr/>
        </p:nvGrpSpPr>
        <p:grpSpPr>
          <a:xfrm>
            <a:off x="3226237" y="1566383"/>
            <a:ext cx="1247018" cy="1247186"/>
            <a:chOff x="3087535" y="2200113"/>
            <a:chExt cx="1247186" cy="1247186"/>
          </a:xfrm>
          <a:solidFill>
            <a:schemeClr val="accent1"/>
          </a:solidFill>
        </p:grpSpPr>
        <p:sp>
          <p:nvSpPr>
            <p:cNvPr id="91" name="Shape 14341">
              <a:extLst>
                <a:ext uri="{FF2B5EF4-FFF2-40B4-BE49-F238E27FC236}">
                  <a16:creationId xmlns:a16="http://schemas.microsoft.com/office/drawing/2014/main" id="{448AFB8D-8262-408E-A9ED-43E9772D0AC7}"/>
                </a:ext>
              </a:extLst>
            </p:cNvPr>
            <p:cNvSpPr/>
            <p:nvPr/>
          </p:nvSpPr>
          <p:spPr>
            <a:xfrm rot="18900000">
              <a:off x="3087535" y="2200113"/>
              <a:ext cx="1247186" cy="1247186"/>
            </a:xfrm>
            <a:custGeom>
              <a:avLst/>
              <a:gdLst/>
              <a:ahLst/>
              <a:cxnLst>
                <a:cxn ang="0">
                  <a:pos x="wd2" y="hd2"/>
                </a:cxn>
                <a:cxn ang="5400000">
                  <a:pos x="wd2" y="hd2"/>
                </a:cxn>
                <a:cxn ang="10800000">
                  <a:pos x="wd2" y="hd2"/>
                </a:cxn>
                <a:cxn ang="16200000">
                  <a:pos x="wd2" y="hd2"/>
                </a:cxn>
              </a:cxnLst>
              <a:rect l="0" t="0" r="r" b="b"/>
              <a:pathLst>
                <a:path w="21600" h="21600" extrusionOk="0">
                  <a:moveTo>
                    <a:pt x="21600" y="13590"/>
                  </a:moveTo>
                  <a:cubicBezTo>
                    <a:pt x="21600" y="14730"/>
                    <a:pt x="20700" y="15660"/>
                    <a:pt x="19560" y="15660"/>
                  </a:cubicBezTo>
                  <a:cubicBezTo>
                    <a:pt x="19560" y="15660"/>
                    <a:pt x="19560" y="15660"/>
                    <a:pt x="19560" y="15660"/>
                  </a:cubicBezTo>
                  <a:cubicBezTo>
                    <a:pt x="19500" y="15660"/>
                    <a:pt x="19350" y="15660"/>
                    <a:pt x="19170" y="15600"/>
                  </a:cubicBezTo>
                  <a:cubicBezTo>
                    <a:pt x="18990" y="15540"/>
                    <a:pt x="18750" y="15420"/>
                    <a:pt x="18510" y="15210"/>
                  </a:cubicBezTo>
                  <a:cubicBezTo>
                    <a:pt x="18450" y="15150"/>
                    <a:pt x="18360" y="15090"/>
                    <a:pt x="18300" y="15030"/>
                  </a:cubicBezTo>
                  <a:cubicBezTo>
                    <a:pt x="18000" y="14760"/>
                    <a:pt x="17700" y="14460"/>
                    <a:pt x="17340" y="14460"/>
                  </a:cubicBezTo>
                  <a:cubicBezTo>
                    <a:pt x="16710" y="14460"/>
                    <a:pt x="16470" y="15270"/>
                    <a:pt x="16290" y="15960"/>
                  </a:cubicBezTo>
                  <a:cubicBezTo>
                    <a:pt x="16260" y="16080"/>
                    <a:pt x="16260" y="16170"/>
                    <a:pt x="16260" y="16290"/>
                  </a:cubicBezTo>
                  <a:cubicBezTo>
                    <a:pt x="16260" y="21600"/>
                    <a:pt x="16260" y="21600"/>
                    <a:pt x="16260" y="21600"/>
                  </a:cubicBezTo>
                  <a:cubicBezTo>
                    <a:pt x="16260" y="21600"/>
                    <a:pt x="16260" y="21600"/>
                    <a:pt x="16260" y="21600"/>
                  </a:cubicBezTo>
                  <a:cubicBezTo>
                    <a:pt x="16260" y="21600"/>
                    <a:pt x="16260" y="21600"/>
                    <a:pt x="16260" y="21600"/>
                  </a:cubicBezTo>
                  <a:cubicBezTo>
                    <a:pt x="10950" y="21600"/>
                    <a:pt x="10950" y="21600"/>
                    <a:pt x="10950" y="21600"/>
                  </a:cubicBezTo>
                  <a:cubicBezTo>
                    <a:pt x="10860" y="21600"/>
                    <a:pt x="10800" y="21600"/>
                    <a:pt x="10740" y="21570"/>
                  </a:cubicBezTo>
                  <a:cubicBezTo>
                    <a:pt x="9780" y="21360"/>
                    <a:pt x="9660" y="21120"/>
                    <a:pt x="9630" y="21060"/>
                  </a:cubicBezTo>
                  <a:cubicBezTo>
                    <a:pt x="9570" y="20910"/>
                    <a:pt x="9840" y="20610"/>
                    <a:pt x="10050" y="20400"/>
                  </a:cubicBezTo>
                  <a:cubicBezTo>
                    <a:pt x="10110" y="20340"/>
                    <a:pt x="10200" y="20250"/>
                    <a:pt x="10260" y="20190"/>
                  </a:cubicBezTo>
                  <a:cubicBezTo>
                    <a:pt x="10800" y="19560"/>
                    <a:pt x="10800" y="18900"/>
                    <a:pt x="10800" y="18810"/>
                  </a:cubicBezTo>
                  <a:cubicBezTo>
                    <a:pt x="10800" y="17400"/>
                    <a:pt x="9660" y="16260"/>
                    <a:pt x="8250" y="16260"/>
                  </a:cubicBezTo>
                  <a:cubicBezTo>
                    <a:pt x="6840" y="16260"/>
                    <a:pt x="5700" y="17400"/>
                    <a:pt x="5700" y="18810"/>
                  </a:cubicBezTo>
                  <a:cubicBezTo>
                    <a:pt x="5700" y="18900"/>
                    <a:pt x="5700" y="19560"/>
                    <a:pt x="6240" y="20190"/>
                  </a:cubicBezTo>
                  <a:cubicBezTo>
                    <a:pt x="6300" y="20250"/>
                    <a:pt x="6390" y="20340"/>
                    <a:pt x="6450" y="20400"/>
                  </a:cubicBezTo>
                  <a:cubicBezTo>
                    <a:pt x="6660" y="20610"/>
                    <a:pt x="6930" y="20910"/>
                    <a:pt x="6870" y="21060"/>
                  </a:cubicBezTo>
                  <a:cubicBezTo>
                    <a:pt x="6870" y="21120"/>
                    <a:pt x="6720" y="21360"/>
                    <a:pt x="5760" y="21570"/>
                  </a:cubicBezTo>
                  <a:cubicBezTo>
                    <a:pt x="5700" y="21600"/>
                    <a:pt x="5640" y="21600"/>
                    <a:pt x="5550" y="21600"/>
                  </a:cubicBezTo>
                  <a:cubicBezTo>
                    <a:pt x="0" y="21600"/>
                    <a:pt x="0" y="21600"/>
                    <a:pt x="0" y="21600"/>
                  </a:cubicBezTo>
                  <a:cubicBezTo>
                    <a:pt x="0" y="16290"/>
                    <a:pt x="0" y="16290"/>
                    <a:pt x="0" y="16290"/>
                  </a:cubicBezTo>
                  <a:cubicBezTo>
                    <a:pt x="0" y="16200"/>
                    <a:pt x="0" y="16110"/>
                    <a:pt x="30" y="16020"/>
                  </a:cubicBezTo>
                  <a:cubicBezTo>
                    <a:pt x="270" y="15030"/>
                    <a:pt x="540" y="14730"/>
                    <a:pt x="840" y="14730"/>
                  </a:cubicBezTo>
                  <a:cubicBezTo>
                    <a:pt x="1170" y="14730"/>
                    <a:pt x="1530" y="15150"/>
                    <a:pt x="1830" y="15420"/>
                  </a:cubicBezTo>
                  <a:cubicBezTo>
                    <a:pt x="2370" y="15870"/>
                    <a:pt x="2910" y="15900"/>
                    <a:pt x="3030" y="15900"/>
                  </a:cubicBezTo>
                  <a:cubicBezTo>
                    <a:pt x="3030" y="15900"/>
                    <a:pt x="3060" y="15900"/>
                    <a:pt x="3060" y="15900"/>
                  </a:cubicBezTo>
                  <a:cubicBezTo>
                    <a:pt x="4320" y="15900"/>
                    <a:pt x="5340" y="14880"/>
                    <a:pt x="5340" y="13590"/>
                  </a:cubicBezTo>
                  <a:cubicBezTo>
                    <a:pt x="5340" y="12330"/>
                    <a:pt x="4320" y="11310"/>
                    <a:pt x="3060" y="11310"/>
                  </a:cubicBezTo>
                  <a:cubicBezTo>
                    <a:pt x="3060" y="11310"/>
                    <a:pt x="3030" y="11310"/>
                    <a:pt x="3030" y="11310"/>
                  </a:cubicBezTo>
                  <a:cubicBezTo>
                    <a:pt x="2910" y="11310"/>
                    <a:pt x="2370" y="11340"/>
                    <a:pt x="1830" y="11790"/>
                  </a:cubicBezTo>
                  <a:cubicBezTo>
                    <a:pt x="1530" y="12060"/>
                    <a:pt x="1170" y="12480"/>
                    <a:pt x="840" y="12480"/>
                  </a:cubicBezTo>
                  <a:cubicBezTo>
                    <a:pt x="540" y="12480"/>
                    <a:pt x="270" y="12180"/>
                    <a:pt x="30" y="11190"/>
                  </a:cubicBezTo>
                  <a:cubicBezTo>
                    <a:pt x="0" y="11100"/>
                    <a:pt x="0" y="11010"/>
                    <a:pt x="0" y="10920"/>
                  </a:cubicBezTo>
                  <a:cubicBezTo>
                    <a:pt x="0" y="5340"/>
                    <a:pt x="0" y="5340"/>
                    <a:pt x="0" y="5340"/>
                  </a:cubicBezTo>
                  <a:cubicBezTo>
                    <a:pt x="5550" y="5340"/>
                    <a:pt x="5550" y="5340"/>
                    <a:pt x="5550" y="5340"/>
                  </a:cubicBezTo>
                  <a:cubicBezTo>
                    <a:pt x="5640" y="5340"/>
                    <a:pt x="5730" y="5340"/>
                    <a:pt x="5820" y="5310"/>
                  </a:cubicBezTo>
                  <a:cubicBezTo>
                    <a:pt x="7980" y="4830"/>
                    <a:pt x="6960" y="4110"/>
                    <a:pt x="6450" y="3510"/>
                  </a:cubicBezTo>
                  <a:cubicBezTo>
                    <a:pt x="5910" y="2910"/>
                    <a:pt x="5940" y="2310"/>
                    <a:pt x="5940" y="2310"/>
                  </a:cubicBezTo>
                  <a:cubicBezTo>
                    <a:pt x="5940" y="1020"/>
                    <a:pt x="6990" y="0"/>
                    <a:pt x="8250" y="0"/>
                  </a:cubicBezTo>
                  <a:cubicBezTo>
                    <a:pt x="9510" y="0"/>
                    <a:pt x="10560" y="1020"/>
                    <a:pt x="10560" y="2310"/>
                  </a:cubicBezTo>
                  <a:cubicBezTo>
                    <a:pt x="10560" y="2310"/>
                    <a:pt x="10590" y="2910"/>
                    <a:pt x="10050" y="3510"/>
                  </a:cubicBezTo>
                  <a:cubicBezTo>
                    <a:pt x="9540" y="4110"/>
                    <a:pt x="8550" y="4830"/>
                    <a:pt x="10680" y="5310"/>
                  </a:cubicBezTo>
                  <a:cubicBezTo>
                    <a:pt x="10770" y="5340"/>
                    <a:pt x="10860" y="5340"/>
                    <a:pt x="10950" y="5340"/>
                  </a:cubicBezTo>
                  <a:cubicBezTo>
                    <a:pt x="16260" y="5340"/>
                    <a:pt x="16260" y="5340"/>
                    <a:pt x="16260" y="5340"/>
                  </a:cubicBezTo>
                  <a:cubicBezTo>
                    <a:pt x="16260" y="10920"/>
                    <a:pt x="16260" y="10920"/>
                    <a:pt x="16260" y="10920"/>
                  </a:cubicBezTo>
                  <a:cubicBezTo>
                    <a:pt x="16260" y="11010"/>
                    <a:pt x="16260" y="11130"/>
                    <a:pt x="16290" y="11220"/>
                  </a:cubicBezTo>
                  <a:cubicBezTo>
                    <a:pt x="16470" y="11940"/>
                    <a:pt x="16710" y="12720"/>
                    <a:pt x="17340" y="12720"/>
                  </a:cubicBezTo>
                  <a:cubicBezTo>
                    <a:pt x="17700" y="12720"/>
                    <a:pt x="18000" y="12450"/>
                    <a:pt x="18300" y="12180"/>
                  </a:cubicBezTo>
                  <a:cubicBezTo>
                    <a:pt x="18360" y="12090"/>
                    <a:pt x="18450" y="12030"/>
                    <a:pt x="18510" y="11970"/>
                  </a:cubicBezTo>
                  <a:cubicBezTo>
                    <a:pt x="18990" y="11580"/>
                    <a:pt x="19440" y="11550"/>
                    <a:pt x="19530" y="11550"/>
                  </a:cubicBezTo>
                  <a:cubicBezTo>
                    <a:pt x="19560" y="11550"/>
                    <a:pt x="19560" y="11550"/>
                    <a:pt x="19560" y="11550"/>
                  </a:cubicBezTo>
                  <a:cubicBezTo>
                    <a:pt x="20700" y="11550"/>
                    <a:pt x="21600" y="12480"/>
                    <a:pt x="21600" y="13590"/>
                  </a:cubicBezTo>
                  <a:close/>
                </a:path>
              </a:pathLst>
            </a:custGeom>
            <a:grpFill/>
            <a:ln w="12700" cap="flat">
              <a:noFill/>
              <a:miter lim="400000"/>
            </a:ln>
            <a:effectLst/>
          </p:spPr>
          <p:txBody>
            <a:bodyPr wrap="square" lIns="0" tIns="0" rIns="0" bIns="0" numCol="1" anchor="t">
              <a:noAutofit/>
            </a:bodyPr>
            <a:lstStyle/>
            <a:p>
              <a:pPr lvl="0">
                <a:defRPr>
                  <a:latin typeface="Roboto condensed"/>
                  <a:ea typeface="Roboto condensed"/>
                  <a:cs typeface="Roboto condensed"/>
                  <a:sym typeface="Roboto condensed"/>
                </a:defRPr>
              </a:pPr>
              <a:endParaRPr sz="1799">
                <a:solidFill>
                  <a:schemeClr val="tx1">
                    <a:lumMod val="75000"/>
                    <a:lumOff val="25000"/>
                  </a:schemeClr>
                </a:solidFill>
                <a:cs typeface="+mn-ea"/>
                <a:sym typeface="+mn-lt"/>
              </a:endParaRPr>
            </a:p>
          </p:txBody>
        </p:sp>
        <p:sp>
          <p:nvSpPr>
            <p:cNvPr id="92" name="文本框 24">
              <a:extLst>
                <a:ext uri="{FF2B5EF4-FFF2-40B4-BE49-F238E27FC236}">
                  <a16:creationId xmlns:a16="http://schemas.microsoft.com/office/drawing/2014/main" id="{E4CD11DC-D71B-4F43-821A-80E14587992C}"/>
                </a:ext>
              </a:extLst>
            </p:cNvPr>
            <p:cNvSpPr txBox="1"/>
            <p:nvPr/>
          </p:nvSpPr>
          <p:spPr>
            <a:xfrm rot="908242">
              <a:off x="3490397" y="2566022"/>
              <a:ext cx="421837" cy="584595"/>
            </a:xfrm>
            <a:prstGeom prst="rect">
              <a:avLst/>
            </a:prstGeom>
            <a:noFill/>
          </p:spPr>
          <p:txBody>
            <a:bodyPr wrap="none" rtlCol="0">
              <a:spAutoFit/>
            </a:bodyPr>
            <a:lstStyle/>
            <a:p>
              <a:r>
                <a:rPr lang="en-US" altLang="zh-CN" sz="3199" dirty="0">
                  <a:solidFill>
                    <a:schemeClr val="bg1"/>
                  </a:solidFill>
                  <a:effectLst>
                    <a:outerShdw blurRad="38100" dist="38100" dir="2700000" algn="tl">
                      <a:srgbClr val="000000">
                        <a:alpha val="43137"/>
                      </a:srgbClr>
                    </a:outerShdw>
                  </a:effectLst>
                  <a:cs typeface="+mn-ea"/>
                  <a:sym typeface="+mn-lt"/>
                </a:rPr>
                <a:t>A</a:t>
              </a:r>
              <a:endParaRPr lang="zh-CN" altLang="en-US" sz="3199" dirty="0">
                <a:solidFill>
                  <a:schemeClr val="bg1"/>
                </a:solidFill>
                <a:effectLst>
                  <a:outerShdw blurRad="38100" dist="38100" dir="2700000" algn="tl">
                    <a:srgbClr val="000000">
                      <a:alpha val="43137"/>
                    </a:srgbClr>
                  </a:outerShdw>
                </a:effectLst>
                <a:cs typeface="+mn-ea"/>
                <a:sym typeface="+mn-lt"/>
              </a:endParaRPr>
            </a:p>
          </p:txBody>
        </p:sp>
      </p:grpSp>
      <p:grpSp>
        <p:nvGrpSpPr>
          <p:cNvPr id="93" name="组合 3">
            <a:extLst>
              <a:ext uri="{FF2B5EF4-FFF2-40B4-BE49-F238E27FC236}">
                <a16:creationId xmlns:a16="http://schemas.microsoft.com/office/drawing/2014/main" id="{FC01EFE4-3A57-401E-9CBD-9411E2FF6390}"/>
              </a:ext>
            </a:extLst>
          </p:cNvPr>
          <p:cNvGrpSpPr/>
          <p:nvPr/>
        </p:nvGrpSpPr>
        <p:grpSpPr>
          <a:xfrm>
            <a:off x="4122882" y="1109785"/>
            <a:ext cx="1247018" cy="1247186"/>
            <a:chOff x="4294103" y="1465653"/>
            <a:chExt cx="1247186" cy="1247186"/>
          </a:xfrm>
          <a:solidFill>
            <a:schemeClr val="accent2"/>
          </a:solidFill>
        </p:grpSpPr>
        <p:sp>
          <p:nvSpPr>
            <p:cNvPr id="94" name="Shape 14331">
              <a:extLst>
                <a:ext uri="{FF2B5EF4-FFF2-40B4-BE49-F238E27FC236}">
                  <a16:creationId xmlns:a16="http://schemas.microsoft.com/office/drawing/2014/main" id="{9253BA03-475F-414B-B1BF-14924AC3CB92}"/>
                </a:ext>
              </a:extLst>
            </p:cNvPr>
            <p:cNvSpPr/>
            <p:nvPr/>
          </p:nvSpPr>
          <p:spPr>
            <a:xfrm rot="18900000">
              <a:off x="4294103" y="1465653"/>
              <a:ext cx="1247186" cy="1247186"/>
            </a:xfrm>
            <a:custGeom>
              <a:avLst/>
              <a:gdLst/>
              <a:ahLst/>
              <a:cxnLst>
                <a:cxn ang="0">
                  <a:pos x="wd2" y="hd2"/>
                </a:cxn>
                <a:cxn ang="5400000">
                  <a:pos x="wd2" y="hd2"/>
                </a:cxn>
                <a:cxn ang="10800000">
                  <a:pos x="wd2" y="hd2"/>
                </a:cxn>
                <a:cxn ang="16200000">
                  <a:pos x="wd2" y="hd2"/>
                </a:cxn>
              </a:cxnLst>
              <a:rect l="0" t="0" r="r" b="b"/>
              <a:pathLst>
                <a:path w="21600" h="21600" extrusionOk="0">
                  <a:moveTo>
                    <a:pt x="21600" y="8250"/>
                  </a:moveTo>
                  <a:cubicBezTo>
                    <a:pt x="21600" y="9540"/>
                    <a:pt x="20580" y="10560"/>
                    <a:pt x="19290" y="10560"/>
                  </a:cubicBezTo>
                  <a:cubicBezTo>
                    <a:pt x="19290" y="10560"/>
                    <a:pt x="19290" y="10560"/>
                    <a:pt x="19290" y="10560"/>
                  </a:cubicBezTo>
                  <a:cubicBezTo>
                    <a:pt x="19170" y="10560"/>
                    <a:pt x="18630" y="10530"/>
                    <a:pt x="18090" y="10080"/>
                  </a:cubicBezTo>
                  <a:cubicBezTo>
                    <a:pt x="17760" y="9810"/>
                    <a:pt x="17400" y="9390"/>
                    <a:pt x="17070" y="9390"/>
                  </a:cubicBezTo>
                  <a:cubicBezTo>
                    <a:pt x="16770" y="9390"/>
                    <a:pt x="16500" y="9690"/>
                    <a:pt x="16290" y="10680"/>
                  </a:cubicBezTo>
                  <a:cubicBezTo>
                    <a:pt x="16260" y="10770"/>
                    <a:pt x="16260" y="10860"/>
                    <a:pt x="16260" y="10950"/>
                  </a:cubicBezTo>
                  <a:cubicBezTo>
                    <a:pt x="16260" y="16260"/>
                    <a:pt x="16260" y="16260"/>
                    <a:pt x="16260" y="16260"/>
                  </a:cubicBezTo>
                  <a:cubicBezTo>
                    <a:pt x="16260" y="16260"/>
                    <a:pt x="16260" y="16260"/>
                    <a:pt x="16260" y="16260"/>
                  </a:cubicBezTo>
                  <a:cubicBezTo>
                    <a:pt x="10680" y="16260"/>
                    <a:pt x="10680" y="16260"/>
                    <a:pt x="10680" y="16260"/>
                  </a:cubicBezTo>
                  <a:cubicBezTo>
                    <a:pt x="10560" y="16260"/>
                    <a:pt x="10470" y="16290"/>
                    <a:pt x="10350" y="16290"/>
                  </a:cubicBezTo>
                  <a:cubicBezTo>
                    <a:pt x="9450" y="16500"/>
                    <a:pt x="9000" y="16770"/>
                    <a:pt x="8880" y="17160"/>
                  </a:cubicBezTo>
                  <a:cubicBezTo>
                    <a:pt x="8760" y="17580"/>
                    <a:pt x="9120" y="17970"/>
                    <a:pt x="9420" y="18300"/>
                  </a:cubicBezTo>
                  <a:cubicBezTo>
                    <a:pt x="9480" y="18390"/>
                    <a:pt x="9540" y="18450"/>
                    <a:pt x="9600" y="18510"/>
                  </a:cubicBezTo>
                  <a:cubicBezTo>
                    <a:pt x="10050" y="19020"/>
                    <a:pt x="10050" y="19530"/>
                    <a:pt x="10050" y="19560"/>
                  </a:cubicBezTo>
                  <a:cubicBezTo>
                    <a:pt x="10050" y="20700"/>
                    <a:pt x="9120" y="21600"/>
                    <a:pt x="7980" y="21600"/>
                  </a:cubicBezTo>
                  <a:cubicBezTo>
                    <a:pt x="6870" y="21600"/>
                    <a:pt x="5940" y="20700"/>
                    <a:pt x="5940" y="19560"/>
                  </a:cubicBezTo>
                  <a:cubicBezTo>
                    <a:pt x="5940" y="19560"/>
                    <a:pt x="5940" y="19560"/>
                    <a:pt x="5940" y="19560"/>
                  </a:cubicBezTo>
                  <a:cubicBezTo>
                    <a:pt x="5940" y="19530"/>
                    <a:pt x="5910" y="19020"/>
                    <a:pt x="6360" y="18510"/>
                  </a:cubicBezTo>
                  <a:cubicBezTo>
                    <a:pt x="6420" y="18450"/>
                    <a:pt x="6480" y="18390"/>
                    <a:pt x="6570" y="18300"/>
                  </a:cubicBezTo>
                  <a:cubicBezTo>
                    <a:pt x="6870" y="17970"/>
                    <a:pt x="7230" y="17580"/>
                    <a:pt x="7110" y="17160"/>
                  </a:cubicBezTo>
                  <a:cubicBezTo>
                    <a:pt x="6990" y="16770"/>
                    <a:pt x="6510" y="16500"/>
                    <a:pt x="5610" y="16290"/>
                  </a:cubicBezTo>
                  <a:cubicBezTo>
                    <a:pt x="5520" y="16290"/>
                    <a:pt x="5400" y="16260"/>
                    <a:pt x="5310" y="16260"/>
                  </a:cubicBezTo>
                  <a:cubicBezTo>
                    <a:pt x="0" y="16260"/>
                    <a:pt x="0" y="16260"/>
                    <a:pt x="0" y="16260"/>
                  </a:cubicBezTo>
                  <a:cubicBezTo>
                    <a:pt x="0" y="10950"/>
                    <a:pt x="0" y="10950"/>
                    <a:pt x="0" y="10950"/>
                  </a:cubicBezTo>
                  <a:cubicBezTo>
                    <a:pt x="0" y="10890"/>
                    <a:pt x="0" y="10800"/>
                    <a:pt x="30" y="10740"/>
                  </a:cubicBezTo>
                  <a:cubicBezTo>
                    <a:pt x="240" y="9720"/>
                    <a:pt x="510" y="9630"/>
                    <a:pt x="570" y="9630"/>
                  </a:cubicBezTo>
                  <a:cubicBezTo>
                    <a:pt x="720" y="9630"/>
                    <a:pt x="990" y="9870"/>
                    <a:pt x="1200" y="10050"/>
                  </a:cubicBezTo>
                  <a:cubicBezTo>
                    <a:pt x="1260" y="10140"/>
                    <a:pt x="1350" y="10200"/>
                    <a:pt x="1410" y="10260"/>
                  </a:cubicBezTo>
                  <a:cubicBezTo>
                    <a:pt x="2010" y="10770"/>
                    <a:pt x="2610" y="10800"/>
                    <a:pt x="2760" y="10800"/>
                  </a:cubicBezTo>
                  <a:cubicBezTo>
                    <a:pt x="2790" y="10800"/>
                    <a:pt x="2790" y="10800"/>
                    <a:pt x="2790" y="10800"/>
                  </a:cubicBezTo>
                  <a:cubicBezTo>
                    <a:pt x="4200" y="10800"/>
                    <a:pt x="5340" y="9660"/>
                    <a:pt x="5340" y="8250"/>
                  </a:cubicBezTo>
                  <a:cubicBezTo>
                    <a:pt x="5340" y="6870"/>
                    <a:pt x="4200" y="5700"/>
                    <a:pt x="2790" y="5700"/>
                  </a:cubicBezTo>
                  <a:cubicBezTo>
                    <a:pt x="2760" y="5700"/>
                    <a:pt x="2760" y="5700"/>
                    <a:pt x="2760" y="5700"/>
                  </a:cubicBezTo>
                  <a:cubicBezTo>
                    <a:pt x="2610" y="5700"/>
                    <a:pt x="2010" y="5760"/>
                    <a:pt x="1410" y="6270"/>
                  </a:cubicBezTo>
                  <a:cubicBezTo>
                    <a:pt x="1350" y="6330"/>
                    <a:pt x="1260" y="6390"/>
                    <a:pt x="1200" y="6450"/>
                  </a:cubicBezTo>
                  <a:cubicBezTo>
                    <a:pt x="990" y="6660"/>
                    <a:pt x="720" y="6900"/>
                    <a:pt x="570" y="6900"/>
                  </a:cubicBezTo>
                  <a:cubicBezTo>
                    <a:pt x="510" y="6900"/>
                    <a:pt x="240" y="6810"/>
                    <a:pt x="30" y="5790"/>
                  </a:cubicBezTo>
                  <a:cubicBezTo>
                    <a:pt x="0" y="5700"/>
                    <a:pt x="0" y="5640"/>
                    <a:pt x="0" y="5580"/>
                  </a:cubicBezTo>
                  <a:cubicBezTo>
                    <a:pt x="0" y="0"/>
                    <a:pt x="0" y="0"/>
                    <a:pt x="0" y="0"/>
                  </a:cubicBezTo>
                  <a:cubicBezTo>
                    <a:pt x="5310" y="0"/>
                    <a:pt x="5310" y="0"/>
                    <a:pt x="5310" y="0"/>
                  </a:cubicBezTo>
                  <a:cubicBezTo>
                    <a:pt x="5400" y="0"/>
                    <a:pt x="5490" y="30"/>
                    <a:pt x="5580" y="30"/>
                  </a:cubicBezTo>
                  <a:cubicBezTo>
                    <a:pt x="7710" y="540"/>
                    <a:pt x="6690" y="1260"/>
                    <a:pt x="6180" y="1830"/>
                  </a:cubicBezTo>
                  <a:cubicBezTo>
                    <a:pt x="5670" y="2460"/>
                    <a:pt x="5700" y="3060"/>
                    <a:pt x="5700" y="3060"/>
                  </a:cubicBezTo>
                  <a:cubicBezTo>
                    <a:pt x="5700" y="4320"/>
                    <a:pt x="6720" y="5370"/>
                    <a:pt x="7980" y="5370"/>
                  </a:cubicBezTo>
                  <a:cubicBezTo>
                    <a:pt x="9270" y="5370"/>
                    <a:pt x="10290" y="4320"/>
                    <a:pt x="10290" y="3060"/>
                  </a:cubicBezTo>
                  <a:cubicBezTo>
                    <a:pt x="10290" y="3060"/>
                    <a:pt x="10320" y="2460"/>
                    <a:pt x="9810" y="1830"/>
                  </a:cubicBezTo>
                  <a:cubicBezTo>
                    <a:pt x="9300" y="1260"/>
                    <a:pt x="8280" y="540"/>
                    <a:pt x="10410" y="30"/>
                  </a:cubicBezTo>
                  <a:cubicBezTo>
                    <a:pt x="10500" y="30"/>
                    <a:pt x="10590" y="0"/>
                    <a:pt x="10680" y="0"/>
                  </a:cubicBezTo>
                  <a:cubicBezTo>
                    <a:pt x="16260" y="0"/>
                    <a:pt x="16260" y="0"/>
                    <a:pt x="16260" y="0"/>
                  </a:cubicBezTo>
                  <a:cubicBezTo>
                    <a:pt x="16260" y="5580"/>
                    <a:pt x="16260" y="5580"/>
                    <a:pt x="16260" y="5580"/>
                  </a:cubicBezTo>
                  <a:cubicBezTo>
                    <a:pt x="16260" y="5670"/>
                    <a:pt x="16260" y="5760"/>
                    <a:pt x="16290" y="5820"/>
                  </a:cubicBezTo>
                  <a:cubicBezTo>
                    <a:pt x="16500" y="6840"/>
                    <a:pt x="16770" y="7140"/>
                    <a:pt x="17070" y="7140"/>
                  </a:cubicBezTo>
                  <a:cubicBezTo>
                    <a:pt x="17400" y="7140"/>
                    <a:pt x="17760" y="6720"/>
                    <a:pt x="18090" y="6450"/>
                  </a:cubicBezTo>
                  <a:cubicBezTo>
                    <a:pt x="18600" y="6000"/>
                    <a:pt x="19140" y="5970"/>
                    <a:pt x="19260" y="5970"/>
                  </a:cubicBezTo>
                  <a:cubicBezTo>
                    <a:pt x="19290" y="5970"/>
                    <a:pt x="19290" y="5970"/>
                    <a:pt x="19290" y="5970"/>
                  </a:cubicBezTo>
                  <a:cubicBezTo>
                    <a:pt x="20580" y="5970"/>
                    <a:pt x="21600" y="6990"/>
                    <a:pt x="21600" y="8250"/>
                  </a:cubicBezTo>
                  <a:close/>
                </a:path>
              </a:pathLst>
            </a:custGeom>
            <a:grpFill/>
            <a:ln w="12700" cap="flat">
              <a:noFill/>
              <a:miter lim="400000"/>
            </a:ln>
            <a:effectLst/>
          </p:spPr>
          <p:txBody>
            <a:bodyPr wrap="square" lIns="0" tIns="0" rIns="0" bIns="0" numCol="1" anchor="t">
              <a:noAutofit/>
            </a:bodyPr>
            <a:lstStyle/>
            <a:p>
              <a:pPr lvl="0">
                <a:defRPr>
                  <a:latin typeface="Roboto condensed"/>
                  <a:ea typeface="Roboto condensed"/>
                  <a:cs typeface="Roboto condensed"/>
                  <a:sym typeface="Roboto condensed"/>
                </a:defRPr>
              </a:pPr>
              <a:endParaRPr sz="1799">
                <a:solidFill>
                  <a:schemeClr val="tx1">
                    <a:lumMod val="75000"/>
                    <a:lumOff val="25000"/>
                  </a:schemeClr>
                </a:solidFill>
                <a:cs typeface="+mn-ea"/>
                <a:sym typeface="+mn-lt"/>
              </a:endParaRPr>
            </a:p>
          </p:txBody>
        </p:sp>
        <p:sp>
          <p:nvSpPr>
            <p:cNvPr id="95" name="文本框 24">
              <a:extLst>
                <a:ext uri="{FF2B5EF4-FFF2-40B4-BE49-F238E27FC236}">
                  <a16:creationId xmlns:a16="http://schemas.microsoft.com/office/drawing/2014/main" id="{12C07A0A-9D93-4BD8-91CE-9BD135021CAD}"/>
                </a:ext>
              </a:extLst>
            </p:cNvPr>
            <p:cNvSpPr txBox="1"/>
            <p:nvPr/>
          </p:nvSpPr>
          <p:spPr>
            <a:xfrm rot="908242">
              <a:off x="4637700" y="1738009"/>
              <a:ext cx="407413" cy="584595"/>
            </a:xfrm>
            <a:prstGeom prst="rect">
              <a:avLst/>
            </a:prstGeom>
            <a:noFill/>
          </p:spPr>
          <p:txBody>
            <a:bodyPr wrap="none" rtlCol="0">
              <a:spAutoFit/>
            </a:bodyPr>
            <a:lstStyle/>
            <a:p>
              <a:r>
                <a:rPr lang="en-US" altLang="zh-CN" sz="3199" dirty="0">
                  <a:solidFill>
                    <a:schemeClr val="bg1"/>
                  </a:solidFill>
                  <a:effectLst>
                    <a:outerShdw blurRad="38100" dist="38100" dir="2700000" algn="tl">
                      <a:srgbClr val="000000">
                        <a:alpha val="43137"/>
                      </a:srgbClr>
                    </a:outerShdw>
                  </a:effectLst>
                  <a:cs typeface="+mn-ea"/>
                  <a:sym typeface="+mn-lt"/>
                </a:rPr>
                <a:t>B</a:t>
              </a:r>
              <a:endParaRPr lang="zh-CN" altLang="en-US" sz="3199" dirty="0">
                <a:solidFill>
                  <a:schemeClr val="bg1"/>
                </a:solidFill>
                <a:effectLst>
                  <a:outerShdw blurRad="38100" dist="38100" dir="2700000" algn="tl">
                    <a:srgbClr val="000000">
                      <a:alpha val="43137"/>
                    </a:srgbClr>
                  </a:outerShdw>
                </a:effectLst>
                <a:cs typeface="+mn-ea"/>
                <a:sym typeface="+mn-lt"/>
              </a:endParaRPr>
            </a:p>
          </p:txBody>
        </p:sp>
      </p:grpSp>
      <p:grpSp>
        <p:nvGrpSpPr>
          <p:cNvPr id="96" name="组合 4">
            <a:extLst>
              <a:ext uri="{FF2B5EF4-FFF2-40B4-BE49-F238E27FC236}">
                <a16:creationId xmlns:a16="http://schemas.microsoft.com/office/drawing/2014/main" id="{B9C9F4F3-36B5-4966-ADAF-4C6408D58A11}"/>
              </a:ext>
            </a:extLst>
          </p:cNvPr>
          <p:cNvGrpSpPr/>
          <p:nvPr/>
        </p:nvGrpSpPr>
        <p:grpSpPr>
          <a:xfrm>
            <a:off x="4579647" y="2022574"/>
            <a:ext cx="1249240" cy="1247186"/>
            <a:chOff x="5074422" y="2686262"/>
            <a:chExt cx="1249409" cy="1247186"/>
          </a:xfrm>
          <a:solidFill>
            <a:schemeClr val="accent3"/>
          </a:solidFill>
        </p:grpSpPr>
        <p:sp>
          <p:nvSpPr>
            <p:cNvPr id="97" name="Shape 14336">
              <a:extLst>
                <a:ext uri="{FF2B5EF4-FFF2-40B4-BE49-F238E27FC236}">
                  <a16:creationId xmlns:a16="http://schemas.microsoft.com/office/drawing/2014/main" id="{FA074623-6206-4586-8451-069B02CB8047}"/>
                </a:ext>
              </a:extLst>
            </p:cNvPr>
            <p:cNvSpPr/>
            <p:nvPr/>
          </p:nvSpPr>
          <p:spPr>
            <a:xfrm rot="18900000">
              <a:off x="5074422" y="2686262"/>
              <a:ext cx="1249409" cy="1247186"/>
            </a:xfrm>
            <a:custGeom>
              <a:avLst/>
              <a:gdLst/>
              <a:ahLst/>
              <a:cxnLst>
                <a:cxn ang="0">
                  <a:pos x="wd2" y="hd2"/>
                </a:cxn>
                <a:cxn ang="5400000">
                  <a:pos x="wd2" y="hd2"/>
                </a:cxn>
                <a:cxn ang="10800000">
                  <a:pos x="wd2" y="hd2"/>
                </a:cxn>
                <a:cxn ang="16200000">
                  <a:pos x="wd2" y="hd2"/>
                </a:cxn>
              </a:cxnLst>
              <a:rect l="0" t="0" r="r" b="b"/>
              <a:pathLst>
                <a:path w="21600" h="21600" extrusionOk="0">
                  <a:moveTo>
                    <a:pt x="21570" y="10680"/>
                  </a:moveTo>
                  <a:cubicBezTo>
                    <a:pt x="21600" y="16260"/>
                    <a:pt x="21600" y="16260"/>
                    <a:pt x="21600" y="16260"/>
                  </a:cubicBezTo>
                  <a:cubicBezTo>
                    <a:pt x="16028" y="16260"/>
                    <a:pt x="16028" y="16260"/>
                    <a:pt x="16028" y="16260"/>
                  </a:cubicBezTo>
                  <a:cubicBezTo>
                    <a:pt x="15938" y="16260"/>
                    <a:pt x="15848" y="16260"/>
                    <a:pt x="15758" y="16290"/>
                  </a:cubicBezTo>
                  <a:cubicBezTo>
                    <a:pt x="13631" y="16770"/>
                    <a:pt x="14650" y="17490"/>
                    <a:pt x="15159" y="18090"/>
                  </a:cubicBezTo>
                  <a:cubicBezTo>
                    <a:pt x="15668" y="18690"/>
                    <a:pt x="15638" y="19290"/>
                    <a:pt x="15638" y="19290"/>
                  </a:cubicBezTo>
                  <a:cubicBezTo>
                    <a:pt x="15638" y="20580"/>
                    <a:pt x="14620" y="21600"/>
                    <a:pt x="13331" y="21600"/>
                  </a:cubicBezTo>
                  <a:cubicBezTo>
                    <a:pt x="12073" y="21600"/>
                    <a:pt x="11055" y="20580"/>
                    <a:pt x="11055" y="19290"/>
                  </a:cubicBezTo>
                  <a:cubicBezTo>
                    <a:pt x="11055" y="19290"/>
                    <a:pt x="11025" y="18690"/>
                    <a:pt x="11534" y="18090"/>
                  </a:cubicBezTo>
                  <a:cubicBezTo>
                    <a:pt x="12043" y="17490"/>
                    <a:pt x="13062" y="16770"/>
                    <a:pt x="10935" y="16290"/>
                  </a:cubicBezTo>
                  <a:cubicBezTo>
                    <a:pt x="10845" y="16260"/>
                    <a:pt x="10755" y="16260"/>
                    <a:pt x="10665" y="16260"/>
                  </a:cubicBezTo>
                  <a:cubicBezTo>
                    <a:pt x="5363" y="16260"/>
                    <a:pt x="5363" y="16260"/>
                    <a:pt x="5363" y="16260"/>
                  </a:cubicBezTo>
                  <a:cubicBezTo>
                    <a:pt x="5363" y="10680"/>
                    <a:pt x="5363" y="10680"/>
                    <a:pt x="5363" y="10680"/>
                  </a:cubicBezTo>
                  <a:cubicBezTo>
                    <a:pt x="5363" y="10590"/>
                    <a:pt x="5333" y="10470"/>
                    <a:pt x="5303" y="10380"/>
                  </a:cubicBezTo>
                  <a:cubicBezTo>
                    <a:pt x="5153" y="9660"/>
                    <a:pt x="4883" y="8880"/>
                    <a:pt x="4284" y="8880"/>
                  </a:cubicBezTo>
                  <a:cubicBezTo>
                    <a:pt x="3925" y="8880"/>
                    <a:pt x="3595" y="9150"/>
                    <a:pt x="3295" y="9420"/>
                  </a:cubicBezTo>
                  <a:cubicBezTo>
                    <a:pt x="3236" y="9510"/>
                    <a:pt x="3176" y="9570"/>
                    <a:pt x="3116" y="9630"/>
                  </a:cubicBezTo>
                  <a:cubicBezTo>
                    <a:pt x="2636" y="10020"/>
                    <a:pt x="2157" y="10050"/>
                    <a:pt x="2067" y="10050"/>
                  </a:cubicBezTo>
                  <a:cubicBezTo>
                    <a:pt x="2037" y="10050"/>
                    <a:pt x="2037" y="10050"/>
                    <a:pt x="2037" y="10050"/>
                  </a:cubicBezTo>
                  <a:cubicBezTo>
                    <a:pt x="929" y="10050"/>
                    <a:pt x="0" y="9120"/>
                    <a:pt x="0" y="8010"/>
                  </a:cubicBezTo>
                  <a:cubicBezTo>
                    <a:pt x="0" y="6870"/>
                    <a:pt x="929" y="5940"/>
                    <a:pt x="2037" y="5940"/>
                  </a:cubicBezTo>
                  <a:cubicBezTo>
                    <a:pt x="2067" y="5940"/>
                    <a:pt x="2067" y="5940"/>
                    <a:pt x="2067" y="5940"/>
                  </a:cubicBezTo>
                  <a:cubicBezTo>
                    <a:pt x="2127" y="5940"/>
                    <a:pt x="2247" y="5970"/>
                    <a:pt x="2457" y="6000"/>
                  </a:cubicBezTo>
                  <a:cubicBezTo>
                    <a:pt x="2636" y="6060"/>
                    <a:pt x="2876" y="6180"/>
                    <a:pt x="3116" y="6390"/>
                  </a:cubicBezTo>
                  <a:cubicBezTo>
                    <a:pt x="3176" y="6450"/>
                    <a:pt x="3236" y="6510"/>
                    <a:pt x="3295" y="6570"/>
                  </a:cubicBezTo>
                  <a:cubicBezTo>
                    <a:pt x="3595" y="6840"/>
                    <a:pt x="3925" y="7140"/>
                    <a:pt x="4284" y="7140"/>
                  </a:cubicBezTo>
                  <a:cubicBezTo>
                    <a:pt x="4883" y="7140"/>
                    <a:pt x="5153" y="6330"/>
                    <a:pt x="5303" y="5640"/>
                  </a:cubicBezTo>
                  <a:cubicBezTo>
                    <a:pt x="5333" y="5520"/>
                    <a:pt x="5363" y="5430"/>
                    <a:pt x="5363" y="5310"/>
                  </a:cubicBezTo>
                  <a:cubicBezTo>
                    <a:pt x="5363" y="0"/>
                    <a:pt x="5363" y="0"/>
                    <a:pt x="5363" y="0"/>
                  </a:cubicBezTo>
                  <a:cubicBezTo>
                    <a:pt x="5363" y="0"/>
                    <a:pt x="5363" y="0"/>
                    <a:pt x="5363" y="0"/>
                  </a:cubicBezTo>
                  <a:cubicBezTo>
                    <a:pt x="5363" y="0"/>
                    <a:pt x="5363" y="0"/>
                    <a:pt x="5363" y="0"/>
                  </a:cubicBezTo>
                  <a:cubicBezTo>
                    <a:pt x="10665" y="0"/>
                    <a:pt x="10665" y="0"/>
                    <a:pt x="10665" y="0"/>
                  </a:cubicBezTo>
                  <a:cubicBezTo>
                    <a:pt x="10725" y="0"/>
                    <a:pt x="10785" y="0"/>
                    <a:pt x="10875" y="30"/>
                  </a:cubicBezTo>
                  <a:cubicBezTo>
                    <a:pt x="11804" y="240"/>
                    <a:pt x="11953" y="480"/>
                    <a:pt x="11983" y="540"/>
                  </a:cubicBezTo>
                  <a:cubicBezTo>
                    <a:pt x="12013" y="690"/>
                    <a:pt x="11744" y="990"/>
                    <a:pt x="11564" y="1200"/>
                  </a:cubicBezTo>
                  <a:cubicBezTo>
                    <a:pt x="11474" y="1260"/>
                    <a:pt x="11414" y="1350"/>
                    <a:pt x="11354" y="1410"/>
                  </a:cubicBezTo>
                  <a:cubicBezTo>
                    <a:pt x="10785" y="2070"/>
                    <a:pt x="10785" y="2700"/>
                    <a:pt x="10785" y="2790"/>
                  </a:cubicBezTo>
                  <a:cubicBezTo>
                    <a:pt x="10785" y="4200"/>
                    <a:pt x="11953" y="5340"/>
                    <a:pt x="13331" y="5340"/>
                  </a:cubicBezTo>
                  <a:cubicBezTo>
                    <a:pt x="14740" y="5340"/>
                    <a:pt x="15878" y="4200"/>
                    <a:pt x="15878" y="2790"/>
                  </a:cubicBezTo>
                  <a:cubicBezTo>
                    <a:pt x="15878" y="2700"/>
                    <a:pt x="15908" y="2040"/>
                    <a:pt x="15339" y="1410"/>
                  </a:cubicBezTo>
                  <a:cubicBezTo>
                    <a:pt x="15279" y="1350"/>
                    <a:pt x="15219" y="1260"/>
                    <a:pt x="15129" y="1200"/>
                  </a:cubicBezTo>
                  <a:cubicBezTo>
                    <a:pt x="14949" y="990"/>
                    <a:pt x="14680" y="690"/>
                    <a:pt x="14710" y="540"/>
                  </a:cubicBezTo>
                  <a:cubicBezTo>
                    <a:pt x="14740" y="480"/>
                    <a:pt x="14889" y="240"/>
                    <a:pt x="15818" y="30"/>
                  </a:cubicBezTo>
                  <a:cubicBezTo>
                    <a:pt x="15878" y="0"/>
                    <a:pt x="15968" y="0"/>
                    <a:pt x="16028" y="0"/>
                  </a:cubicBezTo>
                  <a:cubicBezTo>
                    <a:pt x="21600" y="0"/>
                    <a:pt x="21600" y="0"/>
                    <a:pt x="21600" y="0"/>
                  </a:cubicBezTo>
                  <a:cubicBezTo>
                    <a:pt x="21570" y="5310"/>
                    <a:pt x="21570" y="5310"/>
                    <a:pt x="21570" y="5310"/>
                  </a:cubicBezTo>
                  <a:cubicBezTo>
                    <a:pt x="21570" y="5400"/>
                    <a:pt x="21570" y="5490"/>
                    <a:pt x="21540" y="5580"/>
                  </a:cubicBezTo>
                  <a:cubicBezTo>
                    <a:pt x="21330" y="6570"/>
                    <a:pt x="21061" y="6870"/>
                    <a:pt x="20761" y="6870"/>
                  </a:cubicBezTo>
                  <a:cubicBezTo>
                    <a:pt x="20432" y="6870"/>
                    <a:pt x="20072" y="6450"/>
                    <a:pt x="19743" y="6180"/>
                  </a:cubicBezTo>
                  <a:cubicBezTo>
                    <a:pt x="19233" y="5730"/>
                    <a:pt x="18694" y="5700"/>
                    <a:pt x="18574" y="5700"/>
                  </a:cubicBezTo>
                  <a:cubicBezTo>
                    <a:pt x="18544" y="5700"/>
                    <a:pt x="18544" y="5700"/>
                    <a:pt x="18544" y="5700"/>
                  </a:cubicBezTo>
                  <a:cubicBezTo>
                    <a:pt x="17256" y="5700"/>
                    <a:pt x="16237" y="6720"/>
                    <a:pt x="16237" y="8010"/>
                  </a:cubicBezTo>
                  <a:cubicBezTo>
                    <a:pt x="16237" y="9270"/>
                    <a:pt x="17256" y="10290"/>
                    <a:pt x="18544" y="10290"/>
                  </a:cubicBezTo>
                  <a:cubicBezTo>
                    <a:pt x="18544" y="10290"/>
                    <a:pt x="18544" y="10290"/>
                    <a:pt x="18574" y="10290"/>
                  </a:cubicBezTo>
                  <a:cubicBezTo>
                    <a:pt x="18664" y="10290"/>
                    <a:pt x="19203" y="10260"/>
                    <a:pt x="19743" y="9810"/>
                  </a:cubicBezTo>
                  <a:cubicBezTo>
                    <a:pt x="20072" y="9540"/>
                    <a:pt x="20432" y="9120"/>
                    <a:pt x="20761" y="9120"/>
                  </a:cubicBezTo>
                  <a:cubicBezTo>
                    <a:pt x="21061" y="9120"/>
                    <a:pt x="21330" y="9420"/>
                    <a:pt x="21540" y="10440"/>
                  </a:cubicBezTo>
                  <a:cubicBezTo>
                    <a:pt x="21570" y="10500"/>
                    <a:pt x="21570" y="10590"/>
                    <a:pt x="21570" y="10680"/>
                  </a:cubicBezTo>
                  <a:close/>
                </a:path>
              </a:pathLst>
            </a:custGeom>
            <a:grpFill/>
            <a:ln w="12700" cap="flat">
              <a:noFill/>
              <a:miter lim="400000"/>
            </a:ln>
            <a:effectLst/>
          </p:spPr>
          <p:txBody>
            <a:bodyPr wrap="square" lIns="0" tIns="0" rIns="0" bIns="0" numCol="1" anchor="t">
              <a:noAutofit/>
            </a:bodyPr>
            <a:lstStyle/>
            <a:p>
              <a:pPr lvl="0">
                <a:defRPr>
                  <a:latin typeface="Roboto condensed"/>
                  <a:ea typeface="Roboto condensed"/>
                  <a:cs typeface="Roboto condensed"/>
                  <a:sym typeface="Roboto condensed"/>
                </a:defRPr>
              </a:pPr>
              <a:endParaRPr sz="1799">
                <a:solidFill>
                  <a:schemeClr val="tx1">
                    <a:lumMod val="75000"/>
                    <a:lumOff val="25000"/>
                  </a:schemeClr>
                </a:solidFill>
                <a:cs typeface="+mn-ea"/>
                <a:sym typeface="+mn-lt"/>
              </a:endParaRPr>
            </a:p>
          </p:txBody>
        </p:sp>
        <p:sp>
          <p:nvSpPr>
            <p:cNvPr id="98" name="文本框 24">
              <a:extLst>
                <a:ext uri="{FF2B5EF4-FFF2-40B4-BE49-F238E27FC236}">
                  <a16:creationId xmlns:a16="http://schemas.microsoft.com/office/drawing/2014/main" id="{97203BCF-0742-4465-98A4-2F9D01ED8E09}"/>
                </a:ext>
              </a:extLst>
            </p:cNvPr>
            <p:cNvSpPr txBox="1"/>
            <p:nvPr/>
          </p:nvSpPr>
          <p:spPr>
            <a:xfrm rot="908242">
              <a:off x="5497024" y="2942085"/>
              <a:ext cx="404208" cy="584595"/>
            </a:xfrm>
            <a:prstGeom prst="rect">
              <a:avLst/>
            </a:prstGeom>
            <a:noFill/>
          </p:spPr>
          <p:txBody>
            <a:bodyPr wrap="none" rtlCol="0">
              <a:spAutoFit/>
            </a:bodyPr>
            <a:lstStyle/>
            <a:p>
              <a:r>
                <a:rPr lang="en-US" altLang="zh-CN" sz="3199" dirty="0">
                  <a:solidFill>
                    <a:schemeClr val="bg1"/>
                  </a:solidFill>
                  <a:effectLst>
                    <a:outerShdw blurRad="38100" dist="38100" dir="2700000" algn="tl">
                      <a:srgbClr val="000000">
                        <a:alpha val="43137"/>
                      </a:srgbClr>
                    </a:outerShdw>
                  </a:effectLst>
                  <a:cs typeface="+mn-ea"/>
                  <a:sym typeface="+mn-lt"/>
                </a:rPr>
                <a:t>C</a:t>
              </a:r>
              <a:endParaRPr lang="zh-CN" altLang="en-US" sz="3199" dirty="0">
                <a:solidFill>
                  <a:schemeClr val="bg1"/>
                </a:solidFill>
                <a:effectLst>
                  <a:outerShdw blurRad="38100" dist="38100" dir="2700000" algn="tl">
                    <a:srgbClr val="000000">
                      <a:alpha val="43137"/>
                    </a:srgbClr>
                  </a:outerShdw>
                </a:effectLst>
                <a:cs typeface="+mn-ea"/>
                <a:sym typeface="+mn-lt"/>
              </a:endParaRPr>
            </a:p>
          </p:txBody>
        </p:sp>
      </p:grpSp>
      <p:sp>
        <p:nvSpPr>
          <p:cNvPr id="99" name="Shape 14346">
            <a:extLst>
              <a:ext uri="{FF2B5EF4-FFF2-40B4-BE49-F238E27FC236}">
                <a16:creationId xmlns:a16="http://schemas.microsoft.com/office/drawing/2014/main" id="{716DBC8D-0617-40C1-98A7-A66AF0B62F10}"/>
              </a:ext>
            </a:extLst>
          </p:cNvPr>
          <p:cNvSpPr/>
          <p:nvPr/>
        </p:nvSpPr>
        <p:spPr>
          <a:xfrm>
            <a:off x="6017570" y="3279855"/>
            <a:ext cx="2470428" cy="1249176"/>
          </a:xfrm>
          <a:prstGeom prst="rect">
            <a:avLst/>
          </a:prstGeom>
          <a:noFill/>
          <a:ln w="12700" cap="flat">
            <a:noFill/>
            <a:miter lim="400000"/>
          </a:ln>
          <a:effectLst/>
        </p:spPr>
        <p:txBody>
          <a:bodyPr wrap="square" lIns="45714" tIns="45714" rIns="45714" bIns="45714"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600" dirty="0">
                <a:solidFill>
                  <a:schemeClr val="bg1">
                    <a:lumMod val="50000"/>
                  </a:schemeClr>
                </a:solidFill>
                <a:uFillTx/>
                <a:latin typeface="微软雅黑" pitchFamily="34" charset="-122"/>
                <a:ea typeface="微软雅黑" pitchFamily="34" charset="-122"/>
                <a:cs typeface="+mn-ea"/>
                <a:sym typeface="+mn-lt"/>
              </a:rPr>
              <a:t>无论是中交专案中与</a:t>
            </a:r>
            <a:r>
              <a:rPr lang="en-US" altLang="zh-CN" sz="1600" dirty="0" err="1">
                <a:solidFill>
                  <a:schemeClr val="bg1">
                    <a:lumMod val="50000"/>
                  </a:schemeClr>
                </a:solidFill>
                <a:uFillTx/>
                <a:latin typeface="微软雅黑" pitchFamily="34" charset="-122"/>
                <a:ea typeface="微软雅黑" pitchFamily="34" charset="-122"/>
                <a:cs typeface="+mn-ea"/>
                <a:sym typeface="+mn-lt"/>
              </a:rPr>
              <a:t>celer</a:t>
            </a:r>
            <a:r>
              <a:rPr lang="zh-CN" altLang="en-US" sz="1600" dirty="0">
                <a:solidFill>
                  <a:schemeClr val="bg1">
                    <a:lumMod val="50000"/>
                  </a:schemeClr>
                </a:solidFill>
                <a:uFillTx/>
                <a:latin typeface="微软雅黑" pitchFamily="34" charset="-122"/>
                <a:ea typeface="微软雅黑" pitchFamily="34" charset="-122"/>
                <a:cs typeface="+mn-ea"/>
                <a:sym typeface="+mn-lt"/>
              </a:rPr>
              <a:t>团队的配合，还是客服系统和法务系统中团队的配合都十分默契融洽。</a:t>
            </a:r>
            <a:endParaRPr sz="1000" dirty="0">
              <a:solidFill>
                <a:schemeClr val="bg1">
                  <a:lumMod val="50000"/>
                </a:schemeClr>
              </a:solidFill>
              <a:latin typeface="微软雅黑" pitchFamily="34" charset="-122"/>
              <a:ea typeface="微软雅黑" pitchFamily="34" charset="-122"/>
              <a:cs typeface="+mn-ea"/>
              <a:sym typeface="+mn-lt"/>
            </a:endParaRPr>
          </a:p>
        </p:txBody>
      </p:sp>
    </p:spTree>
    <p:extLst>
      <p:ext uri="{BB962C8B-B14F-4D97-AF65-F5344CB8AC3E}">
        <p14:creationId xmlns:p14="http://schemas.microsoft.com/office/powerpoint/2010/main" val="418789264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1969934" y="1780126"/>
            <a:ext cx="1596373" cy="15975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179140" y="1780128"/>
            <a:ext cx="798188" cy="7987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729927" y="2578920"/>
            <a:ext cx="798188" cy="7987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556882" y="1780126"/>
            <a:ext cx="1596373" cy="15975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143071" y="1780126"/>
            <a:ext cx="1596373" cy="15975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Rectangle 13" descr="FD1DDF730CE4456e89755B07FE1653D0# #Rectangle 13"/>
          <p:cNvSpPr>
            <a:spLocks noChangeArrowheads="1"/>
          </p:cNvSpPr>
          <p:nvPr/>
        </p:nvSpPr>
        <p:spPr bwMode="auto">
          <a:xfrm>
            <a:off x="1005545" y="3699081"/>
            <a:ext cx="1928777" cy="58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9" tIns="45694" rIns="91389" bIns="4569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b="1" dirty="0">
                <a:solidFill>
                  <a:schemeClr val="bg1">
                    <a:lumMod val="50000"/>
                  </a:schemeClr>
                </a:solidFill>
                <a:latin typeface="微软雅黑" pitchFamily="34" charset="-122"/>
                <a:ea typeface="微软雅黑" pitchFamily="34" charset="-122"/>
              </a:rPr>
              <a:t>中交的系统出现了一个一般</a:t>
            </a:r>
            <a:r>
              <a:rPr lang="en-US" altLang="zh-CN" sz="1600" b="1" dirty="0">
                <a:solidFill>
                  <a:schemeClr val="bg1">
                    <a:lumMod val="50000"/>
                  </a:schemeClr>
                </a:solidFill>
                <a:latin typeface="微软雅黑" pitchFamily="34" charset="-122"/>
                <a:ea typeface="微软雅黑" pitchFamily="34" charset="-122"/>
              </a:rPr>
              <a:t>bug</a:t>
            </a:r>
            <a:endParaRPr lang="en-US" altLang="zh-CN" sz="1600" b="1" dirty="0">
              <a:latin typeface="微软雅黑" pitchFamily="34" charset="-122"/>
              <a:ea typeface="微软雅黑" pitchFamily="34" charset="-122"/>
            </a:endParaRPr>
          </a:p>
        </p:txBody>
      </p:sp>
      <p:grpSp>
        <p:nvGrpSpPr>
          <p:cNvPr id="2" name="组合 30"/>
          <p:cNvGrpSpPr/>
          <p:nvPr/>
        </p:nvGrpSpPr>
        <p:grpSpPr>
          <a:xfrm>
            <a:off x="1191603" y="2074862"/>
            <a:ext cx="1582977" cy="1584176"/>
            <a:chOff x="1369994" y="2067694"/>
            <a:chExt cx="1584176" cy="1584176"/>
          </a:xfrm>
          <a:solidFill>
            <a:srgbClr val="2B83E5"/>
          </a:solidFill>
        </p:grpSpPr>
        <p:sp>
          <p:nvSpPr>
            <p:cNvPr id="32" name="菱形 31"/>
            <p:cNvSpPr/>
            <p:nvPr/>
          </p:nvSpPr>
          <p:spPr>
            <a:xfrm>
              <a:off x="1369994" y="2067694"/>
              <a:ext cx="1584176" cy="158417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3" name="TextBox 32"/>
            <p:cNvSpPr txBox="1"/>
            <p:nvPr/>
          </p:nvSpPr>
          <p:spPr>
            <a:xfrm flipH="1">
              <a:off x="1467362" y="2683801"/>
              <a:ext cx="1416844"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测试不够仔细</a:t>
              </a:r>
            </a:p>
          </p:txBody>
        </p:sp>
      </p:grpSp>
      <p:grpSp>
        <p:nvGrpSpPr>
          <p:cNvPr id="3" name="组合 33"/>
          <p:cNvGrpSpPr/>
          <p:nvPr/>
        </p:nvGrpSpPr>
        <p:grpSpPr>
          <a:xfrm>
            <a:off x="2787903" y="1498798"/>
            <a:ext cx="1582977" cy="1584176"/>
            <a:chOff x="3029144" y="1491630"/>
            <a:chExt cx="1584176" cy="1584176"/>
          </a:xfrm>
          <a:solidFill>
            <a:schemeClr val="accent1">
              <a:lumMod val="75000"/>
            </a:schemeClr>
          </a:solidFill>
        </p:grpSpPr>
        <p:sp>
          <p:nvSpPr>
            <p:cNvPr id="35" name="菱形 34"/>
            <p:cNvSpPr/>
            <p:nvPr/>
          </p:nvSpPr>
          <p:spPr>
            <a:xfrm>
              <a:off x="3029144" y="1491630"/>
              <a:ext cx="1584176" cy="158417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6" name="TextBox 35"/>
            <p:cNvSpPr txBox="1"/>
            <p:nvPr/>
          </p:nvSpPr>
          <p:spPr>
            <a:xfrm flipH="1">
              <a:off x="3292586" y="2052843"/>
              <a:ext cx="1108835" cy="461665"/>
            </a:xfrm>
            <a:prstGeom prst="rect">
              <a:avLst/>
            </a:prstGeom>
            <a:noFill/>
          </p:spPr>
          <p:txBody>
            <a:bodyPr wrap="none" rtlCol="0">
              <a:spAutoFit/>
            </a:bodyPr>
            <a:lstStyle/>
            <a:p>
              <a:r>
                <a:rPr lang="zh-CN" altLang="en-US" sz="1200" dirty="0">
                  <a:solidFill>
                    <a:schemeClr val="bg1"/>
                  </a:solidFill>
                  <a:latin typeface="微软雅黑" pitchFamily="34" charset="-122"/>
                  <a:ea typeface="微软雅黑" pitchFamily="34" charset="-122"/>
                </a:rPr>
                <a:t>开发前对领域</a:t>
              </a:r>
              <a:endParaRPr lang="en-US" altLang="zh-CN" sz="1200" dirty="0">
                <a:solidFill>
                  <a:schemeClr val="bg1"/>
                </a:solidFill>
                <a:latin typeface="微软雅黑" pitchFamily="34" charset="-122"/>
                <a:ea typeface="微软雅黑" pitchFamily="34" charset="-122"/>
              </a:endParaRPr>
            </a:p>
            <a:p>
              <a:r>
                <a:rPr lang="zh-CN" altLang="en-US" sz="1200" dirty="0">
                  <a:solidFill>
                    <a:schemeClr val="bg1"/>
                  </a:solidFill>
                  <a:latin typeface="微软雅黑" pitchFamily="34" charset="-122"/>
                  <a:ea typeface="微软雅黑" pitchFamily="34" charset="-122"/>
                </a:rPr>
                <a:t>知识了解不足</a:t>
              </a:r>
            </a:p>
          </p:txBody>
        </p:sp>
      </p:grpSp>
      <p:grpSp>
        <p:nvGrpSpPr>
          <p:cNvPr id="4" name="组合 36"/>
          <p:cNvGrpSpPr/>
          <p:nvPr/>
        </p:nvGrpSpPr>
        <p:grpSpPr>
          <a:xfrm>
            <a:off x="4376047" y="2074862"/>
            <a:ext cx="1582977" cy="1584176"/>
            <a:chOff x="4577170" y="2067694"/>
            <a:chExt cx="1584176" cy="1584176"/>
          </a:xfrm>
          <a:solidFill>
            <a:srgbClr val="2B83E5"/>
          </a:solidFill>
        </p:grpSpPr>
        <p:sp>
          <p:nvSpPr>
            <p:cNvPr id="38" name="菱形 37"/>
            <p:cNvSpPr/>
            <p:nvPr/>
          </p:nvSpPr>
          <p:spPr>
            <a:xfrm>
              <a:off x="4577170" y="2067694"/>
              <a:ext cx="1584176" cy="158417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9" name="TextBox 38"/>
            <p:cNvSpPr txBox="1"/>
            <p:nvPr/>
          </p:nvSpPr>
          <p:spPr>
            <a:xfrm flipH="1">
              <a:off x="4815260" y="2721283"/>
              <a:ext cx="1108835" cy="276999"/>
            </a:xfrm>
            <a:prstGeom prst="rect">
              <a:avLst/>
            </a:prstGeom>
            <a:noFill/>
          </p:spPr>
          <p:txBody>
            <a:bodyPr wrap="none" rtlCol="0">
              <a:spAutoFit/>
            </a:bodyPr>
            <a:lstStyle/>
            <a:p>
              <a:r>
                <a:rPr lang="zh-CN" altLang="en-US" sz="1200" dirty="0">
                  <a:solidFill>
                    <a:schemeClr val="bg1"/>
                  </a:solidFill>
                  <a:latin typeface="微软雅黑" pitchFamily="34" charset="-122"/>
                  <a:ea typeface="微软雅黑" pitchFamily="34" charset="-122"/>
                </a:rPr>
                <a:t>代码存在冗余</a:t>
              </a:r>
            </a:p>
          </p:txBody>
        </p:sp>
      </p:grpSp>
      <p:grpSp>
        <p:nvGrpSpPr>
          <p:cNvPr id="5" name="组合 39"/>
          <p:cNvGrpSpPr/>
          <p:nvPr/>
        </p:nvGrpSpPr>
        <p:grpSpPr>
          <a:xfrm>
            <a:off x="5953121" y="1498798"/>
            <a:ext cx="1582977" cy="1584176"/>
            <a:chOff x="6145277" y="1491630"/>
            <a:chExt cx="1584176" cy="1584176"/>
          </a:xfrm>
          <a:solidFill>
            <a:schemeClr val="accent1">
              <a:lumMod val="75000"/>
            </a:schemeClr>
          </a:solidFill>
        </p:grpSpPr>
        <p:sp>
          <p:nvSpPr>
            <p:cNvPr id="41" name="菱形 40"/>
            <p:cNvSpPr/>
            <p:nvPr/>
          </p:nvSpPr>
          <p:spPr>
            <a:xfrm>
              <a:off x="6145277" y="1491630"/>
              <a:ext cx="1584176" cy="1584176"/>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42" name="TextBox 41"/>
            <p:cNvSpPr txBox="1"/>
            <p:nvPr/>
          </p:nvSpPr>
          <p:spPr>
            <a:xfrm flipH="1">
              <a:off x="6383367" y="2145219"/>
              <a:ext cx="1262840" cy="276999"/>
            </a:xfrm>
            <a:prstGeom prst="rect">
              <a:avLst/>
            </a:prstGeom>
            <a:noFill/>
          </p:spPr>
          <p:txBody>
            <a:bodyPr wrap="none" rtlCol="0">
              <a:spAutoFit/>
            </a:bodyPr>
            <a:lstStyle/>
            <a:p>
              <a:r>
                <a:rPr lang="zh-CN" altLang="en-US" sz="1200" dirty="0">
                  <a:solidFill>
                    <a:schemeClr val="bg1"/>
                  </a:solidFill>
                  <a:latin typeface="微软雅黑" pitchFamily="34" charset="-122"/>
                  <a:ea typeface="微软雅黑" pitchFamily="34" charset="-122"/>
                </a:rPr>
                <a:t>技术面不够广泛</a:t>
              </a:r>
            </a:p>
          </p:txBody>
        </p:sp>
      </p:grpSp>
      <p:sp>
        <p:nvSpPr>
          <p:cNvPr id="43" name="Rectangle 13" descr="FD1DDF730CE4456e89755B07FE1653D0# #Rectangle 13"/>
          <p:cNvSpPr>
            <a:spLocks noChangeArrowheads="1"/>
          </p:cNvSpPr>
          <p:nvPr/>
        </p:nvSpPr>
        <p:spPr bwMode="auto">
          <a:xfrm>
            <a:off x="2453565" y="812476"/>
            <a:ext cx="2303157" cy="58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9" tIns="45694" rIns="91389" bIns="4569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b="1" dirty="0">
                <a:solidFill>
                  <a:schemeClr val="bg1">
                    <a:lumMod val="50000"/>
                  </a:schemeClr>
                </a:solidFill>
                <a:latin typeface="微软雅黑" pitchFamily="34" charset="-122"/>
                <a:ea typeface="微软雅黑" pitchFamily="34" charset="-122"/>
              </a:rPr>
              <a:t>法务系统中诉讼相关</a:t>
            </a:r>
            <a:endParaRPr lang="en-US" altLang="zh-CN" sz="1600" b="1" dirty="0">
              <a:solidFill>
                <a:schemeClr val="bg1">
                  <a:lumMod val="50000"/>
                </a:schemeClr>
              </a:solidFill>
              <a:latin typeface="微软雅黑" pitchFamily="34" charset="-122"/>
              <a:ea typeface="微软雅黑" pitchFamily="34" charset="-122"/>
            </a:endParaRPr>
          </a:p>
          <a:p>
            <a:pPr eaLnBrk="1" hangingPunct="1">
              <a:spcBef>
                <a:spcPct val="0"/>
              </a:spcBef>
              <a:buNone/>
              <a:defRPr/>
            </a:pPr>
            <a:r>
              <a:rPr lang="zh-CN" altLang="en-US" sz="1600" b="1" dirty="0">
                <a:solidFill>
                  <a:schemeClr val="bg1">
                    <a:lumMod val="50000"/>
                  </a:schemeClr>
                </a:solidFill>
                <a:latin typeface="微软雅黑" pitchFamily="34" charset="-122"/>
                <a:ea typeface="微软雅黑" pitchFamily="34" charset="-122"/>
              </a:rPr>
              <a:t>中交系统中问卷相关</a:t>
            </a:r>
            <a:endParaRPr lang="en-US" altLang="zh-CN" sz="1600" b="1" dirty="0">
              <a:solidFill>
                <a:schemeClr val="bg1">
                  <a:lumMod val="50000"/>
                </a:schemeClr>
              </a:solidFill>
              <a:latin typeface="微软雅黑" pitchFamily="34" charset="-122"/>
              <a:ea typeface="微软雅黑" pitchFamily="34" charset="-122"/>
            </a:endParaRPr>
          </a:p>
        </p:txBody>
      </p:sp>
      <p:sp>
        <p:nvSpPr>
          <p:cNvPr id="44" name="Rectangle 13" descr="FD1DDF730CE4456e89755B07FE1653D0# #Rectangle 13"/>
          <p:cNvSpPr>
            <a:spLocks noChangeArrowheads="1"/>
          </p:cNvSpPr>
          <p:nvPr/>
        </p:nvSpPr>
        <p:spPr bwMode="auto">
          <a:xfrm>
            <a:off x="4031879" y="3629658"/>
            <a:ext cx="2484337" cy="13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9" tIns="45694" rIns="91389" bIns="4569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b="1" dirty="0">
                <a:solidFill>
                  <a:schemeClr val="bg1">
                    <a:lumMod val="50000"/>
                  </a:schemeClr>
                </a:solidFill>
                <a:latin typeface="微软雅黑" pitchFamily="34" charset="-122"/>
                <a:ea typeface="微软雅黑" pitchFamily="34" charset="-122"/>
              </a:rPr>
              <a:t>在开发规范和代码精简方面做的还不够好，存在许多冗余的代码，会导致可读性变差，功能修改困难等问题</a:t>
            </a:r>
            <a:endParaRPr lang="en-US" altLang="zh-CN" sz="1600" b="1" dirty="0">
              <a:solidFill>
                <a:schemeClr val="bg1">
                  <a:lumMod val="50000"/>
                </a:schemeClr>
              </a:solidFill>
              <a:latin typeface="微软雅黑" pitchFamily="34" charset="-122"/>
              <a:ea typeface="微软雅黑" pitchFamily="34" charset="-122"/>
            </a:endParaRPr>
          </a:p>
        </p:txBody>
      </p:sp>
      <p:sp>
        <p:nvSpPr>
          <p:cNvPr id="45" name="Rectangle 13" descr="FD1DDF730CE4456e89755B07FE1653D0# #Rectangle 13"/>
          <p:cNvSpPr>
            <a:spLocks noChangeArrowheads="1"/>
          </p:cNvSpPr>
          <p:nvPr/>
        </p:nvSpPr>
        <p:spPr bwMode="auto">
          <a:xfrm>
            <a:off x="5188849" y="723387"/>
            <a:ext cx="2846077" cy="830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9" tIns="45694" rIns="91389" bIns="4569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b="1" dirty="0">
                <a:solidFill>
                  <a:schemeClr val="bg1">
                    <a:lumMod val="50000"/>
                  </a:schemeClr>
                </a:solidFill>
                <a:latin typeface="微软雅黑" pitchFamily="34" charset="-122"/>
                <a:ea typeface="微软雅黑" pitchFamily="34" charset="-122"/>
              </a:rPr>
              <a:t>自己掌握的技术还不够全面，开发中许多用到的技术还需要再去学习，会降低开发的速度</a:t>
            </a:r>
            <a:endParaRPr lang="en-US" altLang="zh-CN" sz="16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9172027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78E4CD0-9187-4212-A61D-D371E85FC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9" name="矩形 28"/>
          <p:cNvSpPr/>
          <p:nvPr/>
        </p:nvSpPr>
        <p:spPr>
          <a:xfrm>
            <a:off x="4170454" y="2253520"/>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规划和展望</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4170454" y="2785134"/>
            <a:ext cx="943848" cy="246221"/>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规划未来</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5292080" y="2785134"/>
            <a:ext cx="943848" cy="246221"/>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提升自我</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流程图: 准备 1">
            <a:extLst>
              <a:ext uri="{FF2B5EF4-FFF2-40B4-BE49-F238E27FC236}">
                <a16:creationId xmlns:a16="http://schemas.microsoft.com/office/drawing/2014/main" id="{BEC20852-09D2-49D7-9EC1-4B51B86D833D}"/>
              </a:ext>
            </a:extLst>
          </p:cNvPr>
          <p:cNvSpPr/>
          <p:nvPr/>
        </p:nvSpPr>
        <p:spPr>
          <a:xfrm>
            <a:off x="2555776" y="2139702"/>
            <a:ext cx="1296144" cy="864096"/>
          </a:xfrm>
          <a:prstGeom prst="flowChartPrepa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04</a:t>
            </a:r>
            <a:endParaRPr lang="zh-CN" altLang="en-US" sz="4400" dirty="0"/>
          </a:p>
        </p:txBody>
      </p:sp>
    </p:spTree>
    <p:extLst>
      <p:ext uri="{BB962C8B-B14F-4D97-AF65-F5344CB8AC3E}">
        <p14:creationId xmlns:p14="http://schemas.microsoft.com/office/powerpoint/2010/main" val="2875992277"/>
      </p:ext>
    </p:extLst>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1944699" y="1407431"/>
            <a:ext cx="1217893"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5" name="Shape 5167"/>
          <p:cNvSpPr/>
          <p:nvPr/>
        </p:nvSpPr>
        <p:spPr>
          <a:xfrm>
            <a:off x="1575358" y="2047198"/>
            <a:ext cx="1961170"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6" name="Shape 5168"/>
          <p:cNvSpPr/>
          <p:nvPr/>
        </p:nvSpPr>
        <p:spPr>
          <a:xfrm>
            <a:off x="1206020" y="2740899"/>
            <a:ext cx="2704446"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7" name="Shape 5169"/>
          <p:cNvSpPr/>
          <p:nvPr/>
        </p:nvSpPr>
        <p:spPr>
          <a:xfrm>
            <a:off x="828089" y="3434600"/>
            <a:ext cx="3447716"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2" name="组合 37"/>
          <p:cNvGrpSpPr/>
          <p:nvPr/>
        </p:nvGrpSpPr>
        <p:grpSpPr>
          <a:xfrm>
            <a:off x="2314040" y="1108482"/>
            <a:ext cx="857765" cy="735467"/>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效率</a:t>
              </a:r>
            </a:p>
          </p:txBody>
        </p:sp>
      </p:grpSp>
      <p:grpSp>
        <p:nvGrpSpPr>
          <p:cNvPr id="3" name="组合 36"/>
          <p:cNvGrpSpPr/>
          <p:nvPr/>
        </p:nvGrpSpPr>
        <p:grpSpPr>
          <a:xfrm>
            <a:off x="1944700" y="2047198"/>
            <a:ext cx="1589530" cy="432412"/>
            <a:chOff x="1944344" y="2047198"/>
            <a:chExt cx="1589745" cy="432411"/>
          </a:xfrm>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2"/>
            </a:solidFill>
            <a:ln w="12700" cap="flat">
              <a:noFill/>
              <a:miter lim="400000"/>
            </a:ln>
            <a:effectLst/>
          </p:spPr>
          <p:txBody>
            <a:bodyPr wrap="square" lIns="38088" tIns="38088" rIns="38088" bIns="38088" numCol="1" anchor="ctr">
              <a:noAutofit/>
            </a:bodyPr>
            <a:lstStyle/>
            <a:p>
              <a:pPr lvl="0" algn="ctr">
                <a:defRPr>
                  <a:solidFill>
                    <a:srgbClr val="4C4C4C"/>
                  </a:solidFill>
                </a:defRPr>
              </a:pPr>
              <a:r>
                <a:rPr lang="zh-CN" altLang="en-US" sz="1600" b="1" cap="all" dirty="0">
                  <a:solidFill>
                    <a:schemeClr val="bg1"/>
                  </a:solidFill>
                  <a:latin typeface="微软雅黑" panose="020B0503020204020204" pitchFamily="34" charset="-122"/>
                  <a:ea typeface="微软雅黑" panose="020B0503020204020204" pitchFamily="34" charset="-122"/>
                  <a:sym typeface="Helvetica Neue"/>
                </a:rPr>
                <a:t>团队</a:t>
              </a:r>
              <a:endParaRPr lang="en-US" sz="1600" b="1" cap="all" dirty="0">
                <a:solidFill>
                  <a:schemeClr val="bg1"/>
                </a:solidFill>
                <a:latin typeface="微软雅黑" panose="020B0503020204020204" pitchFamily="34" charset="-122"/>
                <a:ea typeface="微软雅黑" panose="020B0503020204020204" pitchFamily="34" charset="-122"/>
                <a:sym typeface="Helvetica Neue"/>
              </a:endParaRPr>
            </a:p>
          </p:txBody>
        </p:sp>
        <p:sp>
          <p:nvSpPr>
            <p:cNvPr id="10" name="Shape 5177"/>
            <p:cNvSpPr/>
            <p:nvPr/>
          </p:nvSpPr>
          <p:spPr>
            <a:xfrm>
              <a:off x="2191740" y="2087244"/>
              <a:ext cx="1099552"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5"/>
          <p:cNvGrpSpPr/>
          <p:nvPr/>
        </p:nvGrpSpPr>
        <p:grpSpPr>
          <a:xfrm>
            <a:off x="1575360" y="2740898"/>
            <a:ext cx="2332806" cy="432413"/>
            <a:chOff x="1574955" y="2740898"/>
            <a:chExt cx="2333121" cy="432412"/>
          </a:xfrm>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3"/>
            </a:solidFill>
            <a:ln w="12700" cap="flat">
              <a:noFill/>
              <a:miter lim="400000"/>
            </a:ln>
            <a:effectLst/>
          </p:spPr>
          <p:txBody>
            <a:bodyPr wrap="square" lIns="38088" tIns="38088" rIns="38088" bIns="38088"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Shape 5178"/>
            <p:cNvSpPr/>
            <p:nvPr/>
          </p:nvSpPr>
          <p:spPr>
            <a:xfrm>
              <a:off x="1815028" y="2780945"/>
              <a:ext cx="1849246"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测试能力</a:t>
              </a:r>
            </a:p>
          </p:txBody>
        </p:sp>
      </p:grpSp>
      <p:grpSp>
        <p:nvGrpSpPr>
          <p:cNvPr id="35" name="组合 34"/>
          <p:cNvGrpSpPr/>
          <p:nvPr/>
        </p:nvGrpSpPr>
        <p:grpSpPr>
          <a:xfrm>
            <a:off x="1206020" y="3434599"/>
            <a:ext cx="3076075" cy="432408"/>
            <a:chOff x="1205565" y="3434598"/>
            <a:chExt cx="3076490" cy="432407"/>
          </a:xfrm>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4"/>
            </a:solidFill>
            <a:ln w="12700" cap="flat">
              <a:noFill/>
              <a:miter lim="400000"/>
            </a:ln>
            <a:effectLst/>
          </p:spPr>
          <p:txBody>
            <a:bodyPr wrap="square" lIns="38088" tIns="38088" rIns="38088" bIns="38088"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2" name="Shape 5179"/>
            <p:cNvSpPr/>
            <p:nvPr/>
          </p:nvSpPr>
          <p:spPr>
            <a:xfrm>
              <a:off x="1422332" y="3474643"/>
              <a:ext cx="2634639"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技术储备</a:t>
              </a:r>
            </a:p>
          </p:txBody>
        </p:sp>
      </p:grpSp>
      <p:grpSp>
        <p:nvGrpSpPr>
          <p:cNvPr id="36" name="组合 32"/>
          <p:cNvGrpSpPr/>
          <p:nvPr/>
        </p:nvGrpSpPr>
        <p:grpSpPr>
          <a:xfrm>
            <a:off x="828091" y="4118666"/>
            <a:ext cx="3819354" cy="432408"/>
            <a:chOff x="827585" y="4118665"/>
            <a:chExt cx="3819870" cy="432407"/>
          </a:xfrm>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12700" cap="flat">
              <a:noFill/>
              <a:miter lim="400000"/>
            </a:ln>
            <a:effectLst/>
          </p:spPr>
          <p:txBody>
            <a:bodyPr wrap="square" lIns="38088" tIns="38088" rIns="38088" bIns="38088"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3" name="Shape 5180"/>
            <p:cNvSpPr/>
            <p:nvPr/>
          </p:nvSpPr>
          <p:spPr>
            <a:xfrm>
              <a:off x="1072475" y="4158709"/>
              <a:ext cx="3334354"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领域知识</a:t>
              </a:r>
            </a:p>
          </p:txBody>
        </p:sp>
      </p:grpSp>
      <p:sp>
        <p:nvSpPr>
          <p:cNvPr id="18" name="Round Same Side Corner Rectangle 67"/>
          <p:cNvSpPr/>
          <p:nvPr/>
        </p:nvSpPr>
        <p:spPr>
          <a:xfrm rot="10800000" flipH="1">
            <a:off x="4933682" y="1121919"/>
            <a:ext cx="49897"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73" tIns="41136" rIns="82273" bIns="41136" rtlCol="0" anchor="ctr"/>
          <a:lstStyle/>
          <a:p>
            <a:pPr algn="ctr"/>
            <a:endParaRPr lang="bg-BG" sz="1799" dirty="0">
              <a:latin typeface="Calibri Light"/>
            </a:endParaRPr>
          </a:p>
        </p:txBody>
      </p:sp>
      <p:sp>
        <p:nvSpPr>
          <p:cNvPr id="19" name="Round Same Side Corner Rectangle 68"/>
          <p:cNvSpPr/>
          <p:nvPr/>
        </p:nvSpPr>
        <p:spPr>
          <a:xfrm rot="10800000" flipH="1">
            <a:off x="4932041" y="1903209"/>
            <a:ext cx="49897" cy="514044"/>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2273" tIns="41136" rIns="82273" bIns="41136" rtlCol="0" anchor="ctr"/>
          <a:lstStyle/>
          <a:p>
            <a:pPr algn="ctr"/>
            <a:endParaRPr lang="bg-BG" sz="1799" dirty="0">
              <a:latin typeface="Calibri Light"/>
            </a:endParaRPr>
          </a:p>
        </p:txBody>
      </p:sp>
      <p:sp>
        <p:nvSpPr>
          <p:cNvPr id="20" name="Round Same Side Corner Rectangle 69"/>
          <p:cNvSpPr/>
          <p:nvPr/>
        </p:nvSpPr>
        <p:spPr>
          <a:xfrm rot="10800000" flipH="1">
            <a:off x="4933682" y="2613342"/>
            <a:ext cx="49897" cy="514044"/>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2273" tIns="41136" rIns="82273" bIns="41136" rtlCol="0" anchor="ctr"/>
          <a:lstStyle/>
          <a:p>
            <a:pPr algn="ctr"/>
            <a:endParaRPr lang="bg-BG" sz="1799" dirty="0">
              <a:latin typeface="Calibri Light"/>
            </a:endParaRPr>
          </a:p>
        </p:txBody>
      </p:sp>
      <p:sp>
        <p:nvSpPr>
          <p:cNvPr id="22" name="Rectangle 71"/>
          <p:cNvSpPr/>
          <p:nvPr/>
        </p:nvSpPr>
        <p:spPr>
          <a:xfrm>
            <a:off x="5070964" y="1109266"/>
            <a:ext cx="2871492" cy="588613"/>
          </a:xfrm>
          <a:prstGeom prst="rect">
            <a:avLst/>
          </a:prstGeom>
        </p:spPr>
        <p:txBody>
          <a:bodyPr wrap="square" lIns="34279" tIns="17140" rIns="34279" bIns="1714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提高工作效率，在项目开始前期提升效率，避免到了后期出现实践紧张，加班加点的情况</a:t>
            </a:r>
          </a:p>
        </p:txBody>
      </p:sp>
      <p:sp>
        <p:nvSpPr>
          <p:cNvPr id="24" name="Rectangle 73"/>
          <p:cNvSpPr/>
          <p:nvPr/>
        </p:nvSpPr>
        <p:spPr>
          <a:xfrm>
            <a:off x="5070964" y="1869179"/>
            <a:ext cx="2871492" cy="403947"/>
          </a:xfrm>
          <a:prstGeom prst="rect">
            <a:avLst/>
          </a:prstGeom>
        </p:spPr>
        <p:txBody>
          <a:bodyPr wrap="square" lIns="34279" tIns="17140" rIns="34279" bIns="1714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增加团对沟通，工作上互相配合帮助，生活中也可以一起娱乐</a:t>
            </a:r>
          </a:p>
        </p:txBody>
      </p:sp>
      <p:sp>
        <p:nvSpPr>
          <p:cNvPr id="26" name="Rectangle 75"/>
          <p:cNvSpPr/>
          <p:nvPr/>
        </p:nvSpPr>
        <p:spPr>
          <a:xfrm>
            <a:off x="5070964" y="2629090"/>
            <a:ext cx="2871492" cy="403947"/>
          </a:xfrm>
          <a:prstGeom prst="rect">
            <a:avLst/>
          </a:prstGeom>
        </p:spPr>
        <p:txBody>
          <a:bodyPr wrap="square" lIns="34279" tIns="17140" rIns="34279" bIns="1714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系统的学习下测试相关的知识，尽量做到交给</a:t>
            </a:r>
            <a:r>
              <a:rPr lang="en-US" altLang="zh-CN" sz="1200" b="1" dirty="0">
                <a:solidFill>
                  <a:schemeClr val="bg1">
                    <a:lumMod val="50000"/>
                  </a:schemeClr>
                </a:solidFill>
                <a:latin typeface="微软雅黑" panose="020B0503020204020204" pitchFamily="34" charset="-122"/>
                <a:ea typeface="微软雅黑" panose="020B0503020204020204" pitchFamily="34" charset="-122"/>
              </a:rPr>
              <a:t>QA</a:t>
            </a: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的代码不存在</a:t>
            </a:r>
            <a:r>
              <a:rPr lang="en-US" altLang="zh-CN" sz="1200" b="1" dirty="0">
                <a:solidFill>
                  <a:schemeClr val="bg1">
                    <a:lumMod val="50000"/>
                  </a:schemeClr>
                </a:solidFill>
                <a:latin typeface="微软雅黑" panose="020B0503020204020204" pitchFamily="34" charset="-122"/>
                <a:ea typeface="微软雅黑" panose="020B0503020204020204" pitchFamily="34" charset="-122"/>
              </a:rPr>
              <a:t>bug</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Round Same Side Corner Rectangle 76"/>
          <p:cNvSpPr/>
          <p:nvPr/>
        </p:nvSpPr>
        <p:spPr>
          <a:xfrm rot="10800000" flipH="1">
            <a:off x="4932041" y="3333829"/>
            <a:ext cx="49897" cy="514044"/>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2273" tIns="41136" rIns="82273" bIns="41136" rtlCol="0" anchor="ctr"/>
          <a:lstStyle/>
          <a:p>
            <a:pPr algn="ctr"/>
            <a:endParaRPr lang="bg-BG" sz="1799" dirty="0">
              <a:latin typeface="Calibri Light"/>
            </a:endParaRPr>
          </a:p>
        </p:txBody>
      </p:sp>
      <p:sp>
        <p:nvSpPr>
          <p:cNvPr id="28" name="Round Same Side Corner Rectangle 77"/>
          <p:cNvSpPr/>
          <p:nvPr/>
        </p:nvSpPr>
        <p:spPr>
          <a:xfrm rot="10800000" flipH="1">
            <a:off x="4933682" y="4043961"/>
            <a:ext cx="49897"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73" tIns="41136" rIns="82273" bIns="41136" rtlCol="0" anchor="ctr"/>
          <a:lstStyle/>
          <a:p>
            <a:pPr algn="ctr"/>
            <a:endParaRPr lang="bg-BG" sz="1799" dirty="0">
              <a:latin typeface="Calibri Light"/>
            </a:endParaRPr>
          </a:p>
        </p:txBody>
      </p:sp>
      <p:sp>
        <p:nvSpPr>
          <p:cNvPr id="30" name="Rectangle 79"/>
          <p:cNvSpPr/>
          <p:nvPr/>
        </p:nvSpPr>
        <p:spPr>
          <a:xfrm>
            <a:off x="5070964" y="3299800"/>
            <a:ext cx="2871492" cy="403947"/>
          </a:xfrm>
          <a:prstGeom prst="rect">
            <a:avLst/>
          </a:prstGeom>
        </p:spPr>
        <p:txBody>
          <a:bodyPr wrap="square" lIns="34279" tIns="17140" rIns="34279" bIns="1714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平时空余时间多学习一些新的知识，如果开发遇到就可以灵活选择使用。</a:t>
            </a:r>
          </a:p>
        </p:txBody>
      </p:sp>
      <p:sp>
        <p:nvSpPr>
          <p:cNvPr id="32" name="Rectangle 81"/>
          <p:cNvSpPr/>
          <p:nvPr/>
        </p:nvSpPr>
        <p:spPr>
          <a:xfrm>
            <a:off x="5070964" y="4059708"/>
            <a:ext cx="2871492" cy="403947"/>
          </a:xfrm>
          <a:prstGeom prst="rect">
            <a:avLst/>
          </a:prstGeom>
        </p:spPr>
        <p:txBody>
          <a:bodyPr wrap="square" lIns="34279" tIns="17140" rIns="34279" bIns="1714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遇到新的专案，养成了解相关领域知识的习惯，从用户的角度去考虑相关问题。</a:t>
            </a:r>
          </a:p>
        </p:txBody>
      </p:sp>
    </p:spTree>
    <p:extLst>
      <p:ext uri="{BB962C8B-B14F-4D97-AF65-F5344CB8AC3E}">
        <p14:creationId xmlns:p14="http://schemas.microsoft.com/office/powerpoint/2010/main" val="413362356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78E4CD0-9187-4212-A61D-D371E85FC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9" name="矩形 28"/>
          <p:cNvSpPr/>
          <p:nvPr/>
        </p:nvSpPr>
        <p:spPr>
          <a:xfrm>
            <a:off x="4170454" y="2253520"/>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提案改善</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3960497" y="2787774"/>
            <a:ext cx="943848" cy="246221"/>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集思广益</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5008603" y="2785900"/>
            <a:ext cx="943848" cy="246221"/>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精益求精</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流程图: 准备 1">
            <a:extLst>
              <a:ext uri="{FF2B5EF4-FFF2-40B4-BE49-F238E27FC236}">
                <a16:creationId xmlns:a16="http://schemas.microsoft.com/office/drawing/2014/main" id="{BEC20852-09D2-49D7-9EC1-4B51B86D833D}"/>
              </a:ext>
            </a:extLst>
          </p:cNvPr>
          <p:cNvSpPr/>
          <p:nvPr/>
        </p:nvSpPr>
        <p:spPr>
          <a:xfrm>
            <a:off x="2555776" y="2139702"/>
            <a:ext cx="1296144" cy="864096"/>
          </a:xfrm>
          <a:prstGeom prst="flowChartPrepa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05</a:t>
            </a:r>
            <a:endParaRPr lang="zh-CN" altLang="en-US" sz="4400" dirty="0"/>
          </a:p>
        </p:txBody>
      </p:sp>
    </p:spTree>
    <p:extLst>
      <p:ext uri="{BB962C8B-B14F-4D97-AF65-F5344CB8AC3E}">
        <p14:creationId xmlns:p14="http://schemas.microsoft.com/office/powerpoint/2010/main" val="21226329"/>
      </p:ext>
    </p:extLst>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3591E195-2D9D-4A46-A5F4-F6358558114E}"/>
              </a:ext>
            </a:extLst>
          </p:cNvPr>
          <p:cNvCxnSpPr/>
          <p:nvPr/>
        </p:nvCxnSpPr>
        <p:spPr>
          <a:xfrm rot="5400000">
            <a:off x="1807562" y="2817019"/>
            <a:ext cx="267811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C6B15FFD-2179-4596-B5D0-147767FF7AAC}"/>
              </a:ext>
            </a:extLst>
          </p:cNvPr>
          <p:cNvCxnSpPr/>
          <p:nvPr/>
        </p:nvCxnSpPr>
        <p:spPr>
          <a:xfrm rot="5400000">
            <a:off x="4312299" y="2817019"/>
            <a:ext cx="267811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11 Rectángulo">
            <a:extLst>
              <a:ext uri="{FF2B5EF4-FFF2-40B4-BE49-F238E27FC236}">
                <a16:creationId xmlns:a16="http://schemas.microsoft.com/office/drawing/2014/main" id="{38286178-DC4A-4F64-B543-7E31610273A3}"/>
              </a:ext>
            </a:extLst>
          </p:cNvPr>
          <p:cNvSpPr/>
          <p:nvPr/>
        </p:nvSpPr>
        <p:spPr>
          <a:xfrm>
            <a:off x="641883" y="1477963"/>
            <a:ext cx="2203150" cy="787400"/>
          </a:xfrm>
          <a:prstGeom prst="rect">
            <a:avLst/>
          </a:pr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z="1600" b="1" kern="0" noProof="1">
                <a:solidFill>
                  <a:schemeClr val="bg1"/>
                </a:solidFill>
                <a:latin typeface="微软雅黑" panose="020B0503020204020204" pitchFamily="34" charset="-122"/>
                <a:ea typeface="微软雅黑" panose="020B0503020204020204" pitchFamily="34" charset="-122"/>
              </a:rPr>
              <a:t>专案开发中的信息共享</a:t>
            </a:r>
            <a:endParaRPr lang="en-US" altLang="zh-CN" sz="1600" b="1" kern="0" noProof="1">
              <a:solidFill>
                <a:schemeClr val="bg1"/>
              </a:solidFill>
              <a:latin typeface="微软雅黑" panose="020B0503020204020204" pitchFamily="34" charset="-122"/>
              <a:ea typeface="微软雅黑" panose="020B0503020204020204" pitchFamily="34" charset="-122"/>
            </a:endParaRPr>
          </a:p>
        </p:txBody>
      </p:sp>
      <p:sp>
        <p:nvSpPr>
          <p:cNvPr id="7" name="矩形 22">
            <a:extLst>
              <a:ext uri="{FF2B5EF4-FFF2-40B4-BE49-F238E27FC236}">
                <a16:creationId xmlns:a16="http://schemas.microsoft.com/office/drawing/2014/main" id="{44439232-DCC1-4710-8AF1-69DD8A83F52E}"/>
              </a:ext>
            </a:extLst>
          </p:cNvPr>
          <p:cNvSpPr>
            <a:spLocks noChangeArrowheads="1"/>
          </p:cNvSpPr>
          <p:nvPr/>
        </p:nvSpPr>
        <p:spPr bwMode="auto">
          <a:xfrm>
            <a:off x="641882" y="2493562"/>
            <a:ext cx="2203151" cy="1384995"/>
          </a:xfrm>
          <a:prstGeom prst="rect">
            <a:avLst/>
          </a:prstGeom>
          <a:noFill/>
          <a:ln w="9525">
            <a:noFill/>
            <a:miter lim="800000"/>
            <a:headEnd/>
            <a:tailEnd/>
          </a:ln>
        </p:spPr>
        <p:txBody>
          <a:bodyPr wrap="square">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现在在公共盘中虽然有文件夹来存放专案的相关共享文件，但是有些进度进展，建议和意见等也需要共享，我觉得每一个专案可以将参与人员拉一个 </a:t>
            </a:r>
            <a:r>
              <a:rPr lang="en-US" altLang="zh-CN" sz="1200" b="1" dirty="0">
                <a:solidFill>
                  <a:schemeClr val="bg1">
                    <a:lumMod val="50000"/>
                  </a:schemeClr>
                </a:solidFill>
                <a:latin typeface="微软雅黑" panose="020B0503020204020204" pitchFamily="34" charset="-122"/>
                <a:ea typeface="微软雅黑" panose="020B0503020204020204" pitchFamily="34" charset="-122"/>
              </a:rPr>
              <a:t>spark</a:t>
            </a: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或者是微信的群，用来相互之间交流信息使用。</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42 Rectángulo">
            <a:extLst>
              <a:ext uri="{FF2B5EF4-FFF2-40B4-BE49-F238E27FC236}">
                <a16:creationId xmlns:a16="http://schemas.microsoft.com/office/drawing/2014/main" id="{0CA4177A-5AD7-4FDA-9634-A3129F571AEB}"/>
              </a:ext>
            </a:extLst>
          </p:cNvPr>
          <p:cNvSpPr/>
          <p:nvPr/>
        </p:nvSpPr>
        <p:spPr>
          <a:xfrm>
            <a:off x="3392647" y="1477963"/>
            <a:ext cx="2003151" cy="787400"/>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p>
            <a:pPr algn="ctr" eaLnBrk="0" hangingPunct="0">
              <a:defRPr/>
            </a:pPr>
            <a:r>
              <a:rPr lang="en-US" altLang="zh-CN" b="1" kern="0" noProof="1">
                <a:solidFill>
                  <a:schemeClr val="bg1"/>
                </a:solidFill>
                <a:latin typeface="微软雅黑" panose="020B0503020204020204" pitchFamily="34" charset="-122"/>
                <a:ea typeface="微软雅黑" panose="020B0503020204020204" pitchFamily="34" charset="-122"/>
              </a:rPr>
              <a:t>celerUI</a:t>
            </a:r>
            <a:r>
              <a:rPr lang="zh-CN" altLang="en-US" b="1" kern="0" noProof="1">
                <a:solidFill>
                  <a:schemeClr val="bg1"/>
                </a:solidFill>
                <a:latin typeface="微软雅黑" panose="020B0503020204020204" pitchFamily="34" charset="-122"/>
                <a:ea typeface="微软雅黑" panose="020B0503020204020204" pitchFamily="34" charset="-122"/>
              </a:rPr>
              <a:t>样式</a:t>
            </a:r>
            <a:endParaRPr lang="en-US" altLang="zh-CN" b="1" kern="0" noProof="1">
              <a:solidFill>
                <a:schemeClr val="bg1"/>
              </a:solidFill>
              <a:latin typeface="微软雅黑" panose="020B0503020204020204" pitchFamily="34" charset="-122"/>
              <a:ea typeface="微软雅黑" panose="020B0503020204020204" pitchFamily="34" charset="-122"/>
            </a:endParaRPr>
          </a:p>
        </p:txBody>
      </p:sp>
      <p:sp>
        <p:nvSpPr>
          <p:cNvPr id="11" name="矩形 26">
            <a:extLst>
              <a:ext uri="{FF2B5EF4-FFF2-40B4-BE49-F238E27FC236}">
                <a16:creationId xmlns:a16="http://schemas.microsoft.com/office/drawing/2014/main" id="{BF3081D1-476D-46AA-81AB-C21DBB4D27CE}"/>
              </a:ext>
            </a:extLst>
          </p:cNvPr>
          <p:cNvSpPr>
            <a:spLocks noChangeArrowheads="1"/>
          </p:cNvSpPr>
          <p:nvPr/>
        </p:nvSpPr>
        <p:spPr bwMode="auto">
          <a:xfrm>
            <a:off x="3391264" y="2493562"/>
            <a:ext cx="2003146" cy="1015663"/>
          </a:xfrm>
          <a:prstGeom prst="rect">
            <a:avLst/>
          </a:prstGeom>
          <a:noFill/>
          <a:ln w="9525">
            <a:noFill/>
            <a:miter lim="800000"/>
            <a:headEnd/>
            <a:tailEnd/>
          </a:ln>
        </p:spPr>
        <p:txBody>
          <a:bodyPr wrap="square">
            <a:spAutoFit/>
          </a:bodyPr>
          <a:lstStyle/>
          <a:p>
            <a:r>
              <a:rPr lang="en-US" altLang="zh-CN" sz="1200" b="1" dirty="0" err="1">
                <a:solidFill>
                  <a:schemeClr val="bg1">
                    <a:lumMod val="50000"/>
                  </a:schemeClr>
                </a:solidFill>
                <a:latin typeface="微软雅黑" panose="020B0503020204020204" pitchFamily="34" charset="-122"/>
                <a:ea typeface="微软雅黑" panose="020B0503020204020204" pitchFamily="34" charset="-122"/>
              </a:rPr>
              <a:t>Celer</a:t>
            </a: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现在的</a:t>
            </a:r>
            <a:r>
              <a:rPr lang="en-US" altLang="zh-CN" sz="1200" b="1" dirty="0">
                <a:solidFill>
                  <a:schemeClr val="bg1">
                    <a:lumMod val="50000"/>
                  </a:schemeClr>
                </a:solidFill>
                <a:latin typeface="微软雅黑" panose="020B0503020204020204" pitchFamily="34" charset="-122"/>
                <a:ea typeface="微软雅黑" panose="020B0503020204020204" pitchFamily="34" charset="-122"/>
              </a:rPr>
              <a:t>UI</a:t>
            </a: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界面的样式比较少，开发出来的界面风格不够多变，我建议丰富一些</a:t>
            </a:r>
            <a:r>
              <a:rPr lang="en-US" altLang="zh-CN" sz="1200" b="1" dirty="0" err="1">
                <a:solidFill>
                  <a:schemeClr val="bg1">
                    <a:lumMod val="50000"/>
                  </a:schemeClr>
                </a:solidFill>
                <a:latin typeface="微软雅黑" panose="020B0503020204020204" pitchFamily="34" charset="-122"/>
                <a:ea typeface="微软雅黑" panose="020B0503020204020204" pitchFamily="34" charset="-122"/>
              </a:rPr>
              <a:t>celerUI</a:t>
            </a: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，在不同的专案中使用合适的</a:t>
            </a:r>
            <a:r>
              <a:rPr lang="en-US" altLang="zh-CN" sz="1200" b="1" dirty="0">
                <a:solidFill>
                  <a:schemeClr val="bg1">
                    <a:lumMod val="50000"/>
                  </a:schemeClr>
                </a:solidFill>
                <a:latin typeface="微软雅黑" panose="020B0503020204020204" pitchFamily="34" charset="-122"/>
                <a:ea typeface="微软雅黑" panose="020B0503020204020204" pitchFamily="34" charset="-122"/>
              </a:rPr>
              <a:t>UI</a:t>
            </a: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界面。</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51 Rectángulo">
            <a:extLst>
              <a:ext uri="{FF2B5EF4-FFF2-40B4-BE49-F238E27FC236}">
                <a16:creationId xmlns:a16="http://schemas.microsoft.com/office/drawing/2014/main" id="{DAB227A2-7F00-4A55-BC39-7FE4F6EE44E0}"/>
              </a:ext>
            </a:extLst>
          </p:cNvPr>
          <p:cNvSpPr/>
          <p:nvPr/>
        </p:nvSpPr>
        <p:spPr>
          <a:xfrm>
            <a:off x="5906908" y="1477963"/>
            <a:ext cx="2193484" cy="787400"/>
          </a:xfrm>
          <a:prstGeom prst="rect">
            <a:avLst/>
          </a:prstGeom>
          <a:solidFill>
            <a:schemeClr val="accent3"/>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p>
            <a:pPr algn="ctr" eaLnBrk="0" hangingPunct="0">
              <a:defRPr/>
            </a:pPr>
            <a:r>
              <a:rPr lang="zh-CN" altLang="en-US" b="1" kern="0" noProof="1">
                <a:solidFill>
                  <a:schemeClr val="bg1"/>
                </a:solidFill>
                <a:latin typeface="微软雅黑" panose="020B0503020204020204" pitchFamily="34" charset="-122"/>
                <a:ea typeface="微软雅黑" panose="020B0503020204020204" pitchFamily="34" charset="-122"/>
              </a:rPr>
              <a:t>休闲区图书目录分类</a:t>
            </a:r>
            <a:endParaRPr lang="en-US" altLang="zh-CN" b="1" kern="0" noProof="1">
              <a:solidFill>
                <a:schemeClr val="bg1"/>
              </a:solidFill>
              <a:latin typeface="微软雅黑" panose="020B0503020204020204" pitchFamily="34" charset="-122"/>
              <a:ea typeface="微软雅黑" panose="020B0503020204020204" pitchFamily="34" charset="-122"/>
            </a:endParaRPr>
          </a:p>
        </p:txBody>
      </p:sp>
      <p:sp>
        <p:nvSpPr>
          <p:cNvPr id="15" name="矩形 30">
            <a:extLst>
              <a:ext uri="{FF2B5EF4-FFF2-40B4-BE49-F238E27FC236}">
                <a16:creationId xmlns:a16="http://schemas.microsoft.com/office/drawing/2014/main" id="{2D91638E-BC82-4A58-8A56-76741CEA831C}"/>
              </a:ext>
            </a:extLst>
          </p:cNvPr>
          <p:cNvSpPr>
            <a:spLocks noChangeArrowheads="1"/>
          </p:cNvSpPr>
          <p:nvPr/>
        </p:nvSpPr>
        <p:spPr bwMode="auto">
          <a:xfrm>
            <a:off x="5865857" y="2479328"/>
            <a:ext cx="2193477" cy="1384995"/>
          </a:xfrm>
          <a:prstGeom prst="rect">
            <a:avLst/>
          </a:prstGeom>
          <a:noFill/>
          <a:ln w="9525">
            <a:noFill/>
            <a:miter lim="800000"/>
            <a:headEnd/>
            <a:tailEnd/>
          </a:ln>
        </p:spPr>
        <p:txBody>
          <a:bodyPr wrap="square">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休闲区和办公区门口的书架上面都有着很多书籍，很多书也都是工作技术相关的，但是没有明确的分类和目录，遇到工作上的问题或者是想进一步学习和提升的时候很难找到想要的书。</a:t>
            </a:r>
            <a:endParaRPr lang="en-US" altLang="zh-CN" sz="11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6468248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4EFFC2B-1E6C-4270-A00D-1C8F9E20E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15" name="TextBox 26">
            <a:extLst>
              <a:ext uri="{FF2B5EF4-FFF2-40B4-BE49-F238E27FC236}">
                <a16:creationId xmlns:a16="http://schemas.microsoft.com/office/drawing/2014/main" id="{8A87A721-638E-4C64-B9EC-0CAC77616EAC}"/>
              </a:ext>
            </a:extLst>
          </p:cNvPr>
          <p:cNvSpPr txBox="1"/>
          <p:nvPr/>
        </p:nvSpPr>
        <p:spPr>
          <a:xfrm>
            <a:off x="3131840" y="1848475"/>
            <a:ext cx="4154775" cy="1446550"/>
          </a:xfrm>
          <a:prstGeom prst="rect">
            <a:avLst/>
          </a:prstGeom>
          <a:noFill/>
        </p:spPr>
        <p:txBody>
          <a:bodyPr wrap="square" rtlCol="0">
            <a:spAutoFit/>
          </a:bodyPr>
          <a:lstStyle/>
          <a:p>
            <a:r>
              <a:rPr lang="en-US" altLang="zh-CN" sz="8800" dirty="0">
                <a:solidFill>
                  <a:schemeClr val="tx1">
                    <a:lumMod val="65000"/>
                    <a:lumOff val="35000"/>
                  </a:schemeClr>
                </a:solidFill>
                <a:latin typeface="微软雅黑" pitchFamily="34" charset="-122"/>
                <a:ea typeface="微软雅黑" pitchFamily="34" charset="-122"/>
              </a:rPr>
              <a:t>Q&amp;A</a:t>
            </a:r>
          </a:p>
        </p:txBody>
      </p:sp>
    </p:spTree>
    <p:extLst>
      <p:ext uri="{BB962C8B-B14F-4D97-AF65-F5344CB8AC3E}">
        <p14:creationId xmlns:p14="http://schemas.microsoft.com/office/powerpoint/2010/main" val="51719541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a:grpSpLocks/>
          </p:cNvGrpSpPr>
          <p:nvPr/>
        </p:nvGrpSpPr>
        <p:grpSpPr bwMode="auto">
          <a:xfrm>
            <a:off x="569928" y="2065670"/>
            <a:ext cx="1530311" cy="2054273"/>
            <a:chOff x="778084" y="1038958"/>
            <a:chExt cx="1850186" cy="2900945"/>
          </a:xfrm>
        </p:grpSpPr>
        <p:sp>
          <p:nvSpPr>
            <p:cNvPr id="33" name="圆角矩形 32"/>
            <p:cNvSpPr/>
            <p:nvPr/>
          </p:nvSpPr>
          <p:spPr>
            <a:xfrm>
              <a:off x="886815" y="1038958"/>
              <a:ext cx="1632723" cy="1502119"/>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p>
          </p:txBody>
        </p:sp>
        <p:sp>
          <p:nvSpPr>
            <p:cNvPr id="34" name="任意多边形 33"/>
            <p:cNvSpPr/>
            <p:nvPr/>
          </p:nvSpPr>
          <p:spPr>
            <a:xfrm>
              <a:off x="778084" y="1947582"/>
              <a:ext cx="1850186" cy="199232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solidFill>
                  <a:schemeClr val="bg1"/>
                </a:solidFill>
              </a:endParaRPr>
            </a:p>
          </p:txBody>
        </p:sp>
        <p:sp>
          <p:nvSpPr>
            <p:cNvPr id="35" name="椭圆 34"/>
            <p:cNvSpPr/>
            <p:nvPr/>
          </p:nvSpPr>
          <p:spPr>
            <a:xfrm>
              <a:off x="1402412" y="1648209"/>
              <a:ext cx="601529" cy="600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latin typeface="Impact" panose="020B0806030902050204" pitchFamily="34" charset="0"/>
              </a:endParaRPr>
            </a:p>
          </p:txBody>
        </p:sp>
        <p:sp>
          <p:nvSpPr>
            <p:cNvPr id="38917" name="文本框 11"/>
            <p:cNvSpPr txBox="1">
              <a:spLocks noChangeArrowheads="1"/>
            </p:cNvSpPr>
            <p:nvPr/>
          </p:nvSpPr>
          <p:spPr bwMode="auto">
            <a:xfrm>
              <a:off x="1304926" y="1222952"/>
              <a:ext cx="839367" cy="641613"/>
            </a:xfrm>
            <a:prstGeom prst="rect">
              <a:avLst/>
            </a:prstGeom>
            <a:noFill/>
            <a:ln w="9525">
              <a:noFill/>
              <a:miter lim="800000"/>
              <a:headEnd/>
              <a:tailEnd/>
            </a:ln>
          </p:spPr>
          <p:txBody>
            <a:bodyPr lIns="68580" tIns="34290" rIns="68580" bIns="34290">
              <a:spAutoFit/>
            </a:bodyPr>
            <a:lstStyle/>
            <a:p>
              <a:pPr algn="ctr"/>
              <a:r>
                <a:rPr lang="en-US" altLang="zh-HK" sz="3300" dirty="0">
                  <a:solidFill>
                    <a:schemeClr val="bg1"/>
                  </a:solidFill>
                  <a:latin typeface="Impact" pitchFamily="34" charset="0"/>
                  <a:ea typeface="张海山锐谐体2.0-授权联系：Samtype@QQ.com" pitchFamily="2" charset="-122"/>
                </a:rPr>
                <a:t>01</a:t>
              </a:r>
              <a:endParaRPr lang="zh-HK" altLang="en-US" sz="3300" dirty="0">
                <a:solidFill>
                  <a:schemeClr val="bg1"/>
                </a:solidFill>
                <a:latin typeface="Impact" pitchFamily="34" charset="0"/>
                <a:ea typeface="张海山锐谐体2.0-授权联系：Samtype@QQ.com" pitchFamily="2" charset="-122"/>
              </a:endParaRPr>
            </a:p>
          </p:txBody>
        </p:sp>
        <p:sp>
          <p:nvSpPr>
            <p:cNvPr id="38918" name="文本框 64"/>
            <p:cNvSpPr txBox="1">
              <a:spLocks noChangeArrowheads="1"/>
            </p:cNvSpPr>
            <p:nvPr/>
          </p:nvSpPr>
          <p:spPr bwMode="auto">
            <a:xfrm>
              <a:off x="886815" y="2388308"/>
              <a:ext cx="1618492" cy="488956"/>
            </a:xfrm>
            <a:prstGeom prst="rect">
              <a:avLst/>
            </a:prstGeom>
            <a:noFill/>
            <a:ln w="9525">
              <a:noFill/>
              <a:miter lim="800000"/>
              <a:headEnd/>
              <a:tailEnd/>
            </a:ln>
          </p:spPr>
          <p:txBody>
            <a:bodyPr wrap="square" lIns="68580" tIns="34290" rIns="68580" bIns="34290">
              <a:spAutoFit/>
            </a:bodyPr>
            <a:lstStyle/>
            <a:p>
              <a:pPr algn="ctr"/>
              <a:r>
                <a:rPr lang="zh-CN" altLang="en-US" b="1" dirty="0">
                  <a:solidFill>
                    <a:schemeClr val="bg1">
                      <a:lumMod val="50000"/>
                    </a:schemeClr>
                  </a:solidFill>
                  <a:latin typeface="微软雅黑" pitchFamily="34" charset="-122"/>
                  <a:ea typeface="微软雅黑" pitchFamily="34" charset="-122"/>
                </a:rPr>
                <a:t>企业认同感</a:t>
              </a:r>
              <a:endParaRPr lang="zh-HK" altLang="en-US" b="1" dirty="0">
                <a:solidFill>
                  <a:schemeClr val="bg1">
                    <a:lumMod val="50000"/>
                  </a:schemeClr>
                </a:solidFill>
                <a:latin typeface="微软雅黑" pitchFamily="34" charset="-122"/>
                <a:ea typeface="微软雅黑" pitchFamily="34" charset="-122"/>
              </a:endParaRPr>
            </a:p>
          </p:txBody>
        </p:sp>
        <p:sp>
          <p:nvSpPr>
            <p:cNvPr id="38919" name="文本框 65"/>
            <p:cNvSpPr txBox="1">
              <a:spLocks noChangeArrowheads="1"/>
            </p:cNvSpPr>
            <p:nvPr/>
          </p:nvSpPr>
          <p:spPr bwMode="auto">
            <a:xfrm>
              <a:off x="1139623" y="2788385"/>
              <a:ext cx="1127111" cy="706269"/>
            </a:xfrm>
            <a:prstGeom prst="rect">
              <a:avLst/>
            </a:prstGeom>
            <a:noFill/>
            <a:ln w="9525">
              <a:noFill/>
              <a:miter lim="800000"/>
              <a:headEnd/>
              <a:tailEnd/>
            </a:ln>
          </p:spPr>
          <p:txBody>
            <a:bodyPr lIns="68580" tIns="34290" rIns="68580" bIns="34290">
              <a:spAutoFit/>
            </a:bodyPr>
            <a:lstStyle/>
            <a:p>
              <a:pPr algn="ctr"/>
              <a:r>
                <a:rPr lang="zh-CN" altLang="en-US" sz="1400" dirty="0">
                  <a:solidFill>
                    <a:schemeClr val="bg1">
                      <a:lumMod val="50000"/>
                    </a:schemeClr>
                  </a:solidFill>
                  <a:latin typeface="微软雅黑" pitchFamily="34" charset="-122"/>
                  <a:ea typeface="微软雅黑" pitchFamily="34" charset="-122"/>
                </a:rPr>
                <a:t>互相了解</a:t>
              </a:r>
              <a:endParaRPr lang="en-US" altLang="zh-CN" sz="1400" dirty="0">
                <a:solidFill>
                  <a:schemeClr val="bg1">
                    <a:lumMod val="50000"/>
                  </a:schemeClr>
                </a:solidFill>
                <a:latin typeface="微软雅黑" pitchFamily="34" charset="-122"/>
                <a:ea typeface="微软雅黑" pitchFamily="34" charset="-122"/>
              </a:endParaRPr>
            </a:p>
            <a:p>
              <a:pPr algn="ctr"/>
              <a:r>
                <a:rPr lang="zh-CN" altLang="en-US" sz="1400" dirty="0">
                  <a:solidFill>
                    <a:schemeClr val="bg1">
                      <a:lumMod val="50000"/>
                    </a:schemeClr>
                  </a:solidFill>
                  <a:latin typeface="微软雅黑" pitchFamily="34" charset="-122"/>
                  <a:ea typeface="微软雅黑" pitchFamily="34" charset="-122"/>
                </a:rPr>
                <a:t>互相认同</a:t>
              </a:r>
              <a:endParaRPr lang="en-US" altLang="zh-CN" sz="1400" dirty="0">
                <a:solidFill>
                  <a:schemeClr val="bg1">
                    <a:lumMod val="50000"/>
                  </a:schemeClr>
                </a:solidFill>
                <a:latin typeface="微软雅黑" pitchFamily="34" charset="-122"/>
                <a:ea typeface="微软雅黑" pitchFamily="34" charset="-122"/>
              </a:endParaRPr>
            </a:p>
          </p:txBody>
        </p:sp>
      </p:grpSp>
      <p:grpSp>
        <p:nvGrpSpPr>
          <p:cNvPr id="3" name="组合 38"/>
          <p:cNvGrpSpPr>
            <a:grpSpLocks/>
          </p:cNvGrpSpPr>
          <p:nvPr/>
        </p:nvGrpSpPr>
        <p:grpSpPr bwMode="auto">
          <a:xfrm>
            <a:off x="2198937" y="2067694"/>
            <a:ext cx="1531762" cy="2054273"/>
            <a:chOff x="2690633" y="1038958"/>
            <a:chExt cx="1850186" cy="2900945"/>
          </a:xfrm>
        </p:grpSpPr>
        <p:sp>
          <p:nvSpPr>
            <p:cNvPr id="40" name="圆角矩形 39"/>
            <p:cNvSpPr/>
            <p:nvPr/>
          </p:nvSpPr>
          <p:spPr>
            <a:xfrm>
              <a:off x="2799261" y="1038958"/>
              <a:ext cx="1632929" cy="1502119"/>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p>
          </p:txBody>
        </p:sp>
        <p:sp>
          <p:nvSpPr>
            <p:cNvPr id="41" name="任意多边形 40"/>
            <p:cNvSpPr/>
            <p:nvPr/>
          </p:nvSpPr>
          <p:spPr>
            <a:xfrm>
              <a:off x="2690633" y="1947582"/>
              <a:ext cx="1850186" cy="199232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solidFill>
                  <a:schemeClr val="bg1"/>
                </a:solidFill>
              </a:endParaRPr>
            </a:p>
          </p:txBody>
        </p:sp>
        <p:sp>
          <p:nvSpPr>
            <p:cNvPr id="42" name="椭圆 41"/>
            <p:cNvSpPr/>
            <p:nvPr/>
          </p:nvSpPr>
          <p:spPr>
            <a:xfrm>
              <a:off x="3316121" y="1648209"/>
              <a:ext cx="599208" cy="6004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latin typeface="Impact" panose="020B0806030902050204" pitchFamily="34" charset="0"/>
              </a:endParaRPr>
            </a:p>
          </p:txBody>
        </p:sp>
        <p:sp>
          <p:nvSpPr>
            <p:cNvPr id="38924" name="文本框 48"/>
            <p:cNvSpPr txBox="1">
              <a:spLocks noChangeArrowheads="1"/>
            </p:cNvSpPr>
            <p:nvPr/>
          </p:nvSpPr>
          <p:spPr bwMode="auto">
            <a:xfrm>
              <a:off x="3185327" y="1222952"/>
              <a:ext cx="894944" cy="641613"/>
            </a:xfrm>
            <a:prstGeom prst="rect">
              <a:avLst/>
            </a:prstGeom>
            <a:noFill/>
            <a:ln w="9525">
              <a:noFill/>
              <a:miter lim="800000"/>
              <a:headEnd/>
              <a:tailEnd/>
            </a:ln>
          </p:spPr>
          <p:txBody>
            <a:bodyPr lIns="68580" tIns="34290" rIns="68580" bIns="34290">
              <a:spAutoFit/>
            </a:bodyPr>
            <a:lstStyle/>
            <a:p>
              <a:pPr algn="ctr"/>
              <a:r>
                <a:rPr lang="en-US" altLang="zh-HK" sz="3300" dirty="0">
                  <a:solidFill>
                    <a:schemeClr val="bg1"/>
                  </a:solidFill>
                  <a:latin typeface="Impact" pitchFamily="34" charset="0"/>
                  <a:ea typeface="张海山锐谐体2.0-授权联系：Samtype@QQ.com" pitchFamily="2" charset="-122"/>
                </a:rPr>
                <a:t>02</a:t>
              </a:r>
              <a:endParaRPr lang="zh-HK" altLang="en-US" sz="3300" dirty="0">
                <a:solidFill>
                  <a:schemeClr val="bg1"/>
                </a:solidFill>
                <a:latin typeface="Impact" pitchFamily="34" charset="0"/>
                <a:ea typeface="张海山锐谐体2.0-授权联系：Samtype@QQ.com" pitchFamily="2" charset="-122"/>
              </a:endParaRPr>
            </a:p>
          </p:txBody>
        </p:sp>
        <p:sp>
          <p:nvSpPr>
            <p:cNvPr id="38925" name="文本框 66"/>
            <p:cNvSpPr txBox="1">
              <a:spLocks noChangeArrowheads="1"/>
            </p:cNvSpPr>
            <p:nvPr/>
          </p:nvSpPr>
          <p:spPr bwMode="auto">
            <a:xfrm>
              <a:off x="2809475" y="2434566"/>
              <a:ext cx="1603836" cy="488956"/>
            </a:xfrm>
            <a:prstGeom prst="rect">
              <a:avLst/>
            </a:prstGeom>
            <a:noFill/>
            <a:ln w="9525">
              <a:noFill/>
              <a:miter lim="800000"/>
              <a:headEnd/>
              <a:tailEnd/>
            </a:ln>
          </p:spPr>
          <p:txBody>
            <a:bodyPr wrap="square" lIns="68580" tIns="34290" rIns="68580" bIns="34290">
              <a:spAutoFit/>
            </a:bodyPr>
            <a:lstStyle/>
            <a:p>
              <a:pPr algn="ctr"/>
              <a:r>
                <a:rPr lang="zh-CN" altLang="en-US" b="1" dirty="0">
                  <a:solidFill>
                    <a:schemeClr val="bg1">
                      <a:lumMod val="50000"/>
                    </a:schemeClr>
                  </a:solidFill>
                  <a:latin typeface="微软雅黑" pitchFamily="34" charset="-122"/>
                  <a:ea typeface="微软雅黑" pitchFamily="34" charset="-122"/>
                </a:rPr>
                <a:t>工作绩效</a:t>
              </a:r>
              <a:endParaRPr lang="zh-HK" altLang="en-US" b="1" dirty="0">
                <a:solidFill>
                  <a:schemeClr val="bg1">
                    <a:lumMod val="50000"/>
                  </a:schemeClr>
                </a:solidFill>
                <a:latin typeface="微软雅黑" pitchFamily="34" charset="-122"/>
                <a:ea typeface="微软雅黑" pitchFamily="34" charset="-122"/>
              </a:endParaRPr>
            </a:p>
          </p:txBody>
        </p:sp>
        <p:sp>
          <p:nvSpPr>
            <p:cNvPr id="38926" name="文本框 67"/>
            <p:cNvSpPr txBox="1">
              <a:spLocks noChangeArrowheads="1"/>
            </p:cNvSpPr>
            <p:nvPr/>
          </p:nvSpPr>
          <p:spPr bwMode="auto">
            <a:xfrm>
              <a:off x="2950715" y="2836573"/>
              <a:ext cx="1321356" cy="706269"/>
            </a:xfrm>
            <a:prstGeom prst="rect">
              <a:avLst/>
            </a:prstGeom>
            <a:noFill/>
            <a:ln w="9525">
              <a:noFill/>
              <a:miter lim="800000"/>
              <a:headEnd/>
              <a:tailEnd/>
            </a:ln>
          </p:spPr>
          <p:txBody>
            <a:bodyPr lIns="68580" tIns="34290" rIns="68580" bIns="34290">
              <a:spAutoFit/>
            </a:bodyPr>
            <a:lstStyle/>
            <a:p>
              <a:pPr algn="ctr"/>
              <a:r>
                <a:rPr lang="zh-CN" altLang="en-US" sz="1400" dirty="0">
                  <a:solidFill>
                    <a:schemeClr val="bg1">
                      <a:lumMod val="50000"/>
                    </a:schemeClr>
                  </a:solidFill>
                  <a:latin typeface="微软雅黑" pitchFamily="34" charset="-122"/>
                  <a:ea typeface="微软雅黑" pitchFamily="34" charset="-122"/>
                </a:rPr>
                <a:t>一步一步</a:t>
              </a:r>
              <a:endParaRPr lang="en-US" altLang="zh-CN" sz="1400" dirty="0">
                <a:solidFill>
                  <a:schemeClr val="bg1">
                    <a:lumMod val="50000"/>
                  </a:schemeClr>
                </a:solidFill>
                <a:latin typeface="微软雅黑" pitchFamily="34" charset="-122"/>
                <a:ea typeface="微软雅黑" pitchFamily="34" charset="-122"/>
              </a:endParaRPr>
            </a:p>
            <a:p>
              <a:pPr algn="ctr"/>
              <a:r>
                <a:rPr lang="zh-CN" altLang="en-US" sz="1400" dirty="0">
                  <a:solidFill>
                    <a:schemeClr val="bg1">
                      <a:lumMod val="50000"/>
                    </a:schemeClr>
                  </a:solidFill>
                  <a:latin typeface="微软雅黑" pitchFamily="34" charset="-122"/>
                  <a:ea typeface="微软雅黑" pitchFamily="34" charset="-122"/>
                </a:rPr>
                <a:t>逐渐融入</a:t>
              </a:r>
            </a:p>
          </p:txBody>
        </p:sp>
      </p:grpSp>
      <p:grpSp>
        <p:nvGrpSpPr>
          <p:cNvPr id="4" name="组合 45"/>
          <p:cNvGrpSpPr>
            <a:grpSpLocks/>
          </p:cNvGrpSpPr>
          <p:nvPr/>
        </p:nvGrpSpPr>
        <p:grpSpPr bwMode="auto">
          <a:xfrm>
            <a:off x="3841168" y="2065670"/>
            <a:ext cx="1530311" cy="2054273"/>
            <a:chOff x="4603182" y="1038958"/>
            <a:chExt cx="1850186" cy="2900945"/>
          </a:xfrm>
        </p:grpSpPr>
        <p:sp>
          <p:nvSpPr>
            <p:cNvPr id="47" name="圆角矩形 46"/>
            <p:cNvSpPr/>
            <p:nvPr/>
          </p:nvSpPr>
          <p:spPr>
            <a:xfrm>
              <a:off x="4711913" y="1038958"/>
              <a:ext cx="1632723" cy="1502119"/>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p>
          </p:txBody>
        </p:sp>
        <p:sp>
          <p:nvSpPr>
            <p:cNvPr id="48" name="任意多边形 47"/>
            <p:cNvSpPr/>
            <p:nvPr/>
          </p:nvSpPr>
          <p:spPr>
            <a:xfrm>
              <a:off x="4603182" y="1947582"/>
              <a:ext cx="1850186" cy="199232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solidFill>
                  <a:schemeClr val="bg1"/>
                </a:solidFill>
              </a:endParaRPr>
            </a:p>
          </p:txBody>
        </p:sp>
        <p:sp>
          <p:nvSpPr>
            <p:cNvPr id="49" name="椭圆 48"/>
            <p:cNvSpPr/>
            <p:nvPr/>
          </p:nvSpPr>
          <p:spPr>
            <a:xfrm>
              <a:off x="5227510" y="1648209"/>
              <a:ext cx="601529" cy="6004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latin typeface="Impact" panose="020B0806030902050204" pitchFamily="34" charset="0"/>
              </a:endParaRPr>
            </a:p>
          </p:txBody>
        </p:sp>
        <p:sp>
          <p:nvSpPr>
            <p:cNvPr id="38931" name="文本框 54"/>
            <p:cNvSpPr txBox="1">
              <a:spLocks noChangeArrowheads="1"/>
            </p:cNvSpPr>
            <p:nvPr/>
          </p:nvSpPr>
          <p:spPr bwMode="auto">
            <a:xfrm>
              <a:off x="5044295" y="1222952"/>
              <a:ext cx="978584" cy="641613"/>
            </a:xfrm>
            <a:prstGeom prst="rect">
              <a:avLst/>
            </a:prstGeom>
            <a:noFill/>
            <a:ln w="9525">
              <a:noFill/>
              <a:miter lim="800000"/>
              <a:headEnd/>
              <a:tailEnd/>
            </a:ln>
          </p:spPr>
          <p:txBody>
            <a:bodyPr lIns="68580" tIns="34290" rIns="68580" bIns="34290">
              <a:spAutoFit/>
            </a:bodyPr>
            <a:lstStyle/>
            <a:p>
              <a:pPr algn="ctr"/>
              <a:r>
                <a:rPr lang="en-US" altLang="zh-HK" sz="3300" dirty="0">
                  <a:solidFill>
                    <a:schemeClr val="bg1"/>
                  </a:solidFill>
                  <a:latin typeface="Impact" pitchFamily="34" charset="0"/>
                  <a:ea typeface="张海山锐谐体2.0-授权联系：Samtype@QQ.com" pitchFamily="2" charset="-122"/>
                </a:rPr>
                <a:t>03</a:t>
              </a:r>
              <a:endParaRPr lang="zh-HK" altLang="en-US" sz="3300" dirty="0">
                <a:solidFill>
                  <a:schemeClr val="bg1"/>
                </a:solidFill>
                <a:latin typeface="Impact" pitchFamily="34" charset="0"/>
                <a:ea typeface="张海山锐谐体2.0-授权联系：Samtype@QQ.com" pitchFamily="2" charset="-122"/>
              </a:endParaRPr>
            </a:p>
          </p:txBody>
        </p:sp>
        <p:sp>
          <p:nvSpPr>
            <p:cNvPr id="38932" name="文本框 68"/>
            <p:cNvSpPr txBox="1">
              <a:spLocks noChangeArrowheads="1"/>
            </p:cNvSpPr>
            <p:nvPr/>
          </p:nvSpPr>
          <p:spPr bwMode="auto">
            <a:xfrm>
              <a:off x="4707905" y="2434566"/>
              <a:ext cx="1632723" cy="488956"/>
            </a:xfrm>
            <a:prstGeom prst="rect">
              <a:avLst/>
            </a:prstGeom>
            <a:noFill/>
            <a:ln w="9525">
              <a:noFill/>
              <a:miter lim="800000"/>
              <a:headEnd/>
              <a:tailEnd/>
            </a:ln>
          </p:spPr>
          <p:txBody>
            <a:bodyPr wrap="square" lIns="68580" tIns="34290" rIns="68580" bIns="34290">
              <a:spAutoFit/>
            </a:bodyPr>
            <a:lstStyle/>
            <a:p>
              <a:pPr algn="ctr"/>
              <a:r>
                <a:rPr lang="zh-CN" altLang="en-US" b="1" dirty="0">
                  <a:solidFill>
                    <a:schemeClr val="bg1">
                      <a:lumMod val="50000"/>
                    </a:schemeClr>
                  </a:solidFill>
                  <a:latin typeface="微软雅黑" pitchFamily="34" charset="-122"/>
                  <a:ea typeface="微软雅黑" pitchFamily="34" charset="-122"/>
                </a:rPr>
                <a:t>收获和不足</a:t>
              </a:r>
              <a:endParaRPr lang="zh-HK" altLang="en-US" b="1" dirty="0">
                <a:solidFill>
                  <a:schemeClr val="bg1">
                    <a:lumMod val="50000"/>
                  </a:schemeClr>
                </a:solidFill>
                <a:latin typeface="微软雅黑" pitchFamily="34" charset="-122"/>
                <a:ea typeface="微软雅黑" pitchFamily="34" charset="-122"/>
              </a:endParaRPr>
            </a:p>
          </p:txBody>
        </p:sp>
        <p:sp>
          <p:nvSpPr>
            <p:cNvPr id="38933" name="文本框 69"/>
            <p:cNvSpPr txBox="1">
              <a:spLocks noChangeArrowheads="1"/>
            </p:cNvSpPr>
            <p:nvPr/>
          </p:nvSpPr>
          <p:spPr bwMode="auto">
            <a:xfrm>
              <a:off x="4833161" y="2788385"/>
              <a:ext cx="1390229" cy="706269"/>
            </a:xfrm>
            <a:prstGeom prst="rect">
              <a:avLst/>
            </a:prstGeom>
            <a:noFill/>
            <a:ln w="9525">
              <a:noFill/>
              <a:miter lim="800000"/>
              <a:headEnd/>
              <a:tailEnd/>
            </a:ln>
          </p:spPr>
          <p:txBody>
            <a:bodyPr lIns="68580" tIns="34290" rIns="68580" bIns="34290">
              <a:spAutoFit/>
            </a:bodyPr>
            <a:lstStyle/>
            <a:p>
              <a:pPr algn="ctr"/>
              <a:r>
                <a:rPr lang="zh-CN" altLang="en-US" sz="1400" dirty="0">
                  <a:solidFill>
                    <a:schemeClr val="bg1">
                      <a:lumMod val="50000"/>
                    </a:schemeClr>
                  </a:solidFill>
                  <a:latin typeface="微软雅黑" pitchFamily="34" charset="-122"/>
                  <a:ea typeface="微软雅黑" pitchFamily="34" charset="-122"/>
                </a:rPr>
                <a:t> 不断学习</a:t>
              </a:r>
              <a:endParaRPr lang="en-US" altLang="zh-CN" sz="1400" dirty="0">
                <a:solidFill>
                  <a:schemeClr val="bg1">
                    <a:lumMod val="50000"/>
                  </a:schemeClr>
                </a:solidFill>
                <a:latin typeface="微软雅黑" pitchFamily="34" charset="-122"/>
                <a:ea typeface="微软雅黑" pitchFamily="34" charset="-122"/>
              </a:endParaRPr>
            </a:p>
            <a:p>
              <a:pPr algn="ctr"/>
              <a:r>
                <a:rPr lang="zh-CN" altLang="en-US" sz="1400" dirty="0">
                  <a:solidFill>
                    <a:schemeClr val="bg1">
                      <a:lumMod val="50000"/>
                    </a:schemeClr>
                  </a:solidFill>
                  <a:latin typeface="微软雅黑" pitchFamily="34" charset="-122"/>
                  <a:ea typeface="微软雅黑" pitchFamily="34" charset="-122"/>
                </a:rPr>
                <a:t>收获成长</a:t>
              </a:r>
              <a:endParaRPr lang="en-US" altLang="zh-CN" sz="1400" dirty="0">
                <a:solidFill>
                  <a:schemeClr val="bg1">
                    <a:lumMod val="50000"/>
                  </a:schemeClr>
                </a:solidFill>
                <a:latin typeface="微软雅黑" pitchFamily="34" charset="-122"/>
                <a:ea typeface="微软雅黑" pitchFamily="34" charset="-122"/>
              </a:endParaRPr>
            </a:p>
          </p:txBody>
        </p:sp>
      </p:grpSp>
      <p:grpSp>
        <p:nvGrpSpPr>
          <p:cNvPr id="5" name="组合 52"/>
          <p:cNvGrpSpPr>
            <a:grpSpLocks/>
          </p:cNvGrpSpPr>
          <p:nvPr/>
        </p:nvGrpSpPr>
        <p:grpSpPr bwMode="auto">
          <a:xfrm>
            <a:off x="5478633" y="2068161"/>
            <a:ext cx="1531762" cy="2054273"/>
            <a:chOff x="6515731" y="1038958"/>
            <a:chExt cx="1850186" cy="2900945"/>
          </a:xfrm>
        </p:grpSpPr>
        <p:sp>
          <p:nvSpPr>
            <p:cNvPr id="54" name="圆角矩形 53"/>
            <p:cNvSpPr/>
            <p:nvPr/>
          </p:nvSpPr>
          <p:spPr>
            <a:xfrm>
              <a:off x="6624359" y="1038958"/>
              <a:ext cx="1632929" cy="1502119"/>
            </a:xfrm>
            <a:prstGeom prst="roundRect">
              <a:avLst>
                <a:gd name="adj" fmla="val 93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p>
          </p:txBody>
        </p:sp>
        <p:sp>
          <p:nvSpPr>
            <p:cNvPr id="55" name="任意多边形 54"/>
            <p:cNvSpPr/>
            <p:nvPr/>
          </p:nvSpPr>
          <p:spPr>
            <a:xfrm>
              <a:off x="6515731" y="1947582"/>
              <a:ext cx="1850186" cy="199232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solidFill>
                  <a:schemeClr val="bg1"/>
                </a:solidFill>
              </a:endParaRPr>
            </a:p>
          </p:txBody>
        </p:sp>
        <p:sp>
          <p:nvSpPr>
            <p:cNvPr id="56" name="椭圆 55"/>
            <p:cNvSpPr/>
            <p:nvPr/>
          </p:nvSpPr>
          <p:spPr>
            <a:xfrm>
              <a:off x="7141219" y="1648209"/>
              <a:ext cx="599208" cy="6004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latin typeface="Impact" panose="020B0806030902050204" pitchFamily="34" charset="0"/>
              </a:endParaRPr>
            </a:p>
          </p:txBody>
        </p:sp>
        <p:sp>
          <p:nvSpPr>
            <p:cNvPr id="38938" name="文本框 60"/>
            <p:cNvSpPr txBox="1">
              <a:spLocks noChangeArrowheads="1"/>
            </p:cNvSpPr>
            <p:nvPr/>
          </p:nvSpPr>
          <p:spPr bwMode="auto">
            <a:xfrm>
              <a:off x="6988992" y="1222952"/>
              <a:ext cx="876274" cy="641613"/>
            </a:xfrm>
            <a:prstGeom prst="rect">
              <a:avLst/>
            </a:prstGeom>
            <a:noFill/>
            <a:ln w="9525">
              <a:noFill/>
              <a:miter lim="800000"/>
              <a:headEnd/>
              <a:tailEnd/>
            </a:ln>
          </p:spPr>
          <p:txBody>
            <a:bodyPr lIns="68580" tIns="34290" rIns="68580" bIns="34290">
              <a:spAutoFit/>
            </a:bodyPr>
            <a:lstStyle/>
            <a:p>
              <a:pPr algn="ctr"/>
              <a:r>
                <a:rPr lang="en-US" altLang="zh-HK" sz="3300" dirty="0">
                  <a:solidFill>
                    <a:schemeClr val="bg1"/>
                  </a:solidFill>
                  <a:latin typeface="Impact" pitchFamily="34" charset="0"/>
                  <a:ea typeface="张海山锐谐体2.0-授权联系：Samtype@QQ.com" pitchFamily="2" charset="-122"/>
                </a:rPr>
                <a:t>04</a:t>
              </a:r>
              <a:endParaRPr lang="zh-HK" altLang="en-US" sz="3300" dirty="0">
                <a:solidFill>
                  <a:schemeClr val="bg1"/>
                </a:solidFill>
                <a:latin typeface="Impact" pitchFamily="34" charset="0"/>
                <a:ea typeface="张海山锐谐体2.0-授权联系：Samtype@QQ.com" pitchFamily="2" charset="-122"/>
              </a:endParaRPr>
            </a:p>
          </p:txBody>
        </p:sp>
        <p:sp>
          <p:nvSpPr>
            <p:cNvPr id="38939" name="文本框 70"/>
            <p:cNvSpPr txBox="1">
              <a:spLocks noChangeArrowheads="1"/>
            </p:cNvSpPr>
            <p:nvPr/>
          </p:nvSpPr>
          <p:spPr bwMode="auto">
            <a:xfrm>
              <a:off x="6638304" y="2434566"/>
              <a:ext cx="1648698" cy="488956"/>
            </a:xfrm>
            <a:prstGeom prst="rect">
              <a:avLst/>
            </a:prstGeom>
            <a:noFill/>
            <a:ln w="9525">
              <a:noFill/>
              <a:miter lim="800000"/>
              <a:headEnd/>
              <a:tailEnd/>
            </a:ln>
          </p:spPr>
          <p:txBody>
            <a:bodyPr wrap="square" lIns="68580" tIns="34290" rIns="68580" bIns="34290">
              <a:spAutoFit/>
            </a:bodyPr>
            <a:lstStyle/>
            <a:p>
              <a:pPr algn="ctr"/>
              <a:r>
                <a:rPr lang="zh-CN" altLang="en-US" b="1" dirty="0">
                  <a:solidFill>
                    <a:schemeClr val="bg1">
                      <a:lumMod val="50000"/>
                    </a:schemeClr>
                  </a:solidFill>
                  <a:latin typeface="微软雅黑" pitchFamily="34" charset="-122"/>
                  <a:ea typeface="微软雅黑" pitchFamily="34" charset="-122"/>
                </a:rPr>
                <a:t>规划和展望</a:t>
              </a:r>
              <a:endParaRPr lang="zh-HK" altLang="en-US" b="1" dirty="0">
                <a:solidFill>
                  <a:schemeClr val="bg1">
                    <a:lumMod val="50000"/>
                  </a:schemeClr>
                </a:solidFill>
                <a:latin typeface="微软雅黑" pitchFamily="34" charset="-122"/>
                <a:ea typeface="微软雅黑" pitchFamily="34" charset="-122"/>
              </a:endParaRPr>
            </a:p>
          </p:txBody>
        </p:sp>
        <p:sp>
          <p:nvSpPr>
            <p:cNvPr id="38940" name="文本框 71"/>
            <p:cNvSpPr txBox="1">
              <a:spLocks noChangeArrowheads="1"/>
            </p:cNvSpPr>
            <p:nvPr/>
          </p:nvSpPr>
          <p:spPr bwMode="auto">
            <a:xfrm>
              <a:off x="6770752" y="2788385"/>
              <a:ext cx="1340145" cy="706269"/>
            </a:xfrm>
            <a:prstGeom prst="rect">
              <a:avLst/>
            </a:prstGeom>
            <a:noFill/>
            <a:ln w="9525">
              <a:noFill/>
              <a:miter lim="800000"/>
              <a:headEnd/>
              <a:tailEnd/>
            </a:ln>
          </p:spPr>
          <p:txBody>
            <a:bodyPr lIns="68580" tIns="34290" rIns="68580" bIns="34290">
              <a:spAutoFit/>
            </a:bodyPr>
            <a:lstStyle/>
            <a:p>
              <a:pPr algn="ctr"/>
              <a:r>
                <a:rPr lang="zh-CN" altLang="en-US" sz="1400" dirty="0">
                  <a:solidFill>
                    <a:schemeClr val="bg1">
                      <a:lumMod val="50000"/>
                    </a:schemeClr>
                  </a:solidFill>
                  <a:latin typeface="微软雅黑" pitchFamily="34" charset="-122"/>
                  <a:ea typeface="微软雅黑" pitchFamily="34" charset="-122"/>
                </a:rPr>
                <a:t>规划未来</a:t>
              </a:r>
              <a:br>
                <a:rPr lang="en-US" altLang="zh-CN" sz="1400" dirty="0">
                  <a:solidFill>
                    <a:schemeClr val="bg1">
                      <a:lumMod val="50000"/>
                    </a:schemeClr>
                  </a:solidFill>
                  <a:latin typeface="微软雅黑" pitchFamily="34" charset="-122"/>
                  <a:ea typeface="微软雅黑" pitchFamily="34" charset="-122"/>
                </a:rPr>
              </a:br>
              <a:r>
                <a:rPr lang="zh-CN" altLang="en-US" sz="1400" dirty="0">
                  <a:solidFill>
                    <a:schemeClr val="bg1">
                      <a:lumMod val="50000"/>
                    </a:schemeClr>
                  </a:solidFill>
                  <a:latin typeface="微软雅黑" pitchFamily="34" charset="-122"/>
                  <a:ea typeface="微软雅黑" pitchFamily="34" charset="-122"/>
                </a:rPr>
                <a:t>提升自我</a:t>
              </a:r>
              <a:endParaRPr lang="en-US" altLang="zh-CN" sz="1400" dirty="0">
                <a:solidFill>
                  <a:schemeClr val="bg1">
                    <a:lumMod val="50000"/>
                  </a:schemeClr>
                </a:solidFill>
                <a:latin typeface="微软雅黑" pitchFamily="34" charset="-122"/>
                <a:ea typeface="微软雅黑" pitchFamily="34" charset="-122"/>
              </a:endParaRPr>
            </a:p>
          </p:txBody>
        </p:sp>
      </p:grpSp>
      <p:sp>
        <p:nvSpPr>
          <p:cNvPr id="30" name="MH_Others_1"/>
          <p:cNvSpPr txBox="1"/>
          <p:nvPr>
            <p:custDataLst>
              <p:tags r:id="rId1"/>
            </p:custDataLst>
          </p:nvPr>
        </p:nvSpPr>
        <p:spPr>
          <a:xfrm>
            <a:off x="3536093" y="534607"/>
            <a:ext cx="2044019" cy="722512"/>
          </a:xfrm>
          <a:prstGeom prst="rect">
            <a:avLst/>
          </a:prstGeom>
          <a:noFill/>
        </p:spPr>
        <p:txBody>
          <a:bodyPr vert="horz" wrap="square" lIns="0" tIns="0" rIns="0" bIns="0" rtlCol="0" anchor="ctr" anchorCtr="0">
            <a:spAutoFit/>
          </a:bodyPr>
          <a:lstStyle/>
          <a:p>
            <a:pPr algn="ctr"/>
            <a:r>
              <a:rPr lang="zh-CN" altLang="en-US" sz="47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31" name="MH_Others_2"/>
          <p:cNvSpPr txBox="1"/>
          <p:nvPr>
            <p:custDataLst>
              <p:tags r:id="rId2"/>
            </p:custDataLst>
          </p:nvPr>
        </p:nvSpPr>
        <p:spPr>
          <a:xfrm>
            <a:off x="3546417" y="1257118"/>
            <a:ext cx="2023371" cy="306520"/>
          </a:xfrm>
          <a:prstGeom prst="rect">
            <a:avLst/>
          </a:prstGeom>
          <a:noFill/>
        </p:spPr>
        <p:txBody>
          <a:bodyPr wrap="square" lIns="0" tIns="0" rIns="0" bIns="0">
            <a:spAutoFit/>
          </a:bodyPr>
          <a:lstStyle/>
          <a:p>
            <a:pPr algn="ctr">
              <a:defRPr/>
            </a:pPr>
            <a:r>
              <a:rPr lang="en-US" altLang="zh-CN"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2" name="组合 45">
            <a:extLst>
              <a:ext uri="{FF2B5EF4-FFF2-40B4-BE49-F238E27FC236}">
                <a16:creationId xmlns:a16="http://schemas.microsoft.com/office/drawing/2014/main" id="{AC2B860F-22DE-4DE4-B45F-ECFB2CEAF0E9}"/>
              </a:ext>
            </a:extLst>
          </p:cNvPr>
          <p:cNvGrpSpPr>
            <a:grpSpLocks/>
          </p:cNvGrpSpPr>
          <p:nvPr/>
        </p:nvGrpSpPr>
        <p:grpSpPr bwMode="auto">
          <a:xfrm>
            <a:off x="7117549" y="2065670"/>
            <a:ext cx="1530311" cy="2054273"/>
            <a:chOff x="4603182" y="1038958"/>
            <a:chExt cx="1850186" cy="2900945"/>
          </a:xfrm>
        </p:grpSpPr>
        <p:sp>
          <p:nvSpPr>
            <p:cNvPr id="36" name="圆角矩形 46">
              <a:extLst>
                <a:ext uri="{FF2B5EF4-FFF2-40B4-BE49-F238E27FC236}">
                  <a16:creationId xmlns:a16="http://schemas.microsoft.com/office/drawing/2014/main" id="{82C0C042-9937-46F9-BB44-B31B47213C38}"/>
                </a:ext>
              </a:extLst>
            </p:cNvPr>
            <p:cNvSpPr/>
            <p:nvPr/>
          </p:nvSpPr>
          <p:spPr>
            <a:xfrm>
              <a:off x="4711913" y="1038958"/>
              <a:ext cx="1632723" cy="1502119"/>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p>
          </p:txBody>
        </p:sp>
        <p:sp>
          <p:nvSpPr>
            <p:cNvPr id="37" name="任意多边形 47">
              <a:extLst>
                <a:ext uri="{FF2B5EF4-FFF2-40B4-BE49-F238E27FC236}">
                  <a16:creationId xmlns:a16="http://schemas.microsoft.com/office/drawing/2014/main" id="{D21940E0-43CF-4368-9D08-3DB540538DD3}"/>
                </a:ext>
              </a:extLst>
            </p:cNvPr>
            <p:cNvSpPr/>
            <p:nvPr/>
          </p:nvSpPr>
          <p:spPr>
            <a:xfrm>
              <a:off x="4603182" y="1947582"/>
              <a:ext cx="1850186" cy="199232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solidFill>
                  <a:schemeClr val="bg1"/>
                </a:solidFill>
              </a:endParaRPr>
            </a:p>
          </p:txBody>
        </p:sp>
        <p:sp>
          <p:nvSpPr>
            <p:cNvPr id="38" name="椭圆 37">
              <a:extLst>
                <a:ext uri="{FF2B5EF4-FFF2-40B4-BE49-F238E27FC236}">
                  <a16:creationId xmlns:a16="http://schemas.microsoft.com/office/drawing/2014/main" id="{D6E86C33-86DF-468C-A748-8B070428C07B}"/>
                </a:ext>
              </a:extLst>
            </p:cNvPr>
            <p:cNvSpPr/>
            <p:nvPr/>
          </p:nvSpPr>
          <p:spPr>
            <a:xfrm>
              <a:off x="5227510" y="1648209"/>
              <a:ext cx="601529" cy="6004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endParaRPr lang="zh-HK" altLang="en-US" noProof="1">
                <a:latin typeface="Impact" panose="020B0806030902050204" pitchFamily="34" charset="0"/>
              </a:endParaRPr>
            </a:p>
          </p:txBody>
        </p:sp>
        <p:sp>
          <p:nvSpPr>
            <p:cNvPr id="39" name="文本框 54">
              <a:extLst>
                <a:ext uri="{FF2B5EF4-FFF2-40B4-BE49-F238E27FC236}">
                  <a16:creationId xmlns:a16="http://schemas.microsoft.com/office/drawing/2014/main" id="{F8FEF6DD-94DE-4478-BCAA-AF0F48A524AD}"/>
                </a:ext>
              </a:extLst>
            </p:cNvPr>
            <p:cNvSpPr txBox="1">
              <a:spLocks noChangeArrowheads="1"/>
            </p:cNvSpPr>
            <p:nvPr/>
          </p:nvSpPr>
          <p:spPr bwMode="auto">
            <a:xfrm>
              <a:off x="5044295" y="1222951"/>
              <a:ext cx="978585" cy="814926"/>
            </a:xfrm>
            <a:prstGeom prst="rect">
              <a:avLst/>
            </a:prstGeom>
            <a:noFill/>
            <a:ln w="9525">
              <a:noFill/>
              <a:miter lim="800000"/>
              <a:headEnd/>
              <a:tailEnd/>
            </a:ln>
          </p:spPr>
          <p:txBody>
            <a:bodyPr lIns="68580" tIns="34290" rIns="68580" bIns="34290">
              <a:spAutoFit/>
            </a:bodyPr>
            <a:lstStyle/>
            <a:p>
              <a:pPr algn="ctr"/>
              <a:r>
                <a:rPr lang="en-US" altLang="zh-HK" sz="3300" dirty="0">
                  <a:solidFill>
                    <a:schemeClr val="bg1"/>
                  </a:solidFill>
                  <a:latin typeface="Impact" pitchFamily="34" charset="0"/>
                  <a:ea typeface="张海山锐谐体2.0-授权联系：Samtype@QQ.com" pitchFamily="2" charset="-122"/>
                </a:rPr>
                <a:t>0</a:t>
              </a:r>
              <a:r>
                <a:rPr lang="en-US" altLang="zh-CN" sz="3300" dirty="0">
                  <a:solidFill>
                    <a:schemeClr val="bg1"/>
                  </a:solidFill>
                  <a:latin typeface="Impact" pitchFamily="34" charset="0"/>
                  <a:ea typeface="张海山锐谐体2.0-授权联系：Samtype@QQ.com" pitchFamily="2" charset="-122"/>
                </a:rPr>
                <a:t>5</a:t>
              </a:r>
              <a:endParaRPr lang="zh-HK" altLang="en-US" sz="3300" dirty="0">
                <a:solidFill>
                  <a:schemeClr val="bg1"/>
                </a:solidFill>
                <a:latin typeface="Impact" pitchFamily="34" charset="0"/>
                <a:ea typeface="张海山锐谐体2.0-授权联系：Samtype@QQ.com" pitchFamily="2" charset="-122"/>
              </a:endParaRPr>
            </a:p>
          </p:txBody>
        </p:sp>
        <p:sp>
          <p:nvSpPr>
            <p:cNvPr id="43" name="文本框 68">
              <a:extLst>
                <a:ext uri="{FF2B5EF4-FFF2-40B4-BE49-F238E27FC236}">
                  <a16:creationId xmlns:a16="http://schemas.microsoft.com/office/drawing/2014/main" id="{A39DA54F-B8A1-4F8F-AB3F-18E5B679F7EC}"/>
                </a:ext>
              </a:extLst>
            </p:cNvPr>
            <p:cNvSpPr txBox="1">
              <a:spLocks noChangeArrowheads="1"/>
            </p:cNvSpPr>
            <p:nvPr/>
          </p:nvSpPr>
          <p:spPr bwMode="auto">
            <a:xfrm>
              <a:off x="4741655" y="2434566"/>
              <a:ext cx="1602981" cy="488956"/>
            </a:xfrm>
            <a:prstGeom prst="rect">
              <a:avLst/>
            </a:prstGeom>
            <a:noFill/>
            <a:ln w="9525">
              <a:noFill/>
              <a:miter lim="800000"/>
              <a:headEnd/>
              <a:tailEnd/>
            </a:ln>
          </p:spPr>
          <p:txBody>
            <a:bodyPr wrap="square" lIns="68580" tIns="34290" rIns="68580" bIns="34290">
              <a:spAutoFit/>
            </a:bodyPr>
            <a:lstStyle/>
            <a:p>
              <a:pPr algn="ctr"/>
              <a:r>
                <a:rPr lang="zh-CN" altLang="en-US" b="1" dirty="0">
                  <a:solidFill>
                    <a:schemeClr val="bg1">
                      <a:lumMod val="50000"/>
                    </a:schemeClr>
                  </a:solidFill>
                  <a:latin typeface="微软雅黑" pitchFamily="34" charset="-122"/>
                  <a:ea typeface="微软雅黑" pitchFamily="34" charset="-122"/>
                </a:rPr>
                <a:t>提案改善</a:t>
              </a:r>
              <a:endParaRPr lang="zh-HK" altLang="en-US" b="1" dirty="0">
                <a:solidFill>
                  <a:schemeClr val="bg1">
                    <a:lumMod val="50000"/>
                  </a:schemeClr>
                </a:solidFill>
                <a:latin typeface="微软雅黑" pitchFamily="34" charset="-122"/>
                <a:ea typeface="微软雅黑" pitchFamily="34" charset="-122"/>
              </a:endParaRPr>
            </a:p>
          </p:txBody>
        </p:sp>
        <p:sp>
          <p:nvSpPr>
            <p:cNvPr id="44" name="文本框 69">
              <a:extLst>
                <a:ext uri="{FF2B5EF4-FFF2-40B4-BE49-F238E27FC236}">
                  <a16:creationId xmlns:a16="http://schemas.microsoft.com/office/drawing/2014/main" id="{385EF750-D78D-430E-A579-5FE89D949757}"/>
                </a:ext>
              </a:extLst>
            </p:cNvPr>
            <p:cNvSpPr txBox="1">
              <a:spLocks noChangeArrowheads="1"/>
            </p:cNvSpPr>
            <p:nvPr/>
          </p:nvSpPr>
          <p:spPr bwMode="auto">
            <a:xfrm>
              <a:off x="4833161" y="2788385"/>
              <a:ext cx="1390229" cy="706269"/>
            </a:xfrm>
            <a:prstGeom prst="rect">
              <a:avLst/>
            </a:prstGeom>
            <a:noFill/>
            <a:ln w="9525">
              <a:noFill/>
              <a:miter lim="800000"/>
              <a:headEnd/>
              <a:tailEnd/>
            </a:ln>
          </p:spPr>
          <p:txBody>
            <a:bodyPr lIns="68580" tIns="34290" rIns="68580" bIns="34290">
              <a:spAutoFit/>
            </a:bodyPr>
            <a:lstStyle/>
            <a:p>
              <a:pPr algn="ctr"/>
              <a:r>
                <a:rPr lang="zh-CN" altLang="en-US" sz="1400" dirty="0">
                  <a:solidFill>
                    <a:schemeClr val="bg1">
                      <a:lumMod val="50000"/>
                    </a:schemeClr>
                  </a:solidFill>
                  <a:latin typeface="微软雅黑" pitchFamily="34" charset="-122"/>
                  <a:ea typeface="微软雅黑" pitchFamily="34" charset="-122"/>
                </a:rPr>
                <a:t>集思广益</a:t>
              </a:r>
              <a:endParaRPr lang="en-US" altLang="zh-CN" sz="1400" dirty="0">
                <a:solidFill>
                  <a:schemeClr val="bg1">
                    <a:lumMod val="50000"/>
                  </a:schemeClr>
                </a:solidFill>
                <a:latin typeface="微软雅黑" pitchFamily="34" charset="-122"/>
                <a:ea typeface="微软雅黑" pitchFamily="34" charset="-122"/>
              </a:endParaRPr>
            </a:p>
            <a:p>
              <a:pPr algn="ctr"/>
              <a:r>
                <a:rPr lang="zh-CN" altLang="en-US" sz="1400" dirty="0">
                  <a:solidFill>
                    <a:schemeClr val="bg1">
                      <a:lumMod val="50000"/>
                    </a:schemeClr>
                  </a:solidFill>
                  <a:latin typeface="微软雅黑" pitchFamily="34" charset="-122"/>
                  <a:ea typeface="微软雅黑" pitchFamily="34" charset="-122"/>
                </a:rPr>
                <a:t>精益求精 </a:t>
              </a:r>
              <a:endParaRPr lang="en-US" altLang="zh-CN" sz="1400" dirty="0">
                <a:solidFill>
                  <a:schemeClr val="bg1">
                    <a:lumMod val="50000"/>
                  </a:schemeClr>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BF35680-1B08-47B0-81FC-E6C1E4149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9" name="矩形 28"/>
          <p:cNvSpPr/>
          <p:nvPr/>
        </p:nvSpPr>
        <p:spPr>
          <a:xfrm>
            <a:off x="3923928" y="2283718"/>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企业认同感</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3923928" y="2815332"/>
            <a:ext cx="943848" cy="246221"/>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互相了解</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5123587" y="2816120"/>
            <a:ext cx="943848" cy="246221"/>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互相认同</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流程图: 准备 1">
            <a:extLst>
              <a:ext uri="{FF2B5EF4-FFF2-40B4-BE49-F238E27FC236}">
                <a16:creationId xmlns:a16="http://schemas.microsoft.com/office/drawing/2014/main" id="{BEC20852-09D2-49D7-9EC1-4B51B86D833D}"/>
              </a:ext>
            </a:extLst>
          </p:cNvPr>
          <p:cNvSpPr/>
          <p:nvPr/>
        </p:nvSpPr>
        <p:spPr>
          <a:xfrm>
            <a:off x="2350761" y="2151315"/>
            <a:ext cx="1296144" cy="864096"/>
          </a:xfrm>
          <a:prstGeom prst="flowChartPrepa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01</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1064352" y="1923678"/>
            <a:ext cx="1059575" cy="1060472"/>
          </a:xfrm>
          <a:prstGeom prst="ellipse">
            <a:avLst/>
          </a:prstGeom>
          <a:solidFill>
            <a:schemeClr val="accent1"/>
          </a:solidFill>
          <a:ln w="4" cap="flat">
            <a:noFill/>
            <a:prstDash val="solid"/>
            <a:miter lim="800000"/>
            <a:headEnd/>
            <a:tailEnd/>
          </a:ln>
        </p:spPr>
        <p:txBody>
          <a:bodyPr vert="horz" wrap="square" lIns="68573" tIns="34286" rIns="68573" bIns="34286" numCol="1" anchor="t" anchorCtr="0" compatLnSpc="1">
            <a:prstTxWarp prst="textNoShape">
              <a:avLst/>
            </a:prstTxWarp>
          </a:bodyPr>
          <a:lstStyle/>
          <a:p>
            <a:endParaRPr lang="zh-CN" altLang="en-US" sz="1000" dirty="0"/>
          </a:p>
        </p:txBody>
      </p:sp>
      <p:sp>
        <p:nvSpPr>
          <p:cNvPr id="5" name="Oval 7"/>
          <p:cNvSpPr>
            <a:spLocks noChangeArrowheads="1"/>
          </p:cNvSpPr>
          <p:nvPr/>
        </p:nvSpPr>
        <p:spPr bwMode="auto">
          <a:xfrm>
            <a:off x="2543102" y="1923678"/>
            <a:ext cx="1055060" cy="1060472"/>
          </a:xfrm>
          <a:prstGeom prst="ellipse">
            <a:avLst/>
          </a:prstGeom>
          <a:solidFill>
            <a:schemeClr val="accent2"/>
          </a:solidFill>
          <a:ln w="4" cap="flat">
            <a:noFill/>
            <a:prstDash val="solid"/>
            <a:miter lim="800000"/>
            <a:headEnd/>
            <a:tailEnd/>
          </a:ln>
        </p:spPr>
        <p:txBody>
          <a:bodyPr vert="horz" wrap="square" lIns="68573" tIns="34286" rIns="68573" bIns="34286" numCol="1" anchor="t" anchorCtr="0" compatLnSpc="1">
            <a:prstTxWarp prst="textNoShape">
              <a:avLst/>
            </a:prstTxWarp>
          </a:bodyPr>
          <a:lstStyle/>
          <a:p>
            <a:endParaRPr lang="zh-CN" altLang="en-US" sz="1000" dirty="0"/>
          </a:p>
        </p:txBody>
      </p:sp>
      <p:sp>
        <p:nvSpPr>
          <p:cNvPr id="6" name="Oval 8"/>
          <p:cNvSpPr>
            <a:spLocks noChangeArrowheads="1"/>
          </p:cNvSpPr>
          <p:nvPr/>
        </p:nvSpPr>
        <p:spPr bwMode="auto">
          <a:xfrm>
            <a:off x="4042401" y="1923678"/>
            <a:ext cx="1059198" cy="1060472"/>
          </a:xfrm>
          <a:prstGeom prst="ellipse">
            <a:avLst/>
          </a:prstGeom>
          <a:solidFill>
            <a:schemeClr val="accent3"/>
          </a:solidFill>
          <a:ln w="4" cap="flat">
            <a:noFill/>
            <a:prstDash val="solid"/>
            <a:miter lim="800000"/>
            <a:headEnd/>
            <a:tailEnd/>
          </a:ln>
        </p:spPr>
        <p:txBody>
          <a:bodyPr vert="horz" wrap="square" lIns="68573" tIns="34286" rIns="68573" bIns="34286" numCol="1" anchor="t" anchorCtr="0" compatLnSpc="1">
            <a:prstTxWarp prst="textNoShape">
              <a:avLst/>
            </a:prstTxWarp>
          </a:bodyPr>
          <a:lstStyle/>
          <a:p>
            <a:endParaRPr lang="zh-CN" altLang="en-US" sz="1000" dirty="0"/>
          </a:p>
        </p:txBody>
      </p:sp>
      <p:sp>
        <p:nvSpPr>
          <p:cNvPr id="7" name="Oval 9"/>
          <p:cNvSpPr>
            <a:spLocks noChangeArrowheads="1"/>
          </p:cNvSpPr>
          <p:nvPr/>
        </p:nvSpPr>
        <p:spPr bwMode="auto">
          <a:xfrm>
            <a:off x="5545838" y="1923678"/>
            <a:ext cx="1059194" cy="1060472"/>
          </a:xfrm>
          <a:prstGeom prst="ellipse">
            <a:avLst/>
          </a:prstGeom>
          <a:solidFill>
            <a:schemeClr val="accent4"/>
          </a:solidFill>
          <a:ln w="4" cap="flat">
            <a:noFill/>
            <a:prstDash val="solid"/>
            <a:miter lim="800000"/>
            <a:headEnd/>
            <a:tailEnd/>
          </a:ln>
        </p:spPr>
        <p:txBody>
          <a:bodyPr vert="horz" wrap="square" lIns="68573" tIns="34286" rIns="68573" bIns="34286" numCol="1" anchor="t" anchorCtr="0" compatLnSpc="1">
            <a:prstTxWarp prst="textNoShape">
              <a:avLst/>
            </a:prstTxWarp>
          </a:bodyPr>
          <a:lstStyle/>
          <a:p>
            <a:endParaRPr lang="zh-CN" altLang="en-US" sz="1000" dirty="0"/>
          </a:p>
        </p:txBody>
      </p:sp>
      <p:sp>
        <p:nvSpPr>
          <p:cNvPr id="11" name="Oval 10"/>
          <p:cNvSpPr>
            <a:spLocks noChangeArrowheads="1"/>
          </p:cNvSpPr>
          <p:nvPr/>
        </p:nvSpPr>
        <p:spPr bwMode="auto">
          <a:xfrm>
            <a:off x="7005582" y="1944457"/>
            <a:ext cx="1059575" cy="1060472"/>
          </a:xfrm>
          <a:prstGeom prst="ellipse">
            <a:avLst/>
          </a:prstGeom>
          <a:solidFill>
            <a:schemeClr val="accent1"/>
          </a:solidFill>
          <a:ln w="4" cap="flat">
            <a:noFill/>
            <a:prstDash val="solid"/>
            <a:miter lim="800000"/>
            <a:headEnd/>
            <a:tailEnd/>
          </a:ln>
        </p:spPr>
        <p:txBody>
          <a:bodyPr vert="horz" wrap="square" lIns="68573" tIns="34286" rIns="68573" bIns="34286" numCol="1" anchor="t" anchorCtr="0" compatLnSpc="1">
            <a:prstTxWarp prst="textNoShape">
              <a:avLst/>
            </a:prstTxWarp>
          </a:bodyPr>
          <a:lstStyle/>
          <a:p>
            <a:endParaRPr lang="zh-CN" altLang="en-US" sz="1000" dirty="0"/>
          </a:p>
        </p:txBody>
      </p:sp>
      <p:sp>
        <p:nvSpPr>
          <p:cNvPr id="13" name="Oval 11"/>
          <p:cNvSpPr>
            <a:spLocks noChangeArrowheads="1"/>
          </p:cNvSpPr>
          <p:nvPr/>
        </p:nvSpPr>
        <p:spPr bwMode="auto">
          <a:xfrm>
            <a:off x="2286128" y="2402043"/>
            <a:ext cx="102600" cy="103369"/>
          </a:xfrm>
          <a:prstGeom prst="ellipse">
            <a:avLst/>
          </a:prstGeom>
          <a:solidFill>
            <a:schemeClr val="accent2">
              <a:alpha val="40000"/>
            </a:schemeClr>
          </a:solidFill>
          <a:ln w="4" cap="flat">
            <a:noFill/>
            <a:prstDash val="solid"/>
            <a:miter lim="800000"/>
            <a:headEnd/>
            <a:tailEnd/>
          </a:ln>
        </p:spPr>
        <p:txBody>
          <a:bodyPr vert="horz" wrap="square" lIns="68573" tIns="34286" rIns="68573" bIns="34286" numCol="1" anchor="t" anchorCtr="0" compatLnSpc="1">
            <a:prstTxWarp prst="textNoShape">
              <a:avLst/>
            </a:prstTxWarp>
          </a:bodyPr>
          <a:lstStyle/>
          <a:p>
            <a:endParaRPr lang="zh-CN" altLang="en-US" sz="1000" dirty="0"/>
          </a:p>
        </p:txBody>
      </p:sp>
      <p:sp>
        <p:nvSpPr>
          <p:cNvPr id="14" name="Oval 12"/>
          <p:cNvSpPr>
            <a:spLocks noChangeArrowheads="1"/>
          </p:cNvSpPr>
          <p:nvPr/>
        </p:nvSpPr>
        <p:spPr bwMode="auto">
          <a:xfrm>
            <a:off x="3784296" y="2401852"/>
            <a:ext cx="102223" cy="103369"/>
          </a:xfrm>
          <a:prstGeom prst="ellipse">
            <a:avLst/>
          </a:prstGeom>
          <a:solidFill>
            <a:schemeClr val="accent3"/>
          </a:solidFill>
          <a:ln w="4" cap="flat">
            <a:noFill/>
            <a:prstDash val="solid"/>
            <a:miter lim="800000"/>
            <a:headEnd/>
            <a:tailEnd/>
          </a:ln>
        </p:spPr>
        <p:txBody>
          <a:bodyPr vert="horz" wrap="square" lIns="68573" tIns="34286" rIns="68573" bIns="34286" numCol="1" anchor="t" anchorCtr="0" compatLnSpc="1">
            <a:prstTxWarp prst="textNoShape">
              <a:avLst/>
            </a:prstTxWarp>
          </a:bodyPr>
          <a:lstStyle/>
          <a:p>
            <a:endParaRPr lang="zh-CN" altLang="en-US" sz="1000" dirty="0"/>
          </a:p>
        </p:txBody>
      </p:sp>
      <p:sp>
        <p:nvSpPr>
          <p:cNvPr id="15" name="Oval 13"/>
          <p:cNvSpPr>
            <a:spLocks noChangeArrowheads="1"/>
          </p:cNvSpPr>
          <p:nvPr/>
        </p:nvSpPr>
        <p:spPr bwMode="auto">
          <a:xfrm>
            <a:off x="5271722" y="2401638"/>
            <a:ext cx="103355" cy="103369"/>
          </a:xfrm>
          <a:prstGeom prst="ellipse">
            <a:avLst/>
          </a:prstGeom>
          <a:solidFill>
            <a:schemeClr val="accent3"/>
          </a:solidFill>
          <a:ln w="4" cap="flat">
            <a:noFill/>
            <a:prstDash val="solid"/>
            <a:miter lim="800000"/>
            <a:headEnd/>
            <a:tailEnd/>
          </a:ln>
        </p:spPr>
        <p:txBody>
          <a:bodyPr vert="horz" wrap="square" lIns="68573" tIns="34286" rIns="68573" bIns="34286" numCol="1" anchor="t" anchorCtr="0" compatLnSpc="1">
            <a:prstTxWarp prst="textNoShape">
              <a:avLst/>
            </a:prstTxWarp>
          </a:bodyPr>
          <a:lstStyle/>
          <a:p>
            <a:endParaRPr lang="zh-CN" altLang="en-US" sz="1000" dirty="0"/>
          </a:p>
        </p:txBody>
      </p:sp>
      <p:sp>
        <p:nvSpPr>
          <p:cNvPr id="16" name="Oval 14"/>
          <p:cNvSpPr>
            <a:spLocks noChangeArrowheads="1"/>
          </p:cNvSpPr>
          <p:nvPr/>
        </p:nvSpPr>
        <p:spPr bwMode="auto">
          <a:xfrm>
            <a:off x="6749926" y="2401638"/>
            <a:ext cx="103732" cy="103369"/>
          </a:xfrm>
          <a:prstGeom prst="ellipse">
            <a:avLst/>
          </a:prstGeom>
          <a:solidFill>
            <a:schemeClr val="accent4"/>
          </a:solidFill>
          <a:ln w="4" cap="flat">
            <a:noFill/>
            <a:prstDash val="solid"/>
            <a:miter lim="800000"/>
            <a:headEnd/>
            <a:tailEnd/>
          </a:ln>
        </p:spPr>
        <p:txBody>
          <a:bodyPr vert="horz" wrap="square" lIns="68573" tIns="34286" rIns="68573" bIns="34286" numCol="1" anchor="t" anchorCtr="0" compatLnSpc="1">
            <a:prstTxWarp prst="textNoShape">
              <a:avLst/>
            </a:prstTxWarp>
          </a:bodyPr>
          <a:lstStyle/>
          <a:p>
            <a:endParaRPr lang="zh-CN" altLang="en-US" sz="1000" dirty="0"/>
          </a:p>
        </p:txBody>
      </p:sp>
      <p:sp>
        <p:nvSpPr>
          <p:cNvPr id="17" name="Line 15"/>
          <p:cNvSpPr>
            <a:spLocks noChangeShapeType="1"/>
          </p:cNvSpPr>
          <p:nvPr/>
        </p:nvSpPr>
        <p:spPr bwMode="auto">
          <a:xfrm>
            <a:off x="1593196" y="2796841"/>
            <a:ext cx="0" cy="374618"/>
          </a:xfrm>
          <a:prstGeom prst="line">
            <a:avLst/>
          </a:prstGeom>
          <a:noFill/>
          <a:ln w="4" cap="flat">
            <a:noFill/>
            <a:prstDash val="solid"/>
            <a:miter lim="800000"/>
            <a:headEnd/>
            <a:tailEnd/>
          </a:ln>
          <a:extLst>
            <a:ext uri="{909E8E84-426E-40DD-AFC4-6F175D3DCCD1}">
              <a14:hiddenFill xmlns:a14="http://schemas.microsoft.com/office/drawing/2010/main">
                <a:noFill/>
              </a14:hiddenFill>
            </a:ext>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18" name="Line 16"/>
          <p:cNvSpPr>
            <a:spLocks noChangeShapeType="1"/>
          </p:cNvSpPr>
          <p:nvPr/>
        </p:nvSpPr>
        <p:spPr bwMode="auto">
          <a:xfrm>
            <a:off x="3083541" y="2778168"/>
            <a:ext cx="0" cy="228995"/>
          </a:xfrm>
          <a:prstGeom prst="line">
            <a:avLst/>
          </a:prstGeom>
          <a:noFill/>
          <a:ln w="4" cap="flat">
            <a:noFill/>
            <a:prstDash val="solid"/>
            <a:miter lim="800000"/>
            <a:headEnd/>
            <a:tailEnd/>
          </a:ln>
          <a:extLst>
            <a:ext uri="{909E8E84-426E-40DD-AFC4-6F175D3DCCD1}">
              <a14:hiddenFill xmlns:a14="http://schemas.microsoft.com/office/drawing/2010/main">
                <a:noFill/>
              </a14:hiddenFill>
            </a:ext>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19" name="Line 17"/>
          <p:cNvSpPr>
            <a:spLocks noChangeShapeType="1"/>
          </p:cNvSpPr>
          <p:nvPr/>
        </p:nvSpPr>
        <p:spPr bwMode="auto">
          <a:xfrm>
            <a:off x="4572000" y="2796841"/>
            <a:ext cx="0" cy="374618"/>
          </a:xfrm>
          <a:prstGeom prst="line">
            <a:avLst/>
          </a:prstGeom>
          <a:noFill/>
          <a:ln w="4" cap="flat">
            <a:noFill/>
            <a:prstDash val="solid"/>
            <a:miter lim="800000"/>
            <a:headEnd/>
            <a:tailEnd/>
          </a:ln>
          <a:extLst>
            <a:ext uri="{909E8E84-426E-40DD-AFC4-6F175D3DCCD1}">
              <a14:hiddenFill xmlns:a14="http://schemas.microsoft.com/office/drawing/2010/main">
                <a:noFill/>
              </a14:hiddenFill>
            </a:ext>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20" name="Line 18"/>
          <p:cNvSpPr>
            <a:spLocks noChangeShapeType="1"/>
          </p:cNvSpPr>
          <p:nvPr/>
        </p:nvSpPr>
        <p:spPr bwMode="auto">
          <a:xfrm>
            <a:off x="6146373" y="2778168"/>
            <a:ext cx="0" cy="228995"/>
          </a:xfrm>
          <a:prstGeom prst="line">
            <a:avLst/>
          </a:prstGeom>
          <a:noFill/>
          <a:ln w="4" cap="flat">
            <a:noFill/>
            <a:prstDash val="solid"/>
            <a:miter lim="800000"/>
            <a:headEnd/>
            <a:tailEnd/>
          </a:ln>
          <a:extLst>
            <a:ext uri="{909E8E84-426E-40DD-AFC4-6F175D3DCCD1}">
              <a14:hiddenFill xmlns:a14="http://schemas.microsoft.com/office/drawing/2010/main">
                <a:noFill/>
              </a14:hiddenFill>
            </a:ext>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21" name="Line 19"/>
          <p:cNvSpPr>
            <a:spLocks noChangeShapeType="1"/>
          </p:cNvSpPr>
          <p:nvPr/>
        </p:nvSpPr>
        <p:spPr bwMode="auto">
          <a:xfrm>
            <a:off x="7731002" y="2790944"/>
            <a:ext cx="0" cy="374618"/>
          </a:xfrm>
          <a:prstGeom prst="line">
            <a:avLst/>
          </a:prstGeom>
          <a:noFill/>
          <a:ln w="4" cap="flat">
            <a:noFill/>
            <a:prstDash val="solid"/>
            <a:miter lim="800000"/>
            <a:headEnd/>
            <a:tailEnd/>
          </a:ln>
          <a:extLst>
            <a:ext uri="{909E8E84-426E-40DD-AFC4-6F175D3DCCD1}">
              <a14:hiddenFill xmlns:a14="http://schemas.microsoft.com/office/drawing/2010/main">
                <a:noFill/>
              </a14:hiddenFill>
            </a:ext>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25" name="Freeform 24"/>
          <p:cNvSpPr>
            <a:spLocks noEditPoints="1"/>
          </p:cNvSpPr>
          <p:nvPr/>
        </p:nvSpPr>
        <p:spPr bwMode="auto">
          <a:xfrm>
            <a:off x="2876280" y="2243034"/>
            <a:ext cx="410829" cy="420578"/>
          </a:xfrm>
          <a:custGeom>
            <a:avLst/>
            <a:gdLst>
              <a:gd name="T0" fmla="*/ 919 w 1838"/>
              <a:gd name="T1" fmla="*/ 0 h 1838"/>
              <a:gd name="T2" fmla="*/ 0 w 1838"/>
              <a:gd name="T3" fmla="*/ 919 h 1838"/>
              <a:gd name="T4" fmla="*/ 919 w 1838"/>
              <a:gd name="T5" fmla="*/ 1838 h 1838"/>
              <a:gd name="T6" fmla="*/ 1838 w 1838"/>
              <a:gd name="T7" fmla="*/ 919 h 1838"/>
              <a:gd name="T8" fmla="*/ 919 w 1838"/>
              <a:gd name="T9" fmla="*/ 0 h 1838"/>
              <a:gd name="T10" fmla="*/ 919 w 1838"/>
              <a:gd name="T11" fmla="*/ 1608 h 1838"/>
              <a:gd name="T12" fmla="*/ 919 w 1838"/>
              <a:gd name="T13" fmla="*/ 1608 h 1838"/>
              <a:gd name="T14" fmla="*/ 230 w 1838"/>
              <a:gd name="T15" fmla="*/ 919 h 1838"/>
              <a:gd name="T16" fmla="*/ 919 w 1838"/>
              <a:gd name="T17" fmla="*/ 230 h 1838"/>
              <a:gd name="T18" fmla="*/ 1608 w 1838"/>
              <a:gd name="T19" fmla="*/ 919 h 1838"/>
              <a:gd name="T20" fmla="*/ 919 w 1838"/>
              <a:gd name="T21" fmla="*/ 1608 h 1838"/>
              <a:gd name="T22" fmla="*/ 1493 w 1838"/>
              <a:gd name="T23" fmla="*/ 919 h 1838"/>
              <a:gd name="T24" fmla="*/ 1493 w 1838"/>
              <a:gd name="T25" fmla="*/ 919 h 1838"/>
              <a:gd name="T26" fmla="*/ 1378 w 1838"/>
              <a:gd name="T27" fmla="*/ 1034 h 1838"/>
              <a:gd name="T28" fmla="*/ 919 w 1838"/>
              <a:gd name="T29" fmla="*/ 1034 h 1838"/>
              <a:gd name="T30" fmla="*/ 804 w 1838"/>
              <a:gd name="T31" fmla="*/ 919 h 1838"/>
              <a:gd name="T32" fmla="*/ 804 w 1838"/>
              <a:gd name="T33" fmla="*/ 460 h 1838"/>
              <a:gd name="T34" fmla="*/ 919 w 1838"/>
              <a:gd name="T35" fmla="*/ 345 h 1838"/>
              <a:gd name="T36" fmla="*/ 1034 w 1838"/>
              <a:gd name="T37" fmla="*/ 460 h 1838"/>
              <a:gd name="T38" fmla="*/ 1034 w 1838"/>
              <a:gd name="T39" fmla="*/ 804 h 1838"/>
              <a:gd name="T40" fmla="*/ 1378 w 1838"/>
              <a:gd name="T41" fmla="*/ 804 h 1838"/>
              <a:gd name="T42" fmla="*/ 1493 w 1838"/>
              <a:gd name="T43" fmla="*/ 919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38" h="1838">
                <a:moveTo>
                  <a:pt x="919" y="0"/>
                </a:moveTo>
                <a:cubicBezTo>
                  <a:pt x="411" y="0"/>
                  <a:pt x="0" y="412"/>
                  <a:pt x="0" y="919"/>
                </a:cubicBezTo>
                <a:cubicBezTo>
                  <a:pt x="0" y="1427"/>
                  <a:pt x="411" y="1838"/>
                  <a:pt x="919" y="1838"/>
                </a:cubicBezTo>
                <a:cubicBezTo>
                  <a:pt x="1426" y="1838"/>
                  <a:pt x="1838" y="1427"/>
                  <a:pt x="1838" y="919"/>
                </a:cubicBezTo>
                <a:cubicBezTo>
                  <a:pt x="1838" y="412"/>
                  <a:pt x="1426" y="0"/>
                  <a:pt x="919" y="0"/>
                </a:cubicBezTo>
                <a:close/>
                <a:moveTo>
                  <a:pt x="919" y="1608"/>
                </a:moveTo>
                <a:cubicBezTo>
                  <a:pt x="919" y="1608"/>
                  <a:pt x="919" y="1608"/>
                  <a:pt x="919" y="1608"/>
                </a:cubicBezTo>
                <a:cubicBezTo>
                  <a:pt x="539" y="1608"/>
                  <a:pt x="230" y="1299"/>
                  <a:pt x="230" y="919"/>
                </a:cubicBezTo>
                <a:cubicBezTo>
                  <a:pt x="230" y="539"/>
                  <a:pt x="539" y="230"/>
                  <a:pt x="919" y="230"/>
                </a:cubicBezTo>
                <a:cubicBezTo>
                  <a:pt x="1299" y="230"/>
                  <a:pt x="1608" y="539"/>
                  <a:pt x="1608" y="919"/>
                </a:cubicBezTo>
                <a:cubicBezTo>
                  <a:pt x="1608" y="1299"/>
                  <a:pt x="1299" y="1608"/>
                  <a:pt x="919" y="1608"/>
                </a:cubicBezTo>
                <a:close/>
                <a:moveTo>
                  <a:pt x="1493" y="919"/>
                </a:moveTo>
                <a:cubicBezTo>
                  <a:pt x="1493" y="919"/>
                  <a:pt x="1493" y="919"/>
                  <a:pt x="1493" y="919"/>
                </a:cubicBezTo>
                <a:cubicBezTo>
                  <a:pt x="1493" y="983"/>
                  <a:pt x="1442" y="1034"/>
                  <a:pt x="1378" y="1034"/>
                </a:cubicBezTo>
                <a:cubicBezTo>
                  <a:pt x="919" y="1034"/>
                  <a:pt x="919" y="1034"/>
                  <a:pt x="919" y="1034"/>
                </a:cubicBezTo>
                <a:cubicBezTo>
                  <a:pt x="856" y="1034"/>
                  <a:pt x="804" y="983"/>
                  <a:pt x="804" y="919"/>
                </a:cubicBezTo>
                <a:cubicBezTo>
                  <a:pt x="804" y="460"/>
                  <a:pt x="804" y="460"/>
                  <a:pt x="804" y="460"/>
                </a:cubicBezTo>
                <a:cubicBezTo>
                  <a:pt x="804" y="396"/>
                  <a:pt x="856" y="345"/>
                  <a:pt x="919" y="345"/>
                </a:cubicBezTo>
                <a:cubicBezTo>
                  <a:pt x="982" y="345"/>
                  <a:pt x="1034" y="396"/>
                  <a:pt x="1034" y="460"/>
                </a:cubicBezTo>
                <a:cubicBezTo>
                  <a:pt x="1034" y="804"/>
                  <a:pt x="1034" y="804"/>
                  <a:pt x="1034" y="804"/>
                </a:cubicBezTo>
                <a:cubicBezTo>
                  <a:pt x="1378" y="804"/>
                  <a:pt x="1378" y="804"/>
                  <a:pt x="1378" y="804"/>
                </a:cubicBezTo>
                <a:cubicBezTo>
                  <a:pt x="1442" y="804"/>
                  <a:pt x="1493" y="856"/>
                  <a:pt x="1493" y="919"/>
                </a:cubicBezTo>
                <a:close/>
              </a:path>
            </a:pathLst>
          </a:custGeom>
          <a:solidFill>
            <a:srgbClr val="FFFFFF"/>
          </a:solidFill>
          <a:ln w="9525">
            <a:noFill/>
            <a:round/>
            <a:headEnd/>
            <a:tailEnd/>
          </a:ln>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26" name="Freeform 25"/>
          <p:cNvSpPr>
            <a:spLocks/>
          </p:cNvSpPr>
          <p:nvPr/>
        </p:nvSpPr>
        <p:spPr bwMode="auto">
          <a:xfrm>
            <a:off x="1424153" y="2147335"/>
            <a:ext cx="339972" cy="613161"/>
          </a:xfrm>
          <a:custGeom>
            <a:avLst/>
            <a:gdLst>
              <a:gd name="T0" fmla="*/ 604 w 637"/>
              <a:gd name="T1" fmla="*/ 610 h 1149"/>
              <a:gd name="T2" fmla="*/ 604 w 637"/>
              <a:gd name="T3" fmla="*/ 610 h 1149"/>
              <a:gd name="T4" fmla="*/ 637 w 637"/>
              <a:gd name="T5" fmla="*/ 739 h 1149"/>
              <a:gd name="T6" fmla="*/ 569 w 637"/>
              <a:gd name="T7" fmla="*/ 929 h 1149"/>
              <a:gd name="T8" fmla="*/ 373 w 637"/>
              <a:gd name="T9" fmla="*/ 1019 h 1149"/>
              <a:gd name="T10" fmla="*/ 373 w 637"/>
              <a:gd name="T11" fmla="*/ 1149 h 1149"/>
              <a:gd name="T12" fmla="*/ 264 w 637"/>
              <a:gd name="T13" fmla="*/ 1149 h 1149"/>
              <a:gd name="T14" fmla="*/ 264 w 637"/>
              <a:gd name="T15" fmla="*/ 1019 h 1149"/>
              <a:gd name="T16" fmla="*/ 0 w 637"/>
              <a:gd name="T17" fmla="*/ 771 h 1149"/>
              <a:gd name="T18" fmla="*/ 168 w 637"/>
              <a:gd name="T19" fmla="*/ 728 h 1149"/>
              <a:gd name="T20" fmla="*/ 323 w 637"/>
              <a:gd name="T21" fmla="*/ 870 h 1149"/>
              <a:gd name="T22" fmla="*/ 413 w 637"/>
              <a:gd name="T23" fmla="*/ 839 h 1149"/>
              <a:gd name="T24" fmla="*/ 442 w 637"/>
              <a:gd name="T25" fmla="*/ 766 h 1149"/>
              <a:gd name="T26" fmla="*/ 413 w 637"/>
              <a:gd name="T27" fmla="*/ 698 h 1149"/>
              <a:gd name="T28" fmla="*/ 284 w 637"/>
              <a:gd name="T29" fmla="*/ 640 h 1149"/>
              <a:gd name="T30" fmla="*/ 144 w 637"/>
              <a:gd name="T31" fmla="*/ 578 h 1149"/>
              <a:gd name="T32" fmla="*/ 62 w 637"/>
              <a:gd name="T33" fmla="*/ 493 h 1149"/>
              <a:gd name="T34" fmla="*/ 31 w 637"/>
              <a:gd name="T35" fmla="*/ 366 h 1149"/>
              <a:gd name="T36" fmla="*/ 87 w 637"/>
              <a:gd name="T37" fmla="*/ 194 h 1149"/>
              <a:gd name="T38" fmla="*/ 264 w 637"/>
              <a:gd name="T39" fmla="*/ 101 h 1149"/>
              <a:gd name="T40" fmla="*/ 264 w 637"/>
              <a:gd name="T41" fmla="*/ 0 h 1149"/>
              <a:gd name="T42" fmla="*/ 373 w 637"/>
              <a:gd name="T43" fmla="*/ 0 h 1149"/>
              <a:gd name="T44" fmla="*/ 373 w 637"/>
              <a:gd name="T45" fmla="*/ 101 h 1149"/>
              <a:gd name="T46" fmla="*/ 609 w 637"/>
              <a:gd name="T47" fmla="*/ 307 h 1149"/>
              <a:gd name="T48" fmla="*/ 459 w 637"/>
              <a:gd name="T49" fmla="*/ 369 h 1149"/>
              <a:gd name="T50" fmla="*/ 323 w 637"/>
              <a:gd name="T51" fmla="*/ 242 h 1149"/>
              <a:gd name="T52" fmla="*/ 250 w 637"/>
              <a:gd name="T53" fmla="*/ 270 h 1149"/>
              <a:gd name="T54" fmla="*/ 222 w 637"/>
              <a:gd name="T55" fmla="*/ 339 h 1149"/>
              <a:gd name="T56" fmla="*/ 249 w 637"/>
              <a:gd name="T57" fmla="*/ 402 h 1149"/>
              <a:gd name="T58" fmla="*/ 364 w 637"/>
              <a:gd name="T59" fmla="*/ 456 h 1149"/>
              <a:gd name="T60" fmla="*/ 516 w 637"/>
              <a:gd name="T61" fmla="*/ 523 h 1149"/>
              <a:gd name="T62" fmla="*/ 604 w 637"/>
              <a:gd name="T63" fmla="*/ 61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7" h="1149">
                <a:moveTo>
                  <a:pt x="604" y="610"/>
                </a:moveTo>
                <a:cubicBezTo>
                  <a:pt x="604" y="610"/>
                  <a:pt x="604" y="610"/>
                  <a:pt x="604" y="610"/>
                </a:cubicBezTo>
                <a:cubicBezTo>
                  <a:pt x="626" y="647"/>
                  <a:pt x="637" y="690"/>
                  <a:pt x="637" y="739"/>
                </a:cubicBezTo>
                <a:cubicBezTo>
                  <a:pt x="637" y="815"/>
                  <a:pt x="614" y="879"/>
                  <a:pt x="569" y="929"/>
                </a:cubicBezTo>
                <a:cubicBezTo>
                  <a:pt x="523" y="980"/>
                  <a:pt x="458" y="1010"/>
                  <a:pt x="373" y="1019"/>
                </a:cubicBezTo>
                <a:cubicBezTo>
                  <a:pt x="373" y="1149"/>
                  <a:pt x="373" y="1149"/>
                  <a:pt x="373" y="1149"/>
                </a:cubicBezTo>
                <a:cubicBezTo>
                  <a:pt x="264" y="1149"/>
                  <a:pt x="264" y="1149"/>
                  <a:pt x="264" y="1149"/>
                </a:cubicBezTo>
                <a:cubicBezTo>
                  <a:pt x="264" y="1019"/>
                  <a:pt x="264" y="1019"/>
                  <a:pt x="264" y="1019"/>
                </a:cubicBezTo>
                <a:cubicBezTo>
                  <a:pt x="122" y="1005"/>
                  <a:pt x="34" y="922"/>
                  <a:pt x="0" y="771"/>
                </a:cubicBezTo>
                <a:cubicBezTo>
                  <a:pt x="168" y="728"/>
                  <a:pt x="168" y="728"/>
                  <a:pt x="168" y="728"/>
                </a:cubicBezTo>
                <a:cubicBezTo>
                  <a:pt x="184" y="822"/>
                  <a:pt x="235" y="870"/>
                  <a:pt x="323" y="870"/>
                </a:cubicBezTo>
                <a:cubicBezTo>
                  <a:pt x="364" y="870"/>
                  <a:pt x="394" y="860"/>
                  <a:pt x="413" y="839"/>
                </a:cubicBezTo>
                <a:cubicBezTo>
                  <a:pt x="432" y="819"/>
                  <a:pt x="442" y="795"/>
                  <a:pt x="442" y="766"/>
                </a:cubicBezTo>
                <a:cubicBezTo>
                  <a:pt x="442" y="736"/>
                  <a:pt x="432" y="714"/>
                  <a:pt x="413" y="698"/>
                </a:cubicBezTo>
                <a:cubicBezTo>
                  <a:pt x="394" y="683"/>
                  <a:pt x="351" y="664"/>
                  <a:pt x="284" y="640"/>
                </a:cubicBezTo>
                <a:cubicBezTo>
                  <a:pt x="225" y="619"/>
                  <a:pt x="178" y="599"/>
                  <a:pt x="144" y="578"/>
                </a:cubicBezTo>
                <a:cubicBezTo>
                  <a:pt x="111" y="558"/>
                  <a:pt x="83" y="530"/>
                  <a:pt x="62" y="493"/>
                </a:cubicBezTo>
                <a:cubicBezTo>
                  <a:pt x="41" y="457"/>
                  <a:pt x="31" y="414"/>
                  <a:pt x="31" y="366"/>
                </a:cubicBezTo>
                <a:cubicBezTo>
                  <a:pt x="31" y="302"/>
                  <a:pt x="50" y="245"/>
                  <a:pt x="87" y="194"/>
                </a:cubicBezTo>
                <a:cubicBezTo>
                  <a:pt x="125" y="143"/>
                  <a:pt x="184" y="112"/>
                  <a:pt x="264" y="101"/>
                </a:cubicBezTo>
                <a:cubicBezTo>
                  <a:pt x="264" y="0"/>
                  <a:pt x="264" y="0"/>
                  <a:pt x="264" y="0"/>
                </a:cubicBezTo>
                <a:cubicBezTo>
                  <a:pt x="373" y="0"/>
                  <a:pt x="373" y="0"/>
                  <a:pt x="373" y="0"/>
                </a:cubicBezTo>
                <a:cubicBezTo>
                  <a:pt x="373" y="101"/>
                  <a:pt x="373" y="101"/>
                  <a:pt x="373" y="101"/>
                </a:cubicBezTo>
                <a:cubicBezTo>
                  <a:pt x="494" y="115"/>
                  <a:pt x="573" y="184"/>
                  <a:pt x="609" y="307"/>
                </a:cubicBezTo>
                <a:cubicBezTo>
                  <a:pt x="459" y="369"/>
                  <a:pt x="459" y="369"/>
                  <a:pt x="459" y="369"/>
                </a:cubicBezTo>
                <a:cubicBezTo>
                  <a:pt x="430" y="284"/>
                  <a:pt x="385" y="242"/>
                  <a:pt x="323" y="242"/>
                </a:cubicBezTo>
                <a:cubicBezTo>
                  <a:pt x="293" y="242"/>
                  <a:pt x="268" y="252"/>
                  <a:pt x="250" y="270"/>
                </a:cubicBezTo>
                <a:cubicBezTo>
                  <a:pt x="231" y="289"/>
                  <a:pt x="222" y="312"/>
                  <a:pt x="222" y="339"/>
                </a:cubicBezTo>
                <a:cubicBezTo>
                  <a:pt x="222" y="366"/>
                  <a:pt x="231" y="387"/>
                  <a:pt x="249" y="402"/>
                </a:cubicBezTo>
                <a:cubicBezTo>
                  <a:pt x="267" y="416"/>
                  <a:pt x="305" y="435"/>
                  <a:pt x="364" y="456"/>
                </a:cubicBezTo>
                <a:cubicBezTo>
                  <a:pt x="428" y="480"/>
                  <a:pt x="479" y="502"/>
                  <a:pt x="516" y="523"/>
                </a:cubicBezTo>
                <a:cubicBezTo>
                  <a:pt x="552" y="544"/>
                  <a:pt x="582" y="573"/>
                  <a:pt x="604" y="610"/>
                </a:cubicBezTo>
                <a:close/>
              </a:path>
            </a:pathLst>
          </a:custGeom>
          <a:solidFill>
            <a:srgbClr val="FFFFFF"/>
          </a:solidFill>
          <a:ln w="9525">
            <a:noFill/>
            <a:round/>
            <a:headEnd/>
            <a:tailEnd/>
          </a:ln>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27" name="Freeform 26"/>
          <p:cNvSpPr>
            <a:spLocks noEditPoints="1"/>
          </p:cNvSpPr>
          <p:nvPr/>
        </p:nvSpPr>
        <p:spPr bwMode="auto">
          <a:xfrm>
            <a:off x="4288225" y="2178574"/>
            <a:ext cx="567550" cy="550680"/>
          </a:xfrm>
          <a:custGeom>
            <a:avLst/>
            <a:gdLst>
              <a:gd name="T0" fmla="*/ 1687 w 1687"/>
              <a:gd name="T1" fmla="*/ 89 h 1637"/>
              <a:gd name="T2" fmla="*/ 1598 w 1687"/>
              <a:gd name="T3" fmla="*/ 0 h 1637"/>
              <a:gd name="T4" fmla="*/ 959 w 1687"/>
              <a:gd name="T5" fmla="*/ 0 h 1637"/>
              <a:gd name="T6" fmla="*/ 869 w 1687"/>
              <a:gd name="T7" fmla="*/ 89 h 1637"/>
              <a:gd name="T8" fmla="*/ 869 w 1687"/>
              <a:gd name="T9" fmla="*/ 755 h 1637"/>
              <a:gd name="T10" fmla="*/ 920 w 1687"/>
              <a:gd name="T11" fmla="*/ 755 h 1637"/>
              <a:gd name="T12" fmla="*/ 920 w 1687"/>
              <a:gd name="T13" fmla="*/ 190 h 1637"/>
              <a:gd name="T14" fmla="*/ 1636 w 1687"/>
              <a:gd name="T15" fmla="*/ 190 h 1637"/>
              <a:gd name="T16" fmla="*/ 1636 w 1687"/>
              <a:gd name="T17" fmla="*/ 1214 h 1637"/>
              <a:gd name="T18" fmla="*/ 1535 w 1687"/>
              <a:gd name="T19" fmla="*/ 1214 h 1637"/>
              <a:gd name="T20" fmla="*/ 1535 w 1687"/>
              <a:gd name="T21" fmla="*/ 1469 h 1637"/>
              <a:gd name="T22" fmla="*/ 1598 w 1687"/>
              <a:gd name="T23" fmla="*/ 1469 h 1637"/>
              <a:gd name="T24" fmla="*/ 1687 w 1687"/>
              <a:gd name="T25" fmla="*/ 1380 h 1637"/>
              <a:gd name="T26" fmla="*/ 1687 w 1687"/>
              <a:gd name="T27" fmla="*/ 89 h 1637"/>
              <a:gd name="T28" fmla="*/ 1687 w 1687"/>
              <a:gd name="T29" fmla="*/ 89 h 1637"/>
              <a:gd name="T30" fmla="*/ 1548 w 1687"/>
              <a:gd name="T31" fmla="*/ 108 h 1637"/>
              <a:gd name="T32" fmla="*/ 1548 w 1687"/>
              <a:gd name="T33" fmla="*/ 108 h 1637"/>
              <a:gd name="T34" fmla="*/ 1008 w 1687"/>
              <a:gd name="T35" fmla="*/ 108 h 1637"/>
              <a:gd name="T36" fmla="*/ 990 w 1687"/>
              <a:gd name="T37" fmla="*/ 89 h 1637"/>
              <a:gd name="T38" fmla="*/ 1008 w 1687"/>
              <a:gd name="T39" fmla="*/ 71 h 1637"/>
              <a:gd name="T40" fmla="*/ 1548 w 1687"/>
              <a:gd name="T41" fmla="*/ 71 h 1637"/>
              <a:gd name="T42" fmla="*/ 1567 w 1687"/>
              <a:gd name="T43" fmla="*/ 89 h 1637"/>
              <a:gd name="T44" fmla="*/ 1548 w 1687"/>
              <a:gd name="T45" fmla="*/ 108 h 1637"/>
              <a:gd name="T46" fmla="*/ 1470 w 1687"/>
              <a:gd name="T47" fmla="*/ 1548 h 1637"/>
              <a:gd name="T48" fmla="*/ 1381 w 1687"/>
              <a:gd name="T49" fmla="*/ 1637 h 1637"/>
              <a:gd name="T50" fmla="*/ 89 w 1687"/>
              <a:gd name="T51" fmla="*/ 1637 h 1637"/>
              <a:gd name="T52" fmla="*/ 0 w 1687"/>
              <a:gd name="T53" fmla="*/ 1548 h 1637"/>
              <a:gd name="T54" fmla="*/ 0 w 1687"/>
              <a:gd name="T55" fmla="*/ 908 h 1637"/>
              <a:gd name="T56" fmla="*/ 89 w 1687"/>
              <a:gd name="T57" fmla="*/ 819 h 1637"/>
              <a:gd name="T58" fmla="*/ 1381 w 1687"/>
              <a:gd name="T59" fmla="*/ 819 h 1637"/>
              <a:gd name="T60" fmla="*/ 1470 w 1687"/>
              <a:gd name="T61" fmla="*/ 908 h 1637"/>
              <a:gd name="T62" fmla="*/ 1470 w 1687"/>
              <a:gd name="T63" fmla="*/ 1548 h 1637"/>
              <a:gd name="T64" fmla="*/ 1399 w 1687"/>
              <a:gd name="T65" fmla="*/ 958 h 1637"/>
              <a:gd name="T66" fmla="*/ 1399 w 1687"/>
              <a:gd name="T67" fmla="*/ 958 h 1637"/>
              <a:gd name="T68" fmla="*/ 1399 w 1687"/>
              <a:gd name="T69" fmla="*/ 1498 h 1637"/>
              <a:gd name="T70" fmla="*/ 1380 w 1687"/>
              <a:gd name="T71" fmla="*/ 1517 h 1637"/>
              <a:gd name="T72" fmla="*/ 1362 w 1687"/>
              <a:gd name="T73" fmla="*/ 1498 h 1637"/>
              <a:gd name="T74" fmla="*/ 1362 w 1687"/>
              <a:gd name="T75" fmla="*/ 958 h 1637"/>
              <a:gd name="T76" fmla="*/ 1380 w 1687"/>
              <a:gd name="T77" fmla="*/ 939 h 1637"/>
              <a:gd name="T78" fmla="*/ 1399 w 1687"/>
              <a:gd name="T79" fmla="*/ 958 h 1637"/>
              <a:gd name="T80" fmla="*/ 65 w 1687"/>
              <a:gd name="T81" fmla="*/ 1228 h 1637"/>
              <a:gd name="T82" fmla="*/ 118 w 1687"/>
              <a:gd name="T83" fmla="*/ 1282 h 1637"/>
              <a:gd name="T84" fmla="*/ 172 w 1687"/>
              <a:gd name="T85" fmla="*/ 1228 h 1637"/>
              <a:gd name="T86" fmla="*/ 118 w 1687"/>
              <a:gd name="T87" fmla="*/ 1174 h 1637"/>
              <a:gd name="T88" fmla="*/ 65 w 1687"/>
              <a:gd name="T89" fmla="*/ 1228 h 1637"/>
              <a:gd name="T90" fmla="*/ 65 w 1687"/>
              <a:gd name="T91" fmla="*/ 1228 h 1637"/>
              <a:gd name="T92" fmla="*/ 255 w 1687"/>
              <a:gd name="T93" fmla="*/ 870 h 1637"/>
              <a:gd name="T94" fmla="*/ 255 w 1687"/>
              <a:gd name="T95" fmla="*/ 870 h 1637"/>
              <a:gd name="T96" fmla="*/ 1280 w 1687"/>
              <a:gd name="T97" fmla="*/ 870 h 1637"/>
              <a:gd name="T98" fmla="*/ 1280 w 1687"/>
              <a:gd name="T99" fmla="*/ 1586 h 1637"/>
              <a:gd name="T100" fmla="*/ 255 w 1687"/>
              <a:gd name="T101" fmla="*/ 1586 h 1637"/>
              <a:gd name="T102" fmla="*/ 255 w 1687"/>
              <a:gd name="T103" fmla="*/ 870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87" h="1637">
                <a:moveTo>
                  <a:pt x="1687" y="89"/>
                </a:moveTo>
                <a:cubicBezTo>
                  <a:pt x="1687" y="40"/>
                  <a:pt x="1647" y="0"/>
                  <a:pt x="1598" y="0"/>
                </a:cubicBezTo>
                <a:cubicBezTo>
                  <a:pt x="959" y="0"/>
                  <a:pt x="959" y="0"/>
                  <a:pt x="959" y="0"/>
                </a:cubicBezTo>
                <a:cubicBezTo>
                  <a:pt x="909" y="0"/>
                  <a:pt x="869" y="40"/>
                  <a:pt x="869" y="89"/>
                </a:cubicBezTo>
                <a:cubicBezTo>
                  <a:pt x="869" y="755"/>
                  <a:pt x="869" y="755"/>
                  <a:pt x="869" y="755"/>
                </a:cubicBezTo>
                <a:cubicBezTo>
                  <a:pt x="920" y="755"/>
                  <a:pt x="920" y="755"/>
                  <a:pt x="920" y="755"/>
                </a:cubicBezTo>
                <a:cubicBezTo>
                  <a:pt x="920" y="190"/>
                  <a:pt x="920" y="190"/>
                  <a:pt x="920" y="190"/>
                </a:cubicBezTo>
                <a:cubicBezTo>
                  <a:pt x="1636" y="190"/>
                  <a:pt x="1636" y="190"/>
                  <a:pt x="1636" y="190"/>
                </a:cubicBezTo>
                <a:cubicBezTo>
                  <a:pt x="1636" y="1214"/>
                  <a:pt x="1636" y="1214"/>
                  <a:pt x="1636" y="1214"/>
                </a:cubicBezTo>
                <a:cubicBezTo>
                  <a:pt x="1535" y="1214"/>
                  <a:pt x="1535" y="1214"/>
                  <a:pt x="1535" y="1214"/>
                </a:cubicBezTo>
                <a:cubicBezTo>
                  <a:pt x="1535" y="1469"/>
                  <a:pt x="1535" y="1469"/>
                  <a:pt x="1535" y="1469"/>
                </a:cubicBezTo>
                <a:cubicBezTo>
                  <a:pt x="1598" y="1469"/>
                  <a:pt x="1598" y="1469"/>
                  <a:pt x="1598" y="1469"/>
                </a:cubicBezTo>
                <a:cubicBezTo>
                  <a:pt x="1647" y="1469"/>
                  <a:pt x="1687" y="1430"/>
                  <a:pt x="1687" y="1380"/>
                </a:cubicBezTo>
                <a:cubicBezTo>
                  <a:pt x="1687" y="89"/>
                  <a:pt x="1687" y="89"/>
                  <a:pt x="1687" y="89"/>
                </a:cubicBezTo>
                <a:cubicBezTo>
                  <a:pt x="1687" y="89"/>
                  <a:pt x="1687" y="89"/>
                  <a:pt x="1687" y="89"/>
                </a:cubicBezTo>
                <a:close/>
                <a:moveTo>
                  <a:pt x="1548" y="108"/>
                </a:moveTo>
                <a:cubicBezTo>
                  <a:pt x="1548" y="108"/>
                  <a:pt x="1548" y="108"/>
                  <a:pt x="1548" y="108"/>
                </a:cubicBezTo>
                <a:cubicBezTo>
                  <a:pt x="1008" y="108"/>
                  <a:pt x="1008" y="108"/>
                  <a:pt x="1008" y="108"/>
                </a:cubicBezTo>
                <a:cubicBezTo>
                  <a:pt x="998" y="108"/>
                  <a:pt x="990" y="100"/>
                  <a:pt x="990" y="89"/>
                </a:cubicBezTo>
                <a:cubicBezTo>
                  <a:pt x="990" y="79"/>
                  <a:pt x="998" y="71"/>
                  <a:pt x="1008" y="71"/>
                </a:cubicBezTo>
                <a:cubicBezTo>
                  <a:pt x="1548" y="71"/>
                  <a:pt x="1548" y="71"/>
                  <a:pt x="1548" y="71"/>
                </a:cubicBezTo>
                <a:cubicBezTo>
                  <a:pt x="1558" y="71"/>
                  <a:pt x="1567" y="79"/>
                  <a:pt x="1567" y="89"/>
                </a:cubicBezTo>
                <a:cubicBezTo>
                  <a:pt x="1567" y="100"/>
                  <a:pt x="1558" y="108"/>
                  <a:pt x="1548" y="108"/>
                </a:cubicBezTo>
                <a:close/>
                <a:moveTo>
                  <a:pt x="1470" y="1548"/>
                </a:moveTo>
                <a:cubicBezTo>
                  <a:pt x="1470" y="1597"/>
                  <a:pt x="1430" y="1637"/>
                  <a:pt x="1381" y="1637"/>
                </a:cubicBezTo>
                <a:cubicBezTo>
                  <a:pt x="89" y="1637"/>
                  <a:pt x="89" y="1637"/>
                  <a:pt x="89" y="1637"/>
                </a:cubicBezTo>
                <a:cubicBezTo>
                  <a:pt x="40" y="1637"/>
                  <a:pt x="0" y="1597"/>
                  <a:pt x="0" y="1548"/>
                </a:cubicBezTo>
                <a:cubicBezTo>
                  <a:pt x="0" y="908"/>
                  <a:pt x="0" y="908"/>
                  <a:pt x="0" y="908"/>
                </a:cubicBezTo>
                <a:cubicBezTo>
                  <a:pt x="0" y="859"/>
                  <a:pt x="40" y="819"/>
                  <a:pt x="89" y="819"/>
                </a:cubicBezTo>
                <a:cubicBezTo>
                  <a:pt x="1381" y="819"/>
                  <a:pt x="1381" y="819"/>
                  <a:pt x="1381" y="819"/>
                </a:cubicBezTo>
                <a:cubicBezTo>
                  <a:pt x="1430" y="819"/>
                  <a:pt x="1470" y="859"/>
                  <a:pt x="1470" y="908"/>
                </a:cubicBezTo>
                <a:cubicBezTo>
                  <a:pt x="1470" y="1548"/>
                  <a:pt x="1470" y="1548"/>
                  <a:pt x="1470" y="1548"/>
                </a:cubicBezTo>
                <a:close/>
                <a:moveTo>
                  <a:pt x="1399" y="958"/>
                </a:moveTo>
                <a:cubicBezTo>
                  <a:pt x="1399" y="958"/>
                  <a:pt x="1399" y="958"/>
                  <a:pt x="1399" y="958"/>
                </a:cubicBezTo>
                <a:cubicBezTo>
                  <a:pt x="1399" y="1498"/>
                  <a:pt x="1399" y="1498"/>
                  <a:pt x="1399" y="1498"/>
                </a:cubicBezTo>
                <a:cubicBezTo>
                  <a:pt x="1399" y="1508"/>
                  <a:pt x="1391" y="1517"/>
                  <a:pt x="1380" y="1517"/>
                </a:cubicBezTo>
                <a:cubicBezTo>
                  <a:pt x="1370" y="1517"/>
                  <a:pt x="1362" y="1508"/>
                  <a:pt x="1362" y="1498"/>
                </a:cubicBezTo>
                <a:cubicBezTo>
                  <a:pt x="1362" y="958"/>
                  <a:pt x="1362" y="958"/>
                  <a:pt x="1362" y="958"/>
                </a:cubicBezTo>
                <a:cubicBezTo>
                  <a:pt x="1362" y="948"/>
                  <a:pt x="1370" y="939"/>
                  <a:pt x="1380" y="939"/>
                </a:cubicBezTo>
                <a:cubicBezTo>
                  <a:pt x="1391" y="939"/>
                  <a:pt x="1399" y="948"/>
                  <a:pt x="1399" y="958"/>
                </a:cubicBezTo>
                <a:close/>
                <a:moveTo>
                  <a:pt x="65" y="1228"/>
                </a:moveTo>
                <a:cubicBezTo>
                  <a:pt x="65" y="1258"/>
                  <a:pt x="88" y="1282"/>
                  <a:pt x="118" y="1282"/>
                </a:cubicBezTo>
                <a:cubicBezTo>
                  <a:pt x="148" y="1282"/>
                  <a:pt x="172" y="1258"/>
                  <a:pt x="172" y="1228"/>
                </a:cubicBezTo>
                <a:cubicBezTo>
                  <a:pt x="172" y="1198"/>
                  <a:pt x="148" y="1174"/>
                  <a:pt x="118" y="1174"/>
                </a:cubicBezTo>
                <a:cubicBezTo>
                  <a:pt x="88" y="1174"/>
                  <a:pt x="65" y="1198"/>
                  <a:pt x="65" y="1228"/>
                </a:cubicBezTo>
                <a:cubicBezTo>
                  <a:pt x="65" y="1228"/>
                  <a:pt x="65" y="1228"/>
                  <a:pt x="65" y="1228"/>
                </a:cubicBezTo>
                <a:close/>
                <a:moveTo>
                  <a:pt x="255" y="870"/>
                </a:moveTo>
                <a:cubicBezTo>
                  <a:pt x="255" y="870"/>
                  <a:pt x="255" y="870"/>
                  <a:pt x="255" y="870"/>
                </a:cubicBezTo>
                <a:cubicBezTo>
                  <a:pt x="1280" y="870"/>
                  <a:pt x="1280" y="870"/>
                  <a:pt x="1280" y="870"/>
                </a:cubicBezTo>
                <a:cubicBezTo>
                  <a:pt x="1280" y="1586"/>
                  <a:pt x="1280" y="1586"/>
                  <a:pt x="1280" y="1586"/>
                </a:cubicBezTo>
                <a:cubicBezTo>
                  <a:pt x="255" y="1586"/>
                  <a:pt x="255" y="1586"/>
                  <a:pt x="255" y="1586"/>
                </a:cubicBezTo>
                <a:lnTo>
                  <a:pt x="255" y="870"/>
                </a:lnTo>
                <a:close/>
              </a:path>
            </a:pathLst>
          </a:custGeom>
          <a:solidFill>
            <a:srgbClr val="FFFFFF"/>
          </a:solidFill>
          <a:ln w="9525">
            <a:noFill/>
            <a:round/>
            <a:headEnd/>
            <a:tailEnd/>
          </a:ln>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28" name="Freeform 27"/>
          <p:cNvSpPr>
            <a:spLocks noEditPoints="1"/>
          </p:cNvSpPr>
          <p:nvPr/>
        </p:nvSpPr>
        <p:spPr bwMode="auto">
          <a:xfrm>
            <a:off x="5872496" y="2250572"/>
            <a:ext cx="405878" cy="448243"/>
          </a:xfrm>
          <a:custGeom>
            <a:avLst/>
            <a:gdLst>
              <a:gd name="T0" fmla="*/ 1723 w 1838"/>
              <a:gd name="T1" fmla="*/ 0 h 1838"/>
              <a:gd name="T2" fmla="*/ 115 w 1838"/>
              <a:gd name="T3" fmla="*/ 0 h 1838"/>
              <a:gd name="T4" fmla="*/ 0 w 1838"/>
              <a:gd name="T5" fmla="*/ 115 h 1838"/>
              <a:gd name="T6" fmla="*/ 0 w 1838"/>
              <a:gd name="T7" fmla="*/ 1321 h 1838"/>
              <a:gd name="T8" fmla="*/ 115 w 1838"/>
              <a:gd name="T9" fmla="*/ 1436 h 1838"/>
              <a:gd name="T10" fmla="*/ 1723 w 1838"/>
              <a:gd name="T11" fmla="*/ 1436 h 1838"/>
              <a:gd name="T12" fmla="*/ 1838 w 1838"/>
              <a:gd name="T13" fmla="*/ 1321 h 1838"/>
              <a:gd name="T14" fmla="*/ 1838 w 1838"/>
              <a:gd name="T15" fmla="*/ 115 h 1838"/>
              <a:gd name="T16" fmla="*/ 1723 w 1838"/>
              <a:gd name="T17" fmla="*/ 0 h 1838"/>
              <a:gd name="T18" fmla="*/ 1723 w 1838"/>
              <a:gd name="T19" fmla="*/ 1034 h 1838"/>
              <a:gd name="T20" fmla="*/ 1723 w 1838"/>
              <a:gd name="T21" fmla="*/ 1034 h 1838"/>
              <a:gd name="T22" fmla="*/ 1608 w 1838"/>
              <a:gd name="T23" fmla="*/ 1149 h 1838"/>
              <a:gd name="T24" fmla="*/ 230 w 1838"/>
              <a:gd name="T25" fmla="*/ 1149 h 1838"/>
              <a:gd name="T26" fmla="*/ 115 w 1838"/>
              <a:gd name="T27" fmla="*/ 1034 h 1838"/>
              <a:gd name="T28" fmla="*/ 115 w 1838"/>
              <a:gd name="T29" fmla="*/ 230 h 1838"/>
              <a:gd name="T30" fmla="*/ 230 w 1838"/>
              <a:gd name="T31" fmla="*/ 115 h 1838"/>
              <a:gd name="T32" fmla="*/ 1608 w 1838"/>
              <a:gd name="T33" fmla="*/ 115 h 1838"/>
              <a:gd name="T34" fmla="*/ 1723 w 1838"/>
              <a:gd name="T35" fmla="*/ 230 h 1838"/>
              <a:gd name="T36" fmla="*/ 1723 w 1838"/>
              <a:gd name="T37" fmla="*/ 1034 h 1838"/>
              <a:gd name="T38" fmla="*/ 1034 w 1838"/>
              <a:gd name="T39" fmla="*/ 1493 h 1838"/>
              <a:gd name="T40" fmla="*/ 1034 w 1838"/>
              <a:gd name="T41" fmla="*/ 1493 h 1838"/>
              <a:gd name="T42" fmla="*/ 1091 w 1838"/>
              <a:gd name="T43" fmla="*/ 1551 h 1838"/>
              <a:gd name="T44" fmla="*/ 1091 w 1838"/>
              <a:gd name="T45" fmla="*/ 1608 h 1838"/>
              <a:gd name="T46" fmla="*/ 1137 w 1838"/>
              <a:gd name="T47" fmla="*/ 1700 h 1838"/>
              <a:gd name="T48" fmla="*/ 1275 w 1838"/>
              <a:gd name="T49" fmla="*/ 1804 h 1838"/>
              <a:gd name="T50" fmla="*/ 1264 w 1838"/>
              <a:gd name="T51" fmla="*/ 1838 h 1838"/>
              <a:gd name="T52" fmla="*/ 574 w 1838"/>
              <a:gd name="T53" fmla="*/ 1838 h 1838"/>
              <a:gd name="T54" fmla="*/ 563 w 1838"/>
              <a:gd name="T55" fmla="*/ 1804 h 1838"/>
              <a:gd name="T56" fmla="*/ 701 w 1838"/>
              <a:gd name="T57" fmla="*/ 1700 h 1838"/>
              <a:gd name="T58" fmla="*/ 747 w 1838"/>
              <a:gd name="T59" fmla="*/ 1608 h 1838"/>
              <a:gd name="T60" fmla="*/ 747 w 1838"/>
              <a:gd name="T61" fmla="*/ 1551 h 1838"/>
              <a:gd name="T62" fmla="*/ 804 w 1838"/>
              <a:gd name="T63" fmla="*/ 1493 h 1838"/>
              <a:gd name="T64" fmla="*/ 1034 w 1838"/>
              <a:gd name="T65" fmla="*/ 1493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8" h="1838">
                <a:moveTo>
                  <a:pt x="1723" y="0"/>
                </a:moveTo>
                <a:cubicBezTo>
                  <a:pt x="115" y="0"/>
                  <a:pt x="115" y="0"/>
                  <a:pt x="115" y="0"/>
                </a:cubicBezTo>
                <a:cubicBezTo>
                  <a:pt x="52" y="0"/>
                  <a:pt x="0" y="52"/>
                  <a:pt x="0" y="115"/>
                </a:cubicBezTo>
                <a:cubicBezTo>
                  <a:pt x="0" y="1321"/>
                  <a:pt x="0" y="1321"/>
                  <a:pt x="0" y="1321"/>
                </a:cubicBezTo>
                <a:cubicBezTo>
                  <a:pt x="0" y="1385"/>
                  <a:pt x="52" y="1436"/>
                  <a:pt x="115" y="1436"/>
                </a:cubicBezTo>
                <a:cubicBezTo>
                  <a:pt x="1723" y="1436"/>
                  <a:pt x="1723" y="1436"/>
                  <a:pt x="1723" y="1436"/>
                </a:cubicBezTo>
                <a:cubicBezTo>
                  <a:pt x="1786" y="1436"/>
                  <a:pt x="1838" y="1385"/>
                  <a:pt x="1838" y="1321"/>
                </a:cubicBezTo>
                <a:cubicBezTo>
                  <a:pt x="1838" y="115"/>
                  <a:pt x="1838" y="115"/>
                  <a:pt x="1838" y="115"/>
                </a:cubicBezTo>
                <a:cubicBezTo>
                  <a:pt x="1838" y="52"/>
                  <a:pt x="1786" y="0"/>
                  <a:pt x="1723" y="0"/>
                </a:cubicBezTo>
                <a:close/>
                <a:moveTo>
                  <a:pt x="1723" y="1034"/>
                </a:moveTo>
                <a:cubicBezTo>
                  <a:pt x="1723" y="1034"/>
                  <a:pt x="1723" y="1034"/>
                  <a:pt x="1723" y="1034"/>
                </a:cubicBezTo>
                <a:cubicBezTo>
                  <a:pt x="1723" y="1098"/>
                  <a:pt x="1671" y="1149"/>
                  <a:pt x="1608" y="1149"/>
                </a:cubicBezTo>
                <a:cubicBezTo>
                  <a:pt x="230" y="1149"/>
                  <a:pt x="230" y="1149"/>
                  <a:pt x="230" y="1149"/>
                </a:cubicBezTo>
                <a:cubicBezTo>
                  <a:pt x="166" y="1149"/>
                  <a:pt x="115" y="1098"/>
                  <a:pt x="115" y="1034"/>
                </a:cubicBezTo>
                <a:cubicBezTo>
                  <a:pt x="115" y="230"/>
                  <a:pt x="115" y="230"/>
                  <a:pt x="115" y="230"/>
                </a:cubicBezTo>
                <a:cubicBezTo>
                  <a:pt x="115" y="167"/>
                  <a:pt x="167" y="115"/>
                  <a:pt x="230" y="115"/>
                </a:cubicBezTo>
                <a:cubicBezTo>
                  <a:pt x="1608" y="115"/>
                  <a:pt x="1608" y="115"/>
                  <a:pt x="1608" y="115"/>
                </a:cubicBezTo>
                <a:cubicBezTo>
                  <a:pt x="1671" y="115"/>
                  <a:pt x="1723" y="167"/>
                  <a:pt x="1723" y="230"/>
                </a:cubicBezTo>
                <a:cubicBezTo>
                  <a:pt x="1723" y="1034"/>
                  <a:pt x="1723" y="1034"/>
                  <a:pt x="1723" y="1034"/>
                </a:cubicBezTo>
                <a:close/>
                <a:moveTo>
                  <a:pt x="1034" y="1493"/>
                </a:moveTo>
                <a:cubicBezTo>
                  <a:pt x="1034" y="1493"/>
                  <a:pt x="1034" y="1493"/>
                  <a:pt x="1034" y="1493"/>
                </a:cubicBezTo>
                <a:cubicBezTo>
                  <a:pt x="1065" y="1493"/>
                  <a:pt x="1091" y="1519"/>
                  <a:pt x="1091" y="1551"/>
                </a:cubicBezTo>
                <a:cubicBezTo>
                  <a:pt x="1091" y="1608"/>
                  <a:pt x="1091" y="1608"/>
                  <a:pt x="1091" y="1608"/>
                </a:cubicBezTo>
                <a:cubicBezTo>
                  <a:pt x="1091" y="1640"/>
                  <a:pt x="1112" y="1681"/>
                  <a:pt x="1137" y="1700"/>
                </a:cubicBezTo>
                <a:cubicBezTo>
                  <a:pt x="1275" y="1804"/>
                  <a:pt x="1275" y="1804"/>
                  <a:pt x="1275" y="1804"/>
                </a:cubicBezTo>
                <a:cubicBezTo>
                  <a:pt x="1300" y="1823"/>
                  <a:pt x="1295" y="1838"/>
                  <a:pt x="1264" y="1838"/>
                </a:cubicBezTo>
                <a:cubicBezTo>
                  <a:pt x="574" y="1838"/>
                  <a:pt x="574" y="1838"/>
                  <a:pt x="574" y="1838"/>
                </a:cubicBezTo>
                <a:cubicBezTo>
                  <a:pt x="543" y="1838"/>
                  <a:pt x="538" y="1823"/>
                  <a:pt x="563" y="1804"/>
                </a:cubicBezTo>
                <a:cubicBezTo>
                  <a:pt x="701" y="1700"/>
                  <a:pt x="701" y="1700"/>
                  <a:pt x="701" y="1700"/>
                </a:cubicBezTo>
                <a:cubicBezTo>
                  <a:pt x="726" y="1681"/>
                  <a:pt x="747" y="1640"/>
                  <a:pt x="747" y="1608"/>
                </a:cubicBezTo>
                <a:cubicBezTo>
                  <a:pt x="747" y="1551"/>
                  <a:pt x="747" y="1551"/>
                  <a:pt x="747" y="1551"/>
                </a:cubicBezTo>
                <a:cubicBezTo>
                  <a:pt x="747" y="1519"/>
                  <a:pt x="773" y="1493"/>
                  <a:pt x="804" y="1493"/>
                </a:cubicBezTo>
                <a:lnTo>
                  <a:pt x="1034" y="1493"/>
                </a:lnTo>
                <a:close/>
              </a:path>
            </a:pathLst>
          </a:custGeom>
          <a:solidFill>
            <a:srgbClr val="FFFFFF"/>
          </a:solidFill>
          <a:ln w="9525">
            <a:noFill/>
            <a:round/>
            <a:headEnd/>
            <a:tailEnd/>
          </a:ln>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29" name="Freeform 28"/>
          <p:cNvSpPr>
            <a:spLocks noEditPoints="1"/>
          </p:cNvSpPr>
          <p:nvPr/>
        </p:nvSpPr>
        <p:spPr bwMode="auto">
          <a:xfrm>
            <a:off x="7344615" y="2151844"/>
            <a:ext cx="395737" cy="633906"/>
          </a:xfrm>
          <a:custGeom>
            <a:avLst/>
            <a:gdLst>
              <a:gd name="T0" fmla="*/ 804 w 1148"/>
              <a:gd name="T1" fmla="*/ 1493 h 1838"/>
              <a:gd name="T2" fmla="*/ 746 w 1148"/>
              <a:gd name="T3" fmla="*/ 1551 h 1838"/>
              <a:gd name="T4" fmla="*/ 402 w 1148"/>
              <a:gd name="T5" fmla="*/ 1551 h 1838"/>
              <a:gd name="T6" fmla="*/ 344 w 1148"/>
              <a:gd name="T7" fmla="*/ 1493 h 1838"/>
              <a:gd name="T8" fmla="*/ 402 w 1148"/>
              <a:gd name="T9" fmla="*/ 1436 h 1838"/>
              <a:gd name="T10" fmla="*/ 746 w 1148"/>
              <a:gd name="T11" fmla="*/ 1436 h 1838"/>
              <a:gd name="T12" fmla="*/ 804 w 1148"/>
              <a:gd name="T13" fmla="*/ 1493 h 1838"/>
              <a:gd name="T14" fmla="*/ 746 w 1148"/>
              <a:gd name="T15" fmla="*/ 1608 h 1838"/>
              <a:gd name="T16" fmla="*/ 746 w 1148"/>
              <a:gd name="T17" fmla="*/ 1608 h 1838"/>
              <a:gd name="T18" fmla="*/ 402 w 1148"/>
              <a:gd name="T19" fmla="*/ 1608 h 1838"/>
              <a:gd name="T20" fmla="*/ 344 w 1148"/>
              <a:gd name="T21" fmla="*/ 1666 h 1838"/>
              <a:gd name="T22" fmla="*/ 402 w 1148"/>
              <a:gd name="T23" fmla="*/ 1723 h 1838"/>
              <a:gd name="T24" fmla="*/ 516 w 1148"/>
              <a:gd name="T25" fmla="*/ 1838 h 1838"/>
              <a:gd name="T26" fmla="*/ 631 w 1148"/>
              <a:gd name="T27" fmla="*/ 1838 h 1838"/>
              <a:gd name="T28" fmla="*/ 746 w 1148"/>
              <a:gd name="T29" fmla="*/ 1723 h 1838"/>
              <a:gd name="T30" fmla="*/ 804 w 1148"/>
              <a:gd name="T31" fmla="*/ 1666 h 1838"/>
              <a:gd name="T32" fmla="*/ 746 w 1148"/>
              <a:gd name="T33" fmla="*/ 1608 h 1838"/>
              <a:gd name="T34" fmla="*/ 574 w 1148"/>
              <a:gd name="T35" fmla="*/ 115 h 1838"/>
              <a:gd name="T36" fmla="*/ 574 w 1148"/>
              <a:gd name="T37" fmla="*/ 115 h 1838"/>
              <a:gd name="T38" fmla="*/ 1033 w 1148"/>
              <a:gd name="T39" fmla="*/ 575 h 1838"/>
              <a:gd name="T40" fmla="*/ 803 w 1148"/>
              <a:gd name="T41" fmla="*/ 970 h 1838"/>
              <a:gd name="T42" fmla="*/ 746 w 1148"/>
              <a:gd name="T43" fmla="*/ 1003 h 1838"/>
              <a:gd name="T44" fmla="*/ 746 w 1148"/>
              <a:gd name="T45" fmla="*/ 1264 h 1838"/>
              <a:gd name="T46" fmla="*/ 402 w 1148"/>
              <a:gd name="T47" fmla="*/ 1264 h 1838"/>
              <a:gd name="T48" fmla="*/ 402 w 1148"/>
              <a:gd name="T49" fmla="*/ 1003 h 1838"/>
              <a:gd name="T50" fmla="*/ 345 w 1148"/>
              <a:gd name="T51" fmla="*/ 970 h 1838"/>
              <a:gd name="T52" fmla="*/ 115 w 1148"/>
              <a:gd name="T53" fmla="*/ 575 h 1838"/>
              <a:gd name="T54" fmla="*/ 574 w 1148"/>
              <a:gd name="T55" fmla="*/ 115 h 1838"/>
              <a:gd name="T56" fmla="*/ 574 w 1148"/>
              <a:gd name="T57" fmla="*/ 0 h 1838"/>
              <a:gd name="T58" fmla="*/ 574 w 1148"/>
              <a:gd name="T59" fmla="*/ 0 h 1838"/>
              <a:gd name="T60" fmla="*/ 0 w 1148"/>
              <a:gd name="T61" fmla="*/ 575 h 1838"/>
              <a:gd name="T62" fmla="*/ 287 w 1148"/>
              <a:gd name="T63" fmla="*/ 1069 h 1838"/>
              <a:gd name="T64" fmla="*/ 287 w 1148"/>
              <a:gd name="T65" fmla="*/ 1264 h 1838"/>
              <a:gd name="T66" fmla="*/ 402 w 1148"/>
              <a:gd name="T67" fmla="*/ 1379 h 1838"/>
              <a:gd name="T68" fmla="*/ 746 w 1148"/>
              <a:gd name="T69" fmla="*/ 1379 h 1838"/>
              <a:gd name="T70" fmla="*/ 861 w 1148"/>
              <a:gd name="T71" fmla="*/ 1264 h 1838"/>
              <a:gd name="T72" fmla="*/ 861 w 1148"/>
              <a:gd name="T73" fmla="*/ 1069 h 1838"/>
              <a:gd name="T74" fmla="*/ 1148 w 1148"/>
              <a:gd name="T75" fmla="*/ 575 h 1838"/>
              <a:gd name="T76" fmla="*/ 574 w 1148"/>
              <a:gd name="T77"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8" h="1838">
                <a:moveTo>
                  <a:pt x="804" y="1493"/>
                </a:moveTo>
                <a:cubicBezTo>
                  <a:pt x="804" y="1525"/>
                  <a:pt x="778" y="1551"/>
                  <a:pt x="746" y="1551"/>
                </a:cubicBezTo>
                <a:cubicBezTo>
                  <a:pt x="402" y="1551"/>
                  <a:pt x="402" y="1551"/>
                  <a:pt x="402" y="1551"/>
                </a:cubicBezTo>
                <a:cubicBezTo>
                  <a:pt x="370" y="1551"/>
                  <a:pt x="344" y="1525"/>
                  <a:pt x="344" y="1493"/>
                </a:cubicBezTo>
                <a:cubicBezTo>
                  <a:pt x="344" y="1462"/>
                  <a:pt x="370" y="1436"/>
                  <a:pt x="402" y="1436"/>
                </a:cubicBezTo>
                <a:cubicBezTo>
                  <a:pt x="746" y="1436"/>
                  <a:pt x="746" y="1436"/>
                  <a:pt x="746" y="1436"/>
                </a:cubicBezTo>
                <a:cubicBezTo>
                  <a:pt x="778" y="1436"/>
                  <a:pt x="804" y="1462"/>
                  <a:pt x="804" y="1493"/>
                </a:cubicBezTo>
                <a:close/>
                <a:moveTo>
                  <a:pt x="746" y="1608"/>
                </a:moveTo>
                <a:cubicBezTo>
                  <a:pt x="746" y="1608"/>
                  <a:pt x="746" y="1608"/>
                  <a:pt x="746" y="1608"/>
                </a:cubicBezTo>
                <a:cubicBezTo>
                  <a:pt x="402" y="1608"/>
                  <a:pt x="402" y="1608"/>
                  <a:pt x="402" y="1608"/>
                </a:cubicBezTo>
                <a:cubicBezTo>
                  <a:pt x="370" y="1608"/>
                  <a:pt x="344" y="1634"/>
                  <a:pt x="344" y="1666"/>
                </a:cubicBezTo>
                <a:cubicBezTo>
                  <a:pt x="344" y="1697"/>
                  <a:pt x="370" y="1723"/>
                  <a:pt x="402" y="1723"/>
                </a:cubicBezTo>
                <a:cubicBezTo>
                  <a:pt x="402" y="1787"/>
                  <a:pt x="453" y="1838"/>
                  <a:pt x="516" y="1838"/>
                </a:cubicBezTo>
                <a:cubicBezTo>
                  <a:pt x="631" y="1838"/>
                  <a:pt x="631" y="1838"/>
                  <a:pt x="631" y="1838"/>
                </a:cubicBezTo>
                <a:cubicBezTo>
                  <a:pt x="695" y="1838"/>
                  <a:pt x="746" y="1787"/>
                  <a:pt x="746" y="1723"/>
                </a:cubicBezTo>
                <a:cubicBezTo>
                  <a:pt x="778" y="1723"/>
                  <a:pt x="804" y="1697"/>
                  <a:pt x="804" y="1666"/>
                </a:cubicBezTo>
                <a:cubicBezTo>
                  <a:pt x="804" y="1634"/>
                  <a:pt x="778" y="1608"/>
                  <a:pt x="746" y="1608"/>
                </a:cubicBezTo>
                <a:close/>
                <a:moveTo>
                  <a:pt x="574" y="115"/>
                </a:moveTo>
                <a:cubicBezTo>
                  <a:pt x="574" y="115"/>
                  <a:pt x="574" y="115"/>
                  <a:pt x="574" y="115"/>
                </a:cubicBezTo>
                <a:cubicBezTo>
                  <a:pt x="827" y="115"/>
                  <a:pt x="1033" y="321"/>
                  <a:pt x="1033" y="575"/>
                </a:cubicBezTo>
                <a:cubicBezTo>
                  <a:pt x="1033" y="738"/>
                  <a:pt x="947" y="886"/>
                  <a:pt x="803" y="970"/>
                </a:cubicBezTo>
                <a:cubicBezTo>
                  <a:pt x="746" y="1003"/>
                  <a:pt x="746" y="1003"/>
                  <a:pt x="746" y="1003"/>
                </a:cubicBezTo>
                <a:cubicBezTo>
                  <a:pt x="746" y="1264"/>
                  <a:pt x="746" y="1264"/>
                  <a:pt x="746" y="1264"/>
                </a:cubicBezTo>
                <a:cubicBezTo>
                  <a:pt x="402" y="1264"/>
                  <a:pt x="402" y="1264"/>
                  <a:pt x="402" y="1264"/>
                </a:cubicBezTo>
                <a:cubicBezTo>
                  <a:pt x="402" y="1003"/>
                  <a:pt x="402" y="1003"/>
                  <a:pt x="402" y="1003"/>
                </a:cubicBezTo>
                <a:cubicBezTo>
                  <a:pt x="345" y="970"/>
                  <a:pt x="345" y="970"/>
                  <a:pt x="345" y="970"/>
                </a:cubicBezTo>
                <a:cubicBezTo>
                  <a:pt x="200" y="886"/>
                  <a:pt x="115" y="738"/>
                  <a:pt x="115" y="575"/>
                </a:cubicBezTo>
                <a:cubicBezTo>
                  <a:pt x="115" y="321"/>
                  <a:pt x="321" y="115"/>
                  <a:pt x="574" y="115"/>
                </a:cubicBezTo>
                <a:close/>
                <a:moveTo>
                  <a:pt x="574" y="0"/>
                </a:moveTo>
                <a:cubicBezTo>
                  <a:pt x="574" y="0"/>
                  <a:pt x="574" y="0"/>
                  <a:pt x="574" y="0"/>
                </a:cubicBezTo>
                <a:cubicBezTo>
                  <a:pt x="257" y="0"/>
                  <a:pt x="0" y="258"/>
                  <a:pt x="0" y="575"/>
                </a:cubicBezTo>
                <a:cubicBezTo>
                  <a:pt x="0" y="787"/>
                  <a:pt x="116" y="970"/>
                  <a:pt x="287" y="1069"/>
                </a:cubicBezTo>
                <a:cubicBezTo>
                  <a:pt x="287" y="1264"/>
                  <a:pt x="287" y="1264"/>
                  <a:pt x="287" y="1264"/>
                </a:cubicBezTo>
                <a:cubicBezTo>
                  <a:pt x="287" y="1327"/>
                  <a:pt x="338" y="1379"/>
                  <a:pt x="402" y="1379"/>
                </a:cubicBezTo>
                <a:cubicBezTo>
                  <a:pt x="746" y="1379"/>
                  <a:pt x="746" y="1379"/>
                  <a:pt x="746" y="1379"/>
                </a:cubicBezTo>
                <a:cubicBezTo>
                  <a:pt x="810" y="1379"/>
                  <a:pt x="861" y="1327"/>
                  <a:pt x="861" y="1264"/>
                </a:cubicBezTo>
                <a:cubicBezTo>
                  <a:pt x="861" y="1069"/>
                  <a:pt x="861" y="1069"/>
                  <a:pt x="861" y="1069"/>
                </a:cubicBezTo>
                <a:cubicBezTo>
                  <a:pt x="1032" y="970"/>
                  <a:pt x="1148" y="787"/>
                  <a:pt x="1148" y="575"/>
                </a:cubicBezTo>
                <a:cubicBezTo>
                  <a:pt x="1148" y="258"/>
                  <a:pt x="891" y="0"/>
                  <a:pt x="574" y="0"/>
                </a:cubicBezTo>
                <a:close/>
              </a:path>
            </a:pathLst>
          </a:custGeom>
          <a:solidFill>
            <a:srgbClr val="FFFFFF"/>
          </a:solidFill>
          <a:ln w="9525">
            <a:noFill/>
            <a:round/>
            <a:headEnd/>
            <a:tailEnd/>
          </a:ln>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33" name="矩形 32"/>
          <p:cNvSpPr/>
          <p:nvPr/>
        </p:nvSpPr>
        <p:spPr>
          <a:xfrm>
            <a:off x="980273" y="3201756"/>
            <a:ext cx="1226976" cy="499614"/>
          </a:xfrm>
          <a:prstGeom prst="rect">
            <a:avLst/>
          </a:prstGeom>
        </p:spPr>
        <p:txBody>
          <a:bodyPr wrap="square" lIns="91430" tIns="45715" rIns="91430" bIns="45715" anchor="ctr" anchorCtr="0">
            <a:spAutoFit/>
          </a:bodyPr>
          <a:lstStyle/>
          <a:p>
            <a:pPr algn="ctr">
              <a:lnSpc>
                <a:spcPct val="15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福利待遇？</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2543102" y="3180364"/>
            <a:ext cx="1226976" cy="499614"/>
          </a:xfrm>
          <a:prstGeom prst="rect">
            <a:avLst/>
          </a:prstGeom>
          <a:ln>
            <a:noFill/>
          </a:ln>
        </p:spPr>
        <p:txBody>
          <a:bodyPr wrap="square" lIns="91430" tIns="45715" rIns="91430" bIns="45715" anchor="ctr" anchorCtr="0">
            <a:spAutoFit/>
          </a:bodyPr>
          <a:lstStyle/>
          <a:p>
            <a:pPr algn="ctr">
              <a:lnSpc>
                <a:spcPct val="150000"/>
              </a:lnSpc>
            </a:pP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996</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加班？</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4036186" y="3201755"/>
            <a:ext cx="1226976" cy="499614"/>
          </a:xfrm>
          <a:prstGeom prst="rect">
            <a:avLst/>
          </a:prstGeom>
        </p:spPr>
        <p:txBody>
          <a:bodyPr wrap="square" lIns="91430" tIns="45715" rIns="91430" bIns="45715" anchor="ctr" anchorCtr="0">
            <a:spAutoFit/>
          </a:bodyPr>
          <a:lstStyle/>
          <a:p>
            <a:pPr algn="ctr">
              <a:lnSpc>
                <a:spcPct val="15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工作环境？</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5557883" y="3209834"/>
            <a:ext cx="1226976" cy="499614"/>
          </a:xfrm>
          <a:prstGeom prst="rect">
            <a:avLst/>
          </a:prstGeom>
          <a:ln>
            <a:noFill/>
          </a:ln>
        </p:spPr>
        <p:txBody>
          <a:bodyPr wrap="square" lIns="91430" tIns="45715" rIns="91430" bIns="45715" anchor="ctr" anchorCtr="0">
            <a:spAutoFit/>
          </a:bodyPr>
          <a:lstStyle/>
          <a:p>
            <a:pPr algn="ctr">
              <a:lnSpc>
                <a:spcPct val="15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团队氛围？</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6948264" y="3209834"/>
            <a:ext cx="1497971" cy="499614"/>
          </a:xfrm>
          <a:prstGeom prst="rect">
            <a:avLst/>
          </a:prstGeom>
        </p:spPr>
        <p:txBody>
          <a:bodyPr wrap="square" lIns="91430" tIns="45715" rIns="91430" bIns="45715" anchor="ctr" anchorCtr="0">
            <a:spAutoFit/>
          </a:bodyPr>
          <a:lstStyle/>
          <a:p>
            <a:pPr algn="ctr">
              <a:lnSpc>
                <a:spcPct val="15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培训和成长？</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53A15FFC-B5C8-4B2B-990D-E5305D3F3F3C}"/>
              </a:ext>
            </a:extLst>
          </p:cNvPr>
          <p:cNvSpPr/>
          <p:nvPr/>
        </p:nvSpPr>
        <p:spPr>
          <a:xfrm>
            <a:off x="3709191" y="771550"/>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初步认知</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54162254"/>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1">
            <a:extLst>
              <a:ext uri="{FF2B5EF4-FFF2-40B4-BE49-F238E27FC236}">
                <a16:creationId xmlns:a16="http://schemas.microsoft.com/office/drawing/2014/main" id="{A2E529FE-06C0-48F5-BE5D-5CE761508B54}"/>
              </a:ext>
            </a:extLst>
          </p:cNvPr>
          <p:cNvSpPr>
            <a:spLocks noChangeArrowheads="1"/>
          </p:cNvSpPr>
          <p:nvPr/>
        </p:nvSpPr>
        <p:spPr bwMode="auto">
          <a:xfrm rot="10800000">
            <a:off x="1382369" y="1419622"/>
            <a:ext cx="1570348" cy="701240"/>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1"/>
          </a:solidFill>
          <a:ln>
            <a:noFill/>
          </a:ln>
          <a:effectLst/>
        </p:spPr>
        <p:txBody>
          <a:bodyPr wrap="none" anchor="ctr"/>
          <a:lstStyle/>
          <a:p>
            <a:endParaRPr lang="en-US" sz="1600" dirty="0">
              <a:latin typeface="+mn-ea"/>
            </a:endParaRPr>
          </a:p>
        </p:txBody>
      </p:sp>
      <p:sp>
        <p:nvSpPr>
          <p:cNvPr id="56" name="Freeform 1">
            <a:extLst>
              <a:ext uri="{FF2B5EF4-FFF2-40B4-BE49-F238E27FC236}">
                <a16:creationId xmlns:a16="http://schemas.microsoft.com/office/drawing/2014/main" id="{B2F1AE85-18B9-4B4A-8203-39601E2E779B}"/>
              </a:ext>
            </a:extLst>
          </p:cNvPr>
          <p:cNvSpPr>
            <a:spLocks noChangeArrowheads="1"/>
          </p:cNvSpPr>
          <p:nvPr/>
        </p:nvSpPr>
        <p:spPr bwMode="auto">
          <a:xfrm rot="10800000">
            <a:off x="1373655" y="3599939"/>
            <a:ext cx="1570348" cy="73477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3"/>
          </a:solidFill>
          <a:ln>
            <a:noFill/>
          </a:ln>
          <a:effectLst/>
        </p:spPr>
        <p:txBody>
          <a:bodyPr wrap="none" anchor="ctr"/>
          <a:lstStyle/>
          <a:p>
            <a:endParaRPr lang="en-US" sz="1600" dirty="0">
              <a:latin typeface="+mn-ea"/>
            </a:endParaRPr>
          </a:p>
        </p:txBody>
      </p:sp>
      <p:sp>
        <p:nvSpPr>
          <p:cNvPr id="57" name="Freeform 1">
            <a:extLst>
              <a:ext uri="{FF2B5EF4-FFF2-40B4-BE49-F238E27FC236}">
                <a16:creationId xmlns:a16="http://schemas.microsoft.com/office/drawing/2014/main" id="{C10FF983-5074-4B44-A023-B5837C11C592}"/>
              </a:ext>
            </a:extLst>
          </p:cNvPr>
          <p:cNvSpPr>
            <a:spLocks noChangeArrowheads="1"/>
          </p:cNvSpPr>
          <p:nvPr/>
        </p:nvSpPr>
        <p:spPr bwMode="auto">
          <a:xfrm rot="10800000">
            <a:off x="4941483" y="1419622"/>
            <a:ext cx="1570348" cy="701240"/>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1"/>
          </a:solidFill>
          <a:ln>
            <a:noFill/>
          </a:ln>
          <a:effectLst/>
        </p:spPr>
        <p:txBody>
          <a:bodyPr wrap="none" anchor="ctr"/>
          <a:lstStyle/>
          <a:p>
            <a:endParaRPr lang="en-US" sz="1600" dirty="0">
              <a:latin typeface="+mn-ea"/>
            </a:endParaRPr>
          </a:p>
        </p:txBody>
      </p:sp>
      <p:sp>
        <p:nvSpPr>
          <p:cNvPr id="58" name="Freeform 1">
            <a:extLst>
              <a:ext uri="{FF2B5EF4-FFF2-40B4-BE49-F238E27FC236}">
                <a16:creationId xmlns:a16="http://schemas.microsoft.com/office/drawing/2014/main" id="{D429BDF6-98AE-4208-9523-AC1D1C6DAE66}"/>
              </a:ext>
            </a:extLst>
          </p:cNvPr>
          <p:cNvSpPr>
            <a:spLocks noChangeArrowheads="1"/>
          </p:cNvSpPr>
          <p:nvPr/>
        </p:nvSpPr>
        <p:spPr bwMode="auto">
          <a:xfrm rot="10800000">
            <a:off x="4941483" y="3599938"/>
            <a:ext cx="1570348" cy="73477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3"/>
          </a:solidFill>
          <a:ln>
            <a:noFill/>
          </a:ln>
          <a:effectLst/>
        </p:spPr>
        <p:txBody>
          <a:bodyPr wrap="none" anchor="ctr"/>
          <a:lstStyle/>
          <a:p>
            <a:endParaRPr lang="en-US" sz="1600" dirty="0">
              <a:latin typeface="+mn-ea"/>
            </a:endParaRPr>
          </a:p>
        </p:txBody>
      </p:sp>
      <p:sp>
        <p:nvSpPr>
          <p:cNvPr id="59" name="Freeform 1">
            <a:extLst>
              <a:ext uri="{FF2B5EF4-FFF2-40B4-BE49-F238E27FC236}">
                <a16:creationId xmlns:a16="http://schemas.microsoft.com/office/drawing/2014/main" id="{B759684F-7F06-42DB-BA94-AB00D129F58A}"/>
              </a:ext>
            </a:extLst>
          </p:cNvPr>
          <p:cNvSpPr>
            <a:spLocks noChangeArrowheads="1"/>
          </p:cNvSpPr>
          <p:nvPr/>
        </p:nvSpPr>
        <p:spPr bwMode="auto">
          <a:xfrm rot="10800000">
            <a:off x="4941483" y="2509780"/>
            <a:ext cx="1570348" cy="701240"/>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bg1">
              <a:lumMod val="65000"/>
            </a:schemeClr>
          </a:solidFill>
          <a:ln>
            <a:noFill/>
          </a:ln>
          <a:effectLst/>
        </p:spPr>
        <p:txBody>
          <a:bodyPr wrap="none" anchor="ctr"/>
          <a:lstStyle/>
          <a:p>
            <a:endParaRPr lang="en-US" sz="1600" dirty="0">
              <a:latin typeface="+mn-ea"/>
            </a:endParaRPr>
          </a:p>
        </p:txBody>
      </p:sp>
      <p:sp>
        <p:nvSpPr>
          <p:cNvPr id="60" name="Freeform 1">
            <a:extLst>
              <a:ext uri="{FF2B5EF4-FFF2-40B4-BE49-F238E27FC236}">
                <a16:creationId xmlns:a16="http://schemas.microsoft.com/office/drawing/2014/main" id="{3D992E8E-5961-47FE-A625-F4A0B0ED0366}"/>
              </a:ext>
            </a:extLst>
          </p:cNvPr>
          <p:cNvSpPr>
            <a:spLocks noChangeArrowheads="1"/>
          </p:cNvSpPr>
          <p:nvPr/>
        </p:nvSpPr>
        <p:spPr bwMode="auto">
          <a:xfrm rot="10800000">
            <a:off x="1382368" y="2509780"/>
            <a:ext cx="1570348" cy="701240"/>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bg1">
              <a:lumMod val="65000"/>
            </a:schemeClr>
          </a:solidFill>
          <a:ln>
            <a:noFill/>
          </a:ln>
          <a:effectLst/>
        </p:spPr>
        <p:txBody>
          <a:bodyPr wrap="none" anchor="ctr"/>
          <a:lstStyle/>
          <a:p>
            <a:endParaRPr lang="en-US" sz="1600" dirty="0">
              <a:latin typeface="+mn-ea"/>
            </a:endParaRPr>
          </a:p>
        </p:txBody>
      </p:sp>
      <p:sp>
        <p:nvSpPr>
          <p:cNvPr id="61" name="文本框 60">
            <a:extLst>
              <a:ext uri="{FF2B5EF4-FFF2-40B4-BE49-F238E27FC236}">
                <a16:creationId xmlns:a16="http://schemas.microsoft.com/office/drawing/2014/main" id="{BF96276F-F7D4-487A-90C6-C515E882D8D0}"/>
              </a:ext>
            </a:extLst>
          </p:cNvPr>
          <p:cNvSpPr txBox="1"/>
          <p:nvPr/>
        </p:nvSpPr>
        <p:spPr>
          <a:xfrm>
            <a:off x="1829376" y="1524020"/>
            <a:ext cx="811398" cy="461665"/>
          </a:xfrm>
          <a:prstGeom prst="rect">
            <a:avLst/>
          </a:prstGeom>
          <a:noFill/>
        </p:spPr>
        <p:txBody>
          <a:bodyPr wrap="square" rtlCol="0">
            <a:spAutoFit/>
          </a:bodyPr>
          <a:lstStyle/>
          <a:p>
            <a:r>
              <a:rPr lang="zh-CN" altLang="en-US" sz="2400" b="1" dirty="0">
                <a:solidFill>
                  <a:schemeClr val="bg1"/>
                </a:solidFill>
              </a:rPr>
              <a:t>激情</a:t>
            </a:r>
          </a:p>
        </p:txBody>
      </p:sp>
      <p:sp>
        <p:nvSpPr>
          <p:cNvPr id="62" name="文本框 61">
            <a:extLst>
              <a:ext uri="{FF2B5EF4-FFF2-40B4-BE49-F238E27FC236}">
                <a16:creationId xmlns:a16="http://schemas.microsoft.com/office/drawing/2014/main" id="{4E32B0B1-93C4-4B16-B408-29E6BAD60569}"/>
              </a:ext>
            </a:extLst>
          </p:cNvPr>
          <p:cNvSpPr txBox="1"/>
          <p:nvPr/>
        </p:nvSpPr>
        <p:spPr>
          <a:xfrm>
            <a:off x="1838088" y="2681917"/>
            <a:ext cx="852818" cy="461665"/>
          </a:xfrm>
          <a:prstGeom prst="rect">
            <a:avLst/>
          </a:prstGeom>
          <a:noFill/>
        </p:spPr>
        <p:txBody>
          <a:bodyPr wrap="square" rtlCol="0">
            <a:spAutoFit/>
          </a:bodyPr>
          <a:lstStyle/>
          <a:p>
            <a:r>
              <a:rPr lang="zh-CN" altLang="en-US" sz="2400" b="1" dirty="0">
                <a:solidFill>
                  <a:schemeClr val="bg1"/>
                </a:solidFill>
              </a:rPr>
              <a:t>尊重</a:t>
            </a:r>
          </a:p>
        </p:txBody>
      </p:sp>
      <p:sp>
        <p:nvSpPr>
          <p:cNvPr id="63" name="文本框 62">
            <a:extLst>
              <a:ext uri="{FF2B5EF4-FFF2-40B4-BE49-F238E27FC236}">
                <a16:creationId xmlns:a16="http://schemas.microsoft.com/office/drawing/2014/main" id="{0A69955B-B35E-433B-A4B3-E3E5EA31A44D}"/>
              </a:ext>
            </a:extLst>
          </p:cNvPr>
          <p:cNvSpPr txBox="1"/>
          <p:nvPr/>
        </p:nvSpPr>
        <p:spPr>
          <a:xfrm>
            <a:off x="1829376" y="3782662"/>
            <a:ext cx="912525" cy="461665"/>
          </a:xfrm>
          <a:prstGeom prst="rect">
            <a:avLst/>
          </a:prstGeom>
          <a:noFill/>
        </p:spPr>
        <p:txBody>
          <a:bodyPr wrap="square" rtlCol="0">
            <a:spAutoFit/>
          </a:bodyPr>
          <a:lstStyle/>
          <a:p>
            <a:r>
              <a:rPr lang="zh-CN" altLang="en-US" sz="2400" b="1" dirty="0">
                <a:solidFill>
                  <a:schemeClr val="bg1"/>
                </a:solidFill>
              </a:rPr>
              <a:t>包容</a:t>
            </a:r>
          </a:p>
        </p:txBody>
      </p:sp>
      <p:sp>
        <p:nvSpPr>
          <p:cNvPr id="64" name="文本框 63">
            <a:extLst>
              <a:ext uri="{FF2B5EF4-FFF2-40B4-BE49-F238E27FC236}">
                <a16:creationId xmlns:a16="http://schemas.microsoft.com/office/drawing/2014/main" id="{4B85F95D-734C-4785-9F63-6723C5CCA556}"/>
              </a:ext>
            </a:extLst>
          </p:cNvPr>
          <p:cNvSpPr txBox="1"/>
          <p:nvPr/>
        </p:nvSpPr>
        <p:spPr>
          <a:xfrm>
            <a:off x="5397203" y="1585575"/>
            <a:ext cx="830981" cy="461665"/>
          </a:xfrm>
          <a:prstGeom prst="rect">
            <a:avLst/>
          </a:prstGeom>
          <a:noFill/>
        </p:spPr>
        <p:txBody>
          <a:bodyPr wrap="square" rtlCol="0">
            <a:spAutoFit/>
          </a:bodyPr>
          <a:lstStyle/>
          <a:p>
            <a:r>
              <a:rPr lang="zh-CN" altLang="en-US" sz="2400" b="1" dirty="0">
                <a:solidFill>
                  <a:schemeClr val="bg1"/>
                </a:solidFill>
              </a:rPr>
              <a:t>尽责</a:t>
            </a:r>
          </a:p>
        </p:txBody>
      </p:sp>
      <p:sp>
        <p:nvSpPr>
          <p:cNvPr id="65" name="文本框 64">
            <a:extLst>
              <a:ext uri="{FF2B5EF4-FFF2-40B4-BE49-F238E27FC236}">
                <a16:creationId xmlns:a16="http://schemas.microsoft.com/office/drawing/2014/main" id="{FE650884-2988-43C2-A753-35002ACB7478}"/>
              </a:ext>
            </a:extLst>
          </p:cNvPr>
          <p:cNvSpPr txBox="1"/>
          <p:nvPr/>
        </p:nvSpPr>
        <p:spPr>
          <a:xfrm>
            <a:off x="5397203" y="2675734"/>
            <a:ext cx="974997" cy="461665"/>
          </a:xfrm>
          <a:prstGeom prst="rect">
            <a:avLst/>
          </a:prstGeom>
          <a:noFill/>
        </p:spPr>
        <p:txBody>
          <a:bodyPr wrap="square" rtlCol="0">
            <a:spAutoFit/>
          </a:bodyPr>
          <a:lstStyle/>
          <a:p>
            <a:r>
              <a:rPr lang="zh-CN" altLang="en-US" sz="2400" b="1" dirty="0">
                <a:solidFill>
                  <a:schemeClr val="bg1"/>
                </a:solidFill>
              </a:rPr>
              <a:t>创新</a:t>
            </a:r>
          </a:p>
        </p:txBody>
      </p:sp>
      <p:sp>
        <p:nvSpPr>
          <p:cNvPr id="66" name="文本框 65">
            <a:extLst>
              <a:ext uri="{FF2B5EF4-FFF2-40B4-BE49-F238E27FC236}">
                <a16:creationId xmlns:a16="http://schemas.microsoft.com/office/drawing/2014/main" id="{38384EFC-000C-43A5-82FD-4E97A1274DFF}"/>
              </a:ext>
            </a:extLst>
          </p:cNvPr>
          <p:cNvSpPr txBox="1"/>
          <p:nvPr/>
        </p:nvSpPr>
        <p:spPr>
          <a:xfrm>
            <a:off x="5397202" y="3782662"/>
            <a:ext cx="902990" cy="461665"/>
          </a:xfrm>
          <a:prstGeom prst="rect">
            <a:avLst/>
          </a:prstGeom>
          <a:noFill/>
        </p:spPr>
        <p:txBody>
          <a:bodyPr wrap="square" rtlCol="0">
            <a:spAutoFit/>
          </a:bodyPr>
          <a:lstStyle/>
          <a:p>
            <a:r>
              <a:rPr lang="zh-CN" altLang="en-US" sz="2400" b="1" dirty="0">
                <a:solidFill>
                  <a:schemeClr val="bg1"/>
                </a:solidFill>
              </a:rPr>
              <a:t>协作</a:t>
            </a:r>
          </a:p>
        </p:txBody>
      </p:sp>
      <p:sp>
        <p:nvSpPr>
          <p:cNvPr id="67" name="文本框 66">
            <a:extLst>
              <a:ext uri="{FF2B5EF4-FFF2-40B4-BE49-F238E27FC236}">
                <a16:creationId xmlns:a16="http://schemas.microsoft.com/office/drawing/2014/main" id="{D8AFBB1F-EA2F-4AF7-A1DA-FD100608C692}"/>
              </a:ext>
            </a:extLst>
          </p:cNvPr>
          <p:cNvSpPr txBox="1"/>
          <p:nvPr/>
        </p:nvSpPr>
        <p:spPr>
          <a:xfrm>
            <a:off x="2944003" y="1524020"/>
            <a:ext cx="1374974" cy="461665"/>
          </a:xfrm>
          <a:prstGeom prst="rect">
            <a:avLst/>
          </a:prstGeom>
          <a:noFill/>
        </p:spPr>
        <p:txBody>
          <a:bodyPr wrap="square" rtlCol="0">
            <a:spAutoFit/>
          </a:bodyPr>
          <a:lstStyle/>
          <a:p>
            <a:r>
              <a:rPr lang="en-US" altLang="zh-CN" sz="2400" b="1" dirty="0">
                <a:solidFill>
                  <a:schemeClr val="bg2">
                    <a:lumMod val="75000"/>
                  </a:schemeClr>
                </a:solidFill>
              </a:rPr>
              <a:t>Passion</a:t>
            </a:r>
            <a:endParaRPr lang="zh-CN" altLang="en-US" sz="2400" b="1" dirty="0">
              <a:solidFill>
                <a:schemeClr val="bg2">
                  <a:lumMod val="75000"/>
                </a:schemeClr>
              </a:solidFill>
            </a:endParaRPr>
          </a:p>
        </p:txBody>
      </p:sp>
      <p:sp>
        <p:nvSpPr>
          <p:cNvPr id="68" name="文本框 67">
            <a:extLst>
              <a:ext uri="{FF2B5EF4-FFF2-40B4-BE49-F238E27FC236}">
                <a16:creationId xmlns:a16="http://schemas.microsoft.com/office/drawing/2014/main" id="{8476F528-69E5-4DB8-A656-F28974246E9E}"/>
              </a:ext>
            </a:extLst>
          </p:cNvPr>
          <p:cNvSpPr txBox="1"/>
          <p:nvPr/>
        </p:nvSpPr>
        <p:spPr>
          <a:xfrm>
            <a:off x="2906119" y="2629566"/>
            <a:ext cx="2081961" cy="461665"/>
          </a:xfrm>
          <a:prstGeom prst="rect">
            <a:avLst/>
          </a:prstGeom>
          <a:noFill/>
        </p:spPr>
        <p:txBody>
          <a:bodyPr wrap="square" rtlCol="0">
            <a:spAutoFit/>
          </a:bodyPr>
          <a:lstStyle/>
          <a:p>
            <a:r>
              <a:rPr lang="en-US" altLang="zh-CN" sz="2400" b="1" dirty="0">
                <a:solidFill>
                  <a:schemeClr val="bg2">
                    <a:lumMod val="75000"/>
                  </a:schemeClr>
                </a:solidFill>
              </a:rPr>
              <a:t>Respectfulness</a:t>
            </a:r>
            <a:endParaRPr lang="zh-CN" altLang="en-US" sz="2400" b="1" dirty="0">
              <a:solidFill>
                <a:schemeClr val="bg2">
                  <a:lumMod val="75000"/>
                </a:schemeClr>
              </a:solidFill>
            </a:endParaRPr>
          </a:p>
        </p:txBody>
      </p:sp>
      <p:sp>
        <p:nvSpPr>
          <p:cNvPr id="69" name="文本框 68">
            <a:extLst>
              <a:ext uri="{FF2B5EF4-FFF2-40B4-BE49-F238E27FC236}">
                <a16:creationId xmlns:a16="http://schemas.microsoft.com/office/drawing/2014/main" id="{C2C35DB5-5A1C-4364-BF16-8BA24FBA8818}"/>
              </a:ext>
            </a:extLst>
          </p:cNvPr>
          <p:cNvSpPr txBox="1"/>
          <p:nvPr/>
        </p:nvSpPr>
        <p:spPr>
          <a:xfrm>
            <a:off x="2944003" y="3735112"/>
            <a:ext cx="1570348" cy="461665"/>
          </a:xfrm>
          <a:prstGeom prst="rect">
            <a:avLst/>
          </a:prstGeom>
          <a:noFill/>
        </p:spPr>
        <p:txBody>
          <a:bodyPr wrap="square" rtlCol="0">
            <a:spAutoFit/>
          </a:bodyPr>
          <a:lstStyle/>
          <a:p>
            <a:r>
              <a:rPr lang="en-US" altLang="zh-CN" sz="2400" b="1" dirty="0">
                <a:solidFill>
                  <a:schemeClr val="bg2">
                    <a:lumMod val="75000"/>
                  </a:schemeClr>
                </a:solidFill>
              </a:rPr>
              <a:t>Openness</a:t>
            </a:r>
            <a:endParaRPr lang="zh-CN" altLang="en-US" sz="2400" b="1" dirty="0">
              <a:solidFill>
                <a:schemeClr val="bg2">
                  <a:lumMod val="75000"/>
                </a:schemeClr>
              </a:solidFill>
            </a:endParaRPr>
          </a:p>
        </p:txBody>
      </p:sp>
      <p:sp>
        <p:nvSpPr>
          <p:cNvPr id="70" name="文本框 69">
            <a:extLst>
              <a:ext uri="{FF2B5EF4-FFF2-40B4-BE49-F238E27FC236}">
                <a16:creationId xmlns:a16="http://schemas.microsoft.com/office/drawing/2014/main" id="{8E7362DA-88A2-4AC1-8046-83927709C27E}"/>
              </a:ext>
            </a:extLst>
          </p:cNvPr>
          <p:cNvSpPr txBox="1"/>
          <p:nvPr/>
        </p:nvSpPr>
        <p:spPr>
          <a:xfrm>
            <a:off x="6661604" y="1539408"/>
            <a:ext cx="1374974" cy="461665"/>
          </a:xfrm>
          <a:prstGeom prst="rect">
            <a:avLst/>
          </a:prstGeom>
          <a:noFill/>
        </p:spPr>
        <p:txBody>
          <a:bodyPr wrap="square" rtlCol="0">
            <a:spAutoFit/>
          </a:bodyPr>
          <a:lstStyle/>
          <a:p>
            <a:r>
              <a:rPr lang="en-US" altLang="zh-CN" sz="2400" b="1" dirty="0">
                <a:solidFill>
                  <a:schemeClr val="bg2">
                    <a:lumMod val="75000"/>
                  </a:schemeClr>
                </a:solidFill>
              </a:rPr>
              <a:t>Fidelity</a:t>
            </a:r>
            <a:endParaRPr lang="zh-CN" altLang="en-US" sz="2400" b="1" dirty="0">
              <a:solidFill>
                <a:schemeClr val="bg2">
                  <a:lumMod val="75000"/>
                </a:schemeClr>
              </a:solidFill>
            </a:endParaRPr>
          </a:p>
        </p:txBody>
      </p:sp>
      <p:sp>
        <p:nvSpPr>
          <p:cNvPr id="71" name="文本框 70">
            <a:extLst>
              <a:ext uri="{FF2B5EF4-FFF2-40B4-BE49-F238E27FC236}">
                <a16:creationId xmlns:a16="http://schemas.microsoft.com/office/drawing/2014/main" id="{1DDE966A-1F1A-4821-9607-6700D6438E63}"/>
              </a:ext>
            </a:extLst>
          </p:cNvPr>
          <p:cNvSpPr txBox="1"/>
          <p:nvPr/>
        </p:nvSpPr>
        <p:spPr>
          <a:xfrm>
            <a:off x="6661877" y="2636059"/>
            <a:ext cx="1570348" cy="461665"/>
          </a:xfrm>
          <a:prstGeom prst="rect">
            <a:avLst/>
          </a:prstGeom>
          <a:noFill/>
        </p:spPr>
        <p:txBody>
          <a:bodyPr wrap="square" rtlCol="0">
            <a:spAutoFit/>
          </a:bodyPr>
          <a:lstStyle/>
          <a:p>
            <a:r>
              <a:rPr lang="en-US" altLang="zh-CN" sz="2400" b="1" dirty="0">
                <a:solidFill>
                  <a:schemeClr val="bg2">
                    <a:lumMod val="75000"/>
                  </a:schemeClr>
                </a:solidFill>
              </a:rPr>
              <a:t>Innovation</a:t>
            </a:r>
            <a:endParaRPr lang="zh-CN" altLang="en-US" sz="2400" b="1" dirty="0">
              <a:solidFill>
                <a:schemeClr val="bg2">
                  <a:lumMod val="75000"/>
                </a:schemeClr>
              </a:solidFill>
            </a:endParaRPr>
          </a:p>
        </p:txBody>
      </p:sp>
      <p:sp>
        <p:nvSpPr>
          <p:cNvPr id="72" name="文本框 71">
            <a:extLst>
              <a:ext uri="{FF2B5EF4-FFF2-40B4-BE49-F238E27FC236}">
                <a16:creationId xmlns:a16="http://schemas.microsoft.com/office/drawing/2014/main" id="{B45C8348-9C10-440B-86A5-338D95D0B32F}"/>
              </a:ext>
            </a:extLst>
          </p:cNvPr>
          <p:cNvSpPr txBox="1"/>
          <p:nvPr/>
        </p:nvSpPr>
        <p:spPr>
          <a:xfrm>
            <a:off x="6661878" y="3732710"/>
            <a:ext cx="1570347" cy="461665"/>
          </a:xfrm>
          <a:prstGeom prst="rect">
            <a:avLst/>
          </a:prstGeom>
          <a:noFill/>
        </p:spPr>
        <p:txBody>
          <a:bodyPr wrap="square" rtlCol="0">
            <a:spAutoFit/>
          </a:bodyPr>
          <a:lstStyle/>
          <a:p>
            <a:r>
              <a:rPr lang="en-US" altLang="zh-CN" sz="2400" b="1" dirty="0">
                <a:solidFill>
                  <a:schemeClr val="bg2">
                    <a:lumMod val="75000"/>
                  </a:schemeClr>
                </a:solidFill>
              </a:rPr>
              <a:t>Teamwork</a:t>
            </a:r>
            <a:endParaRPr lang="zh-CN" altLang="en-US" sz="2400" b="1" dirty="0">
              <a:solidFill>
                <a:schemeClr val="bg2">
                  <a:lumMod val="75000"/>
                </a:schemeClr>
              </a:solidFill>
            </a:endParaRPr>
          </a:p>
        </p:txBody>
      </p:sp>
      <p:sp>
        <p:nvSpPr>
          <p:cNvPr id="73" name="矩形 72">
            <a:extLst>
              <a:ext uri="{FF2B5EF4-FFF2-40B4-BE49-F238E27FC236}">
                <a16:creationId xmlns:a16="http://schemas.microsoft.com/office/drawing/2014/main" id="{38BD0CA4-D8D7-4B9F-9FEB-1C950021B16D}"/>
              </a:ext>
            </a:extLst>
          </p:cNvPr>
          <p:cNvSpPr/>
          <p:nvPr/>
        </p:nvSpPr>
        <p:spPr>
          <a:xfrm>
            <a:off x="3347864" y="553501"/>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企业文化</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31975645"/>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CC01E6B-5F48-4420-88D5-5E693F705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9" name="矩形 28"/>
          <p:cNvSpPr/>
          <p:nvPr/>
        </p:nvSpPr>
        <p:spPr>
          <a:xfrm>
            <a:off x="4139952" y="2283718"/>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工作绩效</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流程图: 准备 1">
            <a:extLst>
              <a:ext uri="{FF2B5EF4-FFF2-40B4-BE49-F238E27FC236}">
                <a16:creationId xmlns:a16="http://schemas.microsoft.com/office/drawing/2014/main" id="{BEC20852-09D2-49D7-9EC1-4B51B86D833D}"/>
              </a:ext>
            </a:extLst>
          </p:cNvPr>
          <p:cNvSpPr/>
          <p:nvPr/>
        </p:nvSpPr>
        <p:spPr>
          <a:xfrm>
            <a:off x="2627785" y="2139702"/>
            <a:ext cx="1296144" cy="864096"/>
          </a:xfrm>
          <a:prstGeom prst="flowChartPrepa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02</a:t>
            </a:r>
            <a:endParaRPr lang="zh-CN" altLang="en-US" sz="4400" dirty="0"/>
          </a:p>
        </p:txBody>
      </p:sp>
      <p:sp>
        <p:nvSpPr>
          <p:cNvPr id="10" name="TextBox 11">
            <a:extLst>
              <a:ext uri="{FF2B5EF4-FFF2-40B4-BE49-F238E27FC236}">
                <a16:creationId xmlns:a16="http://schemas.microsoft.com/office/drawing/2014/main" id="{7CF15A97-2FF0-4E98-9C09-B0609E4A321A}"/>
              </a:ext>
            </a:extLst>
          </p:cNvPr>
          <p:cNvSpPr txBox="1"/>
          <p:nvPr/>
        </p:nvSpPr>
        <p:spPr>
          <a:xfrm>
            <a:off x="3983283" y="2816108"/>
            <a:ext cx="943848" cy="246221"/>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一步一步</a:t>
            </a:r>
          </a:p>
        </p:txBody>
      </p:sp>
      <p:sp>
        <p:nvSpPr>
          <p:cNvPr id="11" name="TextBox 11">
            <a:extLst>
              <a:ext uri="{FF2B5EF4-FFF2-40B4-BE49-F238E27FC236}">
                <a16:creationId xmlns:a16="http://schemas.microsoft.com/office/drawing/2014/main" id="{5B8519D1-5FC5-4B2E-A6DA-FD265B95933B}"/>
              </a:ext>
            </a:extLst>
          </p:cNvPr>
          <p:cNvSpPr txBox="1"/>
          <p:nvPr/>
        </p:nvSpPr>
        <p:spPr>
          <a:xfrm>
            <a:off x="4986486" y="2816108"/>
            <a:ext cx="943848" cy="246221"/>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逐渐融入</a:t>
            </a:r>
            <a:endParaRPr lang="en-US" altLang="zh-CN"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07096589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289" y="2196656"/>
            <a:ext cx="7451580" cy="1037943"/>
            <a:chOff x="1015699" y="2928875"/>
            <a:chExt cx="9936781" cy="1383922"/>
          </a:xfrm>
        </p:grpSpPr>
        <p:cxnSp>
          <p:nvCxnSpPr>
            <p:cNvPr id="3" name="Straight Connector 31"/>
            <p:cNvCxnSpPr/>
            <p:nvPr/>
          </p:nvCxnSpPr>
          <p:spPr>
            <a:xfrm flipV="1">
              <a:off x="1015699" y="3621611"/>
              <a:ext cx="9936781" cy="1"/>
            </a:xfrm>
            <a:prstGeom prst="line">
              <a:avLst/>
            </a:prstGeom>
            <a:ln w="13970">
              <a:solidFill>
                <a:schemeClr val="bg1">
                  <a:lumMod val="75000"/>
                </a:schemeClr>
              </a:solidFill>
              <a:prstDash val="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 name="Straight Connector 31"/>
            <p:cNvCxnSpPr/>
            <p:nvPr/>
          </p:nvCxnSpPr>
          <p:spPr>
            <a:xfrm flipV="1">
              <a:off x="2606958" y="2928875"/>
              <a:ext cx="7040" cy="696490"/>
            </a:xfrm>
            <a:prstGeom prst="line">
              <a:avLst/>
            </a:prstGeom>
            <a:ln w="13970">
              <a:solidFill>
                <a:schemeClr val="bg1">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5"/>
            <p:cNvSpPr/>
            <p:nvPr/>
          </p:nvSpPr>
          <p:spPr>
            <a:xfrm>
              <a:off x="2543125" y="3561531"/>
              <a:ext cx="127665" cy="127665"/>
            </a:xfrm>
            <a:prstGeom prst="ellipse">
              <a:avLst/>
            </a:prstGeom>
            <a:solidFill>
              <a:schemeClr val="bg1">
                <a:lumMod val="50000"/>
              </a:schemeClr>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99">
                <a:solidFill>
                  <a:srgbClr val="080808"/>
                </a:solidFill>
              </a:endParaRPr>
            </a:p>
          </p:txBody>
        </p:sp>
        <p:cxnSp>
          <p:nvCxnSpPr>
            <p:cNvPr id="6" name="Straight Connector 31"/>
            <p:cNvCxnSpPr/>
            <p:nvPr/>
          </p:nvCxnSpPr>
          <p:spPr>
            <a:xfrm flipV="1">
              <a:off x="6831997" y="2928875"/>
              <a:ext cx="7040" cy="696490"/>
            </a:xfrm>
            <a:prstGeom prst="line">
              <a:avLst/>
            </a:prstGeom>
            <a:ln w="13970">
              <a:solidFill>
                <a:schemeClr val="bg1">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val 5"/>
            <p:cNvSpPr/>
            <p:nvPr/>
          </p:nvSpPr>
          <p:spPr>
            <a:xfrm>
              <a:off x="6768165" y="3561531"/>
              <a:ext cx="127665" cy="127665"/>
            </a:xfrm>
            <a:prstGeom prst="ellipse">
              <a:avLst/>
            </a:prstGeom>
            <a:solidFill>
              <a:schemeClr val="bg2"/>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99">
                <a:solidFill>
                  <a:srgbClr val="080808"/>
                </a:solidFill>
              </a:endParaRPr>
            </a:p>
          </p:txBody>
        </p:sp>
        <p:cxnSp>
          <p:nvCxnSpPr>
            <p:cNvPr id="8" name="Straight Connector 31"/>
            <p:cNvCxnSpPr/>
            <p:nvPr/>
          </p:nvCxnSpPr>
          <p:spPr>
            <a:xfrm flipV="1">
              <a:off x="4722754" y="3616307"/>
              <a:ext cx="7040" cy="696490"/>
            </a:xfrm>
            <a:prstGeom prst="line">
              <a:avLst/>
            </a:prstGeom>
            <a:ln w="13970">
              <a:solidFill>
                <a:schemeClr val="bg1">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5"/>
            <p:cNvSpPr/>
            <p:nvPr/>
          </p:nvSpPr>
          <p:spPr>
            <a:xfrm>
              <a:off x="4655645" y="3561531"/>
              <a:ext cx="127665" cy="127665"/>
            </a:xfrm>
            <a:prstGeom prst="ellipse">
              <a:avLst/>
            </a:prstGeom>
            <a:solidFill>
              <a:schemeClr val="tx1"/>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99">
                <a:solidFill>
                  <a:srgbClr val="080808"/>
                </a:solidFill>
              </a:endParaRPr>
            </a:p>
          </p:txBody>
        </p:sp>
        <p:cxnSp>
          <p:nvCxnSpPr>
            <p:cNvPr id="10" name="Straight Connector 31"/>
            <p:cNvCxnSpPr/>
            <p:nvPr/>
          </p:nvCxnSpPr>
          <p:spPr>
            <a:xfrm flipV="1">
              <a:off x="9008899" y="3599435"/>
              <a:ext cx="7040" cy="696490"/>
            </a:xfrm>
            <a:prstGeom prst="line">
              <a:avLst/>
            </a:prstGeom>
            <a:ln w="13970">
              <a:solidFill>
                <a:schemeClr val="bg1">
                  <a:lumMod val="7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val 5"/>
            <p:cNvSpPr/>
            <p:nvPr/>
          </p:nvSpPr>
          <p:spPr>
            <a:xfrm>
              <a:off x="8945066" y="3561531"/>
              <a:ext cx="127665" cy="127665"/>
            </a:xfrm>
            <a:prstGeom prst="ellipse">
              <a:avLst/>
            </a:prstGeom>
            <a:solidFill>
              <a:schemeClr val="tx2"/>
            </a:solidFill>
            <a:ln>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99">
                <a:solidFill>
                  <a:srgbClr val="080808"/>
                </a:solidFill>
              </a:endParaRPr>
            </a:p>
          </p:txBody>
        </p:sp>
      </p:grpSp>
      <p:grpSp>
        <p:nvGrpSpPr>
          <p:cNvPr id="16" name="组合 15"/>
          <p:cNvGrpSpPr/>
          <p:nvPr/>
        </p:nvGrpSpPr>
        <p:grpSpPr>
          <a:xfrm>
            <a:off x="1349946" y="956599"/>
            <a:ext cx="1222426" cy="1240057"/>
            <a:chOff x="1254961" y="1384450"/>
            <a:chExt cx="945330" cy="940162"/>
          </a:xfrm>
        </p:grpSpPr>
        <p:sp>
          <p:nvSpPr>
            <p:cNvPr id="17"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accent1"/>
            </a:solidFill>
            <a:ln w="25400" cap="flat" cmpd="sng" algn="ctr">
              <a:noFill/>
              <a:prstDash val="solid"/>
            </a:ln>
            <a:effectLst/>
          </p:spPr>
          <p:txBody>
            <a:bodyPr anchor="ctr"/>
            <a:lstStyle/>
            <a:p>
              <a:pPr algn="ctr" fontAlgn="base">
                <a:spcBef>
                  <a:spcPct val="0"/>
                </a:spcBef>
                <a:spcAft>
                  <a:spcPct val="0"/>
                </a:spcAft>
                <a:defRPr/>
              </a:pPr>
              <a:endParaRPr lang="zh-CN" altLang="en-US" sz="1799" kern="0" dirty="0">
                <a:solidFill>
                  <a:schemeClr val="accent2"/>
                </a:solidFill>
                <a:latin typeface="Arial"/>
              </a:endParaRPr>
            </a:p>
          </p:txBody>
        </p:sp>
        <p:sp>
          <p:nvSpPr>
            <p:cNvPr id="18" name="TextBox 17"/>
            <p:cNvSpPr txBox="1"/>
            <p:nvPr/>
          </p:nvSpPr>
          <p:spPr>
            <a:xfrm>
              <a:off x="1254961" y="1702856"/>
              <a:ext cx="944853" cy="303348"/>
            </a:xfrm>
            <a:prstGeom prst="rect">
              <a:avLst/>
            </a:prstGeom>
            <a:noFill/>
          </p:spPr>
          <p:txBody>
            <a:bodyPr wrap="none" rtlCol="0">
              <a:spAutoFit/>
            </a:bodyPr>
            <a:lstStyle/>
            <a:p>
              <a:r>
                <a:rPr lang="en-US" altLang="zh-CN" sz="2000" b="1" dirty="0" err="1">
                  <a:solidFill>
                    <a:schemeClr val="bg1"/>
                  </a:solidFill>
                </a:rPr>
                <a:t>celer</a:t>
              </a:r>
              <a:r>
                <a:rPr lang="zh-CN" altLang="en-US" sz="2000" b="1" dirty="0">
                  <a:solidFill>
                    <a:schemeClr val="bg1"/>
                  </a:solidFill>
                </a:rPr>
                <a:t>培训</a:t>
              </a:r>
            </a:p>
          </p:txBody>
        </p:sp>
      </p:grpSp>
      <p:grpSp>
        <p:nvGrpSpPr>
          <p:cNvPr id="22" name="组合 21"/>
          <p:cNvGrpSpPr/>
          <p:nvPr/>
        </p:nvGrpSpPr>
        <p:grpSpPr>
          <a:xfrm>
            <a:off x="2905979" y="3209401"/>
            <a:ext cx="1267538" cy="1268373"/>
            <a:chOff x="1262027" y="1384450"/>
            <a:chExt cx="938264" cy="940162"/>
          </a:xfrm>
        </p:grpSpPr>
        <p:sp>
          <p:nvSpPr>
            <p:cNvPr id="23" name="任意多边形 82"/>
            <p:cNvSpPr/>
            <p:nvPr/>
          </p:nvSpPr>
          <p:spPr bwMode="auto">
            <a:xfrm rot="3738964">
              <a:off x="1261078"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accent3"/>
            </a:solidFill>
            <a:ln w="25400" cap="flat" cmpd="sng" algn="ctr">
              <a:noFill/>
              <a:prstDash val="solid"/>
            </a:ln>
            <a:effectLst/>
          </p:spPr>
          <p:txBody>
            <a:bodyPr anchor="ctr"/>
            <a:lstStyle/>
            <a:p>
              <a:pPr algn="ctr" fontAlgn="base">
                <a:spcBef>
                  <a:spcPct val="0"/>
                </a:spcBef>
                <a:spcAft>
                  <a:spcPct val="0"/>
                </a:spcAft>
                <a:defRPr/>
              </a:pPr>
              <a:endParaRPr lang="zh-CN" altLang="en-US" sz="1799" kern="0">
                <a:solidFill>
                  <a:srgbClr val="080808"/>
                </a:solidFill>
                <a:latin typeface="Arial"/>
              </a:endParaRPr>
            </a:p>
          </p:txBody>
        </p:sp>
        <p:sp>
          <p:nvSpPr>
            <p:cNvPr id="24" name="TextBox 23"/>
            <p:cNvSpPr txBox="1"/>
            <p:nvPr/>
          </p:nvSpPr>
          <p:spPr>
            <a:xfrm>
              <a:off x="1359046" y="1695142"/>
              <a:ext cx="744225" cy="250948"/>
            </a:xfrm>
            <a:prstGeom prst="rect">
              <a:avLst/>
            </a:prstGeom>
            <a:no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客服系统</a:t>
              </a:r>
            </a:p>
          </p:txBody>
        </p:sp>
      </p:grpSp>
      <p:grpSp>
        <p:nvGrpSpPr>
          <p:cNvPr id="40" name="组合 39">
            <a:extLst>
              <a:ext uri="{FF2B5EF4-FFF2-40B4-BE49-F238E27FC236}">
                <a16:creationId xmlns:a16="http://schemas.microsoft.com/office/drawing/2014/main" id="{4E5B3967-D2E5-4B4A-833D-D73895C0D9D9}"/>
              </a:ext>
            </a:extLst>
          </p:cNvPr>
          <p:cNvGrpSpPr/>
          <p:nvPr/>
        </p:nvGrpSpPr>
        <p:grpSpPr>
          <a:xfrm>
            <a:off x="4511856" y="984842"/>
            <a:ext cx="1224136" cy="1253826"/>
            <a:chOff x="1262028" y="1384450"/>
            <a:chExt cx="938264" cy="940162"/>
          </a:xfrm>
        </p:grpSpPr>
        <p:sp>
          <p:nvSpPr>
            <p:cNvPr id="41" name="任意多边形 82">
              <a:extLst>
                <a:ext uri="{FF2B5EF4-FFF2-40B4-BE49-F238E27FC236}">
                  <a16:creationId xmlns:a16="http://schemas.microsoft.com/office/drawing/2014/main" id="{78122800-CD8E-4B12-B95A-664DA95231C4}"/>
                </a:ext>
              </a:extLst>
            </p:cNvPr>
            <p:cNvSpPr/>
            <p:nvPr/>
          </p:nvSpPr>
          <p:spPr bwMode="auto">
            <a:xfrm rot="3738964">
              <a:off x="1261079" y="1385399"/>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accent1"/>
            </a:solidFill>
            <a:ln w="25400" cap="flat" cmpd="sng" algn="ctr">
              <a:noFill/>
              <a:prstDash val="solid"/>
            </a:ln>
            <a:effectLst/>
          </p:spPr>
          <p:txBody>
            <a:bodyPr anchor="ctr"/>
            <a:lstStyle/>
            <a:p>
              <a:pPr algn="ctr" fontAlgn="base">
                <a:spcBef>
                  <a:spcPct val="0"/>
                </a:spcBef>
                <a:spcAft>
                  <a:spcPct val="0"/>
                </a:spcAft>
                <a:defRPr/>
              </a:pPr>
              <a:endParaRPr lang="zh-CN" altLang="en-US" sz="1799" kern="0" dirty="0">
                <a:solidFill>
                  <a:schemeClr val="accent2"/>
                </a:solidFill>
                <a:latin typeface="Arial"/>
              </a:endParaRPr>
            </a:p>
          </p:txBody>
        </p:sp>
        <p:sp>
          <p:nvSpPr>
            <p:cNvPr id="42" name="TextBox 17">
              <a:extLst>
                <a:ext uri="{FF2B5EF4-FFF2-40B4-BE49-F238E27FC236}">
                  <a16:creationId xmlns:a16="http://schemas.microsoft.com/office/drawing/2014/main" id="{33875808-EEE1-4DF1-84D6-3FAD5F8A33B8}"/>
                </a:ext>
              </a:extLst>
            </p:cNvPr>
            <p:cNvSpPr txBox="1"/>
            <p:nvPr/>
          </p:nvSpPr>
          <p:spPr>
            <a:xfrm>
              <a:off x="1333030" y="1559482"/>
              <a:ext cx="796261" cy="646331"/>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中交三航智慧后勤系统</a:t>
              </a:r>
            </a:p>
          </p:txBody>
        </p:sp>
      </p:grpSp>
      <p:grpSp>
        <p:nvGrpSpPr>
          <p:cNvPr id="43" name="组合 42">
            <a:extLst>
              <a:ext uri="{FF2B5EF4-FFF2-40B4-BE49-F238E27FC236}">
                <a16:creationId xmlns:a16="http://schemas.microsoft.com/office/drawing/2014/main" id="{0FA7BEFE-F69B-4E8E-A82F-566E90DF2ED8}"/>
              </a:ext>
            </a:extLst>
          </p:cNvPr>
          <p:cNvGrpSpPr/>
          <p:nvPr/>
        </p:nvGrpSpPr>
        <p:grpSpPr>
          <a:xfrm>
            <a:off x="6092670" y="3205486"/>
            <a:ext cx="1329112" cy="1339640"/>
            <a:chOff x="1262625" y="1382925"/>
            <a:chExt cx="938264" cy="940162"/>
          </a:xfrm>
        </p:grpSpPr>
        <p:sp>
          <p:nvSpPr>
            <p:cNvPr id="44" name="任意多边形 82">
              <a:extLst>
                <a:ext uri="{FF2B5EF4-FFF2-40B4-BE49-F238E27FC236}">
                  <a16:creationId xmlns:a16="http://schemas.microsoft.com/office/drawing/2014/main" id="{BC64F8F3-1F86-4D22-85B8-02253B083977}"/>
                </a:ext>
              </a:extLst>
            </p:cNvPr>
            <p:cNvSpPr/>
            <p:nvPr/>
          </p:nvSpPr>
          <p:spPr bwMode="auto">
            <a:xfrm rot="3738964">
              <a:off x="1261676" y="1383874"/>
              <a:ext cx="940162" cy="93826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accent1"/>
            </a:solidFill>
            <a:ln w="25400" cap="flat" cmpd="sng" algn="ctr">
              <a:noFill/>
              <a:prstDash val="solid"/>
            </a:ln>
            <a:effectLst/>
          </p:spPr>
          <p:txBody>
            <a:bodyPr anchor="ctr"/>
            <a:lstStyle/>
            <a:p>
              <a:pPr algn="ctr" fontAlgn="base">
                <a:spcBef>
                  <a:spcPct val="0"/>
                </a:spcBef>
                <a:spcAft>
                  <a:spcPct val="0"/>
                </a:spcAft>
                <a:defRPr/>
              </a:pPr>
              <a:endParaRPr lang="zh-CN" altLang="en-US" sz="1799" kern="0" dirty="0">
                <a:solidFill>
                  <a:schemeClr val="accent2"/>
                </a:solidFill>
                <a:latin typeface="Arial"/>
              </a:endParaRPr>
            </a:p>
          </p:txBody>
        </p:sp>
        <p:sp>
          <p:nvSpPr>
            <p:cNvPr id="45" name="TextBox 17">
              <a:extLst>
                <a:ext uri="{FF2B5EF4-FFF2-40B4-BE49-F238E27FC236}">
                  <a16:creationId xmlns:a16="http://schemas.microsoft.com/office/drawing/2014/main" id="{0E276E58-8BBA-4109-9609-DC9E393779BC}"/>
                </a:ext>
              </a:extLst>
            </p:cNvPr>
            <p:cNvSpPr txBox="1"/>
            <p:nvPr/>
          </p:nvSpPr>
          <p:spPr>
            <a:xfrm>
              <a:off x="1382606" y="1711947"/>
              <a:ext cx="729466" cy="237598"/>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法务系统</a:t>
              </a:r>
            </a:p>
          </p:txBody>
        </p:sp>
      </p:grpSp>
      <p:sp>
        <p:nvSpPr>
          <p:cNvPr id="15" name="文本框 14">
            <a:extLst>
              <a:ext uri="{FF2B5EF4-FFF2-40B4-BE49-F238E27FC236}">
                <a16:creationId xmlns:a16="http://schemas.microsoft.com/office/drawing/2014/main" id="{E51ABF5C-9DE4-470C-A979-BEF1E92C767D}"/>
              </a:ext>
            </a:extLst>
          </p:cNvPr>
          <p:cNvSpPr txBox="1"/>
          <p:nvPr/>
        </p:nvSpPr>
        <p:spPr>
          <a:xfrm>
            <a:off x="1157358" y="2871675"/>
            <a:ext cx="1591968" cy="369332"/>
          </a:xfrm>
          <a:prstGeom prst="rect">
            <a:avLst/>
          </a:prstGeom>
          <a:noFill/>
        </p:spPr>
        <p:txBody>
          <a:bodyPr wrap="square" rtlCol="0">
            <a:spAutoFit/>
          </a:bodyPr>
          <a:lstStyle/>
          <a:p>
            <a:r>
              <a:rPr lang="en-US" altLang="zh-CN" dirty="0">
                <a:solidFill>
                  <a:schemeClr val="bg2">
                    <a:lumMod val="75000"/>
                  </a:schemeClr>
                </a:solidFill>
              </a:rPr>
              <a:t>2019</a:t>
            </a:r>
            <a:r>
              <a:rPr lang="zh-CN" altLang="en-US" dirty="0">
                <a:solidFill>
                  <a:schemeClr val="bg2">
                    <a:lumMod val="75000"/>
                  </a:schemeClr>
                </a:solidFill>
              </a:rPr>
              <a:t>年</a:t>
            </a:r>
            <a:r>
              <a:rPr lang="en-US" altLang="zh-CN" dirty="0">
                <a:solidFill>
                  <a:schemeClr val="bg2">
                    <a:lumMod val="75000"/>
                  </a:schemeClr>
                </a:solidFill>
              </a:rPr>
              <a:t>8</a:t>
            </a:r>
            <a:r>
              <a:rPr lang="zh-CN" altLang="en-US" dirty="0">
                <a:solidFill>
                  <a:schemeClr val="bg2">
                    <a:lumMod val="75000"/>
                  </a:schemeClr>
                </a:solidFill>
              </a:rPr>
              <a:t>月</a:t>
            </a:r>
            <a:r>
              <a:rPr lang="en-US" altLang="zh-CN" dirty="0">
                <a:solidFill>
                  <a:schemeClr val="bg2">
                    <a:lumMod val="75000"/>
                  </a:schemeClr>
                </a:solidFill>
              </a:rPr>
              <a:t>1</a:t>
            </a:r>
            <a:r>
              <a:rPr lang="zh-CN" altLang="en-US" dirty="0">
                <a:solidFill>
                  <a:schemeClr val="bg2">
                    <a:lumMod val="75000"/>
                  </a:schemeClr>
                </a:solidFill>
              </a:rPr>
              <a:t>日</a:t>
            </a:r>
          </a:p>
        </p:txBody>
      </p:sp>
      <p:sp>
        <p:nvSpPr>
          <p:cNvPr id="46" name="文本框 45">
            <a:extLst>
              <a:ext uri="{FF2B5EF4-FFF2-40B4-BE49-F238E27FC236}">
                <a16:creationId xmlns:a16="http://schemas.microsoft.com/office/drawing/2014/main" id="{9D50BA6E-AD82-4CA6-B664-FDA3963465E6}"/>
              </a:ext>
            </a:extLst>
          </p:cNvPr>
          <p:cNvSpPr txBox="1"/>
          <p:nvPr/>
        </p:nvSpPr>
        <p:spPr>
          <a:xfrm>
            <a:off x="2691126" y="2207227"/>
            <a:ext cx="1706435" cy="369332"/>
          </a:xfrm>
          <a:prstGeom prst="rect">
            <a:avLst/>
          </a:prstGeom>
          <a:noFill/>
        </p:spPr>
        <p:txBody>
          <a:bodyPr wrap="square" rtlCol="0">
            <a:spAutoFit/>
          </a:bodyPr>
          <a:lstStyle/>
          <a:p>
            <a:r>
              <a:rPr lang="en-US" altLang="zh-CN" dirty="0">
                <a:solidFill>
                  <a:schemeClr val="bg2">
                    <a:lumMod val="75000"/>
                  </a:schemeClr>
                </a:solidFill>
              </a:rPr>
              <a:t>2019</a:t>
            </a:r>
            <a:r>
              <a:rPr lang="zh-CN" altLang="en-US" dirty="0">
                <a:solidFill>
                  <a:schemeClr val="bg2">
                    <a:lumMod val="75000"/>
                  </a:schemeClr>
                </a:solidFill>
              </a:rPr>
              <a:t>年</a:t>
            </a:r>
            <a:r>
              <a:rPr lang="en-US" altLang="zh-CN" dirty="0">
                <a:solidFill>
                  <a:schemeClr val="bg2">
                    <a:lumMod val="75000"/>
                  </a:schemeClr>
                </a:solidFill>
              </a:rPr>
              <a:t>9</a:t>
            </a:r>
            <a:r>
              <a:rPr lang="zh-CN" altLang="en-US" dirty="0">
                <a:solidFill>
                  <a:schemeClr val="bg2">
                    <a:lumMod val="75000"/>
                  </a:schemeClr>
                </a:solidFill>
              </a:rPr>
              <a:t>月</a:t>
            </a:r>
            <a:r>
              <a:rPr lang="en-US" altLang="zh-CN" dirty="0">
                <a:solidFill>
                  <a:schemeClr val="bg2">
                    <a:lumMod val="75000"/>
                  </a:schemeClr>
                </a:solidFill>
              </a:rPr>
              <a:t>18</a:t>
            </a:r>
            <a:r>
              <a:rPr lang="zh-CN" altLang="en-US" dirty="0">
                <a:solidFill>
                  <a:schemeClr val="bg2">
                    <a:lumMod val="75000"/>
                  </a:schemeClr>
                </a:solidFill>
              </a:rPr>
              <a:t>日</a:t>
            </a:r>
          </a:p>
        </p:txBody>
      </p:sp>
      <p:sp>
        <p:nvSpPr>
          <p:cNvPr id="47" name="文本框 46">
            <a:extLst>
              <a:ext uri="{FF2B5EF4-FFF2-40B4-BE49-F238E27FC236}">
                <a16:creationId xmlns:a16="http://schemas.microsoft.com/office/drawing/2014/main" id="{DD405FAD-F880-46F6-AB91-9D4D6B66C337}"/>
              </a:ext>
            </a:extLst>
          </p:cNvPr>
          <p:cNvSpPr txBox="1"/>
          <p:nvPr/>
        </p:nvSpPr>
        <p:spPr>
          <a:xfrm>
            <a:off x="4269612" y="3049933"/>
            <a:ext cx="1706435" cy="369332"/>
          </a:xfrm>
          <a:prstGeom prst="rect">
            <a:avLst/>
          </a:prstGeom>
          <a:noFill/>
        </p:spPr>
        <p:txBody>
          <a:bodyPr wrap="square" rtlCol="0">
            <a:spAutoFit/>
          </a:bodyPr>
          <a:lstStyle/>
          <a:p>
            <a:r>
              <a:rPr lang="en-US" altLang="zh-CN" dirty="0">
                <a:solidFill>
                  <a:schemeClr val="bg2">
                    <a:lumMod val="75000"/>
                  </a:schemeClr>
                </a:solidFill>
              </a:rPr>
              <a:t>2019</a:t>
            </a:r>
            <a:r>
              <a:rPr lang="zh-CN" altLang="en-US" dirty="0">
                <a:solidFill>
                  <a:schemeClr val="bg2">
                    <a:lumMod val="75000"/>
                  </a:schemeClr>
                </a:solidFill>
              </a:rPr>
              <a:t>年</a:t>
            </a:r>
            <a:r>
              <a:rPr lang="en-US" altLang="zh-CN" dirty="0">
                <a:solidFill>
                  <a:schemeClr val="bg2">
                    <a:lumMod val="75000"/>
                  </a:schemeClr>
                </a:solidFill>
              </a:rPr>
              <a:t>10</a:t>
            </a:r>
            <a:r>
              <a:rPr lang="zh-CN" altLang="en-US" dirty="0">
                <a:solidFill>
                  <a:schemeClr val="bg2">
                    <a:lumMod val="75000"/>
                  </a:schemeClr>
                </a:solidFill>
              </a:rPr>
              <a:t>月</a:t>
            </a:r>
            <a:r>
              <a:rPr lang="en-US" altLang="zh-CN" dirty="0">
                <a:solidFill>
                  <a:schemeClr val="bg2">
                    <a:lumMod val="75000"/>
                  </a:schemeClr>
                </a:solidFill>
              </a:rPr>
              <a:t>8</a:t>
            </a:r>
            <a:r>
              <a:rPr lang="zh-CN" altLang="en-US" dirty="0">
                <a:solidFill>
                  <a:schemeClr val="bg2">
                    <a:lumMod val="75000"/>
                  </a:schemeClr>
                </a:solidFill>
              </a:rPr>
              <a:t>日</a:t>
            </a:r>
          </a:p>
        </p:txBody>
      </p:sp>
      <p:sp>
        <p:nvSpPr>
          <p:cNvPr id="48" name="文本框 47">
            <a:extLst>
              <a:ext uri="{FF2B5EF4-FFF2-40B4-BE49-F238E27FC236}">
                <a16:creationId xmlns:a16="http://schemas.microsoft.com/office/drawing/2014/main" id="{9F67EBD1-2530-47CC-9627-CDA8A1B83F0C}"/>
              </a:ext>
            </a:extLst>
          </p:cNvPr>
          <p:cNvSpPr txBox="1"/>
          <p:nvPr/>
        </p:nvSpPr>
        <p:spPr>
          <a:xfrm>
            <a:off x="5849920" y="2233246"/>
            <a:ext cx="1858758" cy="369332"/>
          </a:xfrm>
          <a:prstGeom prst="rect">
            <a:avLst/>
          </a:prstGeom>
          <a:noFill/>
        </p:spPr>
        <p:txBody>
          <a:bodyPr wrap="square" rtlCol="0">
            <a:spAutoFit/>
          </a:bodyPr>
          <a:lstStyle/>
          <a:p>
            <a:r>
              <a:rPr lang="en-US" altLang="zh-CN" dirty="0">
                <a:solidFill>
                  <a:schemeClr val="bg2">
                    <a:lumMod val="75000"/>
                  </a:schemeClr>
                </a:solidFill>
              </a:rPr>
              <a:t>2019</a:t>
            </a:r>
            <a:r>
              <a:rPr lang="zh-CN" altLang="en-US" dirty="0">
                <a:solidFill>
                  <a:schemeClr val="bg2">
                    <a:lumMod val="75000"/>
                  </a:schemeClr>
                </a:solidFill>
              </a:rPr>
              <a:t>年</a:t>
            </a:r>
            <a:r>
              <a:rPr lang="en-US" altLang="zh-CN" dirty="0">
                <a:solidFill>
                  <a:schemeClr val="bg2">
                    <a:lumMod val="75000"/>
                  </a:schemeClr>
                </a:solidFill>
              </a:rPr>
              <a:t>12</a:t>
            </a:r>
            <a:r>
              <a:rPr lang="zh-CN" altLang="en-US" dirty="0">
                <a:solidFill>
                  <a:schemeClr val="bg2">
                    <a:lumMod val="75000"/>
                  </a:schemeClr>
                </a:solidFill>
              </a:rPr>
              <a:t>月</a:t>
            </a:r>
            <a:r>
              <a:rPr lang="en-US" altLang="zh-CN" dirty="0">
                <a:solidFill>
                  <a:schemeClr val="bg2">
                    <a:lumMod val="75000"/>
                  </a:schemeClr>
                </a:solidFill>
              </a:rPr>
              <a:t>12</a:t>
            </a:r>
            <a:r>
              <a:rPr lang="zh-CN" altLang="en-US" dirty="0">
                <a:solidFill>
                  <a:schemeClr val="bg2">
                    <a:lumMod val="75000"/>
                  </a:schemeClr>
                </a:solidFill>
              </a:rPr>
              <a:t>日</a:t>
            </a:r>
          </a:p>
        </p:txBody>
      </p:sp>
    </p:spTree>
    <p:extLst>
      <p:ext uri="{BB962C8B-B14F-4D97-AF65-F5344CB8AC3E}">
        <p14:creationId xmlns:p14="http://schemas.microsoft.com/office/powerpoint/2010/main" val="933982454"/>
      </p:ext>
    </p:extLst>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群組 1">
            <a:extLst>
              <a:ext uri="{FF2B5EF4-FFF2-40B4-BE49-F238E27FC236}">
                <a16:creationId xmlns:a16="http://schemas.microsoft.com/office/drawing/2014/main" id="{B93D2203-06D7-4967-8DA4-6C82F87F1DB4}"/>
              </a:ext>
            </a:extLst>
          </p:cNvPr>
          <p:cNvGrpSpPr>
            <a:grpSpLocks/>
          </p:cNvGrpSpPr>
          <p:nvPr/>
        </p:nvGrpSpPr>
        <p:grpSpPr bwMode="auto">
          <a:xfrm>
            <a:off x="1475656" y="1393825"/>
            <a:ext cx="1214437" cy="2355850"/>
            <a:chOff x="649288" y="1270000"/>
            <a:chExt cx="1214437" cy="2355850"/>
          </a:xfrm>
        </p:grpSpPr>
        <p:grpSp>
          <p:nvGrpSpPr>
            <p:cNvPr id="35" name="组合 1">
              <a:extLst>
                <a:ext uri="{FF2B5EF4-FFF2-40B4-BE49-F238E27FC236}">
                  <a16:creationId xmlns:a16="http://schemas.microsoft.com/office/drawing/2014/main" id="{05563BA9-5199-4A2F-8E35-5BCB5789E7E0}"/>
                </a:ext>
              </a:extLst>
            </p:cNvPr>
            <p:cNvGrpSpPr>
              <a:grpSpLocks/>
            </p:cNvGrpSpPr>
            <p:nvPr/>
          </p:nvGrpSpPr>
          <p:grpSpPr bwMode="auto">
            <a:xfrm>
              <a:off x="649288" y="1270000"/>
              <a:ext cx="1214437" cy="2355850"/>
              <a:chOff x="0" y="1"/>
              <a:chExt cx="1213553" cy="2354904"/>
            </a:xfrm>
          </p:grpSpPr>
          <p:sp>
            <p:nvSpPr>
              <p:cNvPr id="37" name="圆角矩形 2">
                <a:extLst>
                  <a:ext uri="{FF2B5EF4-FFF2-40B4-BE49-F238E27FC236}">
                    <a16:creationId xmlns:a16="http://schemas.microsoft.com/office/drawing/2014/main" id="{7FE8C82B-9953-4AD9-9469-CEE5D90BCC2E}"/>
                  </a:ext>
                </a:extLst>
              </p:cNvPr>
              <p:cNvSpPr>
                <a:spLocks noChangeArrowheads="1"/>
              </p:cNvSpPr>
              <p:nvPr/>
            </p:nvSpPr>
            <p:spPr bwMode="auto">
              <a:xfrm rot="5400000">
                <a:off x="-570675" y="570676"/>
                <a:ext cx="2354904" cy="1213553"/>
              </a:xfrm>
              <a:prstGeom prst="roundRect">
                <a:avLst>
                  <a:gd name="adj" fmla="val 50000"/>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600">
                  <a:solidFill>
                    <a:srgbClr val="FFFFFF"/>
                  </a:solidFill>
                  <a:ea typeface="微软雅黑" panose="020B0503020204020204" pitchFamily="34" charset="-122"/>
                </a:endParaRPr>
              </a:p>
            </p:txBody>
          </p:sp>
          <p:sp>
            <p:nvSpPr>
              <p:cNvPr id="38" name="椭圆 3">
                <a:extLst>
                  <a:ext uri="{FF2B5EF4-FFF2-40B4-BE49-F238E27FC236}">
                    <a16:creationId xmlns:a16="http://schemas.microsoft.com/office/drawing/2014/main" id="{FFDDF0DC-59B3-485F-A61C-5559C8CB8986}"/>
                  </a:ext>
                </a:extLst>
              </p:cNvPr>
              <p:cNvSpPr>
                <a:spLocks noChangeArrowheads="1"/>
              </p:cNvSpPr>
              <p:nvPr/>
            </p:nvSpPr>
            <p:spPr bwMode="auto">
              <a:xfrm>
                <a:off x="132376" y="140610"/>
                <a:ext cx="948800" cy="95006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39" name="Text Box 39">
                <a:extLst>
                  <a:ext uri="{FF2B5EF4-FFF2-40B4-BE49-F238E27FC236}">
                    <a16:creationId xmlns:a16="http://schemas.microsoft.com/office/drawing/2014/main" id="{C6B954F0-4876-4229-849D-3A7863124833}"/>
                  </a:ext>
                </a:extLst>
              </p:cNvPr>
              <p:cNvSpPr txBox="1">
                <a:spLocks noChangeArrowheads="1"/>
              </p:cNvSpPr>
              <p:nvPr/>
            </p:nvSpPr>
            <p:spPr bwMode="auto">
              <a:xfrm>
                <a:off x="63679" y="1177452"/>
                <a:ext cx="1086190" cy="8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en-US" altLang="zh-CN" sz="2400" b="1" dirty="0" err="1">
                    <a:solidFill>
                      <a:schemeClr val="bg1"/>
                    </a:solidFill>
                    <a:latin typeface="微软雅黑" panose="020B0503020204020204" pitchFamily="34" charset="-122"/>
                    <a:ea typeface="微软雅黑" panose="020B0503020204020204" pitchFamily="34" charset="-122"/>
                  </a:rPr>
                  <a:t>celer</a:t>
                </a:r>
                <a:r>
                  <a:rPr lang="zh-CN" altLang="en-US" sz="2400" b="1" dirty="0">
                    <a:solidFill>
                      <a:schemeClr val="bg1"/>
                    </a:solidFill>
                    <a:latin typeface="微软雅黑" panose="020B0503020204020204" pitchFamily="34" charset="-122"/>
                    <a:ea typeface="微软雅黑" panose="020B0503020204020204" pitchFamily="34" charset="-122"/>
                  </a:rPr>
                  <a:t>培训</a:t>
                </a:r>
              </a:p>
            </p:txBody>
          </p:sp>
        </p:grpSp>
        <p:sp>
          <p:nvSpPr>
            <p:cNvPr id="36" name="文字方塊 35">
              <a:extLst>
                <a:ext uri="{FF2B5EF4-FFF2-40B4-BE49-F238E27FC236}">
                  <a16:creationId xmlns:a16="http://schemas.microsoft.com/office/drawing/2014/main" id="{8B90B290-156F-4F43-8731-967C21439F17}"/>
                </a:ext>
              </a:extLst>
            </p:cNvPr>
            <p:cNvSpPr txBox="1">
              <a:spLocks noChangeArrowheads="1"/>
            </p:cNvSpPr>
            <p:nvPr/>
          </p:nvSpPr>
          <p:spPr bwMode="auto">
            <a:xfrm>
              <a:off x="819148" y="1601187"/>
              <a:ext cx="874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en-US" altLang="zh-TW" sz="3200" b="1" dirty="0">
                  <a:solidFill>
                    <a:schemeClr val="bg2">
                      <a:lumMod val="50000"/>
                    </a:schemeClr>
                  </a:solidFill>
                  <a:latin typeface="微软雅黑" panose="020B0503020204020204" pitchFamily="34" charset="-122"/>
                  <a:ea typeface="微软雅黑" panose="020B0503020204020204" pitchFamily="34" charset="-122"/>
                </a:rPr>
                <a:t>1</a:t>
              </a:r>
              <a:endParaRPr lang="zh-TW" altLang="en-US" sz="3200" b="1" dirty="0">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42" name="矩形 41">
            <a:extLst>
              <a:ext uri="{FF2B5EF4-FFF2-40B4-BE49-F238E27FC236}">
                <a16:creationId xmlns:a16="http://schemas.microsoft.com/office/drawing/2014/main" id="{A9628F86-4EF8-4FA5-91A1-09B688F98AEE}"/>
              </a:ext>
            </a:extLst>
          </p:cNvPr>
          <p:cNvSpPr/>
          <p:nvPr/>
        </p:nvSpPr>
        <p:spPr>
          <a:xfrm>
            <a:off x="3135101" y="1767687"/>
            <a:ext cx="4400771" cy="1608124"/>
          </a:xfrm>
          <a:prstGeom prst="rect">
            <a:avLst/>
          </a:prstGeom>
        </p:spPr>
        <p:txBody>
          <a:bodyPr wrap="square" lIns="68573" tIns="34286" rIns="68573" bIns="34286">
            <a:spAutoFit/>
          </a:bodyPr>
          <a:lstStyle/>
          <a:p>
            <a:pPr>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初次接触</a:t>
            </a:r>
            <a:r>
              <a:rPr lang="en-US" altLang="zh-CN" sz="2000" b="1" dirty="0" err="1">
                <a:solidFill>
                  <a:schemeClr val="bg1">
                    <a:lumMod val="50000"/>
                  </a:schemeClr>
                </a:solidFill>
                <a:latin typeface="微软雅黑" panose="020B0503020204020204" pitchFamily="34" charset="-122"/>
                <a:ea typeface="微软雅黑" panose="020B0503020204020204" pitchFamily="34" charset="-122"/>
              </a:rPr>
              <a:t>celer</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，无代码开发工具</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a:p>
            <a:pPr>
              <a:spcBef>
                <a:spcPts val="750"/>
              </a:spcBef>
              <a:buFont typeface="Arial" charset="0"/>
              <a:buChar char="•"/>
            </a:pP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5</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次实作，由易到难，由个人到团队</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a:p>
            <a:pPr>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提升</a:t>
            </a:r>
            <a:r>
              <a:rPr lang="en-US" altLang="zh-CN" sz="2000" b="1" dirty="0" err="1">
                <a:solidFill>
                  <a:schemeClr val="bg1">
                    <a:lumMod val="50000"/>
                  </a:schemeClr>
                </a:solidFill>
                <a:latin typeface="微软雅黑" panose="020B0503020204020204" pitchFamily="34" charset="-122"/>
                <a:ea typeface="微软雅黑" panose="020B0503020204020204" pitchFamily="34" charset="-122"/>
              </a:rPr>
              <a:t>celer</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水平，互相帮助，互相了解</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a:p>
            <a:pPr>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培训考核第三，圆满结束</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5256084"/>
      </p:ext>
    </p:extLst>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群組 1">
            <a:extLst>
              <a:ext uri="{FF2B5EF4-FFF2-40B4-BE49-F238E27FC236}">
                <a16:creationId xmlns:a16="http://schemas.microsoft.com/office/drawing/2014/main" id="{B93D2203-06D7-4967-8DA4-6C82F87F1DB4}"/>
              </a:ext>
            </a:extLst>
          </p:cNvPr>
          <p:cNvGrpSpPr>
            <a:grpSpLocks/>
          </p:cNvGrpSpPr>
          <p:nvPr/>
        </p:nvGrpSpPr>
        <p:grpSpPr bwMode="auto">
          <a:xfrm>
            <a:off x="1475656" y="1393825"/>
            <a:ext cx="1214437" cy="2355850"/>
            <a:chOff x="649288" y="1270000"/>
            <a:chExt cx="1214437" cy="2355850"/>
          </a:xfrm>
        </p:grpSpPr>
        <p:grpSp>
          <p:nvGrpSpPr>
            <p:cNvPr id="35" name="组合 1">
              <a:extLst>
                <a:ext uri="{FF2B5EF4-FFF2-40B4-BE49-F238E27FC236}">
                  <a16:creationId xmlns:a16="http://schemas.microsoft.com/office/drawing/2014/main" id="{05563BA9-5199-4A2F-8E35-5BCB5789E7E0}"/>
                </a:ext>
              </a:extLst>
            </p:cNvPr>
            <p:cNvGrpSpPr>
              <a:grpSpLocks/>
            </p:cNvGrpSpPr>
            <p:nvPr/>
          </p:nvGrpSpPr>
          <p:grpSpPr bwMode="auto">
            <a:xfrm>
              <a:off x="649288" y="1270000"/>
              <a:ext cx="1214437" cy="2355850"/>
              <a:chOff x="0" y="1"/>
              <a:chExt cx="1213553" cy="2354904"/>
            </a:xfrm>
          </p:grpSpPr>
          <p:sp>
            <p:nvSpPr>
              <p:cNvPr id="37" name="圆角矩形 2">
                <a:extLst>
                  <a:ext uri="{FF2B5EF4-FFF2-40B4-BE49-F238E27FC236}">
                    <a16:creationId xmlns:a16="http://schemas.microsoft.com/office/drawing/2014/main" id="{7FE8C82B-9953-4AD9-9469-CEE5D90BCC2E}"/>
                  </a:ext>
                </a:extLst>
              </p:cNvPr>
              <p:cNvSpPr>
                <a:spLocks noChangeArrowheads="1"/>
              </p:cNvSpPr>
              <p:nvPr/>
            </p:nvSpPr>
            <p:spPr bwMode="auto">
              <a:xfrm rot="5400000">
                <a:off x="-570675" y="570676"/>
                <a:ext cx="2354904" cy="1213553"/>
              </a:xfrm>
              <a:prstGeom prst="roundRect">
                <a:avLst>
                  <a:gd name="adj" fmla="val 50000"/>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600">
                  <a:solidFill>
                    <a:srgbClr val="FFFFFF"/>
                  </a:solidFill>
                  <a:ea typeface="微软雅黑" panose="020B0503020204020204" pitchFamily="34" charset="-122"/>
                </a:endParaRPr>
              </a:p>
            </p:txBody>
          </p:sp>
          <p:sp>
            <p:nvSpPr>
              <p:cNvPr id="38" name="椭圆 3">
                <a:extLst>
                  <a:ext uri="{FF2B5EF4-FFF2-40B4-BE49-F238E27FC236}">
                    <a16:creationId xmlns:a16="http://schemas.microsoft.com/office/drawing/2014/main" id="{FFDDF0DC-59B3-485F-A61C-5559C8CB8986}"/>
                  </a:ext>
                </a:extLst>
              </p:cNvPr>
              <p:cNvSpPr>
                <a:spLocks noChangeArrowheads="1"/>
              </p:cNvSpPr>
              <p:nvPr/>
            </p:nvSpPr>
            <p:spPr bwMode="auto">
              <a:xfrm>
                <a:off x="132376" y="140610"/>
                <a:ext cx="948800" cy="95006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39" name="Text Box 39">
                <a:extLst>
                  <a:ext uri="{FF2B5EF4-FFF2-40B4-BE49-F238E27FC236}">
                    <a16:creationId xmlns:a16="http://schemas.microsoft.com/office/drawing/2014/main" id="{C6B954F0-4876-4229-849D-3A7863124833}"/>
                  </a:ext>
                </a:extLst>
              </p:cNvPr>
              <p:cNvSpPr txBox="1">
                <a:spLocks noChangeArrowheads="1"/>
              </p:cNvSpPr>
              <p:nvPr/>
            </p:nvSpPr>
            <p:spPr bwMode="auto">
              <a:xfrm>
                <a:off x="63679" y="1177452"/>
                <a:ext cx="1086190" cy="8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客服系统</a:t>
                </a:r>
              </a:p>
            </p:txBody>
          </p:sp>
        </p:grpSp>
        <p:sp>
          <p:nvSpPr>
            <p:cNvPr id="36" name="文字方塊 35">
              <a:extLst>
                <a:ext uri="{FF2B5EF4-FFF2-40B4-BE49-F238E27FC236}">
                  <a16:creationId xmlns:a16="http://schemas.microsoft.com/office/drawing/2014/main" id="{8B90B290-156F-4F43-8731-967C21439F17}"/>
                </a:ext>
              </a:extLst>
            </p:cNvPr>
            <p:cNvSpPr txBox="1">
              <a:spLocks noChangeArrowheads="1"/>
            </p:cNvSpPr>
            <p:nvPr/>
          </p:nvSpPr>
          <p:spPr bwMode="auto">
            <a:xfrm>
              <a:off x="819148" y="1601187"/>
              <a:ext cx="874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algn="ctr"/>
              <a:r>
                <a:rPr lang="en-US" altLang="zh-CN" sz="3200" b="1" dirty="0">
                  <a:solidFill>
                    <a:schemeClr val="bg2">
                      <a:lumMod val="50000"/>
                    </a:schemeClr>
                  </a:solidFill>
                  <a:latin typeface="微软雅黑" panose="020B0503020204020204" pitchFamily="34" charset="-122"/>
                  <a:ea typeface="微软雅黑" panose="020B0503020204020204" pitchFamily="34" charset="-122"/>
                </a:rPr>
                <a:t>2</a:t>
              </a:r>
              <a:endParaRPr lang="zh-TW" altLang="en-US" sz="3200" b="1" dirty="0">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42" name="矩形 41">
            <a:extLst>
              <a:ext uri="{FF2B5EF4-FFF2-40B4-BE49-F238E27FC236}">
                <a16:creationId xmlns:a16="http://schemas.microsoft.com/office/drawing/2014/main" id="{A9628F86-4EF8-4FA5-91A1-09B688F98AEE}"/>
              </a:ext>
            </a:extLst>
          </p:cNvPr>
          <p:cNvSpPr/>
          <p:nvPr/>
        </p:nvSpPr>
        <p:spPr>
          <a:xfrm>
            <a:off x="3347864" y="1767687"/>
            <a:ext cx="4400771" cy="1608124"/>
          </a:xfrm>
          <a:prstGeom prst="rect">
            <a:avLst/>
          </a:prstGeom>
        </p:spPr>
        <p:txBody>
          <a:bodyPr wrap="square" lIns="68573" tIns="34286" rIns="68573" bIns="34286">
            <a:spAutoFit/>
          </a:bodyPr>
          <a:lstStyle/>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进入团队的首个项目</a:t>
            </a:r>
          </a:p>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承担主要客服流程的开发</a:t>
            </a:r>
          </a:p>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熟悉也方便沟通的客户</a:t>
            </a:r>
          </a:p>
          <a:p>
            <a:pPr indent="-342900">
              <a:spcBef>
                <a:spcPts val="750"/>
              </a:spcBef>
              <a:buFont typeface="Arial" charset="0"/>
              <a:buChar cha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多次</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demo</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，逐步完善</a:t>
            </a:r>
          </a:p>
        </p:txBody>
      </p:sp>
    </p:spTree>
    <p:extLst>
      <p:ext uri="{BB962C8B-B14F-4D97-AF65-F5344CB8AC3E}">
        <p14:creationId xmlns:p14="http://schemas.microsoft.com/office/powerpoint/2010/main" val="2367727863"/>
      </p:ext>
    </p:extLst>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年度工作总结"/>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自定义 1264">
      <a:dk1>
        <a:sysClr val="windowText" lastClr="000000"/>
      </a:dk1>
      <a:lt1>
        <a:sysClr val="window" lastClr="FFFFFF"/>
      </a:lt1>
      <a:dk2>
        <a:srgbClr val="004646"/>
      </a:dk2>
      <a:lt2>
        <a:srgbClr val="7F7F7F"/>
      </a:lt2>
      <a:accent1>
        <a:srgbClr val="4BC5B9"/>
      </a:accent1>
      <a:accent2>
        <a:srgbClr val="A5A5A5"/>
      </a:accent2>
      <a:accent3>
        <a:srgbClr val="4BC5B9"/>
      </a:accent3>
      <a:accent4>
        <a:srgbClr val="A5A5A5"/>
      </a:accent4>
      <a:accent5>
        <a:srgbClr val="4BC5B9"/>
      </a:accent5>
      <a:accent6>
        <a:srgbClr val="A5A5A5"/>
      </a:accent6>
      <a:hlink>
        <a:srgbClr val="D9BE02"/>
      </a:hlink>
      <a:folHlink>
        <a:srgbClr val="F900F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4482</TotalTime>
  <Words>773</Words>
  <Application>Microsoft Office PowerPoint</Application>
  <PresentationFormat>全屏显示(16:9)</PresentationFormat>
  <Paragraphs>153</Paragraphs>
  <Slides>19</Slides>
  <Notes>18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Gill Sans</vt:lpstr>
      <vt:lpstr>Helvetica Neue</vt:lpstr>
      <vt:lpstr>Lato Light</vt:lpstr>
      <vt:lpstr>新細明體</vt:lpstr>
      <vt:lpstr>Roboto condensed</vt:lpstr>
      <vt:lpstr>宋体</vt:lpstr>
      <vt:lpstr>微软雅黑</vt:lpstr>
      <vt:lpstr>张海山锐谐体2.0-授权联系：Samtype@QQ.com</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286</dc:title>
  <dc:creator>USER</dc:creator>
  <cp:lastModifiedBy>侯 宇杰</cp:lastModifiedBy>
  <cp:revision>461</cp:revision>
  <dcterms:created xsi:type="dcterms:W3CDTF">2014-11-09T01:07:25Z</dcterms:created>
  <dcterms:modified xsi:type="dcterms:W3CDTF">2019-12-22T10:13:42Z</dcterms:modified>
</cp:coreProperties>
</file>