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0" r:id="rId12"/>
    <p:sldId id="269" r:id="rId13"/>
    <p:sldId id="271" r:id="rId14"/>
    <p:sldId id="280" r:id="rId15"/>
    <p:sldId id="275" r:id="rId16"/>
    <p:sldId id="272" r:id="rId17"/>
    <p:sldId id="273" r:id="rId18"/>
    <p:sldId id="276" r:id="rId19"/>
    <p:sldId id="277" r:id="rId20"/>
    <p:sldId id="278" r:id="rId21"/>
    <p:sldId id="279" r:id="rId22"/>
    <p:sldId id="281" r:id="rId23"/>
    <p:sldId id="282" r:id="rId24"/>
    <p:sldId id="286" r:id="rId25"/>
    <p:sldId id="283" r:id="rId26"/>
    <p:sldId id="284" r:id="rId27"/>
    <p:sldId id="28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898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A99BBE-DCC5-4A97-99B6-0639B270BE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40B6C-F330-408C-8720-DF68B649A9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614BB-A313-421D-ABD7-A6B953DD60E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08F93-0723-46AF-AB3A-5A000C52B6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E3035-1378-418D-98EE-694AB0213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E4AF6-C73E-4B9E-A853-E4A3E2D8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74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DB934-0C5D-4BA7-BA98-24A1FB66425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31E8C-41ED-4FB8-8756-68DD7FBA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80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31E8C-41ED-4FB8-8756-68DD7FBAAF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31E8C-41ED-4FB8-8756-68DD7FBAAF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179F83-9EF9-4091-9217-32F0F016AF9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https://clearcode.cc/blog/adtech-id-solutions/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3ACD-85E7-49EA-A12D-39FC5A566411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F721-4EEE-435E-A1FE-F153A07E981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1C8-320B-49B8-B71F-441EEA4DCCC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563-D7E3-41D6-B44F-5A33F50B98F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475F-B39A-4164-8337-C5D14976FA52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26AB-0E01-48DC-93F5-7A4920D895B7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934042-AEBC-4DA9-8419-F40B994D4A8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ACC044-DC29-4ED8-8A33-B0C78837386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3205-2A2E-48BD-91F7-42C22E543299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BE61-8812-4D98-B503-0CCED808F37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F8A-DB8F-4828-BFB3-4DB1F80A67A4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BE0-64F6-47C3-88A6-AC53715A5AF8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94ED-65FC-4738-9EDC-D638DF4E2966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2C1-40A7-4FA5-90A6-38706FF30C27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88D-F7B3-4672-8382-597F9FF3E3E2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136-31EE-4AD3-BDA7-923B6694777C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https://clearcode.cc/blog/adtech-id-solutions/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9E5471-DF92-4A4E-A6B7-82E56949361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https://clearcode.cc/blog/adtech-id-solutions/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B48372C-1A6D-4431-B44F-B084F2B7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n.uncyclopedia.co/wiki/User_talk:Wilytank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uncyclopedia.co/wiki/User_talk:Wilytan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n.uncyclopedia.co/wiki/User_talk:Wilytank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uth0.com/t/all-things-open-raleigh-nc-usa-october-13-15-2019/31634" TargetMode="External"/><Relationship Id="rId2" Type="http://schemas.openxmlformats.org/officeDocument/2006/relationships/hyperlink" Target="https://searchsecurity.techtarget.com/definition/role-based-access-control-RB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tch.io/tutorials/the-anatomy-of-a-json-web-token" TargetMode="External"/><Relationship Id="rId5" Type="http://schemas.openxmlformats.org/officeDocument/2006/relationships/hyperlink" Target="https://jasonwatmore.com/post/2018/08/14/aspnet-core-21-jwt-authentication-tutorial-with-example-api#projectstructure" TargetMode="External"/><Relationship Id="rId4" Type="http://schemas.openxmlformats.org/officeDocument/2006/relationships/hyperlink" Target="https://en.wikipedia.org/wiki/Digital_identity#Authent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CD46-BB1B-4312-BADA-DBE8EA634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Authstronomy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89DE-8D65-47FF-A76D-9335B1F9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Science of Web Authentication (and other security stuff)</a:t>
            </a:r>
          </a:p>
          <a:p>
            <a:endParaRPr lang="en-US" dirty="0"/>
          </a:p>
          <a:p>
            <a:r>
              <a:rPr lang="en-US" dirty="0"/>
              <a:t>Daniel Mahinthakumar</a:t>
            </a:r>
          </a:p>
        </p:txBody>
      </p:sp>
    </p:spTree>
    <p:extLst>
      <p:ext uri="{BB962C8B-B14F-4D97-AF65-F5344CB8AC3E}">
        <p14:creationId xmlns:p14="http://schemas.microsoft.com/office/powerpoint/2010/main" val="149520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827738" y="3204870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pic>
        <p:nvPicPr>
          <p:cNvPr id="13" name="Picture 4" descr="Image result for outlook">
            <a:extLst>
              <a:ext uri="{FF2B5EF4-FFF2-40B4-BE49-F238E27FC236}">
                <a16:creationId xmlns:a16="http://schemas.microsoft.com/office/drawing/2014/main" id="{2CDE97ED-42B9-43CD-9C6B-E9AF25F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61" y="3017777"/>
            <a:ext cx="757287" cy="7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jira">
            <a:extLst>
              <a:ext uri="{FF2B5EF4-FFF2-40B4-BE49-F238E27FC236}">
                <a16:creationId xmlns:a16="http://schemas.microsoft.com/office/drawing/2014/main" id="{F4DBCA95-EF90-4915-8458-D255F140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0" y="4736277"/>
            <a:ext cx="1426590" cy="4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0A107-D281-4FD7-B4E4-E868335BFAC9}"/>
              </a:ext>
            </a:extLst>
          </p:cNvPr>
          <p:cNvSpPr txBox="1"/>
          <p:nvPr/>
        </p:nvSpPr>
        <p:spPr>
          <a:xfrm>
            <a:off x="6534345" y="3114964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access to Username/Password</a:t>
            </a:r>
          </a:p>
          <a:p>
            <a:r>
              <a:rPr lang="en-US" dirty="0"/>
              <a:t>To read emails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98097-DF19-40D1-93B8-97B276642119}"/>
              </a:ext>
            </a:extLst>
          </p:cNvPr>
          <p:cNvSpPr txBox="1"/>
          <p:nvPr/>
        </p:nvSpPr>
        <p:spPr>
          <a:xfrm>
            <a:off x="6534345" y="4654792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access to Username/Password</a:t>
            </a:r>
          </a:p>
          <a:p>
            <a:r>
              <a:rPr lang="en-US" dirty="0"/>
              <a:t>To write bug tickets</a:t>
            </a:r>
          </a:p>
        </p:txBody>
      </p:sp>
    </p:spTree>
    <p:extLst>
      <p:ext uri="{BB962C8B-B14F-4D97-AF65-F5344CB8AC3E}">
        <p14:creationId xmlns:p14="http://schemas.microsoft.com/office/powerpoint/2010/main" val="90518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F0B1-5F7E-4745-AA2B-ABAFDB3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3782856"/>
            <a:ext cx="7433566" cy="7069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Sharing Credentials is BAD!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E104-E9D3-4B80-8739-8A1A34F0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983F-B090-45E2-B4ED-0A50F2FA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(2.0)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2B94-386B-424C-9699-15ECC3D9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Grants third party access to APIs without sharing credentials</a:t>
            </a:r>
          </a:p>
          <a:p>
            <a:r>
              <a:rPr lang="en-US" dirty="0"/>
              <a:t>Set of endpoints to interact with tokens</a:t>
            </a:r>
          </a:p>
          <a:p>
            <a:r>
              <a:rPr lang="en-US" dirty="0"/>
              <a:t>Not an authentication protocol, but used for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06BB-09BA-490C-89CD-0D1D8648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 descr="OAuth 2.0 logo">
            <a:extLst>
              <a:ext uri="{FF2B5EF4-FFF2-40B4-BE49-F238E27FC236}">
                <a16:creationId xmlns:a16="http://schemas.microsoft.com/office/drawing/2014/main" id="{0B20A256-4934-4B9D-AC25-85F1429D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803" y="3031749"/>
            <a:ext cx="2490048" cy="246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7762B-BA11-4134-B728-9A40922B6DAF}"/>
              </a:ext>
            </a:extLst>
          </p:cNvPr>
          <p:cNvSpPr txBox="1"/>
          <p:nvPr/>
        </p:nvSpPr>
        <p:spPr>
          <a:xfrm>
            <a:off x="10473178" y="6562271"/>
            <a:ext cx="17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https://oauth.net/2/</a:t>
            </a:r>
          </a:p>
        </p:txBody>
      </p:sp>
    </p:spTree>
    <p:extLst>
      <p:ext uri="{BB962C8B-B14F-4D97-AF65-F5344CB8AC3E}">
        <p14:creationId xmlns:p14="http://schemas.microsoft.com/office/powerpoint/2010/main" val="415921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D307-6E14-47C6-8DB6-08B6D32B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(OIDC)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B2A5-B801-4EC5-8D40-470C952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Lays on top of OAuth</a:t>
            </a:r>
          </a:p>
          <a:p>
            <a:r>
              <a:rPr lang="en-US" dirty="0"/>
              <a:t>Used for Authentication</a:t>
            </a:r>
          </a:p>
          <a:p>
            <a:r>
              <a:rPr lang="en-US" dirty="0"/>
              <a:t>Extends OAuth to specify ID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A26FC-8624-46AA-BF44-08007928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Back Home">
            <a:extLst>
              <a:ext uri="{FF2B5EF4-FFF2-40B4-BE49-F238E27FC236}">
                <a16:creationId xmlns:a16="http://schemas.microsoft.com/office/drawing/2014/main" id="{3AE1F758-B35F-49B1-82F5-F3D5184B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86" y="3414806"/>
            <a:ext cx="4543247" cy="18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EC02A-E3F8-477E-8D02-7C69564CC570}"/>
              </a:ext>
            </a:extLst>
          </p:cNvPr>
          <p:cNvSpPr txBox="1"/>
          <p:nvPr/>
        </p:nvSpPr>
        <p:spPr>
          <a:xfrm>
            <a:off x="9776298" y="6562271"/>
            <a:ext cx="2415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https://openid.net/connect/</a:t>
            </a:r>
          </a:p>
        </p:txBody>
      </p:sp>
    </p:spTree>
    <p:extLst>
      <p:ext uri="{BB962C8B-B14F-4D97-AF65-F5344CB8AC3E}">
        <p14:creationId xmlns:p14="http://schemas.microsoft.com/office/powerpoint/2010/main" val="178733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23B3-A85D-4069-904B-41AA132C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8B1E-047A-4157-9404-5B43157C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15528" cy="3416300"/>
          </a:xfrm>
        </p:spPr>
        <p:txBody>
          <a:bodyPr/>
          <a:lstStyle/>
          <a:p>
            <a:r>
              <a:rPr lang="en-US" dirty="0"/>
              <a:t>Encoded pieces of data for transferring credentials</a:t>
            </a:r>
          </a:p>
          <a:p>
            <a:r>
              <a:rPr lang="en-US" dirty="0"/>
              <a:t>ID Token – Provides User Information</a:t>
            </a:r>
          </a:p>
          <a:p>
            <a:r>
              <a:rPr lang="en-US" dirty="0"/>
              <a:t>Access Tokens – Used for accessing resources (no specific format)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6433A-1BBE-40B2-8A2D-B6F51F9B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Image result for jira">
            <a:extLst>
              <a:ext uri="{FF2B5EF4-FFF2-40B4-BE49-F238E27FC236}">
                <a16:creationId xmlns:a16="http://schemas.microsoft.com/office/drawing/2014/main" id="{12434F4A-5290-4654-8366-BC439CA0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27" y="3531606"/>
            <a:ext cx="2825193" cy="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3122578"/>
            <a:ext cx="1808174" cy="1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4702154" y="3167163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6000B-FDF2-411D-8ECA-E1D23C9E7CCA}"/>
              </a:ext>
            </a:extLst>
          </p:cNvPr>
          <p:cNvCxnSpPr>
            <a:cxnSpLocks/>
          </p:cNvCxnSpPr>
          <p:nvPr/>
        </p:nvCxnSpPr>
        <p:spPr>
          <a:xfrm>
            <a:off x="3289955" y="4100660"/>
            <a:ext cx="15459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C37F8-4DBB-4F3C-AD54-6CD0D9D4D6BE}"/>
              </a:ext>
            </a:extLst>
          </p:cNvPr>
          <p:cNvCxnSpPr>
            <a:cxnSpLocks/>
          </p:cNvCxnSpPr>
          <p:nvPr/>
        </p:nvCxnSpPr>
        <p:spPr>
          <a:xfrm>
            <a:off x="6742106" y="4110087"/>
            <a:ext cx="11422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5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Image result for jira">
            <a:extLst>
              <a:ext uri="{FF2B5EF4-FFF2-40B4-BE49-F238E27FC236}">
                <a16:creationId xmlns:a16="http://schemas.microsoft.com/office/drawing/2014/main" id="{12434F4A-5290-4654-8366-BC439CA0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24" y="2617206"/>
            <a:ext cx="2127212" cy="7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79" y="2296808"/>
            <a:ext cx="1209669" cy="11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4934807" y="4082796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6000B-FDF2-411D-8ECA-E1D23C9E7CCA}"/>
              </a:ext>
            </a:extLst>
          </p:cNvPr>
          <p:cNvCxnSpPr>
            <a:cxnSpLocks/>
          </p:cNvCxnSpPr>
          <p:nvPr/>
        </p:nvCxnSpPr>
        <p:spPr>
          <a:xfrm>
            <a:off x="1244338" y="3657601"/>
            <a:ext cx="0" cy="8503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C578CA-1EBB-46C1-95C0-8481E054609B}"/>
              </a:ext>
            </a:extLst>
          </p:cNvPr>
          <p:cNvCxnSpPr>
            <a:cxnSpLocks/>
          </p:cNvCxnSpPr>
          <p:nvPr/>
        </p:nvCxnSpPr>
        <p:spPr>
          <a:xfrm>
            <a:off x="2989676" y="5198301"/>
            <a:ext cx="19451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F8A6D9-D24D-4D48-9D4B-FAC462D09A79}"/>
              </a:ext>
            </a:extLst>
          </p:cNvPr>
          <p:cNvCxnSpPr>
            <a:cxnSpLocks/>
          </p:cNvCxnSpPr>
          <p:nvPr/>
        </p:nvCxnSpPr>
        <p:spPr>
          <a:xfrm>
            <a:off x="7180207" y="5215583"/>
            <a:ext cx="19451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778EEA-1BAB-471F-982F-9207C98CFA52}"/>
              </a:ext>
            </a:extLst>
          </p:cNvPr>
          <p:cNvCxnSpPr>
            <a:cxnSpLocks/>
          </p:cNvCxnSpPr>
          <p:nvPr/>
        </p:nvCxnSpPr>
        <p:spPr>
          <a:xfrm>
            <a:off x="10870676" y="3669589"/>
            <a:ext cx="0" cy="8503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server icon">
            <a:extLst>
              <a:ext uri="{FF2B5EF4-FFF2-40B4-BE49-F238E27FC236}">
                <a16:creationId xmlns:a16="http://schemas.microsoft.com/office/drawing/2014/main" id="{AA56B7EA-C902-42CD-A5FC-50C9557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17" y="4456553"/>
            <a:ext cx="2309990" cy="168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server icon">
            <a:extLst>
              <a:ext uri="{FF2B5EF4-FFF2-40B4-BE49-F238E27FC236}">
                <a16:creationId xmlns:a16="http://schemas.microsoft.com/office/drawing/2014/main" id="{4C34049C-24D2-480A-98AD-936010E7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24" y="4539195"/>
            <a:ext cx="2315217" cy="168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0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17</a:t>
            </a:fld>
            <a:endParaRPr lang="en-US"/>
          </a:p>
        </p:txBody>
      </p:sp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84" y="3429000"/>
            <a:ext cx="1209669" cy="11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9229840" y="2744190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6000B-FDF2-411D-8ECA-E1D23C9E7CCA}"/>
              </a:ext>
            </a:extLst>
          </p:cNvPr>
          <p:cNvCxnSpPr>
            <a:cxnSpLocks/>
          </p:cNvCxnSpPr>
          <p:nvPr/>
        </p:nvCxnSpPr>
        <p:spPr>
          <a:xfrm flipH="1">
            <a:off x="2601798" y="4065874"/>
            <a:ext cx="20456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C578CA-1EBB-46C1-95C0-8481E054609B}"/>
              </a:ext>
            </a:extLst>
          </p:cNvPr>
          <p:cNvCxnSpPr>
            <a:cxnSpLocks/>
          </p:cNvCxnSpPr>
          <p:nvPr/>
        </p:nvCxnSpPr>
        <p:spPr>
          <a:xfrm>
            <a:off x="7184603" y="4065875"/>
            <a:ext cx="19451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server icon">
            <a:extLst>
              <a:ext uri="{FF2B5EF4-FFF2-40B4-BE49-F238E27FC236}">
                <a16:creationId xmlns:a16="http://schemas.microsoft.com/office/drawing/2014/main" id="{AA56B7EA-C902-42CD-A5FC-50C9557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09" y="3222810"/>
            <a:ext cx="2309990" cy="168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0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18</a:t>
            </a:fld>
            <a:endParaRPr lang="en-US"/>
          </a:p>
        </p:txBody>
      </p:sp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84" y="3183906"/>
            <a:ext cx="1209669" cy="11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9229840" y="2499096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pic>
        <p:nvPicPr>
          <p:cNvPr id="7170" name="Picture 2" descr="Image result for server icon">
            <a:extLst>
              <a:ext uri="{FF2B5EF4-FFF2-40B4-BE49-F238E27FC236}">
                <a16:creationId xmlns:a16="http://schemas.microsoft.com/office/drawing/2014/main" id="{AA56B7EA-C902-42CD-A5FC-50C9557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09" y="2977716"/>
            <a:ext cx="2309990" cy="168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015F3B9-366C-42F4-9BA6-D30021041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90475" y="5152219"/>
            <a:ext cx="1753564" cy="14642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922FB2-9658-4D32-858E-25D99BD6F04E}"/>
              </a:ext>
            </a:extLst>
          </p:cNvPr>
          <p:cNvCxnSpPr>
            <a:cxnSpLocks/>
          </p:cNvCxnSpPr>
          <p:nvPr/>
        </p:nvCxnSpPr>
        <p:spPr>
          <a:xfrm flipH="1">
            <a:off x="2467126" y="3825276"/>
            <a:ext cx="22682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D5D80E18-905B-4921-8705-E8C5FD3D0BBD}"/>
              </a:ext>
            </a:extLst>
          </p:cNvPr>
          <p:cNvGrpSpPr/>
          <p:nvPr/>
        </p:nvGrpSpPr>
        <p:grpSpPr>
          <a:xfrm>
            <a:off x="6844039" y="4799944"/>
            <a:ext cx="3508501" cy="1238276"/>
            <a:chOff x="6844039" y="4799944"/>
            <a:chExt cx="3508501" cy="1238276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0248BCF9-26C6-4198-895D-C8CAF1BD06A2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6844039" y="4799944"/>
              <a:ext cx="3508501" cy="108438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0E192F-F075-4B73-B2D3-F2771A9C95AB}"/>
                </a:ext>
              </a:extLst>
            </p:cNvPr>
            <p:cNvSpPr txBox="1"/>
            <p:nvPr/>
          </p:nvSpPr>
          <p:spPr>
            <a:xfrm>
              <a:off x="8353058" y="5730443"/>
              <a:ext cx="1753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Signs up for </a:t>
              </a:r>
              <a:r>
                <a:rPr lang="en-US" sz="1400" dirty="0" err="1"/>
                <a:t>Bugify</a:t>
              </a:r>
              <a:endParaRPr lang="en-US" sz="1400" dirty="0"/>
            </a:p>
          </p:txBody>
        </p:sp>
      </p:grpSp>
      <p:grpSp>
        <p:nvGrpSpPr>
          <p:cNvPr id="7171" name="Group 7170">
            <a:extLst>
              <a:ext uri="{FF2B5EF4-FFF2-40B4-BE49-F238E27FC236}">
                <a16:creationId xmlns:a16="http://schemas.microsoft.com/office/drawing/2014/main" id="{DCF524BF-639E-4862-A780-97772965E2A7}"/>
              </a:ext>
            </a:extLst>
          </p:cNvPr>
          <p:cNvGrpSpPr/>
          <p:nvPr/>
        </p:nvGrpSpPr>
        <p:grpSpPr>
          <a:xfrm>
            <a:off x="7045399" y="2977716"/>
            <a:ext cx="2268283" cy="843065"/>
            <a:chOff x="7045399" y="2977716"/>
            <a:chExt cx="2268283" cy="8430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A37BDB-7005-4895-B690-1650F52678A0}"/>
                </a:ext>
              </a:extLst>
            </p:cNvPr>
            <p:cNvCxnSpPr>
              <a:cxnSpLocks/>
              <a:endCxn id="7170" idx="3"/>
            </p:cNvCxnSpPr>
            <p:nvPr/>
          </p:nvCxnSpPr>
          <p:spPr>
            <a:xfrm flipH="1">
              <a:off x="7045399" y="3820781"/>
              <a:ext cx="22682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DCDB4-5B51-4FF7-ADEF-655F4B83646A}"/>
                </a:ext>
              </a:extLst>
            </p:cNvPr>
            <p:cNvSpPr txBox="1"/>
            <p:nvPr/>
          </p:nvSpPr>
          <p:spPr>
            <a:xfrm>
              <a:off x="7268890" y="2977716"/>
              <a:ext cx="1821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Bugify</a:t>
              </a:r>
              <a:r>
                <a:rPr lang="en-US" sz="1400" dirty="0"/>
                <a:t> pings Authentication API for Email</a:t>
              </a:r>
            </a:p>
          </p:txBody>
        </p:sp>
      </p:grpSp>
      <p:grpSp>
        <p:nvGrpSpPr>
          <p:cNvPr id="7168" name="Group 7167">
            <a:extLst>
              <a:ext uri="{FF2B5EF4-FFF2-40B4-BE49-F238E27FC236}">
                <a16:creationId xmlns:a16="http://schemas.microsoft.com/office/drawing/2014/main" id="{FB7E62C7-4B31-467F-91ED-08CC2EB008B1}"/>
              </a:ext>
            </a:extLst>
          </p:cNvPr>
          <p:cNvGrpSpPr/>
          <p:nvPr/>
        </p:nvGrpSpPr>
        <p:grpSpPr>
          <a:xfrm>
            <a:off x="1620683" y="4371580"/>
            <a:ext cx="3469793" cy="1882085"/>
            <a:chOff x="1620683" y="4371580"/>
            <a:chExt cx="3469793" cy="1882085"/>
          </a:xfrm>
        </p:grpSpPr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F4F843F-043F-426D-98CF-5A5715AE2017}"/>
                </a:ext>
              </a:extLst>
            </p:cNvPr>
            <p:cNvCxnSpPr>
              <a:cxnSpLocks/>
              <a:stCxn id="1028" idx="2"/>
              <a:endCxn id="14" idx="1"/>
            </p:cNvCxnSpPr>
            <p:nvPr/>
          </p:nvCxnSpPr>
          <p:spPr>
            <a:xfrm rot="16200000" flipH="1">
              <a:off x="2617872" y="3411728"/>
              <a:ext cx="1512751" cy="343245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62AFAD-EEB2-4632-A25B-7A16BDB6D8F3}"/>
                </a:ext>
              </a:extLst>
            </p:cNvPr>
            <p:cNvSpPr txBox="1"/>
            <p:nvPr/>
          </p:nvSpPr>
          <p:spPr>
            <a:xfrm>
              <a:off x="1620683" y="5515001"/>
              <a:ext cx="17535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Email Server prompts user for consent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28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E747-7777-4FD4-8622-62677F2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02B7-D2E9-4ABB-B294-7A6252CF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9BF43A-7CB8-4898-AD7F-2C55F031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90729" y="3579829"/>
            <a:ext cx="2602047" cy="21727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DABAF6E-73C7-40BE-A2DB-02F2F38B82B6}"/>
              </a:ext>
            </a:extLst>
          </p:cNvPr>
          <p:cNvGrpSpPr/>
          <p:nvPr/>
        </p:nvGrpSpPr>
        <p:grpSpPr>
          <a:xfrm>
            <a:off x="678730" y="2456018"/>
            <a:ext cx="3120273" cy="4128940"/>
            <a:chOff x="1602557" y="2479250"/>
            <a:chExt cx="3120273" cy="41289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9492B4-C373-4A3F-8AF4-30E8F84AC418}"/>
                </a:ext>
              </a:extLst>
            </p:cNvPr>
            <p:cNvSpPr/>
            <p:nvPr/>
          </p:nvSpPr>
          <p:spPr>
            <a:xfrm>
              <a:off x="1602557" y="2479250"/>
              <a:ext cx="3120273" cy="41289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B312F6-8F55-4C6A-A313-D5A5427354A2}"/>
                </a:ext>
              </a:extLst>
            </p:cNvPr>
            <p:cNvSpPr/>
            <p:nvPr/>
          </p:nvSpPr>
          <p:spPr>
            <a:xfrm>
              <a:off x="3157979" y="6011945"/>
              <a:ext cx="1564851" cy="5962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7DC50B-C1E0-4B7D-B16F-9463A466E783}"/>
                </a:ext>
              </a:extLst>
            </p:cNvPr>
            <p:cNvSpPr/>
            <p:nvPr/>
          </p:nvSpPr>
          <p:spPr>
            <a:xfrm>
              <a:off x="1602557" y="6011945"/>
              <a:ext cx="1560137" cy="596245"/>
            </a:xfrm>
            <a:prstGeom prst="rect">
              <a:avLst/>
            </a:prstGeom>
            <a:solidFill>
              <a:srgbClr val="E49898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Deny</a:t>
              </a:r>
            </a:p>
          </p:txBody>
        </p:sp>
        <p:pic>
          <p:nvPicPr>
            <p:cNvPr id="10242" name="Picture 2" descr="Image result for outlook logo">
              <a:extLst>
                <a:ext uri="{FF2B5EF4-FFF2-40B4-BE49-F238E27FC236}">
                  <a16:creationId xmlns:a16="http://schemas.microsoft.com/office/drawing/2014/main" id="{F5CF5AAE-5CA7-43EE-888D-C05337AE46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1" t="39670" r="6866" b="40041"/>
            <a:stretch/>
          </p:blipFill>
          <p:spPr bwMode="auto">
            <a:xfrm>
              <a:off x="2040902" y="2582944"/>
              <a:ext cx="2234153" cy="526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03D92-6C70-471D-A7D3-BACB4C376FB4}"/>
                </a:ext>
              </a:extLst>
            </p:cNvPr>
            <p:cNvSpPr txBox="1"/>
            <p:nvPr/>
          </p:nvSpPr>
          <p:spPr>
            <a:xfrm>
              <a:off x="1602557" y="3229573"/>
              <a:ext cx="312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Bugify</a:t>
              </a:r>
              <a:r>
                <a:rPr lang="en-US" dirty="0"/>
                <a:t> would like access to the following: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D90CB8-5754-4504-9361-74016CD2646F}"/>
                </a:ext>
              </a:extLst>
            </p:cNvPr>
            <p:cNvSpPr txBox="1"/>
            <p:nvPr/>
          </p:nvSpPr>
          <p:spPr>
            <a:xfrm>
              <a:off x="2040902" y="3955129"/>
              <a:ext cx="2168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Read Emails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Read Contacts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FABE7-7517-49EA-A185-3D7B72628A61}"/>
                </a:ext>
              </a:extLst>
            </p:cNvPr>
            <p:cNvSpPr txBox="1"/>
            <p:nvPr/>
          </p:nvSpPr>
          <p:spPr>
            <a:xfrm>
              <a:off x="1682683" y="5752538"/>
              <a:ext cx="29505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This does not let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</a:rPr>
                <a:t>Bugify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 send emails on your behalf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9E63511-D28D-418A-B3AE-6AB2126E3200}"/>
              </a:ext>
            </a:extLst>
          </p:cNvPr>
          <p:cNvSpPr/>
          <p:nvPr/>
        </p:nvSpPr>
        <p:spPr>
          <a:xfrm>
            <a:off x="4319047" y="2456018"/>
            <a:ext cx="3120273" cy="4128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4945A-40F3-4AE8-929E-B61AE69A65F3}"/>
              </a:ext>
            </a:extLst>
          </p:cNvPr>
          <p:cNvSpPr/>
          <p:nvPr/>
        </p:nvSpPr>
        <p:spPr>
          <a:xfrm>
            <a:off x="5874469" y="5988713"/>
            <a:ext cx="1564851" cy="5962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F87C4-14F4-4B55-8C31-22499301D632}"/>
              </a:ext>
            </a:extLst>
          </p:cNvPr>
          <p:cNvSpPr/>
          <p:nvPr/>
        </p:nvSpPr>
        <p:spPr>
          <a:xfrm>
            <a:off x="4319047" y="5988713"/>
            <a:ext cx="1560137" cy="596245"/>
          </a:xfrm>
          <a:prstGeom prst="rect">
            <a:avLst/>
          </a:prstGeom>
          <a:solidFill>
            <a:srgbClr val="E49898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D1C39-DF07-43AA-A89F-371761D86620}"/>
              </a:ext>
            </a:extLst>
          </p:cNvPr>
          <p:cNvSpPr txBox="1"/>
          <p:nvPr/>
        </p:nvSpPr>
        <p:spPr>
          <a:xfrm>
            <a:off x="4319047" y="3206341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Bugify</a:t>
            </a:r>
            <a:r>
              <a:rPr lang="en-US" dirty="0"/>
              <a:t> would like access to the following: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4DDBC-922B-4932-99BC-E21FC8D51626}"/>
              </a:ext>
            </a:extLst>
          </p:cNvPr>
          <p:cNvSpPr txBox="1"/>
          <p:nvPr/>
        </p:nvSpPr>
        <p:spPr>
          <a:xfrm>
            <a:off x="4757392" y="3931897"/>
            <a:ext cx="216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Tickets</a:t>
            </a:r>
          </a:p>
          <a:p>
            <a:endParaRPr lang="en-US" dirty="0"/>
          </a:p>
        </p:txBody>
      </p:sp>
      <p:pic>
        <p:nvPicPr>
          <p:cNvPr id="23" name="Picture 2" descr="Image result for jira">
            <a:extLst>
              <a:ext uri="{FF2B5EF4-FFF2-40B4-BE49-F238E27FC236}">
                <a16:creationId xmlns:a16="http://schemas.microsoft.com/office/drawing/2014/main" id="{F9E20466-33A4-4F85-A941-B6165513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15" y="2559712"/>
            <a:ext cx="1392795" cy="4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4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07DF-3CB0-4630-AAAA-1FBF099F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Authstronomy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0B7B-E18D-414E-9904-ACDE61A8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Science of Web Authentication (and other security stuff)</a:t>
            </a:r>
          </a:p>
          <a:p>
            <a:r>
              <a:rPr lang="en-US" dirty="0"/>
              <a:t>Coined by Kim Maida (Auth0)</a:t>
            </a:r>
          </a:p>
          <a:p>
            <a:r>
              <a:rPr lang="en-US" dirty="0"/>
              <a:t>How does cookie-based authentication work? </a:t>
            </a:r>
          </a:p>
          <a:p>
            <a:r>
              <a:rPr lang="en-US" dirty="0"/>
              <a:t>How does token-based authentication work? </a:t>
            </a:r>
          </a:p>
          <a:p>
            <a:r>
              <a:rPr lang="en-US" dirty="0"/>
              <a:t>New SPA authorization best practices?! </a:t>
            </a:r>
          </a:p>
          <a:p>
            <a:r>
              <a:rPr lang="en-US" dirty="0"/>
              <a:t>What are the shortcomings and advantages we need to consider when adding authentication to browser-based applications?</a:t>
            </a:r>
          </a:p>
          <a:p>
            <a:r>
              <a:rPr lang="en-US" dirty="0"/>
              <a:t>What does all this technical jargon mean?!?!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0A50-C5F1-4FC1-A643-3AF698C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84" y="3183906"/>
            <a:ext cx="1209669" cy="11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9229840" y="2499096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pic>
        <p:nvPicPr>
          <p:cNvPr id="7170" name="Picture 2" descr="Image result for server icon">
            <a:extLst>
              <a:ext uri="{FF2B5EF4-FFF2-40B4-BE49-F238E27FC236}">
                <a16:creationId xmlns:a16="http://schemas.microsoft.com/office/drawing/2014/main" id="{AA56B7EA-C902-42CD-A5FC-50C9557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09" y="2977716"/>
            <a:ext cx="2309990" cy="168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015F3B9-366C-42F4-9BA6-D30021041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90475" y="5152219"/>
            <a:ext cx="1753564" cy="14642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922FB2-9658-4D32-858E-25D99BD6F04E}"/>
              </a:ext>
            </a:extLst>
          </p:cNvPr>
          <p:cNvCxnSpPr>
            <a:cxnSpLocks/>
          </p:cNvCxnSpPr>
          <p:nvPr/>
        </p:nvCxnSpPr>
        <p:spPr>
          <a:xfrm flipH="1">
            <a:off x="2467126" y="3825276"/>
            <a:ext cx="22682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D5D80E18-905B-4921-8705-E8C5FD3D0BBD}"/>
              </a:ext>
            </a:extLst>
          </p:cNvPr>
          <p:cNvGrpSpPr/>
          <p:nvPr/>
        </p:nvGrpSpPr>
        <p:grpSpPr>
          <a:xfrm>
            <a:off x="6844039" y="4799944"/>
            <a:ext cx="3508501" cy="1238276"/>
            <a:chOff x="6844039" y="4799944"/>
            <a:chExt cx="3508501" cy="1238276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0248BCF9-26C6-4198-895D-C8CAF1BD06A2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6844039" y="4799944"/>
              <a:ext cx="3508501" cy="108438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0E192F-F075-4B73-B2D3-F2771A9C95AB}"/>
                </a:ext>
              </a:extLst>
            </p:cNvPr>
            <p:cNvSpPr txBox="1"/>
            <p:nvPr/>
          </p:nvSpPr>
          <p:spPr>
            <a:xfrm>
              <a:off x="8353058" y="5730443"/>
              <a:ext cx="1753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Signs up for </a:t>
              </a:r>
              <a:r>
                <a:rPr lang="en-US" sz="1400" dirty="0" err="1"/>
                <a:t>Bugify</a:t>
              </a:r>
              <a:endParaRPr lang="en-US" sz="1400" dirty="0"/>
            </a:p>
          </p:txBody>
        </p:sp>
      </p:grpSp>
      <p:grpSp>
        <p:nvGrpSpPr>
          <p:cNvPr id="7171" name="Group 7170">
            <a:extLst>
              <a:ext uri="{FF2B5EF4-FFF2-40B4-BE49-F238E27FC236}">
                <a16:creationId xmlns:a16="http://schemas.microsoft.com/office/drawing/2014/main" id="{DCF524BF-639E-4862-A780-97772965E2A7}"/>
              </a:ext>
            </a:extLst>
          </p:cNvPr>
          <p:cNvGrpSpPr/>
          <p:nvPr/>
        </p:nvGrpSpPr>
        <p:grpSpPr>
          <a:xfrm>
            <a:off x="7045399" y="3515044"/>
            <a:ext cx="2268283" cy="843065"/>
            <a:chOff x="7045399" y="2977716"/>
            <a:chExt cx="2268283" cy="8430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A37BDB-7005-4895-B690-1650F52678A0}"/>
                </a:ext>
              </a:extLst>
            </p:cNvPr>
            <p:cNvCxnSpPr>
              <a:cxnSpLocks/>
              <a:endCxn id="7170" idx="3"/>
            </p:cNvCxnSpPr>
            <p:nvPr/>
          </p:nvCxnSpPr>
          <p:spPr>
            <a:xfrm flipH="1">
              <a:off x="7045399" y="3820781"/>
              <a:ext cx="22682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DCDB4-5B51-4FF7-ADEF-655F4B83646A}"/>
                </a:ext>
              </a:extLst>
            </p:cNvPr>
            <p:cNvSpPr txBox="1"/>
            <p:nvPr/>
          </p:nvSpPr>
          <p:spPr>
            <a:xfrm>
              <a:off x="7268890" y="2977716"/>
              <a:ext cx="1821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Bugify</a:t>
              </a:r>
              <a:r>
                <a:rPr lang="en-US" sz="1400" dirty="0"/>
                <a:t> pings Authentication API for Email</a:t>
              </a:r>
            </a:p>
          </p:txBody>
        </p:sp>
      </p:grpSp>
      <p:grpSp>
        <p:nvGrpSpPr>
          <p:cNvPr id="7168" name="Group 7167">
            <a:extLst>
              <a:ext uri="{FF2B5EF4-FFF2-40B4-BE49-F238E27FC236}">
                <a16:creationId xmlns:a16="http://schemas.microsoft.com/office/drawing/2014/main" id="{FB7E62C7-4B31-467F-91ED-08CC2EB008B1}"/>
              </a:ext>
            </a:extLst>
          </p:cNvPr>
          <p:cNvGrpSpPr/>
          <p:nvPr/>
        </p:nvGrpSpPr>
        <p:grpSpPr>
          <a:xfrm>
            <a:off x="1620683" y="4371580"/>
            <a:ext cx="3469793" cy="1882085"/>
            <a:chOff x="1620683" y="4371580"/>
            <a:chExt cx="3469793" cy="1882085"/>
          </a:xfrm>
        </p:grpSpPr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F4F843F-043F-426D-98CF-5A5715AE2017}"/>
                </a:ext>
              </a:extLst>
            </p:cNvPr>
            <p:cNvCxnSpPr>
              <a:cxnSpLocks/>
              <a:stCxn id="1028" idx="2"/>
              <a:endCxn id="14" idx="1"/>
            </p:cNvCxnSpPr>
            <p:nvPr/>
          </p:nvCxnSpPr>
          <p:spPr>
            <a:xfrm rot="16200000" flipH="1">
              <a:off x="2617872" y="3411728"/>
              <a:ext cx="1512751" cy="343245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62AFAD-EEB2-4632-A25B-7A16BDB6D8F3}"/>
                </a:ext>
              </a:extLst>
            </p:cNvPr>
            <p:cNvSpPr txBox="1"/>
            <p:nvPr/>
          </p:nvSpPr>
          <p:spPr>
            <a:xfrm>
              <a:off x="1620683" y="5515001"/>
              <a:ext cx="17535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Email Server prompts user for consent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A1E055-0369-4082-ACBF-4A3621FF19B1}"/>
              </a:ext>
            </a:extLst>
          </p:cNvPr>
          <p:cNvGrpSpPr/>
          <p:nvPr/>
        </p:nvGrpSpPr>
        <p:grpSpPr>
          <a:xfrm>
            <a:off x="2017337" y="4270342"/>
            <a:ext cx="2894028" cy="1244659"/>
            <a:chOff x="2017337" y="4270342"/>
            <a:chExt cx="2894028" cy="124465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DC4C98-5B33-453D-B8AF-B1E197A22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7337" y="4270342"/>
              <a:ext cx="2894028" cy="12446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311F22-A59E-4A48-BB63-A5EA078AAAB7}"/>
                </a:ext>
              </a:extLst>
            </p:cNvPr>
            <p:cNvSpPr txBox="1"/>
            <p:nvPr/>
          </p:nvSpPr>
          <p:spPr>
            <a:xfrm>
              <a:off x="3374247" y="4371579"/>
              <a:ext cx="1189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gives consent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7D9B59-F0B0-4E89-A3EC-ACE36FF45E28}"/>
              </a:ext>
            </a:extLst>
          </p:cNvPr>
          <p:cNvCxnSpPr>
            <a:cxnSpLocks/>
          </p:cNvCxnSpPr>
          <p:nvPr/>
        </p:nvCxnSpPr>
        <p:spPr>
          <a:xfrm>
            <a:off x="2497465" y="3601597"/>
            <a:ext cx="2310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F8C08BB8-36C7-4DB7-9439-99898B5BFC50}"/>
              </a:ext>
            </a:extLst>
          </p:cNvPr>
          <p:cNvGrpSpPr/>
          <p:nvPr/>
        </p:nvGrpSpPr>
        <p:grpSpPr>
          <a:xfrm>
            <a:off x="7024437" y="2844225"/>
            <a:ext cx="2310205" cy="584775"/>
            <a:chOff x="7024437" y="2844225"/>
            <a:chExt cx="2310205" cy="58477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1B72AB2-5080-4063-8F81-E49F58C26C6E}"/>
                </a:ext>
              </a:extLst>
            </p:cNvPr>
            <p:cNvCxnSpPr>
              <a:cxnSpLocks/>
            </p:cNvCxnSpPr>
            <p:nvPr/>
          </p:nvCxnSpPr>
          <p:spPr>
            <a:xfrm>
              <a:off x="7024437" y="3304227"/>
              <a:ext cx="231020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4" name="TextBox 7173">
              <a:extLst>
                <a:ext uri="{FF2B5EF4-FFF2-40B4-BE49-F238E27FC236}">
                  <a16:creationId xmlns:a16="http://schemas.microsoft.com/office/drawing/2014/main" id="{E4954E29-0C0D-417D-AF25-6702A3FFCA7E}"/>
                </a:ext>
              </a:extLst>
            </p:cNvPr>
            <p:cNvSpPr txBox="1"/>
            <p:nvPr/>
          </p:nvSpPr>
          <p:spPr>
            <a:xfrm>
              <a:off x="7259213" y="2844225"/>
              <a:ext cx="1840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 Returned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88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ECE2-ABF9-4BB4-8C25-B004321C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5FDB-A28B-4EA4-B9DD-0CEF9385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 what an application can do on behalf of a user</a:t>
            </a:r>
          </a:p>
          <a:p>
            <a:r>
              <a:rPr lang="en-US" dirty="0"/>
              <a:t>Cannot grand new privileges to user (that they don’t already have)</a:t>
            </a:r>
          </a:p>
          <a:p>
            <a:r>
              <a:rPr lang="en-US" dirty="0"/>
              <a:t>API is responsible for controlling scopes</a:t>
            </a:r>
          </a:p>
          <a:p>
            <a:r>
              <a:rPr lang="en-US" dirty="0"/>
              <a:t>Scopes shouldn’t be overloaded with user-specific privileges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A09E-1B50-474B-B2D0-0CA0A4A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0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922-665D-40B7-831B-67F86007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B68E-5D6A-49EE-A856-B3C7A39C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64699" cy="3416300"/>
          </a:xfrm>
        </p:spPr>
        <p:txBody>
          <a:bodyPr/>
          <a:lstStyle/>
          <a:p>
            <a:r>
              <a:rPr lang="en-US" dirty="0"/>
              <a:t>Role-based access control</a:t>
            </a:r>
          </a:p>
          <a:p>
            <a:r>
              <a:rPr lang="en-US" dirty="0"/>
              <a:t>Sets user roles and permissions on an authorization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7EC53-9C54-409D-A7C3-CE6FD1E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22</a:t>
            </a:fld>
            <a:endParaRPr lang="en-US"/>
          </a:p>
        </p:txBody>
      </p:sp>
      <p:pic>
        <p:nvPicPr>
          <p:cNvPr id="17410" name="Picture 2" descr="Role-based access control">
            <a:extLst>
              <a:ext uri="{FF2B5EF4-FFF2-40B4-BE49-F238E27FC236}">
                <a16:creationId xmlns:a16="http://schemas.microsoft.com/office/drawing/2014/main" id="{EED94907-3077-4367-B8A2-9D9C89196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2" t="18987" r="14811" b="10252"/>
          <a:stretch/>
        </p:blipFill>
        <p:spPr bwMode="auto">
          <a:xfrm>
            <a:off x="6715026" y="2281285"/>
            <a:ext cx="4842235" cy="43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63D46-672D-4EC8-93AC-97353977350D}"/>
              </a:ext>
            </a:extLst>
          </p:cNvPr>
          <p:cNvSpPr txBox="1"/>
          <p:nvPr/>
        </p:nvSpPr>
        <p:spPr>
          <a:xfrm>
            <a:off x="5967166" y="6562271"/>
            <a:ext cx="6224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https://searchsecurity.techtarget.com/definition/role-based-access-control-RBAC</a:t>
            </a:r>
          </a:p>
        </p:txBody>
      </p:sp>
    </p:spTree>
    <p:extLst>
      <p:ext uri="{BB962C8B-B14F-4D97-AF65-F5344CB8AC3E}">
        <p14:creationId xmlns:p14="http://schemas.microsoft.com/office/powerpoint/2010/main" val="395001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3501-CDEA-4175-A125-96E419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BFFD-FCDF-4CC0-88DF-BB6DB49F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passed from a web server to a browser</a:t>
            </a:r>
          </a:p>
          <a:p>
            <a:r>
              <a:rPr lang="en-US" dirty="0"/>
              <a:t>Stored in cookie.txt (in browser)</a:t>
            </a:r>
          </a:p>
          <a:p>
            <a:r>
              <a:rPr lang="en-US" dirty="0"/>
              <a:t>Used to persist the state of a user session</a:t>
            </a:r>
          </a:p>
          <a:p>
            <a:r>
              <a:rPr lang="en-US" dirty="0"/>
              <a:t>Mostly used to track website activity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C1E7-3D9D-4DE2-9AA6-DDD2255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 descr="Image result for cookie monster delete cookies">
            <a:extLst>
              <a:ext uri="{FF2B5EF4-FFF2-40B4-BE49-F238E27FC236}">
                <a16:creationId xmlns:a16="http://schemas.microsoft.com/office/drawing/2014/main" id="{725BE3F8-F4CB-4FE1-A750-46DB728B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555" y="2612803"/>
            <a:ext cx="2600116" cy="368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2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E6A-16D3-467E-91DD-658ABD3C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4EBA-1D73-4381-AB2F-5FAB11F4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02945-58DD-41CF-820E-72B740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A94D-575A-48BD-890D-430FBC0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(.NET Core)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9FFF-FDA1-4E92-AD47-2F2B04E0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18995" cy="3416300"/>
          </a:xfrm>
        </p:spPr>
        <p:txBody>
          <a:bodyPr/>
          <a:lstStyle/>
          <a:p>
            <a:r>
              <a:rPr lang="en-US" dirty="0"/>
              <a:t>Used to support RESTful services using C#</a:t>
            </a:r>
          </a:p>
          <a:p>
            <a:r>
              <a:rPr lang="en-US" dirty="0"/>
              <a:t>Uses Controllers (</a:t>
            </a:r>
            <a:r>
              <a:rPr lang="en-US" dirty="0" err="1"/>
              <a:t>ControllerBase</a:t>
            </a:r>
            <a:r>
              <a:rPr lang="en-US" dirty="0"/>
              <a:t>) to handle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149E3-4DDC-4F4D-B972-C8EC318C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25</a:t>
            </a:fld>
            <a:endParaRPr lang="en-US"/>
          </a:p>
        </p:txBody>
      </p:sp>
      <p:pic>
        <p:nvPicPr>
          <p:cNvPr id="15362" name="Picture 2" descr="The client is represented by a box on the left. It submits a request and receives a response from the application, a box drawn on the right. Within the application box, three boxes represent the controller, the model, and the data access layer. The request comes into the application's controller, and read/write operations occur between the controller and the data access layer. The model is serialized and returned to the client in the response.">
            <a:extLst>
              <a:ext uri="{FF2B5EF4-FFF2-40B4-BE49-F238E27FC236}">
                <a16:creationId xmlns:a16="http://schemas.microsoft.com/office/drawing/2014/main" id="{775D8DD6-62A8-41D5-A420-46B2E8B0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33" y="2603500"/>
            <a:ext cx="5174606" cy="371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88675-3769-42E4-9A67-132C54780BF8}"/>
              </a:ext>
            </a:extLst>
          </p:cNvPr>
          <p:cNvSpPr txBox="1"/>
          <p:nvPr/>
        </p:nvSpPr>
        <p:spPr>
          <a:xfrm>
            <a:off x="3836710" y="6562271"/>
            <a:ext cx="835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https://docs.microsoft.com/en-us/aspnet/core/tutorials/first-web-api?view=aspnetcore-3.0&amp;tabs=visual-studio</a:t>
            </a:r>
          </a:p>
        </p:txBody>
      </p:sp>
    </p:spTree>
    <p:extLst>
      <p:ext uri="{BB962C8B-B14F-4D97-AF65-F5344CB8AC3E}">
        <p14:creationId xmlns:p14="http://schemas.microsoft.com/office/powerpoint/2010/main" val="296167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AF30-88AC-4EBD-8344-BD815F11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(.NET 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EFE9-98FF-46BC-B22A-708521E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26</a:t>
            </a:fld>
            <a:endParaRPr lang="en-US"/>
          </a:p>
        </p:txBody>
      </p:sp>
      <p:pic>
        <p:nvPicPr>
          <p:cNvPr id="16386" name="Picture 2" descr="A diagram showing API layers.">
            <a:extLst>
              <a:ext uri="{FF2B5EF4-FFF2-40B4-BE49-F238E27FC236}">
                <a16:creationId xmlns:a16="http://schemas.microsoft.com/office/drawing/2014/main" id="{3FABCAD9-171E-489B-8402-0A9C4F286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7488" r="4455" b="13903"/>
          <a:stretch/>
        </p:blipFill>
        <p:spPr bwMode="auto">
          <a:xfrm>
            <a:off x="1281675" y="2300138"/>
            <a:ext cx="9628650" cy="43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4A3C3-7E42-457D-8CFE-2590CF55B82F}"/>
              </a:ext>
            </a:extLst>
          </p:cNvPr>
          <p:cNvSpPr txBox="1"/>
          <p:nvPr/>
        </p:nvSpPr>
        <p:spPr>
          <a:xfrm>
            <a:off x="7352908" y="6562271"/>
            <a:ext cx="483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https://www.toptal.com/asp-dot-net/asp-net-web-api-tutorial</a:t>
            </a:r>
          </a:p>
        </p:txBody>
      </p:sp>
    </p:spTree>
    <p:extLst>
      <p:ext uri="{BB962C8B-B14F-4D97-AF65-F5344CB8AC3E}">
        <p14:creationId xmlns:p14="http://schemas.microsoft.com/office/powerpoint/2010/main" val="24351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D593-8FEE-47D0-B692-9BE1F54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D589-5D2C-4B61-8812-C3F5C810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2.1 for web services</a:t>
            </a:r>
          </a:p>
          <a:p>
            <a:r>
              <a:rPr lang="en-US" dirty="0"/>
              <a:t>Angular Frontend</a:t>
            </a:r>
          </a:p>
          <a:p>
            <a:r>
              <a:rPr lang="en-US" dirty="0"/>
              <a:t>SQLite for managing credentials</a:t>
            </a:r>
          </a:p>
          <a:p>
            <a:r>
              <a:rPr lang="en-US" dirty="0"/>
              <a:t>Containerized with Docker</a:t>
            </a:r>
          </a:p>
          <a:p>
            <a:r>
              <a:rPr lang="en-US" dirty="0"/>
              <a:t>Deployed to Heroku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B9A6D-ACD1-489E-AFF2-9EF7F904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EB82-2D77-4FE4-8F5F-E93CC83D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65BD-A2BB-41DE-8BF2-09E12B1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https://searchsecurity.techtarget.com/definition/role-based-access-control-RBAC</a:t>
            </a:r>
            <a:endParaRPr lang="en-US" dirty="0"/>
          </a:p>
          <a:p>
            <a:r>
              <a:rPr lang="en-US" dirty="0">
                <a:hlinkClick r:id="rId3"/>
              </a:rPr>
              <a:t>https://community.auth0.com/t/all-things-open-raleigh-nc-usa-october-13-15-2019/31634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https://en.wikipedia.org/wiki/Digital_identity#Authentication</a:t>
            </a:r>
            <a:endParaRPr lang="en-US" dirty="0"/>
          </a:p>
          <a:p>
            <a:r>
              <a:rPr lang="en-US" dirty="0">
                <a:hlinkClick r:id="rId5"/>
              </a:rPr>
              <a:t>https://jasonwatmore.com/post/2018/08/14/aspnet-core-21-jwt-authentication-tutorial-with-example-api#projectstructure</a:t>
            </a:r>
            <a:endParaRPr lang="en-US" dirty="0"/>
          </a:p>
          <a:p>
            <a:r>
              <a:rPr lang="en-US" dirty="0">
                <a:hlinkClick r:id="rId6"/>
              </a:rPr>
              <a:t>https://scotch.io/tutorials/the-anatomy-of-a-json-web-token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854D-8DDE-41C4-804F-F3B5C9D8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4992-5EEE-450D-98FD-1FF92CB3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177B-476C-444B-98C7-FE6853CF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of components involved with web authentication</a:t>
            </a:r>
          </a:p>
          <a:p>
            <a:r>
              <a:rPr lang="en-US" dirty="0"/>
              <a:t>Web Tokens (JWT)</a:t>
            </a:r>
          </a:p>
          <a:p>
            <a:r>
              <a:rPr lang="en-US" dirty="0"/>
              <a:t>Web API (.NET Core)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of Web Auth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296F-AF8E-48AD-B666-8AA67A5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3</a:t>
            </a:fld>
            <a:endParaRPr lang="en-US"/>
          </a:p>
        </p:txBody>
      </p:sp>
      <p:pic>
        <p:nvPicPr>
          <p:cNvPr id="8194" name="Picture 2" descr="Image result for authentication word cloud">
            <a:extLst>
              <a:ext uri="{FF2B5EF4-FFF2-40B4-BE49-F238E27FC236}">
                <a16:creationId xmlns:a16="http://schemas.microsoft.com/office/drawing/2014/main" id="{EA80A300-7CCF-410C-B9A9-49DBD1CF3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1" t="2679" r="6974" b="4473"/>
          <a:stretch/>
        </p:blipFill>
        <p:spPr bwMode="auto">
          <a:xfrm>
            <a:off x="6643991" y="3093396"/>
            <a:ext cx="4951380" cy="32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1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0E2B-5E4B-4CDD-8FA8-D169EE44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BE65-C4BF-4204-8644-55F5B405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661" y="2572543"/>
            <a:ext cx="6304941" cy="3599316"/>
          </a:xfrm>
        </p:spPr>
        <p:txBody>
          <a:bodyPr/>
          <a:lstStyle/>
          <a:p>
            <a:r>
              <a:rPr lang="en-US" dirty="0"/>
              <a:t>Set of attributes that define an external agent to an application</a:t>
            </a:r>
          </a:p>
          <a:p>
            <a:r>
              <a:rPr lang="en-US" dirty="0"/>
              <a:t>Agent could be a person, organization, application, or device</a:t>
            </a:r>
          </a:p>
          <a:p>
            <a:r>
              <a:rPr lang="en-US" dirty="0"/>
              <a:t>ISO/IEC 24760-1 defines identity as "set of attributes related to an entity"</a:t>
            </a:r>
          </a:p>
        </p:txBody>
      </p:sp>
      <p:pic>
        <p:nvPicPr>
          <p:cNvPr id="1030" name="Picture 6" descr="Image result for identity">
            <a:extLst>
              <a:ext uri="{FF2B5EF4-FFF2-40B4-BE49-F238E27FC236}">
                <a16:creationId xmlns:a16="http://schemas.microsoft.com/office/drawing/2014/main" id="{2343A96D-F04F-4AB8-946B-92AC01E5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02" y="2368449"/>
            <a:ext cx="4687844" cy="35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1DE22-2D0E-459F-B157-DFD6F6ED0FDA}"/>
              </a:ext>
            </a:extLst>
          </p:cNvPr>
          <p:cNvSpPr txBox="1"/>
          <p:nvPr/>
        </p:nvSpPr>
        <p:spPr>
          <a:xfrm>
            <a:off x="8468412" y="6572149"/>
            <a:ext cx="372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https://clearcode.cc/blog/adtech-id-solutions/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E21F7F-E1EB-4087-AD6C-22105DF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21E-3046-4937-AAAF-B29E913A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4DCE-9B53-4FFE-B383-32D06682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verifying a digital identity</a:t>
            </a:r>
          </a:p>
          <a:p>
            <a:r>
              <a:rPr lang="en-US" dirty="0"/>
              <a:t>Not the same as identification (act of indicating an identity)</a:t>
            </a:r>
          </a:p>
          <a:p>
            <a:r>
              <a:rPr lang="en-US" dirty="0"/>
              <a:t>Involves using static attributes to prove identity</a:t>
            </a:r>
          </a:p>
          <a:p>
            <a:pPr lvl="1"/>
            <a:r>
              <a:rPr lang="en-US" dirty="0"/>
              <a:t>Username/Password</a:t>
            </a:r>
          </a:p>
          <a:p>
            <a:pPr lvl="1"/>
            <a:r>
              <a:rPr lang="en-US" dirty="0"/>
              <a:t>Access Card</a:t>
            </a:r>
          </a:p>
          <a:p>
            <a:pPr lvl="1"/>
            <a:r>
              <a:rPr lang="en-US" dirty="0"/>
              <a:t>Biometrics</a:t>
            </a:r>
          </a:p>
          <a:p>
            <a:endParaRPr lang="en-US" dirty="0"/>
          </a:p>
        </p:txBody>
      </p:sp>
      <p:pic>
        <p:nvPicPr>
          <p:cNvPr id="2050" name="Picture 2" descr="Image result for fingerprint">
            <a:extLst>
              <a:ext uri="{FF2B5EF4-FFF2-40B4-BE49-F238E27FC236}">
                <a16:creationId xmlns:a16="http://schemas.microsoft.com/office/drawing/2014/main" id="{A204E3C1-DE3D-42AC-ABD0-AD2FC9D4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69" y="2603500"/>
            <a:ext cx="2490663" cy="362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4CA65-2606-454F-B829-93872F9BF96C}"/>
              </a:ext>
            </a:extLst>
          </p:cNvPr>
          <p:cNvSpPr txBox="1"/>
          <p:nvPr/>
        </p:nvSpPr>
        <p:spPr>
          <a:xfrm>
            <a:off x="5637229" y="6572149"/>
            <a:ext cx="65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https://www.forensicmag.com/news/2018/10/contactless-3d-fingerprint-identification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8189-250B-47E0-98B7-5097959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42B7-1A70-4712-B33B-7499C5FA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7A52-9942-4AB9-92D5-3BE85108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the rights a Digital Identity must have to access a resource</a:t>
            </a:r>
          </a:p>
          <a:p>
            <a:r>
              <a:rPr lang="en-US" dirty="0"/>
              <a:t>Read/Write Privileges</a:t>
            </a:r>
          </a:p>
          <a:p>
            <a:r>
              <a:rPr lang="en-US" dirty="0"/>
              <a:t>User vs. Admin</a:t>
            </a:r>
          </a:p>
        </p:txBody>
      </p:sp>
      <p:pic>
        <p:nvPicPr>
          <p:cNvPr id="3074" name="Picture 2" descr="Image result for authorization">
            <a:extLst>
              <a:ext uri="{FF2B5EF4-FFF2-40B4-BE49-F238E27FC236}">
                <a16:creationId xmlns:a16="http://schemas.microsoft.com/office/drawing/2014/main" id="{9162550C-6403-473C-BA71-0BBBFD91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46" y="2477039"/>
            <a:ext cx="3927567" cy="392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C4054-E2D7-495B-8300-DC1BDCBB737D}"/>
              </a:ext>
            </a:extLst>
          </p:cNvPr>
          <p:cNvSpPr txBox="1"/>
          <p:nvPr/>
        </p:nvSpPr>
        <p:spPr>
          <a:xfrm>
            <a:off x="6702458" y="6561057"/>
            <a:ext cx="548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https://www.changehealthcare.com/solutions/clearance-authorization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BE45-C5F7-4FA6-A0D1-11E19518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FCE-6A9F-419C-9628-D735EE8A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writes these specs?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7F0B-611E-4A25-AC03-24673A45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Engineering Task Force (IETF)</a:t>
            </a:r>
          </a:p>
          <a:p>
            <a:pPr lvl="1"/>
            <a:r>
              <a:rPr lang="en-US" dirty="0"/>
              <a:t>Open Standards Organization</a:t>
            </a:r>
          </a:p>
          <a:p>
            <a:pPr lvl="1"/>
            <a:r>
              <a:rPr lang="en-US" dirty="0"/>
              <a:t>Develops and promotes voluntary internet standards</a:t>
            </a:r>
          </a:p>
        </p:txBody>
      </p:sp>
      <p:pic>
        <p:nvPicPr>
          <p:cNvPr id="4098" name="Picture 2" descr="Image result for ietf">
            <a:extLst>
              <a:ext uri="{FF2B5EF4-FFF2-40B4-BE49-F238E27FC236}">
                <a16:creationId xmlns:a16="http://schemas.microsoft.com/office/drawing/2014/main" id="{A96B17EC-70E0-459F-9C95-BD25C3C7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84" y="3116561"/>
            <a:ext cx="3860166" cy="205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C696A-8A8A-4A85-8BF6-5EDA53A7D923}"/>
              </a:ext>
            </a:extLst>
          </p:cNvPr>
          <p:cNvSpPr txBox="1"/>
          <p:nvPr/>
        </p:nvSpPr>
        <p:spPr>
          <a:xfrm>
            <a:off x="7428322" y="6551715"/>
            <a:ext cx="4763678" cy="28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https://en.wikipedia.org/wiki/Internet_Engineering_Task_Force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7463-0D7B-4E97-9431-0417AC9F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jira">
            <a:extLst>
              <a:ext uri="{FF2B5EF4-FFF2-40B4-BE49-F238E27FC236}">
                <a16:creationId xmlns:a16="http://schemas.microsoft.com/office/drawing/2014/main" id="{12434F4A-5290-4654-8366-BC439CA0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11" y="3274289"/>
            <a:ext cx="2825193" cy="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17" y="4109034"/>
            <a:ext cx="1808174" cy="1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73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D5B-0342-485C-8763-7C53F30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717-6EA7-47CE-A663-029940C7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372C-1A6D-4431-B44F-B084F2B70848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jira">
            <a:extLst>
              <a:ext uri="{FF2B5EF4-FFF2-40B4-BE49-F238E27FC236}">
                <a16:creationId xmlns:a16="http://schemas.microsoft.com/office/drawing/2014/main" id="{12434F4A-5290-4654-8366-BC439CA0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27" y="3531606"/>
            <a:ext cx="2825193" cy="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utlook">
            <a:extLst>
              <a:ext uri="{FF2B5EF4-FFF2-40B4-BE49-F238E27FC236}">
                <a16:creationId xmlns:a16="http://schemas.microsoft.com/office/drawing/2014/main" id="{B2F4DA54-A9D8-4552-95F4-4015A3B3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3122578"/>
            <a:ext cx="1808174" cy="1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A43812-7279-40D6-AD56-8736B4076FBA}"/>
              </a:ext>
            </a:extLst>
          </p:cNvPr>
          <p:cNvGrpSpPr/>
          <p:nvPr/>
        </p:nvGrpSpPr>
        <p:grpSpPr>
          <a:xfrm>
            <a:off x="4702154" y="3167163"/>
            <a:ext cx="2245400" cy="2300848"/>
            <a:chOff x="4702154" y="3167163"/>
            <a:chExt cx="2245400" cy="230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8D7D3C-805F-468C-9249-0CA32E73357D}"/>
                </a:ext>
              </a:extLst>
            </p:cNvPr>
            <p:cNvGrpSpPr/>
            <p:nvPr/>
          </p:nvGrpSpPr>
          <p:grpSpPr>
            <a:xfrm>
              <a:off x="4980562" y="3167163"/>
              <a:ext cx="1686128" cy="1686128"/>
              <a:chOff x="4980562" y="3167163"/>
              <a:chExt cx="1686128" cy="1686128"/>
            </a:xfrm>
          </p:grpSpPr>
          <p:pic>
            <p:nvPicPr>
              <p:cNvPr id="2052" name="Picture 4" descr="Image result for bug icon">
                <a:extLst>
                  <a:ext uri="{FF2B5EF4-FFF2-40B4-BE49-F238E27FC236}">
                    <a16:creationId xmlns:a16="http://schemas.microsoft.com/office/drawing/2014/main" id="{09573268-AC5A-476F-9B0C-592A8063F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562" y="3167163"/>
                <a:ext cx="1686128" cy="168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wrench icon">
                <a:extLst>
                  <a:ext uri="{FF2B5EF4-FFF2-40B4-BE49-F238E27FC236}">
                    <a16:creationId xmlns:a16="http://schemas.microsoft.com/office/drawing/2014/main" id="{5046ED1B-1699-408F-BC53-4D86E4AC6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0143" y="3781883"/>
                <a:ext cx="706965" cy="70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CC4E4-03AF-4818-9DA3-EB10F246C2FC}"/>
                </a:ext>
              </a:extLst>
            </p:cNvPr>
            <p:cNvSpPr/>
            <p:nvPr/>
          </p:nvSpPr>
          <p:spPr>
            <a:xfrm>
              <a:off x="4702154" y="4698570"/>
              <a:ext cx="2245400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Bugify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6000B-FDF2-411D-8ECA-E1D23C9E7CCA}"/>
              </a:ext>
            </a:extLst>
          </p:cNvPr>
          <p:cNvCxnSpPr>
            <a:cxnSpLocks/>
          </p:cNvCxnSpPr>
          <p:nvPr/>
        </p:nvCxnSpPr>
        <p:spPr>
          <a:xfrm>
            <a:off x="3289955" y="4100660"/>
            <a:ext cx="15459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C37F8-4DBB-4F3C-AD54-6CD0D9D4D6BE}"/>
              </a:ext>
            </a:extLst>
          </p:cNvPr>
          <p:cNvCxnSpPr>
            <a:cxnSpLocks/>
          </p:cNvCxnSpPr>
          <p:nvPr/>
        </p:nvCxnSpPr>
        <p:spPr>
          <a:xfrm>
            <a:off x="6742106" y="4110087"/>
            <a:ext cx="11422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12378</TotalTime>
  <Words>746</Words>
  <Application>Microsoft Office PowerPoint</Application>
  <PresentationFormat>Widescreen</PresentationFormat>
  <Paragraphs>158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 Boardroom</vt:lpstr>
      <vt:lpstr> Authstronomy</vt:lpstr>
      <vt:lpstr>Authstronomy</vt:lpstr>
      <vt:lpstr>Overview</vt:lpstr>
      <vt:lpstr>Digital Identity</vt:lpstr>
      <vt:lpstr>Authentication</vt:lpstr>
      <vt:lpstr>Authorization</vt:lpstr>
      <vt:lpstr>Who writes these specs?</vt:lpstr>
      <vt:lpstr>Scenario</vt:lpstr>
      <vt:lpstr>Scenario</vt:lpstr>
      <vt:lpstr>Scenario</vt:lpstr>
      <vt:lpstr>Sharing Credentials is BAD!</vt:lpstr>
      <vt:lpstr>OAuth (2.0)</vt:lpstr>
      <vt:lpstr>OpenID Connect (OIDC)</vt:lpstr>
      <vt:lpstr>Tokens</vt:lpstr>
      <vt:lpstr>Scenario</vt:lpstr>
      <vt:lpstr>Scenario</vt:lpstr>
      <vt:lpstr>Scenario</vt:lpstr>
      <vt:lpstr>Scenario</vt:lpstr>
      <vt:lpstr>Scenario</vt:lpstr>
      <vt:lpstr>Scenario</vt:lpstr>
      <vt:lpstr>Scopes</vt:lpstr>
      <vt:lpstr>RBAC</vt:lpstr>
      <vt:lpstr>Cookies</vt:lpstr>
      <vt:lpstr>JWT Tokens</vt:lpstr>
      <vt:lpstr>Web API (.NET Core)</vt:lpstr>
      <vt:lpstr>Web API (.NET Core)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Authstronomy</dc:title>
  <dc:creator>Kumar Mahinthakumar</dc:creator>
  <cp:lastModifiedBy>Kumar Mahinthakumar</cp:lastModifiedBy>
  <cp:revision>45</cp:revision>
  <dcterms:created xsi:type="dcterms:W3CDTF">2019-11-04T21:14:24Z</dcterms:created>
  <dcterms:modified xsi:type="dcterms:W3CDTF">2019-11-18T16:17:29Z</dcterms:modified>
</cp:coreProperties>
</file>