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>
        <p:scale>
          <a:sx n="70" d="100"/>
          <a:sy n="70" d="100"/>
        </p:scale>
        <p:origin x="130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4B7A0-B01C-4E35-8B10-23A4EAC7EE74}" type="datetimeFigureOut">
              <a:rPr lang="ru-RU" smtClean="0"/>
              <a:t>23.02.2018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50EC91FB-963C-457F-9C75-C92603A425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9248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4B7A0-B01C-4E35-8B10-23A4EAC7EE74}" type="datetimeFigureOut">
              <a:rPr lang="ru-RU" smtClean="0"/>
              <a:t>23.02.2018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50EC91FB-963C-457F-9C75-C92603A425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7196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4B7A0-B01C-4E35-8B10-23A4EAC7EE74}" type="datetimeFigureOut">
              <a:rPr lang="ru-RU" smtClean="0"/>
              <a:t>23.02.2018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50EC91FB-963C-457F-9C75-C92603A425BF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35468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4B7A0-B01C-4E35-8B10-23A4EAC7EE74}" type="datetimeFigureOut">
              <a:rPr lang="ru-RU" smtClean="0"/>
              <a:t>23.02.2018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50EC91FB-963C-457F-9C75-C92603A425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55563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4B7A0-B01C-4E35-8B10-23A4EAC7EE74}" type="datetimeFigureOut">
              <a:rPr lang="ru-RU" smtClean="0"/>
              <a:t>23.02.2018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50EC91FB-963C-457F-9C75-C92603A425BF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410262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4B7A0-B01C-4E35-8B10-23A4EAC7EE74}" type="datetimeFigureOut">
              <a:rPr lang="ru-RU" smtClean="0"/>
              <a:t>23.02.2018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50EC91FB-963C-457F-9C75-C92603A425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21322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4B7A0-B01C-4E35-8B10-23A4EAC7EE74}" type="datetimeFigureOut">
              <a:rPr lang="ru-RU" smtClean="0"/>
              <a:t>23.02.2018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C91FB-963C-457F-9C75-C92603A425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34641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4B7A0-B01C-4E35-8B10-23A4EAC7EE74}" type="datetimeFigureOut">
              <a:rPr lang="ru-RU" smtClean="0"/>
              <a:t>23.02.2018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C91FB-963C-457F-9C75-C92603A425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8192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4B7A0-B01C-4E35-8B10-23A4EAC7EE74}" type="datetimeFigureOut">
              <a:rPr lang="ru-RU" smtClean="0"/>
              <a:t>23.02.2018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C91FB-963C-457F-9C75-C92603A425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04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4B7A0-B01C-4E35-8B10-23A4EAC7EE74}" type="datetimeFigureOut">
              <a:rPr lang="ru-RU" smtClean="0"/>
              <a:t>23.02.2018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50EC91FB-963C-457F-9C75-C92603A425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416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4B7A0-B01C-4E35-8B10-23A4EAC7EE74}" type="datetimeFigureOut">
              <a:rPr lang="ru-RU" smtClean="0"/>
              <a:t>23.02.2018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50EC91FB-963C-457F-9C75-C92603A425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3942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4B7A0-B01C-4E35-8B10-23A4EAC7EE74}" type="datetimeFigureOut">
              <a:rPr lang="ru-RU" smtClean="0"/>
              <a:t>23.02.2018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50EC91FB-963C-457F-9C75-C92603A425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935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4B7A0-B01C-4E35-8B10-23A4EAC7EE74}" type="datetimeFigureOut">
              <a:rPr lang="ru-RU" smtClean="0"/>
              <a:t>23.02.2018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C91FB-963C-457F-9C75-C92603A425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6181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4B7A0-B01C-4E35-8B10-23A4EAC7EE74}" type="datetimeFigureOut">
              <a:rPr lang="ru-RU" smtClean="0"/>
              <a:t>23.02.2018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C91FB-963C-457F-9C75-C92603A425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6531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4B7A0-B01C-4E35-8B10-23A4EAC7EE74}" type="datetimeFigureOut">
              <a:rPr lang="ru-RU" smtClean="0"/>
              <a:t>23.02.2018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C91FB-963C-457F-9C75-C92603A425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9146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4B7A0-B01C-4E35-8B10-23A4EAC7EE74}" type="datetimeFigureOut">
              <a:rPr lang="ru-RU" smtClean="0"/>
              <a:t>23.02.2018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50EC91FB-963C-457F-9C75-C92603A425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8201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4B7A0-B01C-4E35-8B10-23A4EAC7EE74}" type="datetimeFigureOut">
              <a:rPr lang="ru-RU" smtClean="0"/>
              <a:t>23.02.2018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50EC91FB-963C-457F-9C75-C92603A425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5081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00138" y="785813"/>
            <a:ext cx="7886700" cy="3991569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Лекция 11 </a:t>
            </a:r>
            <a:r>
              <a:rPr lang="ru-RU" sz="44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/>
            </a:r>
            <a:br>
              <a:rPr lang="ru-RU" sz="44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</a:br>
            <a:r>
              <a:rPr lang="ru-RU" sz="40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Совокупный </a:t>
            </a:r>
            <a:r>
              <a:rPr lang="ru-RU" sz="40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спрос и совокупное предложение</a:t>
            </a:r>
            <a:r>
              <a:rPr lang="ru-RU" sz="4800" dirty="0"/>
              <a:t/>
            </a:r>
            <a:br>
              <a:rPr lang="ru-RU" sz="4800" dirty="0"/>
            </a:br>
            <a:endParaRPr lang="ru-RU" sz="48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307581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03386" y="0"/>
            <a:ext cx="7670041" cy="1280890"/>
          </a:xfrm>
        </p:spPr>
        <p:txBody>
          <a:bodyPr>
            <a:normAutofit/>
          </a:bodyPr>
          <a:lstStyle/>
          <a:p>
            <a:pPr algn="ctr"/>
            <a:r>
              <a:rPr lang="ru-RU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rial Black" panose="020B0A04020102020204" pitchFamily="34" charset="0"/>
              </a:rPr>
              <a:t>Совокупное предложение. Кривая </a:t>
            </a:r>
            <a:r>
              <a:rPr lang="en-US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rial Black" panose="020B0A04020102020204" pitchFamily="34" charset="0"/>
              </a:rPr>
              <a:t>AS</a:t>
            </a:r>
            <a:endParaRPr lang="ru-RU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0377" y="1280889"/>
            <a:ext cx="8502554" cy="5392865"/>
          </a:xfrm>
        </p:spPr>
        <p:txBody>
          <a:bodyPr>
            <a:normAutofit lnSpcReduction="10000"/>
          </a:bodyPr>
          <a:lstStyle/>
          <a:p>
            <a:pPr algn="just"/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Совокупное предложение (А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– это предложение реального ВВП.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него оказывают влияние цены и неценовые факторы. </a:t>
            </a:r>
          </a:p>
          <a:p>
            <a:pPr algn="just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Совокупное предложение (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aggregate supply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– объединяет в себе предложение всех товаров, реализуемых на национальном рынке. Это уровень наличного реального объема национального произ­водства товаров и услуг при каждом возможном уровне цен.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Когда, 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совокупная цена повышается, совокупное предложение увеличивается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наоборот.</a:t>
            </a:r>
          </a:p>
          <a:p>
            <a:pPr marL="0" indent="0"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Неценовые факторы  совокупного предложения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74713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Изменение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цен на ресурсы:</a:t>
            </a:r>
          </a:p>
          <a:p>
            <a:pPr marL="874713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Цены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импортные ресурсы</a:t>
            </a:r>
          </a:p>
          <a:p>
            <a:pPr marL="874713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Господство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рынке</a:t>
            </a:r>
          </a:p>
          <a:p>
            <a:pPr marL="874713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Изменение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производительности </a:t>
            </a:r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74713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Изменения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правовых норм:</a:t>
            </a:r>
          </a:p>
          <a:p>
            <a:pPr marL="874713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Налоги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 предприятий и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субсидии</a:t>
            </a:r>
          </a:p>
          <a:p>
            <a:pPr marL="874713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Государственное регулирование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537590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45660" y="109181"/>
            <a:ext cx="8748215" cy="6578221"/>
          </a:xfrm>
        </p:spPr>
        <p:txBody>
          <a:bodyPr>
            <a:normAutofit fontScale="92500" lnSpcReduction="20000"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Что касается зависимости совокупного предложения от цены, то в теории существует две модели: </a:t>
            </a:r>
            <a:r>
              <a:rPr lang="ru-RU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классическая и кейнсианская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23900" indent="-368300">
              <a:tabLst>
                <a:tab pos="723900" algn="l"/>
              </a:tabLst>
            </a:pPr>
            <a:r>
              <a:rPr lang="ru-RU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основе классической модели лежит положение об абсолютной гибкости цен и зарплаты. </a:t>
            </a:r>
            <a:endParaRPr lang="ru-RU" sz="2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4863" indent="-354013">
              <a:spcBef>
                <a:spcPts val="0"/>
              </a:spcBef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овокупное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предложение не зависит от цен. Поэтому на графике кривая А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приобретает вид вертикальной линии, которая начинается в точке потенциального ВВП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804863" indent="-354013">
              <a:spcBef>
                <a:spcPts val="0"/>
              </a:spcBef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лассическая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модель – это модель совокупного предложения для долгосрочного периода.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2396" y="627796"/>
            <a:ext cx="6744434" cy="413527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3756346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91319" y="3152203"/>
            <a:ext cx="8461611" cy="4273921"/>
          </a:xfrm>
        </p:spPr>
        <p:txBody>
          <a:bodyPr/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Связь между ценой и совокупным предложением в краткосрочном периоде объясняет кейнсианская модель. В ее основе – положение о негибкости зарплаты в течение краткосрочного периода. </a:t>
            </a:r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огласно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кейнсианской модели, в краткосрочном периоде гибкими являются только цены, а зарплата временно не меняется.</a:t>
            </a: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краткосрочном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периоде, в течение которого зарплата не меняется, совокупное предложение находится в прямой зависимости от товарных цен. Поэтому на графике кривая А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имеет положительный наклон. Это значит, что кейнсианская модель – это модель совокупного предложения для краткосрочного периода.</a:t>
            </a:r>
          </a:p>
          <a:p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0021" y="0"/>
            <a:ext cx="5304927" cy="315220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9806278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41194" y="136477"/>
            <a:ext cx="8666327" cy="6537278"/>
          </a:xfrm>
        </p:spPr>
        <p:txBody>
          <a:bodyPr/>
          <a:lstStyle/>
          <a:p>
            <a:pPr marL="1077913" indent="-450850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Особенность краткосрочной кривой совокупного предложения заключается в том, что она отображает неодинаковую связь между ценой и совокупным предложением при различном уровне занятости. В этом контексте 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кривую А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можно условно разделить на три участка: 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горизонтальный, восходящий, вертикальный.</a:t>
            </a:r>
          </a:p>
          <a:p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1813" indent="0">
              <a:spcBef>
                <a:spcPts val="0"/>
              </a:spcBef>
              <a:buNone/>
            </a:pP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1813" indent="0">
              <a:spcBef>
                <a:spcPts val="0"/>
              </a:spcBef>
              <a:buNone/>
            </a:pPr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1813" indent="0">
              <a:spcBef>
                <a:spcPts val="0"/>
              </a:spcBef>
              <a:buNone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График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совокупного предложения имеет положительный наклон и состоит из трех частей:</a:t>
            </a:r>
          </a:p>
          <a:p>
            <a:pPr marL="900113" indent="-368300">
              <a:spcBef>
                <a:spcPts val="0"/>
              </a:spcBef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Горизонтальный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900113" indent="-368300">
              <a:spcBef>
                <a:spcPts val="0"/>
              </a:spcBef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Промежуточный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(восходящий).</a:t>
            </a:r>
          </a:p>
          <a:p>
            <a:pPr marL="900113" indent="-368300">
              <a:spcBef>
                <a:spcPts val="0"/>
              </a:spcBef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Вертикальный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1813" indent="0"/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1813" indent="0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0088" y="1722976"/>
            <a:ext cx="6097797" cy="3162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8923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23582" y="204716"/>
            <a:ext cx="7956645" cy="6653284"/>
          </a:xfrm>
        </p:spPr>
        <p:txBody>
          <a:bodyPr>
            <a:normAutofit/>
          </a:bodyPr>
          <a:lstStyle/>
          <a:p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Горизонтальный отрезок кривой AS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соответствует экономике спада, высокому уровню безработицы и недоиспользованию производственных мощностей. В этих условиях любое повышение AD — желательно, так как оно ведет к росту объема производства и занятости, не увеличивая при этом общий уровень цен.</a:t>
            </a:r>
          </a:p>
          <a:p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Промежуточный отрезок кривой AS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предполагает такую воспроизводственную ситуацию, когда увеличение реального объема производства сопровождается некоторым ростом цен, что связано с неравномерным развитием отраслей и применением менее производительных ресурсов, поскольку более эффективные ресурсы уже задействованы.</a:t>
            </a:r>
          </a:p>
          <a:p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Вертикальный отрезок кривой AS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имеет место тогда, когда экономика работает на полную мощность и достичь дальнейшего роста объема производства в короткий срок уже невозможно. Увеличение совокупного спроса в этих условиях приведет к повышению общего уровня цен.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67364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00175" y="166910"/>
            <a:ext cx="7019925" cy="1280890"/>
          </a:xfrm>
        </p:spPr>
        <p:txBody>
          <a:bodyPr>
            <a:normAutofit/>
          </a:bodyPr>
          <a:lstStyle/>
          <a:p>
            <a:pPr algn="ctr"/>
            <a:r>
              <a:rPr lang="ru-RU" sz="48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rial Black" panose="020B0A04020102020204" pitchFamily="34" charset="0"/>
              </a:rPr>
              <a:t>План</a:t>
            </a:r>
            <a:endParaRPr lang="ru-RU" sz="48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28689" y="1271588"/>
            <a:ext cx="7605712" cy="4639634"/>
          </a:xfrm>
        </p:spPr>
        <p:txBody>
          <a:bodyPr/>
          <a:lstStyle/>
          <a:p>
            <a:pPr marL="0" indent="0">
              <a:buNone/>
            </a:pP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Совокупный спрос. Кривая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Совокупное предложение. Кривая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28064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42950" y="152623"/>
            <a:ext cx="8072438" cy="1280890"/>
          </a:xfrm>
        </p:spPr>
        <p:txBody>
          <a:bodyPr>
            <a:normAutofit/>
          </a:bodyPr>
          <a:lstStyle/>
          <a:p>
            <a:pPr algn="ctr"/>
            <a:r>
              <a:rPr lang="ru-RU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rial Black" panose="020B0A04020102020204" pitchFamily="34" charset="0"/>
              </a:rPr>
              <a:t>1. Совокупный спрос. </a:t>
            </a:r>
            <a:r>
              <a:rPr lang="ru-RU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rial Black" panose="020B0A04020102020204" pitchFamily="34" charset="0"/>
              </a:rPr>
              <a:t/>
            </a:r>
            <a:br>
              <a:rPr lang="ru-RU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rial Black" panose="020B0A04020102020204" pitchFamily="34" charset="0"/>
              </a:rPr>
            </a:br>
            <a:r>
              <a:rPr lang="ru-RU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rial Black" panose="020B0A04020102020204" pitchFamily="34" charset="0"/>
              </a:rPr>
              <a:t>Кривая </a:t>
            </a:r>
            <a:r>
              <a:rPr lang="en-US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rial Black" panose="020B0A04020102020204" pitchFamily="34" charset="0"/>
              </a:rPr>
              <a:t>AD</a:t>
            </a:r>
            <a:endParaRPr lang="ru-RU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71588" y="1328737"/>
            <a:ext cx="7543799" cy="5272087"/>
          </a:xfrm>
        </p:spPr>
        <p:txBody>
          <a:bodyPr>
            <a:normAutofit/>
          </a:bodyPr>
          <a:lstStyle/>
          <a:p>
            <a:pPr algn="just"/>
            <a:r>
              <a:rPr lang="ru-RU" sz="2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Макроэкономическое </a:t>
            </a:r>
            <a:r>
              <a:rPr lang="ru-RU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равновесие</a:t>
            </a:r>
            <a:r>
              <a:rPr lang="ru-RU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—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это состояние внутренней сбалансированности и пропорциональности основных элементов и функций экономической системы, при котором пропорции обмена сложились таким образом, что на всех рынках одновременно достигнуто равенство между спросом и предложением. </a:t>
            </a:r>
            <a:endParaRPr lang="ru-RU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Модель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макроэконо­мического равновесия «совокупный спрос — совокупное предложе­ние» </a:t>
            </a:r>
            <a:r>
              <a:rPr lang="ru-RU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(А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ru-RU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ru-RU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позволяет выяснить факторы формирования общего уровня цен </a:t>
            </a:r>
            <a:r>
              <a:rPr lang="ru-RU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(Р)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реального объема национального производства </a:t>
            </a:r>
            <a:r>
              <a:rPr lang="ru-RU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ru-RU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рынке товаров и услуг. </a:t>
            </a:r>
            <a:endParaRPr lang="ru-RU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37541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85837" y="185738"/>
            <a:ext cx="8015287" cy="6672262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идеале национальная экономика должна стремиться к </a:t>
            </a:r>
            <a:r>
              <a:rPr lang="ru-RU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динамическому равновесию</a:t>
            </a:r>
            <a:r>
              <a:rPr lang="ru-RU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т. е. установлению пропорций, обеспечивающих полное использование ресурсов и стабильный 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экономический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рост. </a:t>
            </a: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основным видам равновесий, наруше­ние которых порождает большинство макроэкономических проблем, следует отнести: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равновесие совокупного спроса и совокупного пред­ложения;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равновесие спроса и предложения денег;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равновесие на рынке труда;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равновесие доходов и расходов государства.</a:t>
            </a:r>
          </a:p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Если на рынке благ достигнуто равновесие, то частные рын­ки конечных товаров и ресурсов тоже находятся в равновесии. </a:t>
            </a:r>
          </a:p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Равновесие на рынке благ можно определить, как равенство совокупного спроса (совокупных расходов) и совокупного предложения (совокупных доходов).</a:t>
            </a:r>
          </a:p>
          <a:p>
            <a:pPr algn="just"/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3373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 двумя скругленными противолежащими углами 1"/>
          <p:cNvSpPr/>
          <p:nvPr/>
        </p:nvSpPr>
        <p:spPr>
          <a:xfrm>
            <a:off x="971550" y="4114801"/>
            <a:ext cx="7972425" cy="2071688"/>
          </a:xfrm>
          <a:prstGeom prst="round2Diag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28700" y="385762"/>
            <a:ext cx="7915275" cy="6472238"/>
          </a:xfrm>
        </p:spPr>
        <p:txBody>
          <a:bodyPr>
            <a:normAutofit/>
          </a:bodyPr>
          <a:lstStyle/>
          <a:p>
            <a:pPr algn="just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акроэкономика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использует обобщенные понятия: 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совокупный спрос, совокупное предложение, рыночное равновесие</a:t>
            </a:r>
            <a:r>
              <a:rPr lang="ru-RU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овокупный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спрос и предложение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являются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стоимостными показателями, связанными с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ВВП,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РД (распо­лагаемый доход), чистой прибылью и другими макроэкономи­ческими измерителями в системе национальных счетов. </a:t>
            </a:r>
          </a:p>
          <a:p>
            <a:pPr algn="just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Спрос характеризует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желания и возмож­ности покупателей. Последние в масштабе всей экономики представ­лены: </a:t>
            </a:r>
            <a:r>
              <a:rPr lang="ru-RU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домохозяйствами (потребительские расходы), предприятиями (ин­вестиции), государством (государственные закупки товаров и услуг), а также иностранными покупателями (чистый экспорт</a:t>
            </a:r>
            <a:r>
              <a:rPr lang="ru-RU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algn="just"/>
            <a:r>
              <a:rPr lang="ru-RU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Совокупный спрос (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aggre</a:t>
            </a:r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­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gate demand</a:t>
            </a:r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– это различные объемы 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товаров и услуг, кото­рые домохозяйства, предприятия и государство готовы купить при любом возможном уровне цен.</a:t>
            </a:r>
          </a:p>
          <a:p>
            <a:pPr algn="just"/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Совокупный спрос (А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как платежеспособный спрос на реальный ВВП, зависит от уровня цен на конечные товары и услуги</a:t>
            </a:r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ru-RU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2107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1489" y="200025"/>
            <a:ext cx="8558212" cy="6657975"/>
          </a:xfrm>
        </p:spPr>
        <p:txBody>
          <a:bodyPr>
            <a:normAutofit/>
          </a:bodyPr>
          <a:lstStyle/>
          <a:p>
            <a:pPr marL="800100" indent="-268288" algn="just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Совокупный спрос в отличии от рыночного спроса – более сложная экономическая категория, в масштабах общества он состоит из четырех основных компонентов:</a:t>
            </a:r>
          </a:p>
          <a:p>
            <a:pPr marL="0" indent="0" algn="just">
              <a:buNone/>
            </a:pP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потребление (потребительские расходы – совокупный спрос на товары и услуги); </a:t>
            </a:r>
          </a:p>
          <a:p>
            <a:pPr marL="0" indent="0" algn="just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инвестиционные расходы (спрос на капитальное строительство со стороны предпринимателей); </a:t>
            </a:r>
          </a:p>
          <a:p>
            <a:pPr marL="0" indent="0" algn="just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ru-RU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Государственные закупки товаров услуг;  </a:t>
            </a:r>
          </a:p>
          <a:p>
            <a:pPr marL="0" indent="0" algn="just">
              <a:buNone/>
            </a:pP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NЕ</a:t>
            </a:r>
            <a:r>
              <a:rPr lang="ru-RU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чистый экспорт (разница между иностранным спросом на отечественные товары и отечественным спросом на импортные товары или разница между экспортом и импортом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algn="just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овокупный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спрос – это </a:t>
            </a:r>
            <a:r>
              <a:rPr lang="ru-RU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спрос на конечную продук­цию</a:t>
            </a:r>
            <a:r>
              <a:rPr lang="ru-RU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текущего потребления в этом же году или для инвес­тиционных целей в следующем годовом периоде.</a:t>
            </a:r>
          </a:p>
          <a:p>
            <a:pPr algn="just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Совокупный спрос связан с динамикой совокупной цены. Рост совокупной цены при прочих равных условиях ведет к снижению совокупного спроса, и наоборот.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87802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0251" y="163773"/>
            <a:ext cx="8693624" cy="6578221"/>
          </a:xfrm>
        </p:spPr>
        <p:txBody>
          <a:bodyPr>
            <a:normAutofit/>
          </a:bodyPr>
          <a:lstStyle/>
          <a:p>
            <a:pPr marL="982663" indent="-355600" algn="just">
              <a:tabLst>
                <a:tab pos="1077913" algn="l"/>
              </a:tabLst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Зависимость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между реальным объемом национального продук­та, который планируют приобрести потребители при каждом из воз­можных уровней цен, показывает 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кривая совокупного </a:t>
            </a:r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спроса.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82663" indent="-355600" algn="just">
              <a:tabLst>
                <a:tab pos="1077913" algn="l"/>
              </a:tabLst>
            </a:pP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82663" indent="-355600" algn="just">
              <a:tabLst>
                <a:tab pos="1077913" algn="l"/>
              </a:tabLst>
            </a:pPr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82663" indent="-355600" algn="just">
              <a:tabLst>
                <a:tab pos="1077913" algn="l"/>
              </a:tabLst>
            </a:pP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82663" indent="-355600" algn="just">
              <a:tabLst>
                <a:tab pos="1077913" algn="l"/>
              </a:tabLst>
            </a:pPr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82663" indent="-355600" algn="just">
              <a:tabLst>
                <a:tab pos="1077913" algn="l"/>
              </a:tabLst>
            </a:pPr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82663" indent="-355600" algn="just">
              <a:tabLst>
                <a:tab pos="1077913" algn="l"/>
              </a:tabLst>
            </a:pP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82663" indent="-355600" algn="just">
              <a:tabLst>
                <a:tab pos="1077913" algn="l"/>
              </a:tabLst>
            </a:pPr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82663" indent="-355600" algn="just">
              <a:tabLst>
                <a:tab pos="1077913" algn="l"/>
              </a:tabLst>
            </a:pPr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23900" indent="-273050" algn="just">
              <a:tabLst>
                <a:tab pos="1077913" algn="l"/>
              </a:tabLst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Кривая 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показывает, что спрос при прочих равных условиях, тем ниже, чем выше уровень цен (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23900" indent="-273050" algn="just">
              <a:tabLst>
                <a:tab pos="1077913" algn="l"/>
              </a:tabLst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Это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обстоятельство объясняет отрицательный наклон кривой 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</a:t>
            </a:r>
            <a:r>
              <a:rPr lang="ru-RU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макроэкономике под «прочими равными условиями» для кривой 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подразумевается макроэкономическая политика правительства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9787" y="1387094"/>
            <a:ext cx="4861619" cy="3225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4640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 двумя скругленными противолежащими углами 3"/>
          <p:cNvSpPr/>
          <p:nvPr/>
        </p:nvSpPr>
        <p:spPr>
          <a:xfrm>
            <a:off x="395785" y="2674961"/>
            <a:ext cx="8570794" cy="982639"/>
          </a:xfrm>
          <a:prstGeom prst="round2Diag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с двумя скругленными противолежащими углами 4"/>
          <p:cNvSpPr/>
          <p:nvPr/>
        </p:nvSpPr>
        <p:spPr>
          <a:xfrm>
            <a:off x="395785" y="3714062"/>
            <a:ext cx="8570794" cy="1269242"/>
          </a:xfrm>
          <a:prstGeom prst="round2Diag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с двумя скругленными противолежащими углами 5"/>
          <p:cNvSpPr/>
          <p:nvPr/>
        </p:nvSpPr>
        <p:spPr>
          <a:xfrm>
            <a:off x="402609" y="5039766"/>
            <a:ext cx="8570794" cy="1568221"/>
          </a:xfrm>
          <a:prstGeom prst="round2Diag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785" y="191069"/>
            <a:ext cx="8584442" cy="6591568"/>
          </a:xfrm>
        </p:spPr>
        <p:txBody>
          <a:bodyPr>
            <a:normAutofit/>
          </a:bodyPr>
          <a:lstStyle/>
          <a:p>
            <a:pPr marL="900113" indent="0" algn="just">
              <a:spcBef>
                <a:spcPts val="0"/>
              </a:spcBef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характер кривой совокупного спроса влияет целый ряд факторов, которые можно разделить на две группы: ценовые и неценовые факторы.</a:t>
            </a:r>
          </a:p>
          <a:p>
            <a:pPr marL="900113" indent="0" algn="just">
              <a:spcBef>
                <a:spcPts val="0"/>
              </a:spcBef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Движение вдоль линии совокупного спроса связано с ценовым фактором – уровнем цен. </a:t>
            </a:r>
          </a:p>
          <a:p>
            <a:pPr algn="just">
              <a:spcBef>
                <a:spcPts val="0"/>
              </a:spcBef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Опосредствованная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зависимость совокупного спроса от цены проявляется благодаря трем факторам: 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эффекту процентной ставки, эффекту богатства, эффекту чистого экспорта.</a:t>
            </a:r>
          </a:p>
          <a:p>
            <a:pPr algn="just">
              <a:spcBef>
                <a:spcPts val="0"/>
              </a:spcBef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Эффект процентной ставок (эффект </a:t>
            </a:r>
            <a:r>
              <a:rPr lang="ru-RU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Кейнса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  <a:endParaRPr lang="ru-RU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овышение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процентной ставки на деньги приводит к сокращению совокупного спроса. 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600"/>
              </a:spcBef>
              <a:buNone/>
            </a:pPr>
            <a:r>
              <a:rPr lang="ru-RU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Эффект богатства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(эффект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Пигу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повышении цен реальная стоимость (покупательная способность) накопленных финансовых активов, особенно с фиксированной денежной стоимостью (срочных счетов или облигаций), уменьшится. </a:t>
            </a:r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600"/>
              </a:spcBef>
              <a:buNone/>
            </a:pP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Эффект импортных закупок. </a:t>
            </a:r>
            <a:endParaRPr lang="ru-RU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Повышение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цен в стране приведет к росту закупок импортных товаров и уменьшения экспорта за границу, что повлияет на объем национального производства и уровень совокупного спроса. Таким образом, повышение уровня цен ведет к уменьшению совокупного спроса и наоборот.</a:t>
            </a:r>
          </a:p>
        </p:txBody>
      </p:sp>
    </p:spTree>
    <p:extLst>
      <p:ext uri="{BB962C8B-B14F-4D97-AF65-F5344CB8AC3E}">
        <p14:creationId xmlns:p14="http://schemas.microsoft.com/office/powerpoint/2010/main" val="17899341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15453" y="0"/>
            <a:ext cx="7828547" cy="1280890"/>
          </a:xfrm>
        </p:spPr>
        <p:txBody>
          <a:bodyPr>
            <a:normAutofit/>
          </a:bodyPr>
          <a:lstStyle/>
          <a:p>
            <a:pPr algn="ctr"/>
            <a:r>
              <a:rPr lang="ru-RU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rial Black" panose="020B0A04020102020204" pitchFamily="34" charset="0"/>
                <a:cs typeface="Times New Roman" panose="02020603050405020304" pitchFamily="18" charset="0"/>
              </a:rPr>
              <a:t>Неценовые факторы  совокупного </a:t>
            </a:r>
            <a:r>
              <a:rPr lang="ru-RU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rial Black" panose="020B0A04020102020204" pitchFamily="34" charset="0"/>
                <a:cs typeface="Times New Roman" panose="02020603050405020304" pitchFamily="18" charset="0"/>
              </a:rPr>
              <a:t>спроса</a:t>
            </a:r>
            <a:endParaRPr lang="ru-RU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01053" y="1280890"/>
            <a:ext cx="8598568" cy="5577110"/>
          </a:xfrm>
        </p:spPr>
        <p:txBody>
          <a:bodyPr>
            <a:normAutofit/>
          </a:bodyPr>
          <a:lstStyle/>
          <a:p>
            <a:pPr algn="just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отличие от уровня цен, который перемещает точку на неизменной кривой совокупного спроса, неценовые факторы будут смещать кривую спроса влево – уменьшение совокупного спроса или вправо – увеличение совокупного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спроса</a:t>
            </a:r>
          </a:p>
          <a:p>
            <a:pPr algn="just"/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3050" indent="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Неценовые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детерминанты (факторы) влияющие на совокупный спрос:</a:t>
            </a:r>
          </a:p>
          <a:p>
            <a:pPr marL="804863" indent="-273050" algn="just">
              <a:lnSpc>
                <a:spcPct val="110000"/>
              </a:lnSpc>
              <a:spcBef>
                <a:spcPts val="0"/>
              </a:spcBef>
              <a:tabLst>
                <a:tab pos="804863" algn="l"/>
              </a:tabLst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Потребительские расходы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4863" indent="-273050" algn="just">
              <a:lnSpc>
                <a:spcPct val="110000"/>
              </a:lnSpc>
              <a:spcBef>
                <a:spcPts val="0"/>
              </a:spcBef>
              <a:tabLst>
                <a:tab pos="804863" algn="l"/>
              </a:tabLst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Инвестиционные расходы</a:t>
            </a:r>
          </a:p>
          <a:p>
            <a:pPr marL="804863" indent="-273050" algn="just">
              <a:lnSpc>
                <a:spcPct val="110000"/>
              </a:lnSpc>
              <a:spcBef>
                <a:spcPts val="0"/>
              </a:spcBef>
              <a:tabLst>
                <a:tab pos="804863" algn="l"/>
              </a:tabLst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Государственные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расходы</a:t>
            </a:r>
          </a:p>
          <a:p>
            <a:pPr marL="804863" indent="-273050" algn="just">
              <a:lnSpc>
                <a:spcPct val="110000"/>
              </a:lnSpc>
              <a:spcBef>
                <a:spcPts val="0"/>
              </a:spcBef>
              <a:tabLst>
                <a:tab pos="804863" algn="l"/>
              </a:tabLst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Расходы на чистый экспорт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4531" y="2223821"/>
            <a:ext cx="4733875" cy="263436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223572857"/>
      </p:ext>
    </p:extLst>
  </p:cSld>
  <p:clrMapOvr>
    <a:masterClrMapping/>
  </p:clrMapOvr>
</p:sld>
</file>

<file path=ppt/theme/theme1.xml><?xml version="1.0" encoding="utf-8"?>
<a:theme xmlns:a="http://schemas.openxmlformats.org/drawingml/2006/main" name="Легкий дым">
  <a:themeElements>
    <a:clrScheme name="Легкий дым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Легкий дым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Легкий дым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94</TotalTime>
  <Words>1079</Words>
  <Application>Microsoft Office PowerPoint</Application>
  <PresentationFormat>Экран (4:3)</PresentationFormat>
  <Paragraphs>106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1" baseType="lpstr">
      <vt:lpstr>Arial</vt:lpstr>
      <vt:lpstr>Arial Black</vt:lpstr>
      <vt:lpstr>Century Gothic</vt:lpstr>
      <vt:lpstr>Times New Roman</vt:lpstr>
      <vt:lpstr>Wingdings</vt:lpstr>
      <vt:lpstr>Wingdings 3</vt:lpstr>
      <vt:lpstr>Легкий дым</vt:lpstr>
      <vt:lpstr>Лекция 11  Совокупный спрос и совокупное предложение </vt:lpstr>
      <vt:lpstr>План</vt:lpstr>
      <vt:lpstr>1. Совокупный спрос.  Кривая AD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Неценовые факторы  совокупного спроса</vt:lpstr>
      <vt:lpstr>Совокупное предложение. Кривая AS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11  Совокупный спрос и совокупное предложение </dc:title>
  <dc:creator>Анна</dc:creator>
  <cp:lastModifiedBy>Анна</cp:lastModifiedBy>
  <cp:revision>12</cp:revision>
  <dcterms:created xsi:type="dcterms:W3CDTF">2018-02-19T15:37:51Z</dcterms:created>
  <dcterms:modified xsi:type="dcterms:W3CDTF">2018-02-23T08:04:18Z</dcterms:modified>
</cp:coreProperties>
</file>