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78" r:id="rId25"/>
    <p:sldId id="279" r:id="rId26"/>
    <p:sldId id="280"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60"/>
  </p:normalViewPr>
  <p:slideViewPr>
    <p:cSldViewPr snapToGrid="0">
      <p:cViewPr>
        <p:scale>
          <a:sx n="70" d="100"/>
          <a:sy n="70" d="100"/>
        </p:scale>
        <p:origin x="112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80507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5689FBF-83A8-4FA3-9ACE-3A3F08B2F855}" type="datetimeFigureOut">
              <a:rPr lang="ru-RU" smtClean="0"/>
              <a:t>20.02.2018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372534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1976690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87759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865731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4199738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024579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757092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97305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174543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48231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5689FBF-83A8-4FA3-9ACE-3A3F08B2F855}" type="datetimeFigureOut">
              <a:rPr lang="ru-RU" smtClean="0"/>
              <a:t>20.02.2018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25526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5689FBF-83A8-4FA3-9ACE-3A3F08B2F855}" type="datetimeFigureOut">
              <a:rPr lang="ru-RU" smtClean="0"/>
              <a:t>20.02.2018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23794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82467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229824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15689FBF-83A8-4FA3-9ACE-3A3F08B2F855}" type="datetimeFigureOut">
              <a:rPr lang="ru-RU" smtClean="0"/>
              <a:t>20.02.2018</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141592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5689FBF-83A8-4FA3-9ACE-3A3F08B2F855}" type="datetimeFigureOut">
              <a:rPr lang="ru-RU" smtClean="0"/>
              <a:t>20.02.2018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AB33D9-3E6C-442D-B25D-5D871788F562}" type="slidenum">
              <a:rPr lang="ru-RU" smtClean="0"/>
              <a:t>‹#›</a:t>
            </a:fld>
            <a:endParaRPr lang="ru-RU"/>
          </a:p>
        </p:txBody>
      </p:sp>
    </p:spTree>
    <p:extLst>
      <p:ext uri="{BB962C8B-B14F-4D97-AF65-F5344CB8AC3E}">
        <p14:creationId xmlns:p14="http://schemas.microsoft.com/office/powerpoint/2010/main" val="418473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689FBF-83A8-4FA3-9ACE-3A3F08B2F855}" type="datetimeFigureOut">
              <a:rPr lang="ru-RU" smtClean="0"/>
              <a:t>20.02.2018</a:t>
            </a:fld>
            <a:endParaRPr lang="ru-RU"/>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BAB33D9-3E6C-442D-B25D-5D871788F562}" type="slidenum">
              <a:rPr lang="ru-RU" smtClean="0"/>
              <a:t>‹#›</a:t>
            </a:fld>
            <a:endParaRPr lang="ru-RU"/>
          </a:p>
        </p:txBody>
      </p:sp>
    </p:spTree>
    <p:extLst>
      <p:ext uri="{BB962C8B-B14F-4D97-AF65-F5344CB8AC3E}">
        <p14:creationId xmlns:p14="http://schemas.microsoft.com/office/powerpoint/2010/main" val="276385387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0306" y="1183341"/>
            <a:ext cx="8243047" cy="2330018"/>
          </a:xfrm>
        </p:spPr>
        <p:txBody>
          <a:bodyPr/>
          <a:lstStyle/>
          <a:p>
            <a:pPr algn="ctr"/>
            <a:r>
              <a:rPr lang="uk-UA" sz="32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Лекция</a:t>
            </a:r>
            <a:r>
              <a:rPr lang="uk-UA"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 10</a:t>
            </a:r>
            <a:r>
              <a:rPr lang="uk-UA"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
            </a:r>
            <a:br>
              <a:rPr lang="uk-UA"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br>
            <a:r>
              <a:rPr lang="uk-UA"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МАКРОЭКОНОМИЧЕСКИЕ </a:t>
            </a:r>
            <a:r>
              <a:rPr lang="uk-UA" sz="3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КОЛЕБАНИЯ. ЭКОНОМИЧЕСКИЙ ЦИКЛ </a:t>
            </a:r>
            <a:endParaRPr lang="ru-RU" sz="3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endParaRP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21944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7546" y="655093"/>
            <a:ext cx="7211808" cy="5593313"/>
          </a:xfrm>
        </p:spPr>
        <p:txBody>
          <a:bodyPr>
            <a:normAutofit/>
          </a:bodyPr>
          <a:lstStyle/>
          <a:p>
            <a:pPr marL="0" indent="0">
              <a:buNone/>
            </a:pPr>
            <a:r>
              <a:rPr lang="ru-RU" sz="2400" dirty="0">
                <a:latin typeface="Times New Roman" panose="02020603050405020304" pitchFamily="18" charset="0"/>
                <a:cs typeface="Times New Roman" panose="02020603050405020304" pitchFamily="18" charset="0"/>
              </a:rPr>
              <a:t>Проследить проявление экономических циклов можно по показателям экономической активности, к которым относят:</a:t>
            </a:r>
          </a:p>
          <a:p>
            <a:pPr lvl="0"/>
            <a:r>
              <a:rPr lang="ru-RU" dirty="0">
                <a:latin typeface="Times New Roman" panose="02020603050405020304" pitchFamily="18" charset="0"/>
                <a:cs typeface="Times New Roman" panose="02020603050405020304" pitchFamily="18" charset="0"/>
              </a:rPr>
              <a:t>совокупный объем производства за истекший год;</a:t>
            </a:r>
          </a:p>
          <a:p>
            <a:pPr lvl="0"/>
            <a:r>
              <a:rPr lang="ru-RU" dirty="0">
                <a:latin typeface="Times New Roman" panose="02020603050405020304" pitchFamily="18" charset="0"/>
                <a:cs typeface="Times New Roman" panose="02020603050405020304" pitchFamily="18" charset="0"/>
              </a:rPr>
              <a:t>общий уровень цен;</a:t>
            </a:r>
          </a:p>
          <a:p>
            <a:pPr lvl="0"/>
            <a:r>
              <a:rPr lang="ru-RU" dirty="0">
                <a:latin typeface="Times New Roman" panose="02020603050405020304" pitchFamily="18" charset="0"/>
                <a:cs typeface="Times New Roman" panose="02020603050405020304" pitchFamily="18" charset="0"/>
              </a:rPr>
              <a:t>уровень доходов населения и динамика розничной торговли;</a:t>
            </a:r>
          </a:p>
          <a:p>
            <a:pPr lvl="0"/>
            <a:r>
              <a:rPr lang="ru-RU" dirty="0">
                <a:latin typeface="Times New Roman" panose="02020603050405020304" pitchFamily="18" charset="0"/>
                <a:cs typeface="Times New Roman" panose="02020603050405020304" pitchFamily="18" charset="0"/>
              </a:rPr>
              <a:t>занятость населения и уровень безработицы;</a:t>
            </a:r>
          </a:p>
          <a:p>
            <a:pPr lvl="0"/>
            <a:r>
              <a:rPr lang="ru-RU" dirty="0">
                <a:latin typeface="Times New Roman" panose="02020603050405020304" pitchFamily="18" charset="0"/>
                <a:cs typeface="Times New Roman" panose="02020603050405020304" pitchFamily="18" charset="0"/>
              </a:rPr>
              <a:t>курс акций крупнейших корпораций;</a:t>
            </a:r>
          </a:p>
          <a:p>
            <a:pPr lvl="0"/>
            <a:r>
              <a:rPr lang="ru-RU" dirty="0">
                <a:latin typeface="Times New Roman" panose="02020603050405020304" pitchFamily="18" charset="0"/>
                <a:cs typeface="Times New Roman" panose="02020603050405020304" pitchFamily="18" charset="0"/>
              </a:rPr>
              <a:t>прибыли корпораций;</a:t>
            </a:r>
          </a:p>
          <a:p>
            <a:pPr lvl="0"/>
            <a:r>
              <a:rPr lang="ru-RU" dirty="0">
                <a:latin typeface="Times New Roman" panose="02020603050405020304" pitchFamily="18" charset="0"/>
                <a:cs typeface="Times New Roman" panose="02020603050405020304" pitchFamily="18" charset="0"/>
              </a:rPr>
              <a:t>контракты на новое строительство и др.</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27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8365" y="288945"/>
            <a:ext cx="7710985" cy="1400530"/>
          </a:xfrm>
        </p:spPr>
        <p:txBody>
          <a:bodyPr/>
          <a:lstStyle/>
          <a:p>
            <a:pPr lvl="0" algn="ctr"/>
            <a:r>
              <a:rPr lang="ru-RU"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Причины циклических колебаний </a:t>
            </a:r>
            <a:r>
              <a:rPr lang="ru-RU"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экономики</a:t>
            </a:r>
            <a:endParaRPr lang="ru-RU"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Объект 2"/>
          <p:cNvSpPr>
            <a:spLocks noGrp="1"/>
          </p:cNvSpPr>
          <p:nvPr>
            <p:ph idx="1"/>
          </p:nvPr>
        </p:nvSpPr>
        <p:spPr>
          <a:xfrm>
            <a:off x="218365" y="1689475"/>
            <a:ext cx="8652680" cy="4711324"/>
          </a:xfrm>
        </p:spPr>
        <p:txBody>
          <a:bodyPr>
            <a:normAutofit/>
          </a:bodyPr>
          <a:lstStyle/>
          <a:p>
            <a:pPr marL="0" indent="0">
              <a:buNone/>
            </a:pPr>
            <a:r>
              <a:rPr lang="ru-RU" dirty="0">
                <a:latin typeface="Times New Roman" panose="02020603050405020304" pitchFamily="18" charset="0"/>
                <a:cs typeface="Times New Roman" panose="02020603050405020304" pitchFamily="18" charset="0"/>
              </a:rPr>
              <a:t>Существует множество теорий, объясняющих происхождение </a:t>
            </a:r>
            <a:r>
              <a:rPr lang="ru-RU" dirty="0" smtClean="0">
                <a:latin typeface="Times New Roman" panose="02020603050405020304" pitchFamily="18" charset="0"/>
                <a:cs typeface="Times New Roman" panose="02020603050405020304" pitchFamily="18" charset="0"/>
              </a:rPr>
              <a:t>экономических циклов:</a:t>
            </a:r>
            <a:endParaRPr lang="ru-RU" dirty="0">
              <a:latin typeface="Times New Roman" panose="02020603050405020304" pitchFamily="18" charset="0"/>
              <a:cs typeface="Times New Roman" panose="02020603050405020304" pitchFamily="18" charset="0"/>
            </a:endParaRPr>
          </a:p>
          <a:p>
            <a:pPr lvl="0"/>
            <a:r>
              <a:rPr lang="uk-UA" b="1" dirty="0" smtClean="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кредитно-денежные» теории</a:t>
            </a:r>
            <a:r>
              <a:rPr lang="ru-RU" dirty="0">
                <a:latin typeface="Times New Roman" panose="02020603050405020304" pitchFamily="18" charset="0"/>
                <a:cs typeface="Times New Roman" panose="02020603050405020304" pitchFamily="18" charset="0"/>
              </a:rPr>
              <a:t>, которые объясняют причину циклов и кризисных явлений в сфере кредита и денежного обращения;</a:t>
            </a:r>
          </a:p>
          <a:p>
            <a:pPr lvl="0"/>
            <a:r>
              <a:rPr lang="ru-RU" b="1" dirty="0">
                <a:latin typeface="Times New Roman" panose="02020603050405020304" pitchFamily="18" charset="0"/>
                <a:cs typeface="Times New Roman" panose="02020603050405020304" pitchFamily="18" charset="0"/>
              </a:rPr>
              <a:t>«психологические» теории</a:t>
            </a:r>
            <a:r>
              <a:rPr lang="ru-RU" dirty="0">
                <a:latin typeface="Times New Roman" panose="02020603050405020304" pitchFamily="18" charset="0"/>
                <a:cs typeface="Times New Roman" panose="02020603050405020304" pitchFamily="18" charset="0"/>
              </a:rPr>
              <a:t>, согласно с которыми эти причины связаны с недоверием предпринимателей к устойчивости своего экономического положения, возможными просчетами в экономической деятельности;</a:t>
            </a:r>
          </a:p>
          <a:p>
            <a:pPr lvl="0"/>
            <a:r>
              <a:rPr lang="ru-RU" b="1" dirty="0">
                <a:latin typeface="Times New Roman" panose="02020603050405020304" pitchFamily="18" charset="0"/>
                <a:cs typeface="Times New Roman" panose="02020603050405020304" pitchFamily="18" charset="0"/>
              </a:rPr>
              <a:t>«инвестиционная» теория цикла</a:t>
            </a:r>
            <a:r>
              <a:rPr lang="ru-RU" dirty="0">
                <a:latin typeface="Times New Roman" panose="02020603050405020304" pitchFamily="18" charset="0"/>
                <a:cs typeface="Times New Roman" panose="02020603050405020304" pitchFamily="18" charset="0"/>
              </a:rPr>
              <a:t>, которая в качестве причины цикличности и кризисных явлений видит колебание размеров капитальных вложений.</a:t>
            </a:r>
          </a:p>
          <a:p>
            <a:endParaRPr lang="ru-RU" dirty="0"/>
          </a:p>
        </p:txBody>
      </p:sp>
    </p:spTree>
    <p:extLst>
      <p:ext uri="{BB962C8B-B14F-4D97-AF65-F5344CB8AC3E}">
        <p14:creationId xmlns:p14="http://schemas.microsoft.com/office/powerpoint/2010/main" val="121812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0970" y="1015695"/>
            <a:ext cx="7770389" cy="5644412"/>
          </a:xfrm>
        </p:spPr>
        <p:txBody>
          <a:bodyPr>
            <a:normAutofit/>
          </a:bodyPr>
          <a:lstStyle/>
          <a:p>
            <a:r>
              <a:rPr lang="ru-RU" b="1" dirty="0" smtClean="0">
                <a:latin typeface="Times New Roman" panose="02020603050405020304" pitchFamily="18" charset="0"/>
                <a:cs typeface="Times New Roman" panose="02020603050405020304" pitchFamily="18" charset="0"/>
              </a:rPr>
              <a:t>1</a:t>
            </a:r>
            <a:r>
              <a:rPr lang="ru-RU" b="1" dirty="0">
                <a:latin typeface="Times New Roman" panose="02020603050405020304" pitchFamily="18" charset="0"/>
                <a:cs typeface="Times New Roman" panose="02020603050405020304" pitchFamily="18" charset="0"/>
              </a:rPr>
              <a:t>. </a:t>
            </a:r>
            <a:r>
              <a:rPr lang="ru-RU"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«Теория недопотребления населения» </a:t>
            </a:r>
            <a:r>
              <a:rPr lang="ru-RU" dirty="0">
                <a:latin typeface="Times New Roman" panose="02020603050405020304" pitchFamily="18" charset="0"/>
                <a:cs typeface="Times New Roman" panose="02020603050405020304" pitchFamily="18" charset="0"/>
              </a:rPr>
              <a:t>- рост цен и снижение его платежеспособного спроса порождает нереализованную товарную массу. Она растет, потому что производственная деятельность продолжается, а спрос на эту продукцию отстает.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результате возникает перепроизводство товаров, которое и провоцирует экономический кризис.</a:t>
            </a:r>
          </a:p>
          <a:p>
            <a:r>
              <a:rPr lang="ru-RU" dirty="0">
                <a:latin typeface="Times New Roman" panose="02020603050405020304" pitchFamily="18" charset="0"/>
                <a:cs typeface="Times New Roman" panose="02020603050405020304" pitchFamily="18" charset="0"/>
              </a:rPr>
              <a:t>Борьбу с кризисными явлениями можно проводить (по мнению Дж. </a:t>
            </a:r>
            <a:r>
              <a:rPr lang="ru-RU" dirty="0" err="1">
                <a:latin typeface="Times New Roman" panose="02020603050405020304" pitchFamily="18" charset="0"/>
                <a:cs typeface="Times New Roman" panose="02020603050405020304" pitchFamily="18" charset="0"/>
              </a:rPr>
              <a:t>Кейнса</a:t>
            </a:r>
            <a:r>
              <a:rPr lang="ru-RU" dirty="0">
                <a:latin typeface="Times New Roman" panose="02020603050405020304" pitchFamily="18" charset="0"/>
                <a:cs typeface="Times New Roman" panose="02020603050405020304" pitchFamily="18" charset="0"/>
              </a:rPr>
              <a:t>) за счет стимулирования совокупного спроса и потребления.</a:t>
            </a:r>
          </a:p>
          <a:p>
            <a:endParaRPr lang="ru-RU" dirty="0"/>
          </a:p>
        </p:txBody>
      </p:sp>
    </p:spTree>
    <p:extLst>
      <p:ext uri="{BB962C8B-B14F-4D97-AF65-F5344CB8AC3E}">
        <p14:creationId xmlns:p14="http://schemas.microsoft.com/office/powerpoint/2010/main" val="197903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4715" y="791570"/>
            <a:ext cx="8666329" cy="6277969"/>
          </a:xfrm>
        </p:spPr>
        <p:txBody>
          <a:bodyPr>
            <a:normAutofit/>
          </a:bodyPr>
          <a:lstStyle/>
          <a:p>
            <a:r>
              <a:rPr lang="ru-RU"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2. «Теория диспропорциональности» </a:t>
            </a:r>
            <a:r>
              <a:rPr lang="ru-RU" dirty="0">
                <a:latin typeface="Times New Roman" panose="02020603050405020304" pitchFamily="18" charset="0"/>
                <a:cs typeface="Times New Roman" panose="02020603050405020304" pitchFamily="18" charset="0"/>
              </a:rPr>
              <a:t>- диспропорциональность развития отраслей и регионов порождает цикличность развития и экономический кризис.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Внутренние </a:t>
            </a:r>
            <a:r>
              <a:rPr lang="ru-RU" dirty="0">
                <a:latin typeface="Times New Roman" panose="02020603050405020304" pitchFamily="18" charset="0"/>
                <a:cs typeface="Times New Roman" panose="02020603050405020304" pitchFamily="18" charset="0"/>
              </a:rPr>
              <a:t>кризисные явления присущие рыночной системе, которая имеет стихийный характер развития, сложные взаимоотношения между производственной и финансовой деятельностью, торговлей, несбалансированное денежное обращение.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Кризисные </a:t>
            </a:r>
            <a:r>
              <a:rPr lang="ru-RU" dirty="0">
                <a:latin typeface="Times New Roman" panose="02020603050405020304" pitchFamily="18" charset="0"/>
                <a:cs typeface="Times New Roman" panose="02020603050405020304" pitchFamily="18" charset="0"/>
              </a:rPr>
              <a:t>явления в первую очередь возникают в отраслях, которые производят товары долгосрочного пользования.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Производство </a:t>
            </a:r>
            <a:r>
              <a:rPr lang="ru-RU" dirty="0">
                <a:latin typeface="Times New Roman" panose="02020603050405020304" pitchFamily="18" charset="0"/>
                <a:cs typeface="Times New Roman" panose="02020603050405020304" pitchFamily="18" charset="0"/>
              </a:rPr>
              <a:t>сокращается, снижаются прибыли, предприятия приостанавливают производственную деятельность, и только благодаря обновлению основного капитала создают материальную возможность выхода из кризиса. </a:t>
            </a:r>
          </a:p>
          <a:p>
            <a:endParaRPr lang="ru-RU" dirty="0"/>
          </a:p>
        </p:txBody>
      </p:sp>
    </p:spTree>
    <p:extLst>
      <p:ext uri="{BB962C8B-B14F-4D97-AF65-F5344CB8AC3E}">
        <p14:creationId xmlns:p14="http://schemas.microsoft.com/office/powerpoint/2010/main" val="109086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218364" y="3343701"/>
            <a:ext cx="8679976" cy="1569493"/>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5" name="Прямоугольник с двумя скругленными противолежащими углами 4"/>
          <p:cNvSpPr/>
          <p:nvPr/>
        </p:nvSpPr>
        <p:spPr>
          <a:xfrm>
            <a:off x="218364" y="5022376"/>
            <a:ext cx="8679976" cy="1364776"/>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3" name="Объект 2"/>
          <p:cNvSpPr>
            <a:spLocks noGrp="1"/>
          </p:cNvSpPr>
          <p:nvPr>
            <p:ph idx="1"/>
          </p:nvPr>
        </p:nvSpPr>
        <p:spPr>
          <a:xfrm>
            <a:off x="218364" y="313899"/>
            <a:ext cx="8679976" cy="6318913"/>
          </a:xfrm>
        </p:spPr>
        <p:txBody>
          <a:bodyPr>
            <a:normAutofit/>
          </a:bodyPr>
          <a:lstStyle/>
          <a:p>
            <a:r>
              <a:rPr lang="ru-RU" dirty="0">
                <a:latin typeface="Times New Roman" panose="02020603050405020304" pitchFamily="18" charset="0"/>
                <a:cs typeface="Times New Roman" panose="02020603050405020304" pitchFamily="18" charset="0"/>
              </a:rPr>
              <a:t>С точки зрения определения </a:t>
            </a:r>
            <a:r>
              <a:rPr lang="ru-RU" b="1" dirty="0">
                <a:latin typeface="Times New Roman" panose="02020603050405020304" pitchFamily="18" charset="0"/>
                <a:cs typeface="Times New Roman" panose="02020603050405020304" pitchFamily="18" charset="0"/>
              </a:rPr>
              <a:t>факторов </a:t>
            </a:r>
            <a:r>
              <a:rPr lang="ru-RU" dirty="0">
                <a:latin typeface="Times New Roman" panose="02020603050405020304" pitchFamily="18" charset="0"/>
                <a:cs typeface="Times New Roman" panose="02020603050405020304" pitchFamily="18" charset="0"/>
              </a:rPr>
              <a:t>экономических циклов выделяются </a:t>
            </a:r>
            <a:r>
              <a:rPr lang="ru-RU" sz="2400" b="1" dirty="0">
                <a:latin typeface="Times New Roman" panose="02020603050405020304" pitchFamily="18" charset="0"/>
                <a:cs typeface="Times New Roman" panose="02020603050405020304" pitchFamily="18" charset="0"/>
              </a:rPr>
              <a:t>три методологических подхода</a:t>
            </a:r>
            <a:r>
              <a:rPr lang="ru-RU" sz="2400" dirty="0">
                <a:latin typeface="Times New Roman" panose="02020603050405020304" pitchFamily="18" charset="0"/>
                <a:cs typeface="Times New Roman" panose="02020603050405020304" pitchFamily="18" charset="0"/>
              </a:rPr>
              <a:t>.</a:t>
            </a:r>
          </a:p>
          <a:p>
            <a:r>
              <a:rPr lang="ru-RU" b="1" dirty="0">
                <a:latin typeface="Times New Roman" panose="02020603050405020304" pitchFamily="18" charset="0"/>
                <a:cs typeface="Times New Roman" panose="02020603050405020304" pitchFamily="18" charset="0"/>
              </a:rPr>
              <a:t>Первый </a:t>
            </a:r>
            <a:r>
              <a:rPr lang="ru-RU" dirty="0">
                <a:latin typeface="Times New Roman" panose="02020603050405020304" pitchFamily="18" charset="0"/>
                <a:cs typeface="Times New Roman" panose="02020603050405020304" pitchFamily="18" charset="0"/>
              </a:rPr>
              <a:t>исходит из того, что циклы связаны с </a:t>
            </a:r>
            <a:r>
              <a:rPr lang="ru-RU" b="1" i="1" dirty="0">
                <a:latin typeface="Times New Roman" panose="02020603050405020304" pitchFamily="18" charset="0"/>
                <a:cs typeface="Times New Roman" panose="02020603050405020304" pitchFamily="18" charset="0"/>
              </a:rPr>
              <a:t>внешними (экзоген­ными) факторами</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b="1" dirty="0" smtClean="0">
                <a:latin typeface="Times New Roman" panose="02020603050405020304" pitchFamily="18" charset="0"/>
                <a:cs typeface="Times New Roman" panose="02020603050405020304" pitchFamily="18" charset="0"/>
              </a:rPr>
              <a:t>Второй </a:t>
            </a:r>
            <a:r>
              <a:rPr lang="ru-RU" dirty="0">
                <a:latin typeface="Times New Roman" panose="02020603050405020304" pitchFamily="18" charset="0"/>
                <a:cs typeface="Times New Roman" panose="02020603050405020304" pitchFamily="18" charset="0"/>
              </a:rPr>
              <a:t>подход объясняет циклы </a:t>
            </a:r>
            <a:r>
              <a:rPr lang="ru-RU" b="1" i="1" dirty="0">
                <a:latin typeface="Times New Roman" panose="02020603050405020304" pitchFamily="18" charset="0"/>
                <a:cs typeface="Times New Roman" panose="02020603050405020304" pitchFamily="18" charset="0"/>
              </a:rPr>
              <a:t>внутренними (эн­догенными) факторами.</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b="1" dirty="0" smtClean="0">
                <a:latin typeface="Times New Roman" panose="02020603050405020304" pitchFamily="18" charset="0"/>
                <a:cs typeface="Times New Roman" panose="02020603050405020304" pitchFamily="18" charset="0"/>
              </a:rPr>
              <a:t>Третий </a:t>
            </a:r>
            <a:r>
              <a:rPr lang="ru-RU" dirty="0">
                <a:latin typeface="Times New Roman" panose="02020603050405020304" pitchFamily="18" charset="0"/>
                <a:cs typeface="Times New Roman" panose="02020603050405020304" pitchFamily="18" charset="0"/>
              </a:rPr>
              <a:t>подход определяет циклы </a:t>
            </a:r>
            <a:r>
              <a:rPr lang="ru-RU" b="1" i="1" dirty="0">
                <a:latin typeface="Times New Roman" panose="02020603050405020304" pitchFamily="18" charset="0"/>
                <a:cs typeface="Times New Roman" panose="02020603050405020304" pitchFamily="18" charset="0"/>
              </a:rPr>
              <a:t>синтезом внешних и внутренних факторов.</a:t>
            </a:r>
            <a:endParaRPr lang="ru-RU" dirty="0">
              <a:latin typeface="Times New Roman" panose="02020603050405020304" pitchFamily="18" charset="0"/>
              <a:cs typeface="Times New Roman" panose="02020603050405020304" pitchFamily="18" charset="0"/>
            </a:endParaRPr>
          </a:p>
          <a:p>
            <a:pPr marL="0" indent="0">
              <a:buNone/>
            </a:pPr>
            <a:r>
              <a:rPr lang="ru-RU" b="1" dirty="0">
                <a:latin typeface="Times New Roman" panose="02020603050405020304" pitchFamily="18" charset="0"/>
                <a:cs typeface="Times New Roman" panose="02020603050405020304" pitchFamily="18" charset="0"/>
              </a:rPr>
              <a:t>Внешние факторы </a:t>
            </a:r>
            <a:r>
              <a:rPr lang="ru-RU" dirty="0">
                <a:latin typeface="Times New Roman" panose="02020603050405020304" pitchFamily="18" charset="0"/>
                <a:cs typeface="Times New Roman" panose="02020603050405020304" pitchFamily="18" charset="0"/>
              </a:rPr>
              <a:t>– это факторы, находящиеся за пределами дан­ной экономической системы. К ним относятся: динамика населения, миграция населения, открытия науки и техники, войны и другие по­литические события, изменение цен на нефть, открытия месторожде­ний золота, открытия новых земель и природных ресурсов, даже пят­на на солнце и погода.</a:t>
            </a:r>
          </a:p>
          <a:p>
            <a:pPr marL="0" indent="0">
              <a:buNone/>
            </a:pPr>
            <a:r>
              <a:rPr lang="ru-RU" b="1" dirty="0">
                <a:latin typeface="Times New Roman" panose="02020603050405020304" pitchFamily="18" charset="0"/>
                <a:cs typeface="Times New Roman" panose="02020603050405020304" pitchFamily="18" charset="0"/>
              </a:rPr>
              <a:t>Внутренние факторы </a:t>
            </a:r>
            <a:r>
              <a:rPr lang="ru-RU" dirty="0">
                <a:latin typeface="Times New Roman" panose="02020603050405020304" pitchFamily="18" charset="0"/>
                <a:cs typeface="Times New Roman" panose="02020603050405020304" pitchFamily="18" charset="0"/>
              </a:rPr>
              <a:t>– факторы, присущие данной экономической системе. К ним относятся потребление, инвестиции. Поэтому этот подход в центр проблем экономических циклов выдвигает механизм муль­типликатора-акселератора, теорию спроса.</a:t>
            </a:r>
          </a:p>
          <a:p>
            <a:endParaRPr lang="ru-RU" dirty="0"/>
          </a:p>
        </p:txBody>
      </p:sp>
    </p:spTree>
    <p:extLst>
      <p:ext uri="{BB962C8B-B14F-4D97-AF65-F5344CB8AC3E}">
        <p14:creationId xmlns:p14="http://schemas.microsoft.com/office/powerpoint/2010/main" val="106593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8365" y="429905"/>
            <a:ext cx="8666327" cy="6428095"/>
          </a:xfrm>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В   качестве   </a:t>
            </a:r>
            <a:r>
              <a:rPr lang="ru-RU" b="1" dirty="0">
                <a:latin typeface="Times New Roman" panose="02020603050405020304" pitchFamily="18" charset="0"/>
                <a:cs typeface="Times New Roman" panose="02020603050405020304" pitchFamily="18" charset="0"/>
              </a:rPr>
              <a:t>внешних   причин   </a:t>
            </a:r>
            <a:r>
              <a:rPr lang="ru-RU" dirty="0">
                <a:latin typeface="Times New Roman" panose="02020603050405020304" pitchFamily="18" charset="0"/>
                <a:cs typeface="Times New Roman" panose="02020603050405020304" pitchFamily="18" charset="0"/>
              </a:rPr>
              <a:t>экономических   циклов   называются:</a:t>
            </a:r>
          </a:p>
          <a:p>
            <a:r>
              <a:rPr lang="ru-RU" b="1" dirty="0">
                <a:latin typeface="Times New Roman" panose="02020603050405020304" pitchFamily="18" charset="0"/>
                <a:cs typeface="Times New Roman" panose="02020603050405020304" pitchFamily="18" charset="0"/>
              </a:rPr>
              <a:t>1. Изменение   численности   населения:   </a:t>
            </a:r>
            <a:endParaRPr lang="ru-RU" b="1" dirty="0" smtClean="0">
              <a:latin typeface="Times New Roman" panose="02020603050405020304" pitchFamily="18" charset="0"/>
              <a:cs typeface="Times New Roman" panose="02020603050405020304" pitchFamily="18" charset="0"/>
            </a:endParaRPr>
          </a:p>
          <a:p>
            <a:pPr marL="450850" indent="0">
              <a:spcBef>
                <a:spcPts val="0"/>
              </a:spcBef>
              <a:buNone/>
            </a:pPr>
            <a:r>
              <a:rPr lang="ru-RU" dirty="0" smtClean="0">
                <a:latin typeface="Times New Roman" panose="02020603050405020304" pitchFamily="18" charset="0"/>
                <a:cs typeface="Times New Roman" panose="02020603050405020304" pitchFamily="18" charset="0"/>
              </a:rPr>
              <a:t>рост   </a:t>
            </a:r>
            <a:r>
              <a:rPr lang="ru-RU" dirty="0">
                <a:latin typeface="Times New Roman" panose="02020603050405020304" pitchFamily="18" charset="0"/>
                <a:cs typeface="Times New Roman" panose="02020603050405020304" pitchFamily="18" charset="0"/>
              </a:rPr>
              <a:t>населения   приводит   к   увеличению занятости и производства, вызывает экономический подъем; сокращение населения приносит   противоположный   эффект. </a:t>
            </a:r>
            <a:endParaRPr lang="ru-RU" dirty="0" smtClean="0">
              <a:latin typeface="Times New Roman" panose="02020603050405020304" pitchFamily="18" charset="0"/>
              <a:cs typeface="Times New Roman" panose="02020603050405020304" pitchFamily="18" charset="0"/>
            </a:endParaRPr>
          </a:p>
          <a:p>
            <a:r>
              <a:rPr lang="ru-RU" b="1" dirty="0" smtClean="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 Политические, военные и другие чрезвычайные события. </a:t>
            </a:r>
            <a:endParaRPr lang="ru-RU" b="1" dirty="0" smtClean="0">
              <a:latin typeface="Times New Roman" panose="02020603050405020304" pitchFamily="18" charset="0"/>
              <a:cs typeface="Times New Roman" panose="02020603050405020304" pitchFamily="18" charset="0"/>
            </a:endParaRPr>
          </a:p>
          <a:p>
            <a:pPr marL="450850" indent="0">
              <a:spcBef>
                <a:spcPts val="0"/>
              </a:spcBef>
              <a:buNone/>
            </a:pPr>
            <a:r>
              <a:rPr lang="ru-RU" dirty="0" smtClean="0">
                <a:latin typeface="Times New Roman" panose="02020603050405020304" pitchFamily="18" charset="0"/>
                <a:cs typeface="Times New Roman" panose="02020603050405020304" pitchFamily="18" charset="0"/>
              </a:rPr>
              <a:t>Осуществление </a:t>
            </a:r>
            <a:r>
              <a:rPr lang="ru-RU" dirty="0">
                <a:latin typeface="Times New Roman" panose="02020603050405020304" pitchFamily="18" charset="0"/>
                <a:cs typeface="Times New Roman" panose="02020603050405020304" pitchFamily="18" charset="0"/>
              </a:rPr>
              <a:t>крупномасштабных военных действий в каких-то регионах может подтолкнуть экономики некоторых стран к наращиванию выпуска определенной продукции, а их прекращение – к спаду деловой активности. К таким же событиям может привести обострение политических отношений между какими-либо </a:t>
            </a:r>
            <a:r>
              <a:rPr lang="ru-RU" dirty="0" smtClean="0">
                <a:latin typeface="Times New Roman" panose="02020603050405020304" pitchFamily="18" charset="0"/>
                <a:cs typeface="Times New Roman" panose="02020603050405020304" pitchFamily="18" charset="0"/>
              </a:rPr>
              <a:t>странами.</a:t>
            </a:r>
          </a:p>
          <a:p>
            <a:r>
              <a:rPr lang="ru-RU" b="1" dirty="0">
                <a:latin typeface="Times New Roman" panose="02020603050405020304" pitchFamily="18" charset="0"/>
                <a:cs typeface="Times New Roman" panose="02020603050405020304" pitchFamily="18" charset="0"/>
              </a:rPr>
              <a:t>3. Появление изобретений революционного характера. </a:t>
            </a:r>
          </a:p>
          <a:p>
            <a:pPr marL="450850" indent="0">
              <a:spcBef>
                <a:spcPts val="0"/>
              </a:spcBef>
              <a:buNone/>
            </a:pPr>
            <a:r>
              <a:rPr lang="ru-RU" dirty="0">
                <a:latin typeface="Times New Roman" panose="02020603050405020304" pitchFamily="18" charset="0"/>
                <a:cs typeface="Times New Roman" panose="02020603050405020304" pitchFamily="18" charset="0"/>
              </a:rPr>
              <a:t>К такого рода изобретениям можно отнести появление автомобиля, железнодорожного транспорта, самолетов, синтетических материалов, компьютеров. Они резко влияют на производительность труда, открывают новые возможности в удовлетворении потребностей, вызывают массовый всплеск в инвестиционной деятельности и потребительских расходах.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28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4715" y="191069"/>
            <a:ext cx="8666329" cy="6496334"/>
          </a:xfrm>
        </p:spPr>
        <p:txBody>
          <a:bodyPr>
            <a:normAutofit fontScale="92500" lnSpcReduction="10000"/>
          </a:bodyPr>
          <a:lstStyle/>
          <a:p>
            <a:pPr marL="0" indent="0">
              <a:buNone/>
            </a:pPr>
            <a:r>
              <a:rPr lang="ru-RU" dirty="0">
                <a:latin typeface="Times New Roman" panose="02020603050405020304" pitchFamily="18" charset="0"/>
                <a:cs typeface="Times New Roman" panose="02020603050405020304" pitchFamily="18" charset="0"/>
              </a:rPr>
              <a:t>К основным </a:t>
            </a:r>
            <a:r>
              <a:rPr lang="ru-RU" b="1" dirty="0">
                <a:latin typeface="Times New Roman" panose="02020603050405020304" pitchFamily="18" charset="0"/>
                <a:cs typeface="Times New Roman" panose="02020603050405020304" pitchFamily="18" charset="0"/>
              </a:rPr>
              <a:t>внутренним причинам </a:t>
            </a:r>
            <a:r>
              <a:rPr lang="ru-RU" dirty="0">
                <a:latin typeface="Times New Roman" panose="02020603050405020304" pitchFamily="18" charset="0"/>
                <a:cs typeface="Times New Roman" panose="02020603050405020304" pitchFamily="18" charset="0"/>
              </a:rPr>
              <a:t>цикличности относят:</a:t>
            </a:r>
          </a:p>
          <a:p>
            <a:r>
              <a:rPr lang="ru-RU" b="1" i="1" u="sng" dirty="0">
                <a:latin typeface="Times New Roman" panose="02020603050405020304" pitchFamily="18" charset="0"/>
                <a:cs typeface="Times New Roman" panose="02020603050405020304" pitchFamily="18" charset="0"/>
              </a:rPr>
              <a:t>1. Нестабильность   инвестиционных   расходов.</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450850" indent="0">
              <a:buNone/>
            </a:pPr>
            <a:r>
              <a:rPr lang="ru-RU" dirty="0" smtClean="0">
                <a:latin typeface="Times New Roman" panose="02020603050405020304" pitchFamily="18" charset="0"/>
                <a:cs typeface="Times New Roman" panose="02020603050405020304" pitchFamily="18" charset="0"/>
              </a:rPr>
              <a:t>Изменения   </a:t>
            </a:r>
            <a:r>
              <a:rPr lang="ru-RU" dirty="0">
                <a:latin typeface="Times New Roman" panose="02020603050405020304" pitchFamily="18" charset="0"/>
                <a:cs typeface="Times New Roman" panose="02020603050405020304" pitchFamily="18" charset="0"/>
              </a:rPr>
              <a:t>в   объемах инвестиций влияют на спрос на оборудование, материалы, строительные услуги и т.п. Увеличение ведет к росту их производства, созданию новых рабочих мест, к увеличению доходов, которые обычно дают и прирост потребительских расходов. Уменьшение вызывает противоположный эффект.</a:t>
            </a:r>
          </a:p>
          <a:p>
            <a:r>
              <a:rPr lang="ru-RU" b="1" i="1" u="sng" dirty="0">
                <a:latin typeface="Times New Roman" panose="02020603050405020304" pitchFamily="18" charset="0"/>
                <a:cs typeface="Times New Roman" panose="02020603050405020304" pitchFamily="18" charset="0"/>
              </a:rPr>
              <a:t>2. Нестабильность    потребительских   расходов.</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450850" indent="0">
              <a:buNone/>
            </a:pPr>
            <a:r>
              <a:rPr lang="ru-RU" dirty="0" smtClean="0">
                <a:latin typeface="Times New Roman" panose="02020603050405020304" pitchFamily="18" charset="0"/>
                <a:cs typeface="Times New Roman" panose="02020603050405020304" pitchFamily="18" charset="0"/>
              </a:rPr>
              <a:t>Домашние    </a:t>
            </a:r>
            <a:r>
              <a:rPr lang="ru-RU" dirty="0">
                <a:latin typeface="Times New Roman" panose="02020603050405020304" pitchFamily="18" charset="0"/>
                <a:cs typeface="Times New Roman" panose="02020603050405020304" pitchFamily="18" charset="0"/>
              </a:rPr>
              <a:t>хозяйства формируют спрос   на очень большое количество товаров и услуг, создаваемых в экономике. Изменение в ту или иную сторону общих потребительских расходов дает толчок либо к расширению производства в определенных отраслях, либо – к сокращению. Импульс, принятый в этих отраслях, будет ретранслирован во все другие.</a:t>
            </a:r>
          </a:p>
          <a:p>
            <a:r>
              <a:rPr lang="ru-RU" b="1" i="1" u="sng" dirty="0">
                <a:latin typeface="Times New Roman" panose="02020603050405020304" pitchFamily="18" charset="0"/>
                <a:cs typeface="Times New Roman" panose="02020603050405020304" pitchFamily="18" charset="0"/>
              </a:rPr>
              <a:t>3. Деятельность  государства в  области  экономического  регулирования. </a:t>
            </a:r>
            <a:r>
              <a:rPr lang="ru-RU" dirty="0">
                <a:latin typeface="Times New Roman" panose="02020603050405020304" pitchFamily="18" charset="0"/>
                <a:cs typeface="Times New Roman" panose="02020603050405020304" pitchFamily="18" charset="0"/>
              </a:rPr>
              <a:t>Экономическая политика государства оказывает существенное влияние на общее состояние    национальной    экономики.    Те    или    иные    действия    в    области макроэкономического   регулирования,   связанные,   например,   с   изменениями   в налоговой политике, валютном регулировании, кредитно-денежной политике, могут способствовать не только росту производства, но, к сожалению, и его сокращению.</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93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6478" y="341194"/>
            <a:ext cx="8707272" cy="6516806"/>
          </a:xfrm>
        </p:spPr>
        <p:txBody>
          <a:bodyPr>
            <a:normAutofit/>
          </a:bodyPr>
          <a:lstStyle/>
          <a:p>
            <a:pPr marL="0" lvl="0" indent="0" algn="ctr">
              <a:buNone/>
            </a:pPr>
            <a:r>
              <a:rPr lang="ru-RU"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Типология экономических циклов</a:t>
            </a:r>
          </a:p>
          <a:p>
            <a:r>
              <a:rPr lang="ru-RU" sz="2200" b="1" i="1" dirty="0" smtClean="0">
                <a:latin typeface="Times New Roman" panose="02020603050405020304" pitchFamily="18" charset="0"/>
                <a:cs typeface="Times New Roman" panose="02020603050405020304" pitchFamily="18" charset="0"/>
              </a:rPr>
              <a:t>1</a:t>
            </a:r>
            <a:r>
              <a:rPr lang="ru-RU" sz="2200" b="1" i="1" dirty="0">
                <a:latin typeface="Times New Roman" panose="02020603050405020304" pitchFamily="18" charset="0"/>
                <a:cs typeface="Times New Roman" panose="02020603050405020304" pitchFamily="18" charset="0"/>
              </a:rPr>
              <a:t>. Циклы Дж. </a:t>
            </a:r>
            <a:r>
              <a:rPr lang="ru-RU" sz="2200" b="1" i="1" dirty="0" err="1">
                <a:latin typeface="Times New Roman" panose="02020603050405020304" pitchFamily="18" charset="0"/>
                <a:cs typeface="Times New Roman" panose="02020603050405020304" pitchFamily="18" charset="0"/>
              </a:rPr>
              <a:t>Китчина</a:t>
            </a:r>
            <a:r>
              <a:rPr lang="ru-RU" sz="2200" b="1" i="1" dirty="0">
                <a:latin typeface="Times New Roman" panose="02020603050405020304" pitchFamily="18" charset="0"/>
                <a:cs typeface="Times New Roman" panose="02020603050405020304" pitchFamily="18" charset="0"/>
              </a:rPr>
              <a:t> (циклы запасов)</a:t>
            </a:r>
            <a:r>
              <a:rPr lang="ru-RU" sz="2200" dirty="0">
                <a:latin typeface="Times New Roman" panose="02020603050405020304" pitchFamily="18" charset="0"/>
                <a:cs typeface="Times New Roman" panose="02020603050405020304" pitchFamily="18" charset="0"/>
              </a:rPr>
              <a:t> – краткосрочные колебания, продолжительностью 2-4 года, обусловленные жизненным циклом то­вара. </a:t>
            </a:r>
            <a:endParaRPr lang="ru-RU" sz="2200" dirty="0" smtClean="0">
              <a:latin typeface="Times New Roman" panose="02020603050405020304" pitchFamily="18" charset="0"/>
              <a:cs typeface="Times New Roman" panose="02020603050405020304" pitchFamily="18" charset="0"/>
            </a:endParaRPr>
          </a:p>
          <a:p>
            <a:r>
              <a:rPr lang="ru-RU" sz="2200" b="1" i="1" dirty="0" smtClean="0">
                <a:latin typeface="Times New Roman" panose="02020603050405020304" pitchFamily="18" charset="0"/>
                <a:cs typeface="Times New Roman" panose="02020603050405020304" pitchFamily="18" charset="0"/>
              </a:rPr>
              <a:t>2</a:t>
            </a:r>
            <a:r>
              <a:rPr lang="ru-RU" sz="2200" b="1" i="1" dirty="0">
                <a:latin typeface="Times New Roman" panose="02020603050405020304" pitchFamily="18" charset="0"/>
                <a:cs typeface="Times New Roman" panose="02020603050405020304" pitchFamily="18" charset="0"/>
              </a:rPr>
              <a:t>. Циклы К. </a:t>
            </a:r>
            <a:r>
              <a:rPr lang="ru-RU" sz="2200" b="1" i="1" dirty="0" err="1">
                <a:latin typeface="Times New Roman" panose="02020603050405020304" pitchFamily="18" charset="0"/>
                <a:cs typeface="Times New Roman" panose="02020603050405020304" pitchFamily="18" charset="0"/>
              </a:rPr>
              <a:t>Жюглара</a:t>
            </a:r>
            <a:r>
              <a:rPr lang="ru-RU" sz="2200" dirty="0">
                <a:latin typeface="Times New Roman" panose="02020603050405020304" pitchFamily="18" charset="0"/>
                <a:cs typeface="Times New Roman" panose="02020603050405020304" pitchFamily="18" charset="0"/>
              </a:rPr>
              <a:t> – среднесрочные колебания продолжительно­стью 8-12 или (10) лет, связаны с периодичностью обновления основного ка­питала, с взаимодействием денежно-кредитных факторов, вызванных деятельностью банков.</a:t>
            </a:r>
          </a:p>
          <a:p>
            <a:r>
              <a:rPr lang="ru-RU" sz="2200" b="1" i="1" dirty="0">
                <a:latin typeface="Times New Roman" panose="02020603050405020304" pitchFamily="18" charset="0"/>
                <a:cs typeface="Times New Roman" panose="02020603050405020304" pitchFamily="18" charset="0"/>
              </a:rPr>
              <a:t>3. Циклы К. Маркса</a:t>
            </a:r>
            <a:r>
              <a:rPr lang="ru-RU" sz="2200" dirty="0">
                <a:latin typeface="Times New Roman" panose="02020603050405020304" pitchFamily="18" charset="0"/>
                <a:cs typeface="Times New Roman" panose="02020603050405020304" pitchFamily="18" charset="0"/>
              </a:rPr>
              <a:t> продолжительностью 10 лет, связанные с периодичностью массового обновления основного капитала.</a:t>
            </a:r>
          </a:p>
          <a:p>
            <a:r>
              <a:rPr lang="ru-RU" sz="2200" b="1" i="1" dirty="0">
                <a:latin typeface="Times New Roman" panose="02020603050405020304" pitchFamily="18" charset="0"/>
                <a:cs typeface="Times New Roman" panose="02020603050405020304" pitchFamily="18" charset="0"/>
              </a:rPr>
              <a:t>4. Циклы С. Кузнеца</a:t>
            </a:r>
            <a:r>
              <a:rPr lang="ru-RU" sz="2200" dirty="0">
                <a:latin typeface="Times New Roman" panose="02020603050405020304" pitchFamily="18" charset="0"/>
                <a:cs typeface="Times New Roman" panose="02020603050405020304" pitchFamily="18" charset="0"/>
              </a:rPr>
              <a:t>, или строительные циклы, продолжительностью    15-20 или (18-25) лет, связанные с периодичностью обновления жилищ и некото­рых видов производственных сооружений. </a:t>
            </a:r>
            <a:endParaRPr lang="ru-RU" sz="2200" dirty="0" smtClean="0">
              <a:latin typeface="Times New Roman" panose="02020603050405020304" pitchFamily="18" charset="0"/>
              <a:cs typeface="Times New Roman" panose="02020603050405020304" pitchFamily="18" charset="0"/>
            </a:endParaRPr>
          </a:p>
          <a:p>
            <a:r>
              <a:rPr lang="ru-RU" sz="2200" b="1" i="1" dirty="0" smtClean="0">
                <a:latin typeface="Times New Roman" panose="02020603050405020304" pitchFamily="18" charset="0"/>
                <a:cs typeface="Times New Roman" panose="02020603050405020304" pitchFamily="18" charset="0"/>
              </a:rPr>
              <a:t>5</a:t>
            </a:r>
            <a:r>
              <a:rPr lang="ru-RU" sz="2200" b="1" i="1" dirty="0">
                <a:latin typeface="Times New Roman" panose="02020603050405020304" pitchFamily="18" charset="0"/>
                <a:cs typeface="Times New Roman" panose="02020603050405020304" pitchFamily="18" charset="0"/>
              </a:rPr>
              <a:t>. Циклы Н. Кондратьева </a:t>
            </a:r>
            <a:r>
              <a:rPr lang="ru-RU" sz="2200" dirty="0">
                <a:latin typeface="Times New Roman" panose="02020603050405020304" pitchFamily="18" charset="0"/>
                <a:cs typeface="Times New Roman" panose="02020603050405020304" pitchFamily="18" charset="0"/>
              </a:rPr>
              <a:t>– циклы большой конъюнктуры, </a:t>
            </a:r>
            <a:r>
              <a:rPr lang="ru-RU" sz="2200" i="1" dirty="0">
                <a:latin typeface="Times New Roman" panose="02020603050405020304" pitchFamily="18" charset="0"/>
                <a:cs typeface="Times New Roman" panose="02020603050405020304" pitchFamily="18" charset="0"/>
              </a:rPr>
              <a:t>(«длинные волны») </a:t>
            </a:r>
            <a:r>
              <a:rPr lang="ru-RU" sz="2200" dirty="0">
                <a:latin typeface="Times New Roman" panose="02020603050405020304" pitchFamily="18" charset="0"/>
                <a:cs typeface="Times New Roman" panose="02020603050405020304" pitchFamily="18" charset="0"/>
              </a:rPr>
              <a:t>продолжительностью 48-55 или (40-60) лет. </a:t>
            </a:r>
            <a:endParaRPr lang="ru-RU" dirty="0"/>
          </a:p>
        </p:txBody>
      </p:sp>
    </p:spTree>
    <p:extLst>
      <p:ext uri="{BB962C8B-B14F-4D97-AF65-F5344CB8AC3E}">
        <p14:creationId xmlns:p14="http://schemas.microsoft.com/office/powerpoint/2010/main" val="55651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183" y="696036"/>
            <a:ext cx="8761862" cy="6400800"/>
          </a:xfrm>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Н. Д. Кондратьев выявил </a:t>
            </a:r>
            <a:r>
              <a:rPr lang="ru-RU" b="1" dirty="0">
                <a:latin typeface="Times New Roman" panose="02020603050405020304" pitchFamily="18" charset="0"/>
                <a:cs typeface="Times New Roman" panose="02020603050405020304" pitchFamily="18" charset="0"/>
              </a:rPr>
              <a:t>четыре </a:t>
            </a:r>
            <a:r>
              <a:rPr lang="ru-RU" dirty="0">
                <a:latin typeface="Times New Roman" panose="02020603050405020304" pitchFamily="18" charset="0"/>
                <a:cs typeface="Times New Roman" panose="02020603050405020304" pitchFamily="18" charset="0"/>
              </a:rPr>
              <a:t>закономерности больших циклов.</a:t>
            </a:r>
          </a:p>
          <a:p>
            <a:pPr marL="457200" indent="-279400">
              <a:buFont typeface="+mj-lt"/>
              <a:buAutoNum type="arabicPeriod"/>
            </a:pP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течение 10-20 лет перед повышательной волной совер­шается оживление в сфере технических изобретений и открытий, а их промышленное использование совпадает с началом этой волны</a:t>
            </a:r>
          </a:p>
          <a:p>
            <a:pPr marL="457200" indent="-279400">
              <a:buFont typeface="+mj-lt"/>
              <a:buAutoNum type="arabicPeriod"/>
            </a:pPr>
            <a:r>
              <a:rPr lang="ru-RU" dirty="0" smtClean="0">
                <a:latin typeface="Times New Roman" panose="02020603050405020304" pitchFamily="18" charset="0"/>
                <a:cs typeface="Times New Roman" panose="02020603050405020304" pitchFamily="18" charset="0"/>
              </a:rPr>
              <a:t>Периоды </a:t>
            </a:r>
            <a:r>
              <a:rPr lang="ru-RU" dirty="0">
                <a:latin typeface="Times New Roman" panose="02020603050405020304" pitchFamily="18" charset="0"/>
                <a:cs typeface="Times New Roman" panose="02020603050405020304" pitchFamily="18" charset="0"/>
              </a:rPr>
              <a:t>повышательных волн характеризуются более крупными социальными потрясениями и переворотами в обществе (революции, войны), нежели периоды понижательных волн.</a:t>
            </a:r>
          </a:p>
          <a:p>
            <a:pPr marL="457200" indent="-279400">
              <a:buFont typeface="+mj-lt"/>
              <a:buAutoNum type="arabicPeriod"/>
            </a:pPr>
            <a:r>
              <a:rPr lang="ru-RU" dirty="0" smtClean="0">
                <a:latin typeface="Times New Roman" panose="02020603050405020304" pitchFamily="18" charset="0"/>
                <a:cs typeface="Times New Roman" panose="02020603050405020304" pitchFamily="18" charset="0"/>
              </a:rPr>
              <a:t>Понижательные </a:t>
            </a:r>
            <a:r>
              <a:rPr lang="ru-RU" dirty="0">
                <a:latin typeface="Times New Roman" panose="02020603050405020304" pitchFamily="18" charset="0"/>
                <a:cs typeface="Times New Roman" panose="02020603050405020304" pitchFamily="18" charset="0"/>
              </a:rPr>
              <a:t>волны больших циклов сопровождаются длительной депрессией в сельском хозяйстве.</a:t>
            </a:r>
          </a:p>
          <a:p>
            <a:pPr marL="457200" indent="-279400">
              <a:buFont typeface="+mj-lt"/>
              <a:buAutoNum type="arabicPeriod"/>
            </a:pPr>
            <a:r>
              <a:rPr lang="ru-RU" dirty="0" smtClean="0">
                <a:latin typeface="Times New Roman" panose="02020603050405020304" pitchFamily="18" charset="0"/>
                <a:cs typeface="Times New Roman" panose="02020603050405020304" pitchFamily="18" charset="0"/>
              </a:rPr>
              <a:t>Повышательная </a:t>
            </a:r>
            <a:r>
              <a:rPr lang="ru-RU" dirty="0">
                <a:latin typeface="Times New Roman" panose="02020603050405020304" pitchFamily="18" charset="0"/>
                <a:cs typeface="Times New Roman" panose="02020603050405020304" pitchFamily="18" charset="0"/>
              </a:rPr>
              <a:t>волна длинных циклов способствует со­кращению длительности периодов депрессий средних циклов и нарас­танию напряженности их подъема; при понижательной волне периоды депрессии возрастают, а напряженность подъемов понижается.</a:t>
            </a:r>
          </a:p>
          <a:p>
            <a:r>
              <a:rPr lang="ru-RU" dirty="0">
                <a:latin typeface="Times New Roman" panose="02020603050405020304" pitchFamily="18" charset="0"/>
                <a:cs typeface="Times New Roman" panose="02020603050405020304" pitchFamily="18" charset="0"/>
              </a:rPr>
              <a:t>Все циклы взаимоувязаны между собой. В длинноволновые циклы Кондратьева укладываются пять циклов </a:t>
            </a:r>
            <a:r>
              <a:rPr lang="ru-RU" dirty="0" err="1">
                <a:latin typeface="Times New Roman" panose="02020603050405020304" pitchFamily="18" charset="0"/>
                <a:cs typeface="Times New Roman" panose="02020603050405020304" pitchFamily="18" charset="0"/>
              </a:rPr>
              <a:t>Жюглара</a:t>
            </a:r>
            <a:r>
              <a:rPr lang="ru-RU" dirty="0">
                <a:latin typeface="Times New Roman" panose="02020603050405020304" pitchFamily="18" charset="0"/>
                <a:cs typeface="Times New Roman" panose="02020603050405020304" pitchFamily="18" charset="0"/>
              </a:rPr>
              <a:t>, а в цикл </a:t>
            </a:r>
            <a:r>
              <a:rPr lang="ru-RU" dirty="0" err="1">
                <a:latin typeface="Times New Roman" panose="02020603050405020304" pitchFamily="18" charset="0"/>
                <a:cs typeface="Times New Roman" panose="02020603050405020304" pitchFamily="18" charset="0"/>
              </a:rPr>
              <a:t>Жюглара</a:t>
            </a:r>
            <a:r>
              <a:rPr lang="ru-RU" dirty="0">
                <a:latin typeface="Times New Roman" panose="02020603050405020304" pitchFamily="18" charset="0"/>
                <a:cs typeface="Times New Roman" panose="02020603050405020304" pitchFamily="18" charset="0"/>
              </a:rPr>
              <a:t> – два цикла </a:t>
            </a:r>
            <a:r>
              <a:rPr lang="ru-RU" dirty="0" err="1">
                <a:latin typeface="Times New Roman" panose="02020603050405020304" pitchFamily="18" charset="0"/>
                <a:cs typeface="Times New Roman" panose="02020603050405020304" pitchFamily="18" charset="0"/>
              </a:rPr>
              <a:t>Кетчина</a:t>
            </a:r>
            <a:r>
              <a:rPr lang="ru-RU" dirty="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58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2137" y="627797"/>
            <a:ext cx="8502555" cy="6428095"/>
          </a:xfrm>
        </p:spPr>
        <p:txBody>
          <a:bodyPr>
            <a:normAutofit/>
          </a:bodyPr>
          <a:lstStyle/>
          <a:p>
            <a:pPr marL="0" lvl="0" indent="0" algn="ctr">
              <a:buNone/>
            </a:pPr>
            <a:r>
              <a:rPr lang="ru-RU"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Политика стабилизации</a:t>
            </a:r>
          </a:p>
          <a:p>
            <a:r>
              <a:rPr lang="ru-RU" b="1" dirty="0">
                <a:latin typeface="Times New Roman" panose="02020603050405020304" pitchFamily="18" charset="0"/>
                <a:cs typeface="Times New Roman" panose="02020603050405020304" pitchFamily="18" charset="0"/>
              </a:rPr>
              <a:t>Сглаживание экономических колебаний государством</a:t>
            </a:r>
            <a:endParaRPr lang="ru-RU" dirty="0">
              <a:latin typeface="Times New Roman" panose="02020603050405020304" pitchFamily="18" charset="0"/>
              <a:cs typeface="Times New Roman" panose="02020603050405020304" pitchFamily="18" charset="0"/>
            </a:endParaRPr>
          </a:p>
          <a:p>
            <a:r>
              <a:rPr lang="ru-RU" b="1" dirty="0" smtClean="0">
                <a:latin typeface="Times New Roman" panose="02020603050405020304" pitchFamily="18" charset="0"/>
                <a:cs typeface="Times New Roman" panose="02020603050405020304" pitchFamily="18" charset="0"/>
              </a:rPr>
              <a:t>Политика </a:t>
            </a:r>
            <a:r>
              <a:rPr lang="ru-RU" b="1" dirty="0">
                <a:latin typeface="Times New Roman" panose="02020603050405020304" pitchFamily="18" charset="0"/>
                <a:cs typeface="Times New Roman" panose="02020603050405020304" pitchFamily="18" charset="0"/>
              </a:rPr>
              <a:t>стабилизации </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это мероприятия государства, направленные на сглаживание колебаний в экономике. </a:t>
            </a:r>
            <a:r>
              <a:rPr lang="ru-RU" dirty="0">
                <a:latin typeface="Times New Roman" panose="02020603050405020304" pitchFamily="18" charset="0"/>
                <a:cs typeface="Times New Roman" panose="02020603050405020304" pitchFamily="18" charset="0"/>
              </a:rPr>
              <a:t>Эту деятельность государства называют </a:t>
            </a:r>
            <a:r>
              <a:rPr lang="ru-RU" dirty="0" err="1">
                <a:latin typeface="Times New Roman" panose="02020603050405020304" pitchFamily="18" charset="0"/>
                <a:cs typeface="Times New Roman" panose="02020603050405020304" pitchFamily="18" charset="0"/>
              </a:rPr>
              <a:t>антициклическим</a:t>
            </a:r>
            <a:r>
              <a:rPr lang="ru-RU" dirty="0">
                <a:latin typeface="Times New Roman" panose="02020603050405020304" pitchFamily="18" charset="0"/>
                <a:cs typeface="Times New Roman" panose="02020603050405020304" pitchFamily="18" charset="0"/>
              </a:rPr>
              <a:t> регулированием, или противодействием колебаниям конъюнктуры. </a:t>
            </a:r>
          </a:p>
          <a:p>
            <a:r>
              <a:rPr lang="ru-RU" dirty="0">
                <a:latin typeface="Times New Roman" panose="02020603050405020304" pitchFamily="18" charset="0"/>
                <a:cs typeface="Times New Roman" panose="02020603050405020304" pitchFamily="18" charset="0"/>
              </a:rPr>
              <a:t>Существуют </a:t>
            </a:r>
            <a:r>
              <a:rPr lang="ru-RU" b="1" i="1" dirty="0">
                <a:latin typeface="Times New Roman" panose="02020603050405020304" pitchFamily="18" charset="0"/>
                <a:cs typeface="Times New Roman" panose="02020603050405020304" pitchFamily="18" charset="0"/>
              </a:rPr>
              <a:t>два типа</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политики стабилизации: </a:t>
            </a:r>
            <a:r>
              <a:rPr lang="ru-RU" b="1" dirty="0">
                <a:latin typeface="Times New Roman" panose="02020603050405020304" pitchFamily="18" charset="0"/>
                <a:cs typeface="Times New Roman" panose="02020603050405020304" pitchFamily="18" charset="0"/>
              </a:rPr>
              <a:t>сдерживание </a:t>
            </a:r>
            <a:r>
              <a:rPr lang="ru-RU" dirty="0">
                <a:latin typeface="Times New Roman" panose="02020603050405020304" pitchFamily="18" charset="0"/>
                <a:cs typeface="Times New Roman" panose="02020603050405020304" pitchFamily="18" charset="0"/>
              </a:rPr>
              <a:t>и </a:t>
            </a:r>
            <a:r>
              <a:rPr lang="ru-RU" b="1" dirty="0">
                <a:latin typeface="Times New Roman" panose="02020603050405020304" pitchFamily="18" charset="0"/>
                <a:cs typeface="Times New Roman" panose="02020603050405020304" pitchFamily="18" charset="0"/>
              </a:rPr>
              <a:t>экспансия.</a:t>
            </a:r>
            <a:r>
              <a:rPr lang="ru-RU" dirty="0">
                <a:latin typeface="Times New Roman" panose="02020603050405020304" pitchFamily="18" charset="0"/>
                <a:cs typeface="Times New Roman" panose="02020603050405020304" pitchFamily="18" charset="0"/>
              </a:rPr>
              <a:t> Государство, в зависимости от того, на какой стадии цикла находится национальна экономика, применяет или политику сдерживания, или политику экспансии.</a:t>
            </a:r>
          </a:p>
          <a:p>
            <a:endParaRPr lang="ru-RU" dirty="0"/>
          </a:p>
        </p:txBody>
      </p:sp>
    </p:spTree>
    <p:extLst>
      <p:ext uri="{BB962C8B-B14F-4D97-AF65-F5344CB8AC3E}">
        <p14:creationId xmlns:p14="http://schemas.microsoft.com/office/powerpoint/2010/main" val="48921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4710" y="452718"/>
            <a:ext cx="7055380" cy="797858"/>
          </a:xfrm>
        </p:spPr>
        <p:txBody>
          <a:bodyPr/>
          <a:lstStyle/>
          <a:p>
            <a:pPr algn="ctr"/>
            <a:r>
              <a:rPr lang="ru-RU" sz="54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План</a:t>
            </a:r>
            <a:endParaRPr lang="ru-RU" sz="5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endParaRPr>
          </a:p>
        </p:txBody>
      </p:sp>
      <p:sp>
        <p:nvSpPr>
          <p:cNvPr id="3" name="Объект 2"/>
          <p:cNvSpPr>
            <a:spLocks noGrp="1"/>
          </p:cNvSpPr>
          <p:nvPr>
            <p:ph idx="1"/>
          </p:nvPr>
        </p:nvSpPr>
        <p:spPr>
          <a:xfrm>
            <a:off x="484710" y="1438835"/>
            <a:ext cx="7054644" cy="4809571"/>
          </a:xfrm>
        </p:spPr>
        <p:txBody>
          <a:bodyPr>
            <a:normAutofit/>
          </a:bodyPr>
          <a:lstStyle/>
          <a:p>
            <a:pPr lvl="0"/>
            <a:r>
              <a:rPr lang="ru-RU" sz="2400" dirty="0">
                <a:latin typeface="Times New Roman" panose="02020603050405020304" pitchFamily="18" charset="0"/>
                <a:cs typeface="Times New Roman" panose="02020603050405020304" pitchFamily="18" charset="0"/>
              </a:rPr>
              <a:t>Экономический цикл: сущность, основные показатели и стадии</a:t>
            </a:r>
          </a:p>
          <a:p>
            <a:pPr lvl="0"/>
            <a:r>
              <a:rPr lang="ru-RU" sz="2400" dirty="0">
                <a:latin typeface="Times New Roman" panose="02020603050405020304" pitchFamily="18" charset="0"/>
                <a:cs typeface="Times New Roman" panose="02020603050405020304" pitchFamily="18" charset="0"/>
              </a:rPr>
              <a:t>Причины циклических колебаний экономики</a:t>
            </a:r>
          </a:p>
          <a:p>
            <a:pPr lvl="0"/>
            <a:r>
              <a:rPr lang="ru-RU" sz="2400" dirty="0">
                <a:latin typeface="Times New Roman" panose="02020603050405020304" pitchFamily="18" charset="0"/>
                <a:cs typeface="Times New Roman" panose="02020603050405020304" pitchFamily="18" charset="0"/>
              </a:rPr>
              <a:t>Типология экономических циклов</a:t>
            </a:r>
          </a:p>
          <a:p>
            <a:r>
              <a:rPr lang="ru-RU" sz="2400" dirty="0">
                <a:latin typeface="Times New Roman" panose="02020603050405020304" pitchFamily="18" charset="0"/>
                <a:cs typeface="Times New Roman" panose="02020603050405020304" pitchFamily="18" charset="0"/>
              </a:rPr>
              <a:t>Политика стабилизации</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73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3773" y="1296537"/>
            <a:ext cx="8748215" cy="5349922"/>
          </a:xfrm>
        </p:spPr>
        <p:txBody>
          <a:bodyPr>
            <a:normAutofit/>
          </a:bodyPr>
          <a:lstStyle/>
          <a:p>
            <a:r>
              <a:rPr lang="ru-RU" b="1" i="1" dirty="0" smtClean="0">
                <a:latin typeface="Times New Roman" panose="02020603050405020304" pitchFamily="18" charset="0"/>
                <a:cs typeface="Times New Roman" panose="02020603050405020304" pitchFamily="18" charset="0"/>
              </a:rPr>
              <a:t>1</a:t>
            </a:r>
            <a:r>
              <a:rPr lang="ru-RU" b="1" i="1" dirty="0">
                <a:latin typeface="Times New Roman" panose="02020603050405020304" pitchFamily="18" charset="0"/>
                <a:cs typeface="Times New Roman" panose="02020603050405020304" pitchFamily="18" charset="0"/>
              </a:rPr>
              <a:t>. Политика сдерживания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призвана защищать экономику от высоких темпов инфляции, перегрева экономической </a:t>
            </a:r>
            <a:r>
              <a:rPr lang="ru-RU" dirty="0" err="1">
                <a:latin typeface="Times New Roman" panose="02020603050405020304" pitchFamily="18" charset="0"/>
                <a:cs typeface="Times New Roman" panose="02020603050405020304" pitchFamily="18" charset="0"/>
              </a:rPr>
              <a:t>коньюктуры</a:t>
            </a:r>
            <a:r>
              <a:rPr lang="ru-RU" dirty="0">
                <a:latin typeface="Times New Roman" panose="02020603050405020304" pitchFamily="18" charset="0"/>
                <a:cs typeface="Times New Roman" panose="02020603050405020304" pitchFamily="18" charset="0"/>
              </a:rPr>
              <a:t>. </a:t>
            </a:r>
          </a:p>
          <a:p>
            <a:r>
              <a:rPr lang="ru-RU" b="1" dirty="0">
                <a:latin typeface="Times New Roman" panose="02020603050405020304" pitchFamily="18" charset="0"/>
                <a:cs typeface="Times New Roman" panose="02020603050405020304" pitchFamily="18" charset="0"/>
              </a:rPr>
              <a:t>Политика сдерживания </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это деятельность государства, направленная на ограничение совокупного спроса. </a:t>
            </a:r>
            <a:endParaRPr lang="ru-RU" b="1"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Она </a:t>
            </a:r>
            <a:r>
              <a:rPr lang="ru-RU" dirty="0">
                <a:latin typeface="Times New Roman" panose="02020603050405020304" pitchFamily="18" charset="0"/>
                <a:cs typeface="Times New Roman" panose="02020603050405020304" pitchFamily="18" charset="0"/>
              </a:rPr>
              <a:t>применяется тогда, когда экономика находится на стадии подъема. В это время в экономике накапливается инфляционный потенциал, разогревается конъюнктура – происходит наращивание спроса, производители стремятся расширять производство.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Но </a:t>
            </a:r>
            <a:r>
              <a:rPr lang="ru-RU" dirty="0">
                <a:latin typeface="Times New Roman" panose="02020603050405020304" pitchFamily="18" charset="0"/>
                <a:cs typeface="Times New Roman" panose="02020603050405020304" pitchFamily="18" charset="0"/>
              </a:rPr>
              <a:t>это расширение в каждый данный момент времени имеет свои пределы, наступает момент, когда на экспансию покупательных расходов производство начинает реагировать не столько увеличением выпуска, сколько повышением цен. </a:t>
            </a: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33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5659" y="1091821"/>
            <a:ext cx="8338782" cy="6100549"/>
          </a:xfrm>
        </p:spPr>
        <p:txBody>
          <a:bodyPr>
            <a:normAutofit/>
          </a:bodyPr>
          <a:lstStyle/>
          <a:p>
            <a:r>
              <a:rPr lang="ru-RU" b="1" i="1" dirty="0">
                <a:latin typeface="Times New Roman" panose="02020603050405020304" pitchFamily="18" charset="0"/>
                <a:cs typeface="Times New Roman" panose="02020603050405020304" pitchFamily="18" charset="0"/>
              </a:rPr>
              <a:t>2. Политика экспансии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призвана стимулировать рост производства, уменьшение безработицы.</a:t>
            </a:r>
          </a:p>
          <a:p>
            <a:r>
              <a:rPr lang="ru-RU" b="1" dirty="0">
                <a:latin typeface="Times New Roman" panose="02020603050405020304" pitchFamily="18" charset="0"/>
                <a:cs typeface="Times New Roman" panose="02020603050405020304" pitchFamily="18" charset="0"/>
              </a:rPr>
              <a:t>Политика экспансии – это деятельность государства, направленная па расширение совокупного спроса. </a:t>
            </a:r>
            <a:endParaRPr lang="ru-RU" b="1"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К </a:t>
            </a:r>
            <a:r>
              <a:rPr lang="ru-RU" dirty="0">
                <a:latin typeface="Times New Roman" panose="02020603050405020304" pitchFamily="18" charset="0"/>
                <a:cs typeface="Times New Roman" panose="02020603050405020304" pitchFamily="18" charset="0"/>
              </a:rPr>
              <a:t>таким мерам государство прибегает тогда когда экономика переживает состояние спада. Стимулируя расходы, государство пытается «оживить» производство, повысить уровень деловой активности, разогреть конъюнктуру. Увеличения расходов, активизации производства государство пытается добиться путем снижения налогов на предприятия и домашние хозяйства роста расходов государственного бюджета, снижения ставок банковского процент по ссудам и т. п.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Политика </a:t>
            </a:r>
            <a:r>
              <a:rPr lang="ru-RU" dirty="0">
                <a:latin typeface="Times New Roman" panose="02020603050405020304" pitchFamily="18" charset="0"/>
                <a:cs typeface="Times New Roman" panose="02020603050405020304" pitchFamily="18" charset="0"/>
              </a:rPr>
              <a:t>экспансии создает предпосылки для экономического роста и сокращения безработицы, но, вместе с тем, несет угрозу роста цен.</a:t>
            </a:r>
          </a:p>
          <a:p>
            <a:endParaRPr lang="ru-RU" dirty="0"/>
          </a:p>
        </p:txBody>
      </p:sp>
    </p:spTree>
    <p:extLst>
      <p:ext uri="{BB962C8B-B14F-4D97-AF65-F5344CB8AC3E}">
        <p14:creationId xmlns:p14="http://schemas.microsoft.com/office/powerpoint/2010/main" val="185085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6603" y="1378424"/>
            <a:ext cx="8584442" cy="5036022"/>
          </a:xfrm>
        </p:spPr>
        <p:txBody>
          <a:bodyPr>
            <a:noAutofit/>
          </a:bodyPr>
          <a:lstStyle/>
          <a:p>
            <a:pPr marL="0" indent="0">
              <a:spcBef>
                <a:spcPts val="0"/>
              </a:spcBef>
              <a:buNone/>
            </a:pPr>
            <a:r>
              <a:rPr lang="ru-RU" b="1" dirty="0">
                <a:latin typeface="Times New Roman" panose="02020603050405020304" pitchFamily="18" charset="0"/>
                <a:cs typeface="Times New Roman" panose="02020603050405020304" pitchFamily="18" charset="0"/>
              </a:rPr>
              <a:t>Основными </a:t>
            </a:r>
            <a:r>
              <a:rPr lang="ru-RU" b="1" i="1" dirty="0">
                <a:latin typeface="Times New Roman" panose="02020603050405020304" pitchFamily="18" charset="0"/>
                <a:cs typeface="Times New Roman" panose="02020603050405020304" pitchFamily="18" charset="0"/>
              </a:rPr>
              <a:t>инструментами </a:t>
            </a:r>
            <a:r>
              <a:rPr lang="ru-RU" b="1" dirty="0">
                <a:latin typeface="Times New Roman" panose="02020603050405020304" pitchFamily="18" charset="0"/>
                <a:cs typeface="Times New Roman" panose="02020603050405020304" pitchFamily="18" charset="0"/>
              </a:rPr>
              <a:t>макроэкономической стабилизации являются:</a:t>
            </a:r>
            <a:endParaRPr lang="ru-RU" dirty="0">
              <a:latin typeface="Times New Roman" panose="02020603050405020304" pitchFamily="18" charset="0"/>
              <a:cs typeface="Times New Roman" panose="02020603050405020304" pitchFamily="18" charset="0"/>
            </a:endParaRPr>
          </a:p>
          <a:p>
            <a:pPr>
              <a:spcBef>
                <a:spcPts val="0"/>
              </a:spcBef>
            </a:pPr>
            <a:r>
              <a:rPr lang="ru-RU" b="1"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Фискальное   (налогово-бюджетное)   регулирование,   </a:t>
            </a:r>
            <a:r>
              <a:rPr lang="ru-RU" dirty="0">
                <a:latin typeface="Times New Roman" panose="02020603050405020304" pitchFamily="18" charset="0"/>
                <a:cs typeface="Times New Roman" panose="02020603050405020304" pitchFamily="18" charset="0"/>
              </a:rPr>
              <a:t>предполагающее через взимание налогов с предприятий и домашних хозяйств, а также выполнение определенных       бюджетных      расходов       осуществлять       воздействие       на макроэкономическое положение, на уровень деловой активности в </a:t>
            </a:r>
            <a:r>
              <a:rPr lang="ru-RU" dirty="0" smtClean="0">
                <a:latin typeface="Times New Roman" panose="02020603050405020304" pitchFamily="18" charset="0"/>
                <a:cs typeface="Times New Roman" panose="02020603050405020304" pitchFamily="18" charset="0"/>
              </a:rPr>
              <a:t>стране</a:t>
            </a:r>
          </a:p>
          <a:p>
            <a:pPr>
              <a:spcBef>
                <a:spcPts val="0"/>
              </a:spcBef>
            </a:pPr>
            <a:r>
              <a:rPr lang="ru-RU" b="1" dirty="0" smtClean="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Монетарное   (кредитно-денежное)   регулирование,   </a:t>
            </a:r>
            <a:r>
              <a:rPr lang="ru-RU" dirty="0">
                <a:latin typeface="Times New Roman" panose="02020603050405020304" pitchFamily="18" charset="0"/>
                <a:cs typeface="Times New Roman" panose="02020603050405020304" pitchFamily="18" charset="0"/>
              </a:rPr>
              <a:t>подразумевающее воздействие на состояние национальной экономики, уровень деловой активности с помощью государственного контроля над денежным обращением в стране</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160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23081" y="1473959"/>
            <a:ext cx="8215952" cy="4774448"/>
          </a:xfrm>
        </p:spPr>
        <p:txBody>
          <a:bodyPr/>
          <a:lstStyle/>
          <a:p>
            <a:pPr marL="0" indent="0">
              <a:buNone/>
            </a:pPr>
            <a:r>
              <a:rPr lang="ru-RU" dirty="0">
                <a:latin typeface="Times New Roman" panose="02020603050405020304" pitchFamily="18" charset="0"/>
                <a:cs typeface="Times New Roman" panose="02020603050405020304" pitchFamily="18" charset="0"/>
              </a:rPr>
              <a:t>Государство для стабилизации экономики прибегает и к другим рычагам воздействия. Среди них можно назвать инструменты внешнеторгового, валютного, прямого ценового регулирования, контроль за заработной платой, проведение приватизации и др.</a:t>
            </a:r>
          </a:p>
          <a:p>
            <a:r>
              <a:rPr lang="ru-RU" dirty="0">
                <a:latin typeface="Times New Roman" panose="02020603050405020304" pitchFamily="18" charset="0"/>
                <a:cs typeface="Times New Roman" panose="02020603050405020304" pitchFamily="18" charset="0"/>
              </a:rPr>
              <a:t>Выбор приоритетов в использовании инструментов стабилизации    экономики    зависит  от:    особенностей национальной экономической системы, остроты макроэкономических проблем, мировоззрения людей, осуществляющих государственное управление, степени интегрированности национальной экономики в мировую экономическую систему и т.п. </a:t>
            </a:r>
          </a:p>
          <a:p>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64039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9307" y="600503"/>
            <a:ext cx="8693624" cy="6428094"/>
          </a:xfrm>
        </p:spPr>
        <p:txBody>
          <a:bodyPr>
            <a:normAutofit/>
          </a:bodyPr>
          <a:lstStyle/>
          <a:p>
            <a:pPr marL="0" lvl="0" indent="0">
              <a:buNone/>
            </a:pPr>
            <a:r>
              <a:rPr lang="ru-RU" b="1" dirty="0">
                <a:latin typeface="Times New Roman" panose="02020603050405020304" pitchFamily="18" charset="0"/>
                <a:cs typeface="Times New Roman" panose="02020603050405020304" pitchFamily="18" charset="0"/>
              </a:rPr>
              <a:t>Типы экономических кризисов</a:t>
            </a:r>
            <a:endParaRPr lang="ru-RU" dirty="0">
              <a:latin typeface="Times New Roman" panose="02020603050405020304" pitchFamily="18" charset="0"/>
              <a:cs typeface="Times New Roman" panose="02020603050405020304" pitchFamily="18" charset="0"/>
            </a:endParaRPr>
          </a:p>
          <a:p>
            <a:r>
              <a:rPr lang="ru-RU" b="1" u="sng" dirty="0" smtClean="0">
                <a:latin typeface="Times New Roman" panose="02020603050405020304" pitchFamily="18" charset="0"/>
                <a:cs typeface="Times New Roman" panose="02020603050405020304" pitchFamily="18" charset="0"/>
              </a:rPr>
              <a:t>Циклический </a:t>
            </a:r>
            <a:r>
              <a:rPr lang="ru-RU" b="1" u="sng" dirty="0">
                <a:latin typeface="Times New Roman" panose="02020603050405020304" pitchFamily="18" charset="0"/>
                <a:cs typeface="Times New Roman" panose="02020603050405020304" pitchFamily="18" charset="0"/>
              </a:rPr>
              <a:t>кризис </a:t>
            </a:r>
            <a:r>
              <a:rPr lang="ru-RU" b="1" i="1" dirty="0">
                <a:latin typeface="Times New Roman" panose="02020603050405020304" pitchFamily="18" charset="0"/>
                <a:cs typeface="Times New Roman" panose="02020603050405020304" pitchFamily="18" charset="0"/>
              </a:rPr>
              <a:t>перепроизводства</a:t>
            </a:r>
            <a:r>
              <a:rPr lang="ru-RU" dirty="0">
                <a:latin typeface="Times New Roman" panose="02020603050405020304" pitchFamily="18" charset="0"/>
                <a:cs typeface="Times New Roman" panose="02020603050405020304" pitchFamily="18" charset="0"/>
              </a:rPr>
              <a:t> охватывает все сферы и отрасли экономики, вытесняет морально устаревшее оборудование, снижает издержки производства, приводит в соответствие структуру </a:t>
            </a:r>
            <a:r>
              <a:rPr lang="ru-RU" dirty="0" smtClean="0">
                <a:latin typeface="Times New Roman" panose="02020603050405020304" pitchFamily="18" charset="0"/>
                <a:cs typeface="Times New Roman" panose="02020603050405020304" pitchFamily="18" charset="0"/>
              </a:rPr>
              <a:t>производства.</a:t>
            </a:r>
          </a:p>
          <a:p>
            <a:pPr marL="0" indent="0">
              <a:buNone/>
            </a:pPr>
            <a:r>
              <a:rPr lang="ru-RU" dirty="0" smtClean="0">
                <a:latin typeface="Times New Roman" panose="02020603050405020304" pitchFamily="18" charset="0"/>
                <a:cs typeface="Times New Roman" panose="02020603050405020304" pitchFamily="18" charset="0"/>
              </a:rPr>
              <a:t>Этот </a:t>
            </a:r>
            <a:r>
              <a:rPr lang="ru-RU" dirty="0">
                <a:latin typeface="Times New Roman" panose="02020603050405020304" pitchFamily="18" charset="0"/>
                <a:cs typeface="Times New Roman" panose="02020603050405020304" pitchFamily="18" charset="0"/>
              </a:rPr>
              <a:t>тип кризиса, нарушая существующее равновесие, приводит к созданию нового равновесия при более эффективном производстве. </a:t>
            </a:r>
            <a:endParaRPr lang="ru-RU" dirty="0" smtClean="0">
              <a:latin typeface="Times New Roman" panose="02020603050405020304" pitchFamily="18" charset="0"/>
              <a:cs typeface="Times New Roman" panose="02020603050405020304" pitchFamily="18" charset="0"/>
            </a:endParaRPr>
          </a:p>
          <a:p>
            <a:r>
              <a:rPr lang="ru-RU" b="1" u="sng" dirty="0" smtClean="0">
                <a:latin typeface="Times New Roman" panose="02020603050405020304" pitchFamily="18" charset="0"/>
                <a:cs typeface="Times New Roman" panose="02020603050405020304" pitchFamily="18" charset="0"/>
              </a:rPr>
              <a:t>Промежуточный </a:t>
            </a:r>
            <a:r>
              <a:rPr lang="ru-RU" b="1" u="sng" dirty="0">
                <a:latin typeface="Times New Roman" panose="02020603050405020304" pitchFamily="18" charset="0"/>
                <a:cs typeface="Times New Roman" panose="02020603050405020304" pitchFamily="18" charset="0"/>
              </a:rPr>
              <a:t>кризис</a:t>
            </a:r>
            <a:r>
              <a:rPr lang="ru-RU"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отличие от циклического, не является продолжительным и глубоким, охватывает не все сферы и носит локальный характер. </a:t>
            </a:r>
            <a:endParaRPr lang="ru-RU" dirty="0" smtClean="0">
              <a:latin typeface="Times New Roman" panose="02020603050405020304" pitchFamily="18" charset="0"/>
              <a:cs typeface="Times New Roman" panose="02020603050405020304" pitchFamily="18" charset="0"/>
            </a:endParaRPr>
          </a:p>
          <a:p>
            <a:pPr marL="0" indent="0">
              <a:buNone/>
            </a:pPr>
            <a:r>
              <a:rPr lang="ru-RU" dirty="0" smtClean="0">
                <a:latin typeface="Times New Roman" panose="02020603050405020304" pitchFamily="18" charset="0"/>
                <a:cs typeface="Times New Roman" panose="02020603050405020304" pitchFamily="18" charset="0"/>
              </a:rPr>
              <a:t>Он </a:t>
            </a:r>
            <a:r>
              <a:rPr lang="ru-RU" dirty="0">
                <a:latin typeface="Times New Roman" panose="02020603050405020304" pitchFamily="18" charset="0"/>
                <a:cs typeface="Times New Roman" panose="02020603050405020304" pitchFamily="18" charset="0"/>
              </a:rPr>
              <a:t>является временной реакцией на возникающие противоречия и диспропорции в экономике, прерывая на некоторое время фазы оживления или подъема, в результате этого кризиса противоречия несколько смягчаются, циклический кризис оказывается менее глубоким и разрушительным. </a:t>
            </a:r>
          </a:p>
          <a:p>
            <a:r>
              <a:rPr lang="ru-RU" b="1" u="sng" dirty="0">
                <a:latin typeface="Times New Roman" panose="02020603050405020304" pitchFamily="18" charset="0"/>
                <a:cs typeface="Times New Roman" panose="02020603050405020304" pitchFamily="18" charset="0"/>
              </a:rPr>
              <a:t>Частичный кризис</a:t>
            </a:r>
            <a:r>
              <a:rPr lang="ru-RU"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может произойти как на фазе подъема, так и в период депрессии или оживления. </a:t>
            </a:r>
            <a:endParaRPr lang="ru-RU" dirty="0" smtClean="0">
              <a:latin typeface="Times New Roman" panose="02020603050405020304" pitchFamily="18" charset="0"/>
              <a:cs typeface="Times New Roman" panose="02020603050405020304" pitchFamily="18" charset="0"/>
            </a:endParaRPr>
          </a:p>
          <a:p>
            <a:pPr marL="0" indent="0">
              <a:buNone/>
            </a:pPr>
            <a:r>
              <a:rPr lang="ru-RU" dirty="0" smtClean="0">
                <a:latin typeface="Times New Roman" panose="02020603050405020304" pitchFamily="18" charset="0"/>
                <a:cs typeface="Times New Roman" panose="02020603050405020304" pitchFamily="18" charset="0"/>
              </a:rPr>
              <a:t>Он </a:t>
            </a:r>
            <a:r>
              <a:rPr lang="ru-RU" dirty="0">
                <a:latin typeface="Times New Roman" panose="02020603050405020304" pitchFamily="18" charset="0"/>
                <a:cs typeface="Times New Roman" panose="02020603050405020304" pitchFamily="18" charset="0"/>
              </a:rPr>
              <a:t>затрагивает какую либо определенную сферу экономики.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38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180" y="1132765"/>
            <a:ext cx="8748217" cy="6209730"/>
          </a:xfrm>
        </p:spPr>
        <p:txBody>
          <a:bodyPr>
            <a:normAutofit/>
          </a:bodyPr>
          <a:lstStyle/>
          <a:p>
            <a:r>
              <a:rPr lang="ru-RU" b="1" i="1" dirty="0">
                <a:latin typeface="Times New Roman" panose="02020603050405020304" pitchFamily="18" charset="0"/>
                <a:cs typeface="Times New Roman" panose="02020603050405020304" pitchFamily="18" charset="0"/>
              </a:rPr>
              <a:t>Отраслевой кризис</a:t>
            </a:r>
            <a:r>
              <a:rPr lang="ru-RU" dirty="0">
                <a:latin typeface="Times New Roman" panose="02020603050405020304" pitchFamily="18" charset="0"/>
                <a:cs typeface="Times New Roman" panose="02020603050405020304" pitchFamily="18" charset="0"/>
              </a:rPr>
              <a:t> возникает в результате действия как внешних причин (роста цен на сырье и энергоносители, дешевого импорта, притока рабочих-эмигрантов и др.), так и внутренних (старения отраслей, появления новых, изменения отраслевой структуры). </a:t>
            </a:r>
          </a:p>
          <a:p>
            <a:r>
              <a:rPr lang="ru-RU" b="1" i="1" dirty="0">
                <a:latin typeface="Times New Roman" panose="02020603050405020304" pitchFamily="18" charset="0"/>
                <a:cs typeface="Times New Roman" panose="02020603050405020304" pitchFamily="18" charset="0"/>
              </a:rPr>
              <a:t>Структурный кризис</a:t>
            </a:r>
            <a:r>
              <a:rPr lang="ru-RU" dirty="0">
                <a:latin typeface="Times New Roman" panose="02020603050405020304" pitchFamily="18" charset="0"/>
                <a:cs typeface="Times New Roman" panose="02020603050405020304" pitchFamily="18" charset="0"/>
              </a:rPr>
              <a:t> охватывает, как правило, несколько экономических циклов. Его причиной становится необходимость коренных преобразований структуры производства на новой технологической основе. </a:t>
            </a:r>
            <a:endParaRPr lang="ru-RU" dirty="0" smtClean="0">
              <a:latin typeface="Times New Roman" panose="02020603050405020304" pitchFamily="18" charset="0"/>
              <a:cs typeface="Times New Roman" panose="02020603050405020304" pitchFamily="18" charset="0"/>
            </a:endParaRPr>
          </a:p>
          <a:p>
            <a:r>
              <a:rPr lang="ru-RU" b="1" i="1" dirty="0" smtClean="0">
                <a:latin typeface="Times New Roman" panose="02020603050405020304" pitchFamily="18" charset="0"/>
                <a:cs typeface="Times New Roman" panose="02020603050405020304" pitchFamily="18" charset="0"/>
              </a:rPr>
              <a:t>Экономический </a:t>
            </a:r>
            <a:r>
              <a:rPr lang="ru-RU" b="1" i="1" dirty="0">
                <a:latin typeface="Times New Roman" panose="02020603050405020304" pitchFamily="18" charset="0"/>
                <a:cs typeface="Times New Roman" panose="02020603050405020304" pitchFamily="18" charset="0"/>
              </a:rPr>
              <a:t>кризис</a:t>
            </a:r>
            <a:r>
              <a:rPr lang="ru-RU" dirty="0">
                <a:latin typeface="Times New Roman" panose="02020603050405020304" pitchFamily="18" charset="0"/>
                <a:cs typeface="Times New Roman" panose="02020603050405020304" pitchFamily="18" charset="0"/>
              </a:rPr>
              <a:t> — одна из фаз воспроизводственного цикла, включающего последовательно кризис, депрессию, оживление и подъем. Он возникает в результате перепроизводства, падения цен и прибыли, снижения заработной платы, уровня жизни. Экономические кризисы могут быть отраслевыми, структурными, национальными, региональными, местными</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10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2954" y="914400"/>
            <a:ext cx="8625385" cy="5677468"/>
          </a:xfrm>
        </p:spPr>
        <p:txBody>
          <a:bodyPr>
            <a:normAutofit/>
          </a:bodyPr>
          <a:lstStyle/>
          <a:p>
            <a:r>
              <a:rPr lang="ru-RU" b="1" i="1" dirty="0">
                <a:latin typeface="Times New Roman" panose="02020603050405020304" pitchFamily="18" charset="0"/>
                <a:cs typeface="Times New Roman" panose="02020603050405020304" pitchFamily="18" charset="0"/>
              </a:rPr>
              <a:t>Финансовый кризис</a:t>
            </a:r>
            <a:r>
              <a:rPr lang="ru-RU" dirty="0">
                <a:latin typeface="Times New Roman" panose="02020603050405020304" pitchFamily="18" charset="0"/>
                <a:cs typeface="Times New Roman" panose="02020603050405020304" pitchFamily="18" charset="0"/>
              </a:rPr>
              <a:t> — глубокое расстройство государственных финансовых структур под воздействием чрезвычайных обстоятельств (экономических, политических). </a:t>
            </a:r>
            <a:endParaRPr lang="ru-RU" dirty="0" smtClean="0">
              <a:latin typeface="Times New Roman" panose="02020603050405020304" pitchFamily="18" charset="0"/>
              <a:cs typeface="Times New Roman" panose="02020603050405020304" pitchFamily="18" charset="0"/>
            </a:endParaRPr>
          </a:p>
          <a:p>
            <a:pPr marL="0" indent="0">
              <a:buNone/>
            </a:pPr>
            <a:r>
              <a:rPr lang="ru-RU" dirty="0" smtClean="0">
                <a:latin typeface="Times New Roman" panose="02020603050405020304" pitchFamily="18" charset="0"/>
                <a:cs typeface="Times New Roman" panose="02020603050405020304" pitchFamily="18" charset="0"/>
              </a:rPr>
              <a:t>Он</a:t>
            </a:r>
            <a:r>
              <a:rPr lang="ru-RU" dirty="0">
                <a:latin typeface="Times New Roman" panose="02020603050405020304" pitchFamily="18" charset="0"/>
                <a:cs typeface="Times New Roman" panose="02020603050405020304" pitchFamily="18" charset="0"/>
              </a:rPr>
              <a:t>, как правило, связан с экономическим кризисом и характеризуется хроническим дефицитом государственного бюджета, инфляцией, расстройством налоговой и кредитной систем, неплатежеспособностью по внешним займам</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ru-RU" b="1" i="1" dirty="0">
                <a:latin typeface="Times New Roman" panose="02020603050405020304" pitchFamily="18" charset="0"/>
                <a:cs typeface="Times New Roman" panose="02020603050405020304" pitchFamily="18" charset="0"/>
              </a:rPr>
              <a:t>Денежно-кредитный кризис</a:t>
            </a:r>
            <a:r>
              <a:rPr lang="ru-RU" dirty="0">
                <a:latin typeface="Times New Roman" panose="02020603050405020304" pitchFamily="18" charset="0"/>
                <a:cs typeface="Times New Roman" panose="02020603050405020304" pitchFamily="18" charset="0"/>
              </a:rPr>
              <a:t> выражается в резком сокращении объемов коммерческого и банковского кредитования, массовом изъятии вкладов, крахе банков, погоне за наличными деньгами и золотом, падении курсов акций и облигаций, резком повышении нормы процента.</a:t>
            </a:r>
          </a:p>
          <a:p>
            <a:endParaRPr lang="ru-RU" dirty="0"/>
          </a:p>
        </p:txBody>
      </p:sp>
    </p:spTree>
    <p:extLst>
      <p:ext uri="{BB962C8B-B14F-4D97-AF65-F5344CB8AC3E}">
        <p14:creationId xmlns:p14="http://schemas.microsoft.com/office/powerpoint/2010/main" val="53612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228599" y="739588"/>
            <a:ext cx="8592671" cy="1062318"/>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3" name="Объект 2"/>
          <p:cNvSpPr>
            <a:spLocks noGrp="1"/>
          </p:cNvSpPr>
          <p:nvPr>
            <p:ph idx="1"/>
          </p:nvPr>
        </p:nvSpPr>
        <p:spPr>
          <a:xfrm>
            <a:off x="228599" y="295835"/>
            <a:ext cx="8592671" cy="6239436"/>
          </a:xfrm>
        </p:spPr>
        <p:txBody>
          <a:bodyPr>
            <a:normAutofit/>
          </a:bodyPr>
          <a:lstStyle/>
          <a:p>
            <a:pPr marL="0" indent="0">
              <a:buNone/>
            </a:pPr>
            <a:r>
              <a:rPr lang="ru-RU" b="1" dirty="0">
                <a:latin typeface="Times New Roman" panose="02020603050405020304" pitchFamily="18" charset="0"/>
                <a:cs typeface="Times New Roman" panose="02020603050405020304" pitchFamily="18" charset="0"/>
              </a:rPr>
              <a:t>1. Экономический цикл: сущность, основные показатели и стадии</a:t>
            </a:r>
            <a:endParaRPr lang="ru-RU" dirty="0">
              <a:latin typeface="Times New Roman" panose="02020603050405020304" pitchFamily="18" charset="0"/>
              <a:cs typeface="Times New Roman" panose="02020603050405020304" pitchFamily="18" charset="0"/>
            </a:endParaRPr>
          </a:p>
          <a:p>
            <a:r>
              <a:rPr lang="ru-RU" b="1" dirty="0" smtClean="0">
                <a:latin typeface="Times New Roman" panose="02020603050405020304" pitchFamily="18" charset="0"/>
                <a:cs typeface="Times New Roman" panose="02020603050405020304" pitchFamily="18" charset="0"/>
              </a:rPr>
              <a:t>Экономический </a:t>
            </a:r>
            <a:r>
              <a:rPr lang="ru-RU" b="1" dirty="0">
                <a:latin typeface="Times New Roman" panose="02020603050405020304" pitchFamily="18" charset="0"/>
                <a:cs typeface="Times New Roman" panose="02020603050405020304" pitchFamily="18" charset="0"/>
              </a:rPr>
              <a:t>цикл </a:t>
            </a:r>
            <a:r>
              <a:rPr lang="ru-RU" dirty="0">
                <a:latin typeface="Times New Roman" panose="02020603050405020304" pitchFamily="18" charset="0"/>
                <a:cs typeface="Times New Roman" panose="02020603050405020304" pitchFamily="18" charset="0"/>
              </a:rPr>
              <a:t>– это совокупность регулярно повто­ряющихся определенных состояний национальной экономи­ки – расширения и сокращения объемов производства. </a:t>
            </a:r>
            <a:endParaRPr lang="ru-RU" dirty="0" smtClean="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Его </a:t>
            </a:r>
            <a:r>
              <a:rPr lang="ru-RU" dirty="0">
                <a:latin typeface="Times New Roman" panose="02020603050405020304" pitchFamily="18" charset="0"/>
                <a:cs typeface="Times New Roman" panose="02020603050405020304" pitchFamily="18" charset="0"/>
              </a:rPr>
              <a:t>еще нередко называют </a:t>
            </a:r>
            <a:r>
              <a:rPr lang="ru-RU" b="1" i="1" dirty="0">
                <a:latin typeface="Times New Roman" panose="02020603050405020304" pitchFamily="18" charset="0"/>
                <a:cs typeface="Times New Roman" panose="02020603050405020304" pitchFamily="18" charset="0"/>
              </a:rPr>
              <a:t>циклом деловой активности или конъюнктурным циклом</a:t>
            </a:r>
            <a:r>
              <a:rPr lang="ru-RU" b="1" i="1"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ru-RU" b="1" u="sng" dirty="0">
                <a:latin typeface="Times New Roman" panose="02020603050405020304" pitchFamily="18" charset="0"/>
                <a:cs typeface="Times New Roman" panose="02020603050405020304" pitchFamily="18" charset="0"/>
              </a:rPr>
              <a:t>Экономический </a:t>
            </a:r>
            <a:r>
              <a:rPr lang="ru-RU" b="1" u="sng" dirty="0" smtClean="0">
                <a:latin typeface="Times New Roman" panose="02020603050405020304" pitchFamily="18" charset="0"/>
                <a:cs typeface="Times New Roman" panose="02020603050405020304" pitchFamily="18" charset="0"/>
              </a:rPr>
              <a:t>цикл </a:t>
            </a:r>
            <a:r>
              <a:rPr lang="ru-RU" b="1" dirty="0" smtClean="0">
                <a:latin typeface="Times New Roman" panose="02020603050405020304" pitchFamily="18" charset="0"/>
                <a:cs typeface="Times New Roman" panose="02020603050405020304" pitchFamily="18" charset="0"/>
              </a:rPr>
              <a:t>отражае</a:t>
            </a:r>
            <a:r>
              <a:rPr lang="ru-RU" dirty="0" smtClean="0">
                <a:latin typeface="Times New Roman" panose="02020603050405020304" pitchFamily="18" charset="0"/>
                <a:cs typeface="Times New Roman" panose="02020603050405020304" pitchFamily="18" charset="0"/>
              </a:rPr>
              <a:t>т </a:t>
            </a:r>
            <a:r>
              <a:rPr lang="ru-RU" dirty="0">
                <a:latin typeface="Times New Roman" panose="02020603050405020304" pitchFamily="18" charset="0"/>
                <a:cs typeface="Times New Roman" panose="02020603050405020304" pitchFamily="18" charset="0"/>
              </a:rPr>
              <a:t>неравномерность в развитии экономики, </a:t>
            </a:r>
            <a:r>
              <a:rPr lang="ru-RU" dirty="0" smtClean="0">
                <a:latin typeface="Times New Roman" panose="02020603050405020304" pitchFamily="18" charset="0"/>
                <a:cs typeface="Times New Roman" panose="02020603050405020304" pitchFamily="18" charset="0"/>
              </a:rPr>
              <a:t>является </a:t>
            </a:r>
            <a:r>
              <a:rPr lang="ru-RU" dirty="0">
                <a:latin typeface="Times New Roman" panose="02020603050405020304" pitchFamily="18" charset="0"/>
                <a:cs typeface="Times New Roman" panose="02020603050405020304" pitchFamily="18" charset="0"/>
              </a:rPr>
              <a:t>причиной и следствием экономического развития, что позволяет рассматривать цикл как посто­янную динамическую характеристику, определяющую развитие эконо­мики.</a:t>
            </a:r>
          </a:p>
          <a:p>
            <a:r>
              <a:rPr lang="ru-RU" dirty="0">
                <a:latin typeface="Times New Roman" panose="02020603050405020304" pitchFamily="18" charset="0"/>
                <a:cs typeface="Times New Roman" panose="02020603050405020304" pitchFamily="18" charset="0"/>
              </a:rPr>
              <a:t>Экономическому росту сопутствуют периодические колебания уровня экономической активности (чередования сокращения и расширения объемов производства, инвестиций, снижения и повышения уровня доходов, занятости, цен, ставок, процентов, курсов ценных бумаг).</a:t>
            </a:r>
          </a:p>
          <a:p>
            <a:r>
              <a:rPr lang="ru-RU" dirty="0">
                <a:latin typeface="Times New Roman" panose="02020603050405020304" pitchFamily="18" charset="0"/>
                <a:cs typeface="Times New Roman" panose="02020603050405020304" pitchFamily="18" charset="0"/>
              </a:rPr>
              <a:t>Цикл экономической активности состоит из четырех </a:t>
            </a:r>
            <a:r>
              <a:rPr lang="ru-RU" u="sng" dirty="0">
                <a:latin typeface="Times New Roman" panose="02020603050405020304" pitchFamily="18" charset="0"/>
                <a:cs typeface="Times New Roman" panose="02020603050405020304" pitchFamily="18" charset="0"/>
              </a:rPr>
              <a:t>последовательных фаз</a:t>
            </a:r>
            <a:r>
              <a:rPr lang="ru-RU" dirty="0">
                <a:latin typeface="Times New Roman" panose="02020603050405020304" pitchFamily="18" charset="0"/>
                <a:cs typeface="Times New Roman" panose="02020603050405020304" pitchFamily="18" charset="0"/>
              </a:rPr>
              <a:t> — </a:t>
            </a:r>
            <a:r>
              <a:rPr lang="ru-RU" i="1" dirty="0">
                <a:latin typeface="Times New Roman" panose="02020603050405020304" pitchFamily="18" charset="0"/>
                <a:cs typeface="Times New Roman" panose="02020603050405020304" pitchFamily="18" charset="0"/>
              </a:rPr>
              <a:t>кризиса, депрессии, оживления, подъема.</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37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64776" y="699248"/>
            <a:ext cx="7490012" cy="5710524"/>
          </a:xfrm>
        </p:spPr>
        <p:txBody>
          <a:bodyPr/>
          <a:lstStyle/>
          <a:p>
            <a:pPr marL="0" indent="0">
              <a:buNone/>
            </a:pPr>
            <a:r>
              <a:rPr lang="ru-RU"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Кризис</a:t>
            </a:r>
            <a:r>
              <a:rPr lang="ru-RU"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(спад, рецессия) </a:t>
            </a:r>
            <a:r>
              <a:rPr lang="ru-RU" sz="2400" dirty="0" smtClean="0">
                <a:latin typeface="Times New Roman" panose="02020603050405020304" pitchFamily="18" charset="0"/>
                <a:cs typeface="Times New Roman" panose="02020603050405020304" pitchFamily="18" charset="0"/>
              </a:rPr>
              <a:t>характеризуется резким </a:t>
            </a:r>
            <a:r>
              <a:rPr lang="ru-RU" sz="2400" dirty="0">
                <a:latin typeface="Times New Roman" panose="02020603050405020304" pitchFamily="18" charset="0"/>
                <a:cs typeface="Times New Roman" panose="02020603050405020304" pitchFamily="18" charset="0"/>
              </a:rPr>
              <a:t>ухудшением всех параметров экономического </a:t>
            </a:r>
            <a:r>
              <a:rPr lang="ru-RU" sz="2400" dirty="0" smtClean="0">
                <a:latin typeface="Times New Roman" panose="02020603050405020304" pitchFamily="18" charset="0"/>
                <a:cs typeface="Times New Roman" panose="02020603050405020304" pitchFamily="18" charset="0"/>
              </a:rPr>
              <a:t>развития:</a:t>
            </a:r>
          </a:p>
          <a:p>
            <a:pPr marL="342900" indent="-249238"/>
            <a:r>
              <a:rPr lang="ru-RU" dirty="0" smtClean="0">
                <a:latin typeface="Times New Roman" panose="02020603050405020304" pitchFamily="18" charset="0"/>
                <a:cs typeface="Times New Roman" panose="02020603050405020304" pitchFamily="18" charset="0"/>
              </a:rPr>
              <a:t>сокращением </a:t>
            </a:r>
            <a:r>
              <a:rPr lang="ru-RU" dirty="0">
                <a:latin typeface="Times New Roman" panose="02020603050405020304" pitchFamily="18" charset="0"/>
                <a:cs typeface="Times New Roman" panose="02020603050405020304" pitchFamily="18" charset="0"/>
              </a:rPr>
              <a:t>объемов производства; </a:t>
            </a:r>
            <a:endParaRPr lang="ru-RU" dirty="0" smtClean="0">
              <a:latin typeface="Times New Roman" panose="02020603050405020304" pitchFamily="18" charset="0"/>
              <a:cs typeface="Times New Roman" panose="02020603050405020304" pitchFamily="18" charset="0"/>
            </a:endParaRPr>
          </a:p>
          <a:p>
            <a:pPr marL="342900" indent="-249238"/>
            <a:r>
              <a:rPr lang="ru-RU" dirty="0" smtClean="0">
                <a:latin typeface="Times New Roman" panose="02020603050405020304" pitchFamily="18" charset="0"/>
                <a:cs typeface="Times New Roman" panose="02020603050405020304" pitchFamily="18" charset="0"/>
              </a:rPr>
              <a:t>резким </a:t>
            </a:r>
            <a:r>
              <a:rPr lang="ru-RU" dirty="0">
                <a:latin typeface="Times New Roman" panose="02020603050405020304" pitchFamily="18" charset="0"/>
                <a:cs typeface="Times New Roman" panose="02020603050405020304" pitchFamily="18" charset="0"/>
              </a:rPr>
              <a:t>сокращением размеров доходов; </a:t>
            </a:r>
            <a:r>
              <a:rPr lang="ru-RU" dirty="0" smtClean="0">
                <a:latin typeface="Times New Roman" panose="02020603050405020304" pitchFamily="18" charset="0"/>
                <a:cs typeface="Times New Roman" panose="02020603050405020304" pitchFamily="18" charset="0"/>
              </a:rPr>
              <a:t>с</a:t>
            </a:r>
          </a:p>
          <a:p>
            <a:pPr marL="342900" indent="-249238"/>
            <a:r>
              <a:rPr lang="ru-RU" dirty="0" err="1" smtClean="0">
                <a:latin typeface="Times New Roman" panose="02020603050405020304" pitchFamily="18" charset="0"/>
                <a:cs typeface="Times New Roman" panose="02020603050405020304" pitchFamily="18" charset="0"/>
              </a:rPr>
              <a:t>окращением</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занятости; </a:t>
            </a:r>
            <a:endParaRPr lang="ru-RU" dirty="0" smtClean="0">
              <a:latin typeface="Times New Roman" panose="02020603050405020304" pitchFamily="18" charset="0"/>
              <a:cs typeface="Times New Roman" panose="02020603050405020304" pitchFamily="18" charset="0"/>
            </a:endParaRPr>
          </a:p>
          <a:p>
            <a:pPr marL="342900" indent="-249238"/>
            <a:r>
              <a:rPr lang="ru-RU" dirty="0" smtClean="0">
                <a:latin typeface="Times New Roman" panose="02020603050405020304" pitchFamily="18" charset="0"/>
                <a:cs typeface="Times New Roman" panose="02020603050405020304" pitchFamily="18" charset="0"/>
              </a:rPr>
              <a:t>сокращением </a:t>
            </a:r>
            <a:r>
              <a:rPr lang="ru-RU" dirty="0">
                <a:latin typeface="Times New Roman" panose="02020603050405020304" pitchFamily="18" charset="0"/>
                <a:cs typeface="Times New Roman" panose="02020603050405020304" pitchFamily="18" charset="0"/>
              </a:rPr>
              <a:t>инвестиций; </a:t>
            </a:r>
            <a:endParaRPr lang="ru-RU" dirty="0" smtClean="0">
              <a:latin typeface="Times New Roman" panose="02020603050405020304" pitchFamily="18" charset="0"/>
              <a:cs typeface="Times New Roman" panose="02020603050405020304" pitchFamily="18" charset="0"/>
            </a:endParaRPr>
          </a:p>
          <a:p>
            <a:pPr marL="342900" indent="-249238"/>
            <a:r>
              <a:rPr lang="ru-RU" dirty="0" smtClean="0">
                <a:latin typeface="Times New Roman" panose="02020603050405020304" pitchFamily="18" charset="0"/>
                <a:cs typeface="Times New Roman" panose="02020603050405020304" pitchFamily="18" charset="0"/>
              </a:rPr>
              <a:t>падением </a:t>
            </a:r>
            <a:r>
              <a:rPr lang="ru-RU" dirty="0">
                <a:latin typeface="Times New Roman" panose="02020603050405020304" pitchFamily="18" charset="0"/>
                <a:cs typeface="Times New Roman" panose="02020603050405020304" pitchFamily="18" charset="0"/>
              </a:rPr>
              <a:t>цен; </a:t>
            </a:r>
            <a:endParaRPr lang="ru-RU" dirty="0" smtClean="0">
              <a:latin typeface="Times New Roman" panose="02020603050405020304" pitchFamily="18" charset="0"/>
              <a:cs typeface="Times New Roman" panose="02020603050405020304" pitchFamily="18" charset="0"/>
            </a:endParaRPr>
          </a:p>
          <a:p>
            <a:pPr marL="342900" indent="-249238"/>
            <a:r>
              <a:rPr lang="ru-RU" dirty="0" smtClean="0">
                <a:latin typeface="Times New Roman" panose="02020603050405020304" pitchFamily="18" charset="0"/>
                <a:cs typeface="Times New Roman" panose="02020603050405020304" pitchFamily="18" charset="0"/>
              </a:rPr>
              <a:t>затовариванием</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342900" indent="-249238"/>
            <a:r>
              <a:rPr lang="ru-RU" dirty="0" smtClean="0">
                <a:latin typeface="Times New Roman" panose="02020603050405020304" pitchFamily="18" charset="0"/>
                <a:cs typeface="Times New Roman" panose="02020603050405020304" pitchFamily="18" charset="0"/>
              </a:rPr>
              <a:t>частичным </a:t>
            </a:r>
            <a:r>
              <a:rPr lang="ru-RU" dirty="0">
                <a:latin typeface="Times New Roman" panose="02020603050405020304" pitchFamily="18" charset="0"/>
                <a:cs typeface="Times New Roman" panose="02020603050405020304" pitchFamily="18" charset="0"/>
              </a:rPr>
              <a:t>разрушением производительных сил </a:t>
            </a:r>
            <a:endParaRPr lang="ru-RU" dirty="0" smtClean="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39102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4812" y="981635"/>
            <a:ext cx="8834717" cy="5634318"/>
          </a:xfrm>
        </p:spPr>
        <p:txBody>
          <a:bodyPr>
            <a:normAutofit/>
          </a:bodyPr>
          <a:lstStyle/>
          <a:p>
            <a:r>
              <a:rPr lang="ru-RU"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Депрессия</a:t>
            </a:r>
            <a:r>
              <a:rPr lang="ru-RU" b="1" dirty="0">
                <a:latin typeface="Times New Roman" panose="02020603050405020304" pitchFamily="18" charset="0"/>
                <a:cs typeface="Times New Roman" panose="02020603050405020304" pitchFamily="18" charset="0"/>
              </a:rPr>
              <a:t> (стагнация)</a:t>
            </a:r>
            <a:r>
              <a:rPr lang="ru-RU" dirty="0">
                <a:latin typeface="Times New Roman" panose="02020603050405020304" pitchFamily="18" charset="0"/>
                <a:cs typeface="Times New Roman" panose="02020603050405020304" pitchFamily="18" charset="0"/>
              </a:rPr>
              <a:t> – низшая точка спада характеризуется массовой безработицей; низким уровнем заработной платы; низким уровнем ссудного процента; тем, что производство и не растет, и не падает; сокращением товарных запасов; приостановкой падения цен.</a:t>
            </a:r>
          </a:p>
          <a:p>
            <a:r>
              <a:rPr lang="ru-RU" dirty="0">
                <a:latin typeface="Times New Roman" panose="02020603050405020304" pitchFamily="18" charset="0"/>
                <a:cs typeface="Times New Roman" panose="02020603050405020304" pitchFamily="18" charset="0"/>
              </a:rPr>
              <a:t>Ф</a:t>
            </a:r>
            <a:r>
              <a:rPr lang="ru-RU" dirty="0" smtClean="0">
                <a:latin typeface="Times New Roman" panose="02020603050405020304" pitchFamily="18" charset="0"/>
                <a:cs typeface="Times New Roman" panose="02020603050405020304" pitchFamily="18" charset="0"/>
              </a:rPr>
              <a:t>аза </a:t>
            </a:r>
            <a:r>
              <a:rPr lang="ru-RU" b="1" i="1" dirty="0">
                <a:latin typeface="Times New Roman" panose="02020603050405020304" pitchFamily="18" charset="0"/>
                <a:cs typeface="Times New Roman" panose="02020603050405020304" pitchFamily="18" charset="0"/>
              </a:rPr>
              <a:t>депрессии</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статична</a:t>
            </a:r>
            <a:r>
              <a:rPr lang="ru-RU" dirty="0">
                <a:latin typeface="Times New Roman" panose="02020603050405020304" pitchFamily="18" charset="0"/>
                <a:cs typeface="Times New Roman" panose="02020603050405020304" pitchFamily="18" charset="0"/>
              </a:rPr>
              <a:t>. Экономика как бы задерживается временно на од­ном уровне без значительных изменений, которые можно зафикси­ровать статистически.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К </a:t>
            </a:r>
            <a:r>
              <a:rPr lang="ru-RU" dirty="0">
                <a:latin typeface="Times New Roman" panose="02020603050405020304" pitchFamily="18" charset="0"/>
                <a:cs typeface="Times New Roman" panose="02020603050405020304" pitchFamily="18" charset="0"/>
              </a:rPr>
              <a:t>завершению периода депрессии обычно снижается уровень инфляции и банковского процента</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Все </a:t>
            </a:r>
            <a:r>
              <a:rPr lang="ru-RU" dirty="0">
                <a:latin typeface="Times New Roman" panose="02020603050405020304" pitchFamily="18" charset="0"/>
                <a:cs typeface="Times New Roman" panose="02020603050405020304" pitchFamily="18" charset="0"/>
              </a:rPr>
              <a:t>это вместе взятое дает возможность преодолеть кризисное со­стояние. На стадии депрессии в большей степени, чем во время предыдущей фазы, идет глубинная структурная перестройка экономики.</a:t>
            </a:r>
          </a:p>
          <a:p>
            <a:endParaRPr lang="ru-RU" dirty="0"/>
          </a:p>
        </p:txBody>
      </p:sp>
    </p:spTree>
    <p:extLst>
      <p:ext uri="{BB962C8B-B14F-4D97-AF65-F5344CB8AC3E}">
        <p14:creationId xmlns:p14="http://schemas.microsoft.com/office/powerpoint/2010/main" val="6711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2388" y="510988"/>
            <a:ext cx="8633012" cy="5997387"/>
          </a:xfrm>
        </p:spPr>
        <p:txBody>
          <a:bodyPr>
            <a:normAutofit/>
          </a:bodyPr>
          <a:lstStyle/>
          <a:p>
            <a:r>
              <a:rPr lang="ru-RU"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Оживление</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экспансия)</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характеризует­ся </a:t>
            </a:r>
            <a:r>
              <a:rPr lang="ru-RU" dirty="0">
                <a:latin typeface="Times New Roman" panose="02020603050405020304" pitchFamily="18" charset="0"/>
                <a:cs typeface="Times New Roman" panose="02020603050405020304" pitchFamily="18" charset="0"/>
              </a:rPr>
              <a:t>массовым обновлением основного капитала; сокращением безрабо­тицы; ростом заработной платы; ростом цен; ростом процентных ста­вок; повышением спроса на предметы потребления.</a:t>
            </a:r>
          </a:p>
          <a:p>
            <a:r>
              <a:rPr lang="ru-RU" b="1" i="1" dirty="0">
                <a:latin typeface="Times New Roman" panose="02020603050405020304" pitchFamily="18" charset="0"/>
                <a:cs typeface="Times New Roman" panose="02020603050405020304" pitchFamily="18" charset="0"/>
              </a:rPr>
              <a:t>Оживление </a:t>
            </a:r>
            <a:r>
              <a:rPr lang="ru-RU" dirty="0">
                <a:latin typeface="Times New Roman" panose="02020603050405020304" pitchFamily="18" charset="0"/>
                <a:cs typeface="Times New Roman" panose="02020603050405020304" pitchFamily="18" charset="0"/>
              </a:rPr>
              <a:t>начинается с уровня развития, достигнутого на протяжении предыдущего цикла. Оно осуществляется в условиях «оптимизирован­ных» параметров экономической системы в целом.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Происходит </a:t>
            </a:r>
            <a:r>
              <a:rPr lang="ru-RU" dirty="0">
                <a:latin typeface="Times New Roman" panose="02020603050405020304" pitchFamily="18" charset="0"/>
                <a:cs typeface="Times New Roman" panose="02020603050405020304" pitchFamily="18" charset="0"/>
              </a:rPr>
              <a:t>интен­сивный рост экономики. Разворачиваются инновационные технические и технологические проекты, осваиваются достижения НТП. Улучшает­ся экономическая конъюнктура, что влечет за собой дальнейший эконо­мический рост, повышение уровня выпуска продукции, занятости, доходов и уровня жизни.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Ускоренное </a:t>
            </a:r>
            <a:r>
              <a:rPr lang="ru-RU" dirty="0">
                <a:latin typeface="Times New Roman" panose="02020603050405020304" pitchFamily="18" charset="0"/>
                <a:cs typeface="Times New Roman" panose="02020603050405020304" pitchFamily="18" charset="0"/>
              </a:rPr>
              <a:t>развитие может осложняться эффектом «перегрева»: темпы роста могут оказываться несоответственно высоки­ми, превышающими потенциальные возможности роста.</a:t>
            </a:r>
          </a:p>
          <a:p>
            <a:endParaRPr lang="ru-RU" dirty="0"/>
          </a:p>
        </p:txBody>
      </p:sp>
    </p:spTree>
    <p:extLst>
      <p:ext uri="{BB962C8B-B14F-4D97-AF65-F5344CB8AC3E}">
        <p14:creationId xmlns:p14="http://schemas.microsoft.com/office/powerpoint/2010/main" val="270627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1365" y="968188"/>
            <a:ext cx="8633012" cy="6320118"/>
          </a:xfrm>
        </p:spPr>
        <p:txBody>
          <a:bodyPr>
            <a:normAutofit/>
          </a:bodyPr>
          <a:lstStyle/>
          <a:p>
            <a:r>
              <a:rPr lang="ru-RU"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Times New Roman" panose="02020603050405020304" pitchFamily="18" charset="0"/>
              </a:rPr>
              <a:t>Подъем</a:t>
            </a:r>
            <a:r>
              <a:rPr lang="ru-RU" b="1" dirty="0">
                <a:latin typeface="Times New Roman" panose="02020603050405020304" pitchFamily="18" charset="0"/>
                <a:cs typeface="Times New Roman" panose="02020603050405020304" pitchFamily="18" charset="0"/>
              </a:rPr>
              <a:t> (бум, пик)</a:t>
            </a:r>
            <a:r>
              <a:rPr lang="ru-RU" dirty="0">
                <a:latin typeface="Times New Roman" panose="02020603050405020304" pitchFamily="18" charset="0"/>
                <a:cs typeface="Times New Roman" panose="02020603050405020304" pitchFamily="18" charset="0"/>
              </a:rPr>
              <a:t> характеризуется ростом роста; значительным превышением предкризисного уровня производства; ростом инвестиций, курсов акций и других ценных бумаг, процентных  ставок, цен, заработной платы, прибыли; сокращением безработицы.</a:t>
            </a:r>
          </a:p>
          <a:p>
            <a:r>
              <a:rPr lang="ru-RU" dirty="0">
                <a:latin typeface="Times New Roman" panose="02020603050405020304" pitchFamily="18" charset="0"/>
                <a:cs typeface="Times New Roman" panose="02020603050405020304" pitchFamily="18" charset="0"/>
              </a:rPr>
              <a:t>На стадии </a:t>
            </a:r>
            <a:r>
              <a:rPr lang="ru-RU" b="1" dirty="0">
                <a:latin typeface="Times New Roman" panose="02020603050405020304" pitchFamily="18" charset="0"/>
                <a:cs typeface="Times New Roman" panose="02020603050405020304" pitchFamily="18" charset="0"/>
              </a:rPr>
              <a:t>бума </a:t>
            </a:r>
            <a:r>
              <a:rPr lang="ru-RU" dirty="0">
                <a:latin typeface="Times New Roman" panose="02020603050405020304" pitchFamily="18" charset="0"/>
                <a:cs typeface="Times New Roman" panose="02020603050405020304" pitchFamily="18" charset="0"/>
              </a:rPr>
              <a:t>экономическая система продолжает активно рабо­тать, но накопленные внутренние отклонения наряду с возможными не­гативными внешними влияниями не дают ей продолжить развитие с прежней динамичностью.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возросшем уровне развития производи­тельных сил, технологий, организации производства, экономические параметры постепенно оказываются разрегулированными. Темпы эко­номического роста начинают падать.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то же время высок уровень заня­тости и доходов населения. Используются возможности более высоко­го уровня экономического развития. Задается более высокий экономический и жизненный стандарт, который в дальнейшем может являться определенной точкой отсчета.</a:t>
            </a:r>
          </a:p>
          <a:p>
            <a:endParaRPr lang="ru-RU" dirty="0"/>
          </a:p>
        </p:txBody>
      </p:sp>
    </p:spTree>
    <p:extLst>
      <p:ext uri="{BB962C8B-B14F-4D97-AF65-F5344CB8AC3E}">
        <p14:creationId xmlns:p14="http://schemas.microsoft.com/office/powerpoint/2010/main" val="57355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 двумя скругленными противолежащими углами 4"/>
          <p:cNvSpPr/>
          <p:nvPr/>
        </p:nvSpPr>
        <p:spPr>
          <a:xfrm>
            <a:off x="161365" y="2124635"/>
            <a:ext cx="8498541" cy="1438836"/>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6" name="Прямоугольник с двумя скругленными противолежащими углами 5"/>
          <p:cNvSpPr/>
          <p:nvPr/>
        </p:nvSpPr>
        <p:spPr>
          <a:xfrm>
            <a:off x="161365" y="3597088"/>
            <a:ext cx="8498541" cy="1465729"/>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7" name="Прямоугольник с двумя скругленными противолежащими углами 6"/>
          <p:cNvSpPr/>
          <p:nvPr/>
        </p:nvSpPr>
        <p:spPr>
          <a:xfrm>
            <a:off x="161365" y="5123339"/>
            <a:ext cx="8498541" cy="1190065"/>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
        <p:nvSpPr>
          <p:cNvPr id="3" name="Объект 2"/>
          <p:cNvSpPr>
            <a:spLocks noGrp="1"/>
          </p:cNvSpPr>
          <p:nvPr>
            <p:ph idx="1"/>
          </p:nvPr>
        </p:nvSpPr>
        <p:spPr>
          <a:xfrm>
            <a:off x="161365" y="1196788"/>
            <a:ext cx="8498541" cy="5051619"/>
          </a:xfrm>
        </p:spPr>
        <p:txBody>
          <a:bodyPr>
            <a:normAutofit lnSpcReduction="10000"/>
          </a:bodyPr>
          <a:lstStyle/>
          <a:p>
            <a:r>
              <a:rPr lang="ru-RU" dirty="0" smtClean="0">
                <a:latin typeface="Times New Roman" panose="02020603050405020304" pitchFamily="18" charset="0"/>
                <a:cs typeface="Times New Roman" panose="02020603050405020304" pitchFamily="18" charset="0"/>
              </a:rPr>
              <a:t>Циклы </a:t>
            </a:r>
            <a:r>
              <a:rPr lang="ru-RU" dirty="0">
                <a:latin typeface="Times New Roman" panose="02020603050405020304" pitchFamily="18" charset="0"/>
                <a:cs typeface="Times New Roman" panose="02020603050405020304" pitchFamily="18" charset="0"/>
              </a:rPr>
              <a:t>экономической активности неодинаковы и различаются по своей продолжительности, по длительности отдельных фаз, по высоте максимума и глубине минимума. </a:t>
            </a:r>
            <a:endParaRPr lang="ru-RU" dirty="0" smtClean="0">
              <a:latin typeface="Times New Roman" panose="02020603050405020304" pitchFamily="18" charset="0"/>
              <a:cs typeface="Times New Roman" panose="02020603050405020304" pitchFamily="18" charset="0"/>
            </a:endParaRPr>
          </a:p>
          <a:p>
            <a:r>
              <a:rPr lang="ru-RU" b="1" dirty="0" smtClean="0">
                <a:latin typeface="Times New Roman" panose="02020603050405020304" pitchFamily="18" charset="0"/>
                <a:cs typeface="Times New Roman" panose="02020603050405020304" pitchFamily="18" charset="0"/>
              </a:rPr>
              <a:t>Краткосрочные </a:t>
            </a:r>
            <a:r>
              <a:rPr lang="ru-RU" b="1" dirty="0">
                <a:latin typeface="Times New Roman" panose="02020603050405020304" pitchFamily="18" charset="0"/>
                <a:cs typeface="Times New Roman" panose="02020603050405020304" pitchFamily="18" charset="0"/>
              </a:rPr>
              <a:t>циклы</a:t>
            </a:r>
            <a:r>
              <a:rPr lang="ru-RU" dirty="0">
                <a:latin typeface="Times New Roman" panose="02020603050405020304" pitchFamily="18" charset="0"/>
                <a:cs typeface="Times New Roman" panose="02020603050405020304" pitchFamily="18" charset="0"/>
              </a:rPr>
              <a:t> — это колебания рыночной конъюнктуры, изменения соотношения «спрос — предложение» под влиянием сезонных факторов. Особенно наглядно такие циклы проявляются в сельскохозяйственном производстве, гостиничном и туристическом бизнесе</a:t>
            </a:r>
            <a:r>
              <a:rPr lang="ru-RU" dirty="0" smtClean="0">
                <a:latin typeface="Times New Roman" panose="02020603050405020304" pitchFamily="18" charset="0"/>
                <a:cs typeface="Times New Roman" panose="02020603050405020304" pitchFamily="18" charset="0"/>
              </a:rPr>
              <a:t>. 3-5 </a:t>
            </a:r>
            <a:r>
              <a:rPr lang="ru-RU" dirty="0">
                <a:latin typeface="Times New Roman" panose="02020603050405020304" pitchFamily="18" charset="0"/>
                <a:cs typeface="Times New Roman" panose="02020603050405020304" pitchFamily="18" charset="0"/>
              </a:rPr>
              <a:t>лет</a:t>
            </a:r>
          </a:p>
          <a:p>
            <a:r>
              <a:rPr lang="ru-RU" b="1" dirty="0">
                <a:latin typeface="Times New Roman" panose="02020603050405020304" pitchFamily="18" charset="0"/>
                <a:cs typeface="Times New Roman" panose="02020603050405020304" pitchFamily="18" charset="0"/>
              </a:rPr>
              <a:t>Среднесрочные циклы</a:t>
            </a:r>
            <a:r>
              <a:rPr lang="ru-RU" dirty="0">
                <a:latin typeface="Times New Roman" panose="02020603050405020304" pitchFamily="18" charset="0"/>
                <a:cs typeface="Times New Roman" panose="02020603050405020304" pitchFamily="18" charset="0"/>
              </a:rPr>
              <a:t> — это циклы воспроизводства основного капитала и соответствующего изменения рыночной конъюнктуры. Характер изменения среднесрочных экономических циклов во многом зависит от того, какой фазе долгосрочного цикла они соответствуют</a:t>
            </a:r>
            <a:r>
              <a:rPr lang="ru-RU" dirty="0" smtClean="0">
                <a:latin typeface="Times New Roman" panose="02020603050405020304" pitchFamily="18" charset="0"/>
                <a:cs typeface="Times New Roman" panose="02020603050405020304" pitchFamily="18" charset="0"/>
              </a:rPr>
              <a:t>.   10-15 </a:t>
            </a:r>
            <a:r>
              <a:rPr lang="ru-RU" dirty="0">
                <a:latin typeface="Times New Roman" panose="02020603050405020304" pitchFamily="18" charset="0"/>
                <a:cs typeface="Times New Roman" panose="02020603050405020304" pitchFamily="18" charset="0"/>
              </a:rPr>
              <a:t>лет.</a:t>
            </a:r>
          </a:p>
          <a:p>
            <a:r>
              <a:rPr lang="ru-RU" b="1" dirty="0">
                <a:latin typeface="Times New Roman" panose="02020603050405020304" pitchFamily="18" charset="0"/>
                <a:cs typeface="Times New Roman" panose="02020603050405020304" pitchFamily="18" charset="0"/>
              </a:rPr>
              <a:t>Долгосрочные циклы, или длинные волны</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основе больших циклов экономического роста лежат революционные изменения в технике, технологии, структуре, потребностях и </a:t>
            </a:r>
            <a:r>
              <a:rPr lang="ru-RU" dirty="0" smtClean="0">
                <a:latin typeface="Times New Roman" panose="02020603050405020304" pitchFamily="18" charset="0"/>
                <a:cs typeface="Times New Roman" panose="02020603050405020304" pitchFamily="18" charset="0"/>
              </a:rPr>
              <a:t>производстве. 50-60 лет</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8305" y="280935"/>
            <a:ext cx="6986208" cy="1077218"/>
          </a:xfrm>
          <a:prstGeom prst="rect">
            <a:avLst/>
          </a:prstGeom>
          <a:noFill/>
        </p:spPr>
        <p:txBody>
          <a:bodyPr wrap="none" rtlCol="0">
            <a:spAutoFit/>
          </a:bodyPr>
          <a:lstStyle/>
          <a:p>
            <a:r>
              <a:rPr lang="ru-RU"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Продолжительность   циклов</a:t>
            </a:r>
          </a:p>
          <a:p>
            <a:endParaRPr lang="ru-RU"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Tree>
    <p:extLst>
      <p:ext uri="{BB962C8B-B14F-4D97-AF65-F5344CB8AC3E}">
        <p14:creationId xmlns:p14="http://schemas.microsoft.com/office/powerpoint/2010/main" val="343403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1705" y="129989"/>
            <a:ext cx="8296836" cy="1400530"/>
          </a:xfrm>
        </p:spPr>
        <p:txBody>
          <a:bodyPr/>
          <a:lstStyle/>
          <a:p>
            <a:pPr algn="ctr"/>
            <a:r>
              <a:rPr lang="ru-RU"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Влияние циклов на различные отрасли экономики</a:t>
            </a:r>
            <a:r>
              <a:rPr lang="ru-RU" sz="3600" dirty="0">
                <a:latin typeface="Arial Black" panose="020B0A04020102020204" pitchFamily="34" charset="0"/>
              </a:rPr>
              <a:t/>
            </a:r>
            <a:br>
              <a:rPr lang="ru-RU" sz="3600" dirty="0">
                <a:latin typeface="Arial Black" panose="020B0A04020102020204" pitchFamily="34" charset="0"/>
              </a:rPr>
            </a:br>
            <a:endParaRPr lang="ru-RU" sz="3600" dirty="0">
              <a:latin typeface="Arial Black" panose="020B0A04020102020204" pitchFamily="34" charset="0"/>
            </a:endParaRPr>
          </a:p>
        </p:txBody>
      </p:sp>
      <p:sp>
        <p:nvSpPr>
          <p:cNvPr id="3" name="Объект 2"/>
          <p:cNvSpPr>
            <a:spLocks noGrp="1"/>
          </p:cNvSpPr>
          <p:nvPr>
            <p:ph idx="1"/>
          </p:nvPr>
        </p:nvSpPr>
        <p:spPr>
          <a:xfrm>
            <a:off x="201705" y="1990165"/>
            <a:ext cx="8713695" cy="4585447"/>
          </a:xfrm>
        </p:spPr>
        <p:txBody>
          <a:bodyPr>
            <a:normAutofit/>
          </a:bodyPr>
          <a:lstStyle/>
          <a:p>
            <a:r>
              <a:rPr lang="ru-RU" dirty="0">
                <a:latin typeface="Times New Roman" panose="02020603050405020304" pitchFamily="18" charset="0"/>
                <a:cs typeface="Times New Roman" panose="02020603050405020304" pitchFamily="18" charset="0"/>
              </a:rPr>
              <a:t>О</a:t>
            </a:r>
            <a:r>
              <a:rPr lang="ru-RU" dirty="0" smtClean="0">
                <a:latin typeface="Times New Roman" panose="02020603050405020304" pitchFamily="18" charset="0"/>
                <a:cs typeface="Times New Roman" panose="02020603050405020304" pitchFamily="18" charset="0"/>
              </a:rPr>
              <a:t>трасли </a:t>
            </a:r>
            <a:r>
              <a:rPr lang="ru-RU" dirty="0">
                <a:latin typeface="Times New Roman" panose="02020603050405020304" pitchFamily="18" charset="0"/>
                <a:cs typeface="Times New Roman" panose="02020603050405020304" pitchFamily="18" charset="0"/>
              </a:rPr>
              <a:t>производства потребительских товаров длительного пользования и средств производства </a:t>
            </a:r>
            <a:r>
              <a:rPr lang="ru-RU" dirty="0" smtClean="0">
                <a:latin typeface="Times New Roman" panose="02020603050405020304" pitchFamily="18" charset="0"/>
                <a:cs typeface="Times New Roman" panose="02020603050405020304" pitchFamily="18" charset="0"/>
              </a:rPr>
              <a:t>более </a:t>
            </a:r>
            <a:r>
              <a:rPr lang="ru-RU" dirty="0">
                <a:latin typeface="Times New Roman" panose="02020603050405020304" pitchFamily="18" charset="0"/>
                <a:cs typeface="Times New Roman" panose="02020603050405020304" pitchFamily="18" charset="0"/>
              </a:rPr>
              <a:t>других восприимчивы к общим экономическим </a:t>
            </a:r>
            <a:r>
              <a:rPr lang="ru-RU" dirty="0" smtClean="0">
                <a:latin typeface="Times New Roman" panose="02020603050405020304" pitchFamily="18" charset="0"/>
                <a:cs typeface="Times New Roman" panose="02020603050405020304" pitchFamily="18" charset="0"/>
              </a:rPr>
              <a:t>колебаниям.</a:t>
            </a:r>
          </a:p>
          <a:p>
            <a:pPr marL="0" indent="0">
              <a:buNone/>
            </a:pPr>
            <a:r>
              <a:rPr lang="ru-RU" dirty="0" smtClean="0">
                <a:latin typeface="Times New Roman" panose="02020603050405020304" pitchFamily="18" charset="0"/>
                <a:cs typeface="Times New Roman" panose="02020603050405020304" pitchFamily="18" charset="0"/>
              </a:rPr>
              <a:t>Причины: </a:t>
            </a:r>
          </a:p>
          <a:p>
            <a:r>
              <a:rPr lang="ru-RU" dirty="0">
                <a:latin typeface="Times New Roman" panose="02020603050405020304" pitchFamily="18" charset="0"/>
                <a:cs typeface="Times New Roman" panose="02020603050405020304" pitchFamily="18" charset="0"/>
              </a:rPr>
              <a:t>когда в экономике нарастают трудности, имеет место общий спад, многие предприятия сокращают свои инвестиционные </a:t>
            </a:r>
            <a:r>
              <a:rPr lang="ru-RU" dirty="0" smtClean="0">
                <a:latin typeface="Times New Roman" panose="02020603050405020304" pitchFamily="18" charset="0"/>
                <a:cs typeface="Times New Roman" panose="02020603050405020304" pitchFamily="18" charset="0"/>
              </a:rPr>
              <a:t>расходы</a:t>
            </a:r>
          </a:p>
          <a:p>
            <a:r>
              <a:rPr lang="ru-RU" dirty="0">
                <a:latin typeface="Times New Roman" panose="02020603050405020304" pitchFamily="18" charset="0"/>
                <a:cs typeface="Times New Roman" panose="02020603050405020304" pitchFamily="18" charset="0"/>
              </a:rPr>
              <a:t>уровень конкуренции в отраслях, где создаются средства производства, обычно ниже – рынки сбыта этих товаров разделены среди меньшего количества фирм, здесь степень концентрации производства выше, у производителей имеется определенная власть над потребителями. </a:t>
            </a: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278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2457</Words>
  <Application>Microsoft Office PowerPoint</Application>
  <PresentationFormat>Экран (4:3)</PresentationFormat>
  <Paragraphs>123</Paragraphs>
  <Slides>26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Arial Black</vt:lpstr>
      <vt:lpstr>Century Gothic</vt:lpstr>
      <vt:lpstr>Times New Roman</vt:lpstr>
      <vt:lpstr>Wingdings 3</vt:lpstr>
      <vt:lpstr>Ион</vt:lpstr>
      <vt:lpstr>Лекция 10 МАКРОЭКОНОМИЧЕСКИЕ КОЛЕБАНИЯ. ЭКОНОМИЧЕСКИЙ ЦИКЛ </vt:lpstr>
      <vt:lpstr>План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Влияние циклов на различные отрасли экономики </vt:lpstr>
      <vt:lpstr>Презентация PowerPoint</vt:lpstr>
      <vt:lpstr>Причины циклических колебаний экономики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10 МАКРОЭКОНОМИЧЕСКИЕ КОЛЕБАНИЯ. ЭКОНОМИЧЕСКИЙ ЦИКЛ </dc:title>
  <dc:creator>Анна</dc:creator>
  <cp:lastModifiedBy>Анна</cp:lastModifiedBy>
  <cp:revision>14</cp:revision>
  <dcterms:created xsi:type="dcterms:W3CDTF">2018-02-19T14:16:56Z</dcterms:created>
  <dcterms:modified xsi:type="dcterms:W3CDTF">2018-02-19T15:33:46Z</dcterms:modified>
</cp:coreProperties>
</file>