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3.xml" ContentType="application/vnd.openxmlformats-officedocument.presentationml.notesSlide+xml"/>
  <Override PartName="/ppt/notesSlides/_rels/notesSlide13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emf" ContentType="image/x-emf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emf" ContentType="image/x-emf"/>
  <Override PartName="/ppt/media/image10.emf" ContentType="image/x-emf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24384000" cy="13716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86F5955-414C-402A-9EAD-F801A63D59FD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	</a:t>
            </a:r>
            <a:endParaRPr b="0" lang="ru-RU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57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8638200" y="3209400"/>
            <a:ext cx="70657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6057800" y="3209400"/>
            <a:ext cx="70657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218960" y="7364160"/>
            <a:ext cx="70657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8638200" y="7364160"/>
            <a:ext cx="70657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6057800" y="7364160"/>
            <a:ext cx="70657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520" cy="1061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218960" y="736416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2463560" y="736416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218960" y="7364160"/>
            <a:ext cx="21944520" cy="379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emf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Рисунок 1" descr=""/>
          <p:cNvPicPr/>
          <p:nvPr/>
        </p:nvPicPr>
        <p:blipFill>
          <a:blip r:embed="rId1"/>
          <a:srcRect l="5897" t="10474" r="0" b="0"/>
          <a:stretch/>
        </p:blipFill>
        <p:spPr>
          <a:xfrm>
            <a:off x="4374720" y="622800"/>
            <a:ext cx="16067520" cy="4678920"/>
          </a:xfrm>
          <a:prstGeom prst="rect">
            <a:avLst/>
          </a:prstGeom>
          <a:ln w="0">
            <a:noFill/>
          </a:ln>
        </p:spPr>
      </p:pic>
      <p:sp>
        <p:nvSpPr>
          <p:cNvPr id="45" name="CustomShape 3"/>
          <p:cNvSpPr/>
          <p:nvPr/>
        </p:nvSpPr>
        <p:spPr>
          <a:xfrm>
            <a:off x="6329160" y="5943600"/>
            <a:ext cx="1195848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ru-RU" sz="3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Выпускная квалификационная работа на тему</a:t>
            </a:r>
            <a:r>
              <a:rPr b="0" lang="en-US" sz="3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: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16934400" y="10114920"/>
            <a:ext cx="6053760" cy="22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ru-RU" sz="3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Студент группы:</a:t>
            </a:r>
            <a:r>
              <a:rPr b="0" lang="en-US" sz="3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ВПР41</a:t>
            </a:r>
            <a:endParaRPr b="0" lang="ru-RU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ru-RU" sz="3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Бачурин Д.Д.</a:t>
            </a:r>
            <a:endParaRPr b="0" lang="ru-RU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ru-RU" sz="3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Руководитель работы</a:t>
            </a:r>
            <a:r>
              <a:rPr b="0" lang="en-US" sz="3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:</a:t>
            </a:r>
            <a:endParaRPr b="0" lang="ru-RU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ru-RU" sz="3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Кудинов Н.В.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4527000" y="6858000"/>
            <a:ext cx="1532880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6000" spc="-1" strike="noStrike">
                <a:solidFill>
                  <a:srgbClr val="000000"/>
                </a:solidFill>
                <a:latin typeface="Helvetica Neue Medium"/>
                <a:ea typeface="Helvetica Neue"/>
              </a:rPr>
              <a:t>Программный стенд моделирования передачи информации на физическом уровне</a:t>
            </a:r>
            <a:endParaRPr b="0" lang="ru-RU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"/>
          <p:cNvSpPr/>
          <p:nvPr/>
        </p:nvSpPr>
        <p:spPr>
          <a:xfrm>
            <a:off x="0" y="0"/>
            <a:ext cx="24383880" cy="162000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"/>
          <p:cNvSpPr txBox="1"/>
          <p:nvPr/>
        </p:nvSpPr>
        <p:spPr>
          <a:xfrm>
            <a:off x="23193360" y="0"/>
            <a:ext cx="1190520" cy="16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fld id="{A90503DA-063D-415E-9EA0-8CF5C92C1538}" type="slidenum">
              <a:rPr b="1" lang="ru-RU" sz="3800" spc="-1" strike="noStrike">
                <a:solidFill>
                  <a:srgbClr val="ffffff"/>
                </a:solidFill>
                <a:latin typeface="Times New Roman"/>
              </a:rPr>
              <a:t>&lt;номер&gt;</a:t>
            </a:fld>
            <a:endParaRPr b="1" lang="ru-RU" sz="3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540000" y="0"/>
            <a:ext cx="9180000" cy="16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r>
              <a:rPr b="1" lang="ru-RU" sz="4200" spc="-1" strike="noStrike">
                <a:solidFill>
                  <a:srgbClr val="ffffff"/>
                </a:solidFill>
                <a:latin typeface="Arial"/>
              </a:rPr>
              <a:t>Выбор средств разработки</a:t>
            </a:r>
            <a:endParaRPr b="1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980000" y="2700000"/>
            <a:ext cx="4860000" cy="356148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2340000" y="7380000"/>
            <a:ext cx="4320000" cy="4849920"/>
          </a:xfrm>
          <a:prstGeom prst="rect">
            <a:avLst/>
          </a:prstGeom>
          <a:ln w="0">
            <a:noFill/>
          </a:ln>
        </p:spPr>
      </p:pic>
      <p:sp>
        <p:nvSpPr>
          <p:cNvPr id="96" name=""/>
          <p:cNvSpPr txBox="1"/>
          <p:nvPr/>
        </p:nvSpPr>
        <p:spPr>
          <a:xfrm>
            <a:off x="8820000" y="2880000"/>
            <a:ext cx="12780000" cy="3100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r>
              <a:rPr b="0" lang="ru-RU" sz="4200" spc="-1" strike="noStrike">
                <a:latin typeface="Helvetice neue"/>
              </a:rPr>
              <a:t>Qt - кроссплатформенный инструментарий разработки ПО на языке программирования C++</a:t>
            </a:r>
            <a:endParaRPr b="0" lang="ru-RU" sz="4200" spc="-1" strike="noStrike">
              <a:latin typeface="Helvetice neue"/>
            </a:endParaRPr>
          </a:p>
          <a:p>
            <a:endParaRPr b="0" lang="ru-RU" sz="4200" spc="-1" strike="noStrike">
              <a:latin typeface="Helvetice neue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8820000" y="7200000"/>
            <a:ext cx="13140000" cy="48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r>
              <a:rPr b="0" lang="ru-RU" sz="4200" spc="-1" strike="noStrike">
                <a:latin typeface="Helvetice neue"/>
              </a:rPr>
              <a:t>C++ — компилируемый статически типизированный язык программирования общего назначения.</a:t>
            </a:r>
            <a:endParaRPr b="0" lang="ru-RU" sz="4200" spc="-1" strike="noStrike">
              <a:latin typeface="Helvetice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"/>
          <p:cNvSpPr/>
          <p:nvPr/>
        </p:nvSpPr>
        <p:spPr>
          <a:xfrm>
            <a:off x="0" y="0"/>
            <a:ext cx="24383880" cy="162000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 txBox="1"/>
          <p:nvPr/>
        </p:nvSpPr>
        <p:spPr>
          <a:xfrm>
            <a:off x="23193360" y="0"/>
            <a:ext cx="1190520" cy="16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fld id="{F82D8AAA-77CB-45B4-8854-D37F24369BE5}" type="slidenum">
              <a:rPr b="1" lang="ru-RU" sz="3800" spc="-1" strike="noStrike">
                <a:solidFill>
                  <a:srgbClr val="ffffff"/>
                </a:solidFill>
                <a:latin typeface="Times New Roman"/>
              </a:rPr>
              <a:t>&lt;номер&gt;</a:t>
            </a:fld>
            <a:endParaRPr b="1" lang="ru-RU" sz="3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540000" y="0"/>
            <a:ext cx="9180000" cy="16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r>
              <a:rPr b="1" lang="ru-RU" sz="4200" spc="-1" strike="noStrike">
                <a:solidFill>
                  <a:srgbClr val="ffffff"/>
                </a:solidFill>
                <a:latin typeface="Arial"/>
              </a:rPr>
              <a:t>Интерфейс стенда </a:t>
            </a:r>
            <a:endParaRPr b="1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720000" y="2880000"/>
            <a:ext cx="11184480" cy="9939960"/>
          </a:xfrm>
          <a:prstGeom prst="rect">
            <a:avLst/>
          </a:prstGeom>
          <a:ln w="0"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12690360" y="2876040"/>
            <a:ext cx="11145600" cy="990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"/>
          <p:cNvSpPr/>
          <p:nvPr/>
        </p:nvSpPr>
        <p:spPr>
          <a:xfrm>
            <a:off x="0" y="0"/>
            <a:ext cx="24383880" cy="162000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"/>
          <p:cNvSpPr txBox="1"/>
          <p:nvPr/>
        </p:nvSpPr>
        <p:spPr>
          <a:xfrm>
            <a:off x="23193360" y="0"/>
            <a:ext cx="1190520" cy="16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fld id="{A122D35B-9930-4D23-AE76-D6C355B369FD}" type="slidenum">
              <a:rPr b="1" lang="ru-RU" sz="3800" spc="-1" strike="noStrike">
                <a:solidFill>
                  <a:srgbClr val="ffffff"/>
                </a:solidFill>
                <a:latin typeface="Times New Roman"/>
              </a:rPr>
              <a:t>&lt;номер&gt;</a:t>
            </a:fld>
            <a:endParaRPr b="1" lang="ru-RU" sz="3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540000" y="0"/>
            <a:ext cx="8820000" cy="16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r>
              <a:rPr b="1" lang="ru-RU" sz="4200" spc="-1" strike="noStrike">
                <a:solidFill>
                  <a:srgbClr val="ffffff"/>
                </a:solidFill>
                <a:latin typeface="Arial"/>
              </a:rPr>
              <a:t>Заключение</a:t>
            </a:r>
            <a:endParaRPr b="1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540000" y="2482920"/>
            <a:ext cx="23843880" cy="144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4200" spc="-1" strike="noStrike">
                <a:latin typeface="Helvetica neue"/>
              </a:rPr>
              <a:t>В ходе проделанной работы был спроектирован и реализован программный стенд моделирования передачи информации на физическом уровне.</a:t>
            </a:r>
            <a:endParaRPr b="0" lang="ru-RU" sz="4200" spc="-1" strike="noStrike">
              <a:latin typeface="Helvetica neue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540000" y="4320000"/>
            <a:ext cx="20856960" cy="71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4200" spc="-1" strike="noStrike">
                <a:latin typeface="Helvetica neue"/>
              </a:rPr>
              <a:t>Было реализовано:</a:t>
            </a:r>
            <a:endParaRPr b="0" lang="ru-RU" sz="4200" spc="-1" strike="noStrike">
              <a:latin typeface="Arial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900000" y="5040000"/>
            <a:ext cx="22860000" cy="23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360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</a:rPr>
              <a:t>модуль численного моделирования переходных процессов в линии и связи;</a:t>
            </a:r>
            <a:endParaRPr b="0" lang="ru-RU" sz="4200" spc="-1" strike="noStrike">
              <a:latin typeface="Arial"/>
              <a:ea typeface="Microsoft YaHei"/>
            </a:endParaRPr>
          </a:p>
          <a:p>
            <a:pPr marL="360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</a:rPr>
              <a:t>модуль физического кодирования; </a:t>
            </a:r>
            <a:endParaRPr b="0" lang="ru-RU" sz="4200" spc="-1" strike="noStrike">
              <a:latin typeface="Arial"/>
              <a:ea typeface="Microsoft YaHei"/>
            </a:endParaRPr>
          </a:p>
          <a:p>
            <a:pPr marL="360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</a:rPr>
              <a:t>графический интерфейс программного стенда.</a:t>
            </a:r>
            <a:endParaRPr b="0" lang="ru-RU" sz="4200" spc="-1" strike="noStrike">
              <a:latin typeface="Arial"/>
              <a:ea typeface="Microsoft YaHei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540000" y="7927560"/>
            <a:ext cx="20856960" cy="71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4200" spc="-1" strike="noStrike">
                <a:latin typeface="Helvetica neue"/>
              </a:rPr>
              <a:t>Возможные улучшения:</a:t>
            </a:r>
            <a:endParaRPr b="0" lang="ru-RU" sz="4200" spc="-1" strike="noStrike">
              <a:latin typeface="Arial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900000" y="8640000"/>
            <a:ext cx="22860000" cy="23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360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</a:rPr>
              <a:t>добавление динамичности интерфейсу стенда;</a:t>
            </a:r>
            <a:endParaRPr b="0" lang="ru-RU" sz="4200" spc="-1" strike="noStrike">
              <a:latin typeface="Arial"/>
              <a:ea typeface="Microsoft YaHei"/>
            </a:endParaRPr>
          </a:p>
          <a:p>
            <a:pPr marL="360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</a:rPr>
              <a:t>реализация модуля декодирования сигнала;</a:t>
            </a:r>
            <a:endParaRPr b="0" lang="ru-RU" sz="4200" spc="-1" strike="noStrike">
              <a:latin typeface="Arial"/>
              <a:ea typeface="Microsoft YaHei"/>
            </a:endParaRPr>
          </a:p>
          <a:p>
            <a:pPr marL="360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</a:rPr>
              <a:t>реализация алгоритмов модуляции сигнала.</a:t>
            </a:r>
            <a:endParaRPr b="0" lang="ru-RU" sz="4200" spc="-1" strike="noStrike"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2"/>
          <p:cNvSpPr/>
          <p:nvPr/>
        </p:nvSpPr>
        <p:spPr>
          <a:xfrm>
            <a:off x="7120080" y="5945400"/>
            <a:ext cx="9685440" cy="1118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71280" rIns="71280" tIns="71280" bIns="7128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6400" spc="-1" strike="noStrike">
                <a:solidFill>
                  <a:srgbClr val="5983b0"/>
                </a:solidFill>
                <a:latin typeface="Helvetica Neue"/>
                <a:ea typeface="Helvetica Neue"/>
              </a:rPr>
              <a:t>Спасибо за</a:t>
            </a:r>
            <a:r>
              <a:rPr b="0" lang="ru-RU" sz="6400" spc="-1" strike="noStrike">
                <a:solidFill>
                  <a:srgbClr val="5983b0"/>
                </a:solidFill>
                <a:latin typeface="Helvetica Neue"/>
                <a:ea typeface="Helvetica Neue"/>
              </a:rPr>
              <a:t> </a:t>
            </a:r>
            <a:r>
              <a:rPr b="0" lang="ru-RU" sz="6400" spc="-1" strike="noStrike">
                <a:solidFill>
                  <a:srgbClr val="4b89ca"/>
                </a:solidFill>
                <a:latin typeface="Helvetica Neue"/>
                <a:ea typeface="Helvetica Neue"/>
              </a:rPr>
              <a:t>внимание</a:t>
            </a:r>
            <a:r>
              <a:rPr b="0" lang="ru-RU" sz="6400" spc="-1" strike="noStrike">
                <a:solidFill>
                  <a:srgbClr val="5983b0"/>
                </a:solidFill>
                <a:latin typeface="Helvetica Neue"/>
                <a:ea typeface="Helvetica Neue"/>
              </a:rPr>
              <a:t>!</a:t>
            </a:r>
            <a:endParaRPr b="0" lang="ru-RU" sz="6400" spc="-1" strike="noStrike">
              <a:solidFill>
                <a:srgbClr val="5983b0"/>
              </a:solid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23438520" y="12846240"/>
            <a:ext cx="195840" cy="4294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4"/>
          <p:cNvSpPr/>
          <p:nvPr/>
        </p:nvSpPr>
        <p:spPr>
          <a:xfrm>
            <a:off x="4122360" y="3261960"/>
            <a:ext cx="143640" cy="513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/>
          <p:nvPr/>
        </p:nvSpPr>
        <p:spPr>
          <a:xfrm>
            <a:off x="0" y="0"/>
            <a:ext cx="24383880" cy="162000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 txBox="1"/>
          <p:nvPr/>
        </p:nvSpPr>
        <p:spPr>
          <a:xfrm>
            <a:off x="23193360" y="0"/>
            <a:ext cx="1190520" cy="16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fld id="{28953672-0556-4810-963A-AFB57A15F9F6}" type="slidenum">
              <a:rPr b="1" lang="ru-RU" sz="3800" spc="-1" strike="noStrike">
                <a:solidFill>
                  <a:srgbClr val="ffffff"/>
                </a:solidFill>
                <a:latin typeface="Times New Roman"/>
              </a:rPr>
              <a:t>&lt;номер&gt;</a:t>
            </a:fld>
            <a:endParaRPr b="1" lang="ru-RU" sz="3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540000" y="0"/>
            <a:ext cx="8820000" cy="16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r>
              <a:rPr b="1" lang="ru-RU" sz="4200" spc="-1" strike="noStrike">
                <a:solidFill>
                  <a:srgbClr val="ffffff"/>
                </a:solidFill>
                <a:latin typeface="Arial"/>
              </a:rPr>
              <a:t>Актуальность выбранной темы</a:t>
            </a:r>
            <a:endParaRPr b="1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12693960" y="3060000"/>
            <a:ext cx="10886040" cy="8640000"/>
          </a:xfrm>
          <a:prstGeom prst="rect">
            <a:avLst/>
          </a:prstGeom>
          <a:ln w="0">
            <a:noFill/>
          </a:ln>
        </p:spPr>
      </p:pic>
      <p:sp>
        <p:nvSpPr>
          <p:cNvPr id="52" name=""/>
          <p:cNvSpPr txBox="1"/>
          <p:nvPr/>
        </p:nvSpPr>
        <p:spPr>
          <a:xfrm>
            <a:off x="756720" y="3026520"/>
            <a:ext cx="11160000" cy="86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15000"/>
              </a:lnSpc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</a:rPr>
              <a:t>В настоящее время для обмена информацией часто используются линии связи. Поэтому ознакомление студентов профильных специальностей с явлениями, происходящими на физическом уровне при передаче данных является важной задачей сферы образования</a:t>
            </a:r>
            <a:r>
              <a:rPr b="0" lang="ru-RU" sz="4200" spc="-1" strike="noStrike">
                <a:solidFill>
                  <a:srgbClr val="666666"/>
                </a:solidFill>
                <a:latin typeface="Helvetica neue"/>
              </a:rPr>
              <a:t>.</a:t>
            </a:r>
            <a:endParaRPr b="0" lang="ru-RU" sz="4200" spc="-1" strike="noStrike">
              <a:solidFill>
                <a:srgbClr val="666666"/>
              </a:solidFill>
              <a:latin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/>
          <p:nvPr/>
        </p:nvSpPr>
        <p:spPr>
          <a:xfrm>
            <a:off x="0" y="0"/>
            <a:ext cx="24383880" cy="162000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 txBox="1"/>
          <p:nvPr/>
        </p:nvSpPr>
        <p:spPr>
          <a:xfrm>
            <a:off x="23193360" y="0"/>
            <a:ext cx="1190520" cy="16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fld id="{D5F4B4BE-4C50-4119-AB1D-D42287174E65}" type="slidenum">
              <a:rPr b="1" lang="ru-RU" sz="3800" spc="-1" strike="noStrike">
                <a:solidFill>
                  <a:srgbClr val="ffffff"/>
                </a:solidFill>
                <a:latin typeface="Times New Roman"/>
              </a:rPr>
              <a:t>&lt;номер&gt;</a:t>
            </a:fld>
            <a:endParaRPr b="1" lang="ru-RU" sz="3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540000" y="0"/>
            <a:ext cx="8820000" cy="16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r>
              <a:rPr b="1" lang="ru-RU" sz="4200" spc="-1" strike="noStrike">
                <a:solidFill>
                  <a:srgbClr val="ffffff"/>
                </a:solidFill>
                <a:latin typeface="Arial"/>
              </a:rPr>
              <a:t>Обзор аналогов</a:t>
            </a:r>
            <a:endParaRPr b="1" lang="ru-RU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"/>
          <p:cNvSpPr/>
          <p:nvPr/>
        </p:nvSpPr>
        <p:spPr>
          <a:xfrm>
            <a:off x="0" y="0"/>
            <a:ext cx="24383880" cy="162000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"/>
          <p:cNvSpPr txBox="1"/>
          <p:nvPr/>
        </p:nvSpPr>
        <p:spPr>
          <a:xfrm>
            <a:off x="23193360" y="0"/>
            <a:ext cx="1190520" cy="16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fld id="{7E5CD8CD-9C24-45B2-99FB-485E3D4B417D}" type="slidenum">
              <a:rPr b="1" lang="ru-RU" sz="3800" spc="-1" strike="noStrike">
                <a:solidFill>
                  <a:srgbClr val="ffffff"/>
                </a:solidFill>
                <a:latin typeface="Times New Roman"/>
              </a:rPr>
              <a:t>&lt;номер&gt;</a:t>
            </a:fld>
            <a:endParaRPr b="1" lang="ru-RU" sz="3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540000" y="0"/>
            <a:ext cx="8820000" cy="16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r>
              <a:rPr b="1" lang="ru-RU" sz="4200" spc="-1" strike="noStrike">
                <a:solidFill>
                  <a:srgbClr val="ffffff"/>
                </a:solidFill>
                <a:latin typeface="Arial"/>
              </a:rPr>
              <a:t>Цели и задачи работы</a:t>
            </a:r>
            <a:endParaRPr b="1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540000" y="2482920"/>
            <a:ext cx="23843880" cy="144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4200" spc="-1" strike="noStrike">
                <a:latin typeface="Helvetica neue"/>
              </a:rPr>
              <a:t>Цель — экономия денежных средств и времени обучающихся</a:t>
            </a:r>
            <a:endParaRPr b="0" lang="ru-RU" sz="4200" spc="-1" strike="noStrike">
              <a:latin typeface="Helvetica neue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540000" y="3780000"/>
            <a:ext cx="20856960" cy="71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4200" spc="-1" strike="noStrike">
                <a:latin typeface="Helvetica neue"/>
              </a:rPr>
              <a:t>Задачи:</a:t>
            </a:r>
            <a:endParaRPr b="0" lang="ru-RU" sz="4200" spc="-1" strike="noStrike">
              <a:latin typeface="Arial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900000" y="4639320"/>
            <a:ext cx="17460000" cy="438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360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</a:rPr>
              <a:t>Изучение необходимых элементов теории электросвязи</a:t>
            </a:r>
            <a:endParaRPr b="0" lang="ru-RU" sz="4200" spc="-1" strike="noStrike">
              <a:latin typeface="Arial"/>
              <a:ea typeface="Microsoft YaHei"/>
            </a:endParaRPr>
          </a:p>
          <a:p>
            <a:pPr marL="360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</a:rPr>
              <a:t>Математическое моделирование линии связи</a:t>
            </a:r>
            <a:endParaRPr b="0" lang="ru-RU" sz="4200" spc="-1" strike="noStrike">
              <a:latin typeface="Arial"/>
              <a:ea typeface="Microsoft YaHei"/>
            </a:endParaRPr>
          </a:p>
          <a:p>
            <a:pPr marL="360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</a:rPr>
              <a:t>Алгоритмическое конструирование ПС</a:t>
            </a:r>
            <a:endParaRPr b="0" lang="ru-RU" sz="4200" spc="-1" strike="noStrike">
              <a:latin typeface="Arial"/>
              <a:ea typeface="Microsoft YaHei"/>
            </a:endParaRPr>
          </a:p>
          <a:p>
            <a:pPr marL="360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</a:rPr>
              <a:t>Выбор средств реализации</a:t>
            </a:r>
            <a:endParaRPr b="0" lang="ru-RU" sz="4200" spc="-1" strike="noStrike">
              <a:latin typeface="Arial"/>
              <a:ea typeface="Microsoft YaHei"/>
            </a:endParaRPr>
          </a:p>
          <a:p>
            <a:pPr marL="360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</a:rPr>
              <a:t>Разработка модуля численного моделирования процесса</a:t>
            </a:r>
            <a:endParaRPr b="0" lang="ru-RU" sz="4200" spc="-1" strike="noStrike">
              <a:latin typeface="Arial"/>
              <a:ea typeface="Microsoft YaHei"/>
            </a:endParaRPr>
          </a:p>
          <a:p>
            <a:pPr marL="360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</a:rPr>
              <a:t>Разработка интерфейса стенда</a:t>
            </a:r>
            <a:endParaRPr b="0" lang="ru-RU" sz="4200" spc="-1" strike="noStrike"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"/>
          <p:cNvSpPr/>
          <p:nvPr/>
        </p:nvSpPr>
        <p:spPr>
          <a:xfrm>
            <a:off x="0" y="0"/>
            <a:ext cx="24383880" cy="162000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 txBox="1"/>
          <p:nvPr/>
        </p:nvSpPr>
        <p:spPr>
          <a:xfrm>
            <a:off x="23193360" y="0"/>
            <a:ext cx="1190520" cy="16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fld id="{F4AE27D5-B0C6-445E-89B9-4191E796CDB1}" type="slidenum">
              <a:rPr b="1" lang="ru-RU" sz="3800" spc="-1" strike="noStrike">
                <a:solidFill>
                  <a:srgbClr val="ffffff"/>
                </a:solidFill>
                <a:latin typeface="Times New Roman"/>
              </a:rPr>
              <a:t>&lt;номер&gt;</a:t>
            </a:fld>
            <a:endParaRPr b="1" lang="ru-RU" sz="3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540000" y="0"/>
            <a:ext cx="8820000" cy="16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ffffff"/>
                </a:solidFill>
                <a:latin typeface="Arial"/>
              </a:rPr>
              <a:t>Модель длинной линии</a:t>
            </a:r>
            <a:endParaRPr b="1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212040" y="2807640"/>
            <a:ext cx="8787960" cy="3819600"/>
          </a:xfrm>
          <a:prstGeom prst="rect">
            <a:avLst/>
          </a:prstGeom>
          <a:ln w="0">
            <a:noFill/>
          </a:ln>
        </p:spPr>
      </p:pic>
      <p:sp>
        <p:nvSpPr>
          <p:cNvPr id="66" name=""/>
          <p:cNvSpPr txBox="1"/>
          <p:nvPr/>
        </p:nvSpPr>
        <p:spPr>
          <a:xfrm>
            <a:off x="720000" y="2446200"/>
            <a:ext cx="7167960" cy="1333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4200" spc="-1" strike="noStrike">
                <a:latin typeface="Helvetice neue"/>
              </a:rPr>
              <a:t>Телеграфные уравнения</a:t>
            </a:r>
            <a:endParaRPr b="0" lang="ru-RU" sz="4200" spc="-1" strike="noStrike">
              <a:latin typeface="Helvetice neue"/>
            </a:endParaRPr>
          </a:p>
        </p:txBody>
      </p:sp>
      <p:pic>
        <p:nvPicPr>
          <p:cNvPr id="67" name="" descr=""/>
          <p:cNvPicPr/>
          <p:nvPr/>
        </p:nvPicPr>
        <p:blipFill>
          <a:blip r:embed="rId2"/>
          <a:stretch/>
        </p:blipFill>
        <p:spPr>
          <a:xfrm>
            <a:off x="921960" y="7671240"/>
            <a:ext cx="16538040" cy="5569560"/>
          </a:xfrm>
          <a:prstGeom prst="rect">
            <a:avLst/>
          </a:prstGeom>
          <a:ln w="0">
            <a:noFill/>
          </a:ln>
        </p:spPr>
      </p:pic>
      <p:sp>
        <p:nvSpPr>
          <p:cNvPr id="68" name=""/>
          <p:cNvSpPr txBox="1"/>
          <p:nvPr/>
        </p:nvSpPr>
        <p:spPr>
          <a:xfrm>
            <a:off x="720000" y="6766200"/>
            <a:ext cx="8820000" cy="1333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4200" spc="-1" strike="noStrike">
                <a:latin typeface="Helvetice neue"/>
              </a:rPr>
              <a:t>Модель длинной линии связи</a:t>
            </a:r>
            <a:endParaRPr b="0" lang="ru-RU" sz="42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3"/>
          <a:stretch/>
        </p:blipFill>
        <p:spPr>
          <a:xfrm>
            <a:off x="16560000" y="1962000"/>
            <a:ext cx="6840000" cy="5778000"/>
          </a:xfrm>
          <a:prstGeom prst="rect">
            <a:avLst/>
          </a:prstGeom>
          <a:ln w="0">
            <a:noFill/>
          </a:ln>
        </p:spPr>
      </p:pic>
      <p:sp>
        <p:nvSpPr>
          <p:cNvPr id="70" name=""/>
          <p:cNvSpPr/>
          <p:nvPr/>
        </p:nvSpPr>
        <p:spPr>
          <a:xfrm>
            <a:off x="10080000" y="3600000"/>
            <a:ext cx="5040000" cy="2160000"/>
          </a:xfrm>
          <a:custGeom>
            <a:avLst/>
            <a:gdLst/>
            <a:ahLst/>
            <a:rect l="0" t="0" r="r" b="b"/>
            <a:pathLst>
              <a:path w="14002" h="6002">
                <a:moveTo>
                  <a:pt x="0" y="1500"/>
                </a:moveTo>
                <a:lnTo>
                  <a:pt x="10500" y="1500"/>
                </a:lnTo>
                <a:lnTo>
                  <a:pt x="10500" y="0"/>
                </a:lnTo>
                <a:lnTo>
                  <a:pt x="14001" y="3000"/>
                </a:lnTo>
                <a:lnTo>
                  <a:pt x="10500" y="6001"/>
                </a:lnTo>
                <a:lnTo>
                  <a:pt x="10500" y="4500"/>
                </a:lnTo>
                <a:lnTo>
                  <a:pt x="0" y="4500"/>
                </a:lnTo>
                <a:lnTo>
                  <a:pt x="0" y="1500"/>
                </a:lnTo>
              </a:path>
            </a:pathLst>
          </a:cu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ru-RU" sz="4200" spc="-1" strike="noStrike">
                <a:solidFill>
                  <a:srgbClr val="ffffff"/>
                </a:solidFill>
                <a:latin typeface="Arial"/>
              </a:rPr>
              <a:t>Метод </a:t>
            </a:r>
            <a:r>
              <a:rPr b="0" lang="ru-RU" sz="4200" spc="-1" strike="noStrike">
                <a:solidFill>
                  <a:srgbClr val="ffffff"/>
                </a:solidFill>
                <a:latin typeface="Helvetice neue"/>
              </a:rPr>
              <a:t>прямых</a:t>
            </a:r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4"/>
          <a:stretch/>
        </p:blipFill>
        <p:spPr>
          <a:xfrm>
            <a:off x="17460000" y="8366400"/>
            <a:ext cx="5760000" cy="4047480"/>
          </a:xfrm>
          <a:prstGeom prst="rect">
            <a:avLst/>
          </a:prstGeom>
          <a:ln w="0">
            <a:noFill/>
          </a:ln>
        </p:spPr>
      </p:pic>
      <p:sp>
        <p:nvSpPr>
          <p:cNvPr id="72" name=""/>
          <p:cNvSpPr/>
          <p:nvPr/>
        </p:nvSpPr>
        <p:spPr>
          <a:xfrm>
            <a:off x="5760000" y="4680000"/>
            <a:ext cx="3960000" cy="1800000"/>
          </a:xfrm>
          <a:prstGeom prst="rect">
            <a:avLst/>
          </a:prstGeom>
          <a:solidFill>
            <a:srgbClr val="ffffff"/>
          </a:solidFill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"/>
          <p:cNvSpPr/>
          <p:nvPr/>
        </p:nvSpPr>
        <p:spPr>
          <a:xfrm>
            <a:off x="0" y="0"/>
            <a:ext cx="24383880" cy="162000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 txBox="1"/>
          <p:nvPr/>
        </p:nvSpPr>
        <p:spPr>
          <a:xfrm>
            <a:off x="23193360" y="0"/>
            <a:ext cx="1190520" cy="16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fld id="{44A37093-7850-4723-93D7-052583696983}" type="slidenum">
              <a:rPr b="1" lang="ru-RU" sz="3800" spc="-1" strike="noStrike">
                <a:solidFill>
                  <a:srgbClr val="ffffff"/>
                </a:solidFill>
                <a:latin typeface="Times New Roman"/>
              </a:rPr>
              <a:t>&lt;номер&gt;</a:t>
            </a:fld>
            <a:endParaRPr b="1" lang="ru-RU" sz="3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540000" y="0"/>
            <a:ext cx="8820000" cy="16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r>
              <a:rPr b="1" lang="ru-RU" sz="4200" spc="-1" strike="noStrike">
                <a:solidFill>
                  <a:srgbClr val="ffffff"/>
                </a:solidFill>
                <a:latin typeface="Arial"/>
              </a:rPr>
              <a:t>Физическое кодирование</a:t>
            </a:r>
            <a:endParaRPr b="1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1117800" y="5808960"/>
            <a:ext cx="15262200" cy="5711040"/>
          </a:xfrm>
          <a:prstGeom prst="rect">
            <a:avLst/>
          </a:prstGeom>
          <a:ln w="0">
            <a:noFill/>
          </a:ln>
        </p:spPr>
      </p:pic>
      <p:sp>
        <p:nvSpPr>
          <p:cNvPr id="77" name=""/>
          <p:cNvSpPr txBox="1"/>
          <p:nvPr/>
        </p:nvSpPr>
        <p:spPr>
          <a:xfrm>
            <a:off x="360000" y="2367360"/>
            <a:ext cx="16020000" cy="295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360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</a:rPr>
              <a:t>Синхронизация</a:t>
            </a:r>
            <a:endParaRPr b="0" lang="ru-RU" sz="4200" spc="-1" strike="noStrike">
              <a:latin typeface="Arial"/>
              <a:ea typeface="Microsoft YaHei"/>
            </a:endParaRPr>
          </a:p>
          <a:p>
            <a:pPr marL="360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</a:rPr>
              <a:t>Скорость передачи данных</a:t>
            </a:r>
            <a:endParaRPr b="0" lang="ru-RU" sz="4200" spc="-1" strike="noStrike">
              <a:latin typeface="Arial"/>
              <a:ea typeface="Microsoft YaHei"/>
            </a:endParaRPr>
          </a:p>
          <a:p>
            <a:pPr marL="360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</a:rPr>
              <a:t>Управление частотами импульсов</a:t>
            </a:r>
            <a:endParaRPr b="0" lang="ru-RU" sz="4200" spc="-1" strike="noStrike">
              <a:latin typeface="Arial"/>
              <a:ea typeface="Microsoft YaHei"/>
            </a:endParaRPr>
          </a:p>
          <a:p>
            <a:pPr marL="360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000000"/>
                </a:solidFill>
                <a:latin typeface="Helvetica neue"/>
              </a:rPr>
              <a:t> </a:t>
            </a:r>
            <a:r>
              <a:rPr b="0" lang="ru-RU" sz="4200" spc="-1" strike="noStrike">
                <a:solidFill>
                  <a:srgbClr val="000000"/>
                </a:solidFill>
                <a:latin typeface="Helvetica neue"/>
              </a:rPr>
              <a:t>Раскрытие свойств линии передачи</a:t>
            </a:r>
            <a:endParaRPr b="0" lang="ru-RU" sz="4200" spc="-1" strike="noStrike"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"/>
          <p:cNvSpPr/>
          <p:nvPr/>
        </p:nvSpPr>
        <p:spPr>
          <a:xfrm>
            <a:off x="0" y="0"/>
            <a:ext cx="24383880" cy="162000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"/>
          <p:cNvSpPr txBox="1"/>
          <p:nvPr/>
        </p:nvSpPr>
        <p:spPr>
          <a:xfrm>
            <a:off x="23193360" y="0"/>
            <a:ext cx="1190520" cy="16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fld id="{C30C13DC-9501-45AC-8F43-1163F284A246}" type="slidenum">
              <a:rPr b="1" lang="ru-RU" sz="3800" spc="-1" strike="noStrike">
                <a:solidFill>
                  <a:srgbClr val="ffffff"/>
                </a:solidFill>
                <a:latin typeface="Times New Roman"/>
              </a:rPr>
              <a:t>&lt;номер&gt;</a:t>
            </a:fld>
            <a:endParaRPr b="1" lang="ru-RU" sz="3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540000" y="0"/>
            <a:ext cx="8820000" cy="16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r>
              <a:rPr b="1" lang="ru-RU" sz="4200" spc="-1" strike="noStrike">
                <a:solidFill>
                  <a:srgbClr val="ffffff"/>
                </a:solidFill>
                <a:latin typeface="Arial"/>
              </a:rPr>
              <a:t>Схема алгоритма RK4</a:t>
            </a:r>
            <a:endParaRPr b="1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3780000" y="1829520"/>
            <a:ext cx="16117560" cy="1167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0" y="0"/>
            <a:ext cx="24383880" cy="162000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"/>
          <p:cNvSpPr txBox="1"/>
          <p:nvPr/>
        </p:nvSpPr>
        <p:spPr>
          <a:xfrm>
            <a:off x="23193360" y="0"/>
            <a:ext cx="1190520" cy="16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fld id="{756F3055-FC8E-4213-AFED-2E834AF7D5EB}" type="slidenum">
              <a:rPr b="1" lang="ru-RU" sz="3800" spc="-1" strike="noStrike">
                <a:solidFill>
                  <a:srgbClr val="ffffff"/>
                </a:solidFill>
                <a:latin typeface="Times New Roman"/>
              </a:rPr>
              <a:t>&lt;номер&gt;</a:t>
            </a:fld>
            <a:endParaRPr b="1" lang="ru-RU" sz="3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540000" y="0"/>
            <a:ext cx="9180000" cy="16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r>
              <a:rPr b="1" lang="ru-RU" sz="4200" spc="-1" strike="noStrike">
                <a:solidFill>
                  <a:srgbClr val="ffffff"/>
                </a:solidFill>
                <a:latin typeface="Arial"/>
              </a:rPr>
              <a:t>Схемы алгоритмов кодирования</a:t>
            </a:r>
            <a:endParaRPr b="1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3960000" y="1916640"/>
            <a:ext cx="6120000" cy="11403360"/>
          </a:xfrm>
          <a:prstGeom prst="rect">
            <a:avLst/>
          </a:prstGeom>
          <a:ln w="0">
            <a:noFill/>
          </a:ln>
        </p:spPr>
      </p:pic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14760000" y="1849680"/>
            <a:ext cx="6120000" cy="1147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0" y="0"/>
            <a:ext cx="24383880" cy="1620000"/>
          </a:xfrm>
          <a:prstGeom prst="rect">
            <a:avLst/>
          </a:prstGeom>
          <a:solidFill>
            <a:srgbClr val="4b89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 txBox="1"/>
          <p:nvPr/>
        </p:nvSpPr>
        <p:spPr>
          <a:xfrm>
            <a:off x="23193360" y="0"/>
            <a:ext cx="1190520" cy="16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fld id="{B63E3C67-E7AF-4563-BCCE-A53A25BA0482}" type="slidenum">
              <a:rPr b="1" lang="ru-RU" sz="3800" spc="-1" strike="noStrike">
                <a:solidFill>
                  <a:srgbClr val="ffffff"/>
                </a:solidFill>
                <a:latin typeface="Times New Roman"/>
              </a:rPr>
              <a:t>&lt;номер&gt;</a:t>
            </a:fld>
            <a:endParaRPr b="1" lang="ru-RU" sz="3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540000" y="0"/>
            <a:ext cx="9180000" cy="16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r>
              <a:rPr b="1" lang="ru-RU" sz="4200" spc="-1" strike="noStrike">
                <a:solidFill>
                  <a:srgbClr val="ffffff"/>
                </a:solidFill>
                <a:latin typeface="Arial"/>
              </a:rPr>
              <a:t>Диаграмма классов</a:t>
            </a:r>
            <a:endParaRPr b="1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443880" y="2700000"/>
            <a:ext cx="23496120" cy="856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</TotalTime>
  <Application>LibreOffice/7.1.4.2$Windows_X86_64 LibreOffice_project/a529a4fab45b75fefc5b6226684193eb000654f6</Application>
  <AppVersion>15.0000</AppVersion>
  <Words>808</Words>
  <Paragraphs>117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2020-06-16T12:27:21Z</dcterms:created>
  <dc:creator>Александр Перепечаев</dc:creator>
  <dc:description/>
  <dc:language>en-US</dc:language>
  <cp:lastModifiedBy/>
  <dcterms:modified xsi:type="dcterms:W3CDTF">2021-06-19T22:21:47Z</dcterms:modified>
  <cp:revision>84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13</vt:i4>
  </property>
  <property fmtid="{D5CDD505-2E9C-101B-9397-08002B2CF9AE}" pid="3" name="PresentationFormat">
    <vt:lpwstr>Произвольный</vt:lpwstr>
  </property>
  <property fmtid="{D5CDD505-2E9C-101B-9397-08002B2CF9AE}" pid="4" name="Slides">
    <vt:i4>14</vt:i4>
  </property>
</Properties>
</file>