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13.xml" ContentType="application/vnd.openxmlformats-officedocument.presentationml.notesSlide+xml"/>
  <Override PartName="/ppt/notesSlides/_rels/notesSlide13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media/image12.wmf" ContentType="image/x-wmf"/>
  <Override PartName="/ppt/media/image1.png" ContentType="image/png"/>
  <Override PartName="/ppt/media/image13.wmf" ContentType="image/x-wmf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7.png" ContentType="image/png"/>
  <Override PartName="/ppt/media/image6.wmf" ContentType="image/x-wmf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24384000" cy="13716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перемещения страницы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2000" spc="-1" strike="noStrike"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Times New Roman"/>
              </a:rPr>
              <a:t>&lt;верхний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F3E13627-8B1A-4C31-AC9D-95178E43159B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720" cy="3426840"/>
          </a:xfrm>
          <a:prstGeom prst="rect">
            <a:avLst/>
          </a:prstGeom>
        </p:spPr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7040" cy="41126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	</a:t>
            </a:r>
            <a:endParaRPr b="0" lang="ru-RU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wmf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13.wmf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Рисунок 1" descr=""/>
          <p:cNvPicPr/>
          <p:nvPr/>
        </p:nvPicPr>
        <p:blipFill>
          <a:blip r:embed="rId1"/>
          <a:srcRect l="5897" t="10474" r="0" b="0"/>
          <a:stretch/>
        </p:blipFill>
        <p:spPr>
          <a:xfrm>
            <a:off x="4374720" y="622800"/>
            <a:ext cx="16066080" cy="4677480"/>
          </a:xfrm>
          <a:prstGeom prst="rect">
            <a:avLst/>
          </a:prstGeom>
          <a:ln w="0">
            <a:noFill/>
          </a:ln>
        </p:spPr>
      </p:pic>
      <p:sp>
        <p:nvSpPr>
          <p:cNvPr id="45" name="CustomShape 1"/>
          <p:cNvSpPr/>
          <p:nvPr/>
        </p:nvSpPr>
        <p:spPr>
          <a:xfrm>
            <a:off x="6329160" y="5943600"/>
            <a:ext cx="119570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Выпускная квалификационная работа на тему: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16934400" y="10114920"/>
            <a:ext cx="605232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Студент группы: ВПР41</a:t>
            </a:r>
            <a:endParaRPr b="0" lang="ru-RU" sz="3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Бачурин Д.Д.</a:t>
            </a:r>
            <a:endParaRPr b="0" lang="ru-RU" sz="3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Руководитель работы:</a:t>
            </a:r>
            <a:endParaRPr b="0" lang="ru-RU" sz="3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Кудинов Н.В.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47" name="CustomShape 3"/>
          <p:cNvSpPr/>
          <p:nvPr/>
        </p:nvSpPr>
        <p:spPr>
          <a:xfrm>
            <a:off x="4527000" y="6858000"/>
            <a:ext cx="15327360" cy="191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ru-RU" sz="6000" spc="-1" strike="noStrike">
                <a:solidFill>
                  <a:srgbClr val="000000"/>
                </a:solidFill>
                <a:latin typeface="Helvetica Neue Medium"/>
                <a:ea typeface="Helvetica Neue"/>
              </a:rPr>
              <a:t>Программный стенд моделирования передачи информации на физическом уровне</a:t>
            </a:r>
            <a:endParaRPr b="0" lang="ru-RU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0"/>
            <a:ext cx="24382440" cy="1618560"/>
          </a:xfrm>
          <a:prstGeom prst="rect">
            <a:avLst/>
          </a:prstGeom>
          <a:solidFill>
            <a:srgbClr val="4b89ca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2"/>
          <p:cNvSpPr/>
          <p:nvPr/>
        </p:nvSpPr>
        <p:spPr>
          <a:xfrm>
            <a:off x="23193360" y="0"/>
            <a:ext cx="1189080" cy="161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D57B89E2-80FA-419F-AF48-CBF675CA9008}" type="slidenum">
              <a:rPr b="1" lang="ru-RU" sz="3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&lt;номер&gt;</a:t>
            </a:fld>
            <a:endParaRPr b="0" lang="ru-RU" sz="3800" spc="-1" strike="noStrike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540000" y="0"/>
            <a:ext cx="11803680" cy="161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4200" spc="-1" strike="noStrike">
                <a:solidFill>
                  <a:srgbClr val="ffffff"/>
                </a:solidFill>
                <a:latin typeface="Arial"/>
                <a:ea typeface="DejaVu Sans"/>
              </a:rPr>
              <a:t>Выбор инструментов, модулей, библиотек</a:t>
            </a:r>
            <a:endParaRPr b="0" lang="ru-RU" sz="4200" spc="-1" strike="noStrike"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1980000" y="2700000"/>
            <a:ext cx="4858560" cy="3560040"/>
          </a:xfrm>
          <a:prstGeom prst="rect">
            <a:avLst/>
          </a:prstGeom>
          <a:ln w="0">
            <a:noFill/>
          </a:ln>
        </p:spPr>
      </p:pic>
      <p:pic>
        <p:nvPicPr>
          <p:cNvPr id="100" name="" descr=""/>
          <p:cNvPicPr/>
          <p:nvPr/>
        </p:nvPicPr>
        <p:blipFill>
          <a:blip r:embed="rId2"/>
          <a:stretch/>
        </p:blipFill>
        <p:spPr>
          <a:xfrm>
            <a:off x="2340000" y="7380000"/>
            <a:ext cx="4318560" cy="4848480"/>
          </a:xfrm>
          <a:prstGeom prst="rect">
            <a:avLst/>
          </a:prstGeom>
          <a:ln w="0">
            <a:noFill/>
          </a:ln>
        </p:spPr>
      </p:pic>
      <p:sp>
        <p:nvSpPr>
          <p:cNvPr id="101" name="CustomShape 4"/>
          <p:cNvSpPr/>
          <p:nvPr/>
        </p:nvSpPr>
        <p:spPr>
          <a:xfrm>
            <a:off x="8820000" y="2880000"/>
            <a:ext cx="12778560" cy="309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ru-RU" sz="4200" spc="-1" strike="noStrike">
                <a:solidFill>
                  <a:srgbClr val="000000"/>
                </a:solidFill>
                <a:latin typeface="Helvetice neue"/>
                <a:ea typeface="DejaVu Sans"/>
              </a:rPr>
              <a:t>Qt - кроссплатформенный инструментарий разработки ПО на языке программирования C++</a:t>
            </a:r>
            <a:endParaRPr b="0" lang="ru-RU" sz="4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4200" spc="-1" strike="noStrike">
              <a:latin typeface="Arial"/>
            </a:endParaRPr>
          </a:p>
        </p:txBody>
      </p:sp>
      <p:sp>
        <p:nvSpPr>
          <p:cNvPr id="102" name="CustomShape 5"/>
          <p:cNvSpPr/>
          <p:nvPr/>
        </p:nvSpPr>
        <p:spPr>
          <a:xfrm>
            <a:off x="8820000" y="7200000"/>
            <a:ext cx="13138560" cy="48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ru-RU" sz="4200" spc="-1" strike="noStrike">
                <a:solidFill>
                  <a:srgbClr val="000000"/>
                </a:solidFill>
                <a:latin typeface="Helvetice neue"/>
                <a:ea typeface="DejaVu Sans"/>
              </a:rPr>
              <a:t>C++ — компилируемый статически типизированный язык программирования общего назначения.</a:t>
            </a:r>
            <a:endParaRPr b="0" lang="ru-RU" sz="4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24382440" cy="1618560"/>
          </a:xfrm>
          <a:prstGeom prst="rect">
            <a:avLst/>
          </a:prstGeom>
          <a:solidFill>
            <a:srgbClr val="4b89ca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2"/>
          <p:cNvSpPr/>
          <p:nvPr/>
        </p:nvSpPr>
        <p:spPr>
          <a:xfrm>
            <a:off x="23193360" y="0"/>
            <a:ext cx="1189080" cy="161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20394DA3-9371-49F7-A133-F5977A9BC564}" type="slidenum">
              <a:rPr b="1" lang="ru-RU" sz="3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&lt;номер&gt;</a:t>
            </a:fld>
            <a:endParaRPr b="0" lang="ru-RU" sz="3800" spc="-1" strike="noStrike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540000" y="0"/>
            <a:ext cx="9178560" cy="161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4200" spc="-1" strike="noStrike">
                <a:solidFill>
                  <a:srgbClr val="ffffff"/>
                </a:solidFill>
                <a:latin typeface="Arial"/>
                <a:ea typeface="DejaVu Sans"/>
              </a:rPr>
              <a:t>Интерфейс стенда </a:t>
            </a:r>
            <a:endParaRPr b="0" lang="ru-RU" sz="4200" spc="-1" strike="noStrike"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720000" y="2880000"/>
            <a:ext cx="11183040" cy="9938520"/>
          </a:xfrm>
          <a:prstGeom prst="rect">
            <a:avLst/>
          </a:prstGeom>
          <a:ln w="0">
            <a:noFill/>
          </a:ln>
        </p:spPr>
      </p:pic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12690360" y="2876040"/>
            <a:ext cx="11144160" cy="9902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0" y="0"/>
            <a:ext cx="24382440" cy="1618560"/>
          </a:xfrm>
          <a:prstGeom prst="rect">
            <a:avLst/>
          </a:prstGeom>
          <a:solidFill>
            <a:srgbClr val="4b89ca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2"/>
          <p:cNvSpPr/>
          <p:nvPr/>
        </p:nvSpPr>
        <p:spPr>
          <a:xfrm>
            <a:off x="23193360" y="0"/>
            <a:ext cx="1189080" cy="161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A1846D21-11B7-4314-8889-25A63382CC7B}" type="slidenum">
              <a:rPr b="1" lang="ru-RU" sz="3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&lt;номер&gt;</a:t>
            </a:fld>
            <a:endParaRPr b="0" lang="ru-RU" sz="3800" spc="-1" strike="noStrike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540000" y="0"/>
            <a:ext cx="8818560" cy="161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4200" spc="-1" strike="noStrike">
                <a:solidFill>
                  <a:srgbClr val="ffffff"/>
                </a:solidFill>
                <a:latin typeface="Arial"/>
                <a:ea typeface="DejaVu Sans"/>
              </a:rPr>
              <a:t>Заключение</a:t>
            </a:r>
            <a:endParaRPr b="0" lang="ru-RU" sz="4200" spc="-1" strike="noStrike">
              <a:latin typeface="Arial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540000" y="2482920"/>
            <a:ext cx="23842440" cy="14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В ходе проделанной работы был спроектирован и реализован программный стенд моделирования передачи информации на физическом уровне.</a:t>
            </a:r>
            <a:endParaRPr b="0" lang="ru-RU" sz="4200" spc="-1" strike="noStrike">
              <a:latin typeface="Arial"/>
            </a:endParaRPr>
          </a:p>
        </p:txBody>
      </p:sp>
      <p:sp>
        <p:nvSpPr>
          <p:cNvPr id="112" name="CustomShape 5"/>
          <p:cNvSpPr/>
          <p:nvPr/>
        </p:nvSpPr>
        <p:spPr>
          <a:xfrm>
            <a:off x="540000" y="4320000"/>
            <a:ext cx="20855520" cy="71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Было реализовано:</a:t>
            </a:r>
            <a:endParaRPr b="0" lang="ru-RU" sz="4200" spc="-1" strike="noStrike">
              <a:latin typeface="Arial"/>
            </a:endParaRPr>
          </a:p>
        </p:txBody>
      </p:sp>
      <p:sp>
        <p:nvSpPr>
          <p:cNvPr id="113" name="CustomShape 6"/>
          <p:cNvSpPr/>
          <p:nvPr/>
        </p:nvSpPr>
        <p:spPr>
          <a:xfrm>
            <a:off x="900000" y="5040000"/>
            <a:ext cx="22858560" cy="233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0000" indent="-21492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модуль численного моделирования переходных процессов в линии связи;</a:t>
            </a:r>
            <a:endParaRPr b="0" lang="ru-RU" sz="4200" spc="-1" strike="noStrike">
              <a:latin typeface="Arial"/>
            </a:endParaRPr>
          </a:p>
          <a:p>
            <a:pPr marL="360000" indent="-21492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модуль физического кодирования;</a:t>
            </a:r>
            <a:endParaRPr b="0" lang="ru-RU" sz="4200" spc="-1" strike="noStrike">
              <a:latin typeface="Arial"/>
            </a:endParaRPr>
          </a:p>
          <a:p>
            <a:pPr marL="360000" indent="-21492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графический интерфейс программного стенда.</a:t>
            </a:r>
            <a:endParaRPr b="0" lang="ru-RU" sz="4200" spc="-1" strike="noStrike">
              <a:latin typeface="Arial"/>
            </a:endParaRPr>
          </a:p>
        </p:txBody>
      </p:sp>
      <p:sp>
        <p:nvSpPr>
          <p:cNvPr id="114" name="CustomShape 7"/>
          <p:cNvSpPr/>
          <p:nvPr/>
        </p:nvSpPr>
        <p:spPr>
          <a:xfrm>
            <a:off x="540000" y="7927560"/>
            <a:ext cx="20855520" cy="71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Возможные улучшения:</a:t>
            </a:r>
            <a:endParaRPr b="0" lang="ru-RU" sz="4200" spc="-1" strike="noStrike">
              <a:latin typeface="Arial"/>
            </a:endParaRPr>
          </a:p>
        </p:txBody>
      </p:sp>
      <p:sp>
        <p:nvSpPr>
          <p:cNvPr id="115" name="CustomShape 8"/>
          <p:cNvSpPr/>
          <p:nvPr/>
        </p:nvSpPr>
        <p:spPr>
          <a:xfrm>
            <a:off x="900000" y="8640000"/>
            <a:ext cx="22858560" cy="233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0000" indent="-21492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добавление динамичности интерфейсу стенда;</a:t>
            </a:r>
            <a:endParaRPr b="0" lang="ru-RU" sz="4200" spc="-1" strike="noStrike">
              <a:latin typeface="Arial"/>
            </a:endParaRPr>
          </a:p>
          <a:p>
            <a:pPr marL="360000" indent="-21492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реализация модуля декодирования сигнала;</a:t>
            </a:r>
            <a:endParaRPr b="0" lang="ru-RU" sz="4200" spc="-1" strike="noStrike">
              <a:latin typeface="Arial"/>
            </a:endParaRPr>
          </a:p>
          <a:p>
            <a:pPr marL="360000" indent="-21492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реализация алгоритмов модуляции сигнала.</a:t>
            </a:r>
            <a:endParaRPr b="0" lang="ru-RU" sz="4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7120080" y="5945400"/>
            <a:ext cx="9685440" cy="1117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71280" rIns="71280" tIns="71280" bIns="71280" anchor="ctr">
            <a:spAutoFit/>
          </a:bodyPr>
          <a:p>
            <a:pPr>
              <a:lnSpc>
                <a:spcPct val="100000"/>
              </a:lnSpc>
            </a:pPr>
            <a:r>
              <a:rPr b="0" lang="ru-RU" sz="6400" spc="-1" strike="noStrike">
                <a:solidFill>
                  <a:srgbClr val="5983b0"/>
                </a:solidFill>
                <a:latin typeface="Helvetica Neue"/>
                <a:ea typeface="Helvetica Neue"/>
              </a:rPr>
              <a:t>Спасибо за </a:t>
            </a:r>
            <a:r>
              <a:rPr b="0" lang="ru-RU" sz="6400" spc="-1" strike="noStrike">
                <a:solidFill>
                  <a:srgbClr val="4b89ca"/>
                </a:solidFill>
                <a:latin typeface="Helvetica Neue"/>
                <a:ea typeface="Helvetica Neue"/>
              </a:rPr>
              <a:t>внимание</a:t>
            </a:r>
            <a:r>
              <a:rPr b="0" lang="ru-RU" sz="6400" spc="-1" strike="noStrike">
                <a:solidFill>
                  <a:srgbClr val="5983b0"/>
                </a:solidFill>
                <a:latin typeface="Helvetica Neue"/>
                <a:ea typeface="Helvetica Neue"/>
              </a:rPr>
              <a:t>!</a:t>
            </a:r>
            <a:endParaRPr b="0" lang="ru-RU" sz="6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23438520" y="12846240"/>
            <a:ext cx="194400" cy="428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3"/>
          <p:cNvSpPr/>
          <p:nvPr/>
        </p:nvSpPr>
        <p:spPr>
          <a:xfrm>
            <a:off x="4122360" y="3261960"/>
            <a:ext cx="142200" cy="511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0"/>
            <a:ext cx="24382440" cy="1618560"/>
          </a:xfrm>
          <a:prstGeom prst="rect">
            <a:avLst/>
          </a:prstGeom>
          <a:solidFill>
            <a:srgbClr val="4b89ca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2"/>
          <p:cNvSpPr/>
          <p:nvPr/>
        </p:nvSpPr>
        <p:spPr>
          <a:xfrm>
            <a:off x="23193360" y="0"/>
            <a:ext cx="1189080" cy="161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F32EA6C2-5020-427E-B981-E05ADF70FBA0}" type="slidenum">
              <a:rPr b="1" lang="ru-RU" sz="3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&lt;номер&gt;</a:t>
            </a:fld>
            <a:endParaRPr b="0" lang="ru-RU" sz="3800" spc="-1" strike="noStrike"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540000" y="0"/>
            <a:ext cx="8818560" cy="161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4200" spc="-1" strike="noStrike">
                <a:solidFill>
                  <a:srgbClr val="ffffff"/>
                </a:solidFill>
                <a:latin typeface="Arial"/>
                <a:ea typeface="DejaVu Sans"/>
              </a:rPr>
              <a:t>Актуальность выбранной темы</a:t>
            </a:r>
            <a:endParaRPr b="0" lang="ru-RU" sz="4200" spc="-1" strike="noStrike"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12693960" y="3060000"/>
            <a:ext cx="10884600" cy="8638560"/>
          </a:xfrm>
          <a:prstGeom prst="rect">
            <a:avLst/>
          </a:prstGeom>
          <a:ln w="0">
            <a:noFill/>
          </a:ln>
        </p:spPr>
      </p:pic>
      <p:sp>
        <p:nvSpPr>
          <p:cNvPr id="52" name="CustomShape 4"/>
          <p:cNvSpPr/>
          <p:nvPr/>
        </p:nvSpPr>
        <p:spPr>
          <a:xfrm>
            <a:off x="756720" y="3026520"/>
            <a:ext cx="11158560" cy="863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15000"/>
              </a:lnSpc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Noto Sans CJK SC Regular"/>
              </a:rPr>
              <a:t>Для обмена цифровой информацией часто используются проводные линии связи. Электромагнитные процессы, протекающие в них, существенно влияют на возможность такой связи и на ресурсные характеристики каналов связи. Ознакомление студентов технических специальностей с явлениями, происходящими на физическом уровне,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и критериями определяющими выбор способа физического кодирования, является важной задачей образования.</a:t>
            </a:r>
            <a:endParaRPr b="0" lang="ru-RU" sz="4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0" y="0"/>
            <a:ext cx="24382440" cy="1618560"/>
          </a:xfrm>
          <a:prstGeom prst="rect">
            <a:avLst/>
          </a:prstGeom>
          <a:solidFill>
            <a:srgbClr val="4b89ca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2"/>
          <p:cNvSpPr/>
          <p:nvPr/>
        </p:nvSpPr>
        <p:spPr>
          <a:xfrm>
            <a:off x="23193360" y="0"/>
            <a:ext cx="1189080" cy="161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E145BF05-1CBB-49E9-97E8-34575C457F77}" type="slidenum">
              <a:rPr b="1" lang="ru-RU" sz="3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&lt;номер&gt;</a:t>
            </a:fld>
            <a:endParaRPr b="0" lang="ru-RU" sz="3800" spc="-1" strike="noStrike">
              <a:latin typeface="Arial"/>
            </a:endParaRPr>
          </a:p>
        </p:txBody>
      </p:sp>
      <p:sp>
        <p:nvSpPr>
          <p:cNvPr id="55" name="CustomShape 3"/>
          <p:cNvSpPr/>
          <p:nvPr/>
        </p:nvSpPr>
        <p:spPr>
          <a:xfrm>
            <a:off x="540000" y="0"/>
            <a:ext cx="8818560" cy="161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4200" spc="-1" strike="noStrike">
                <a:solidFill>
                  <a:srgbClr val="ffffff"/>
                </a:solidFill>
                <a:latin typeface="Arial"/>
                <a:ea typeface="DejaVu Sans"/>
              </a:rPr>
              <a:t>Обзор аналогов</a:t>
            </a:r>
            <a:endParaRPr b="0" lang="ru-RU" sz="4200" spc="-1" strike="noStrike"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808920" y="2514600"/>
            <a:ext cx="10620360" cy="5955120"/>
          </a:xfrm>
          <a:prstGeom prst="rect">
            <a:avLst/>
          </a:prstGeom>
          <a:ln w="0">
            <a:noFill/>
          </a:ln>
        </p:spPr>
      </p:pic>
      <p:sp>
        <p:nvSpPr>
          <p:cNvPr id="57" name="CustomShape 4"/>
          <p:cNvSpPr/>
          <p:nvPr/>
        </p:nvSpPr>
        <p:spPr>
          <a:xfrm>
            <a:off x="845640" y="9144000"/>
            <a:ext cx="10583640" cy="14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Communications Toolbox</a:t>
            </a:r>
            <a:endParaRPr b="0" lang="ru-RU" sz="4200" spc="-1" strike="noStrike"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2"/>
          <a:stretch/>
        </p:blipFill>
        <p:spPr>
          <a:xfrm>
            <a:off x="13226760" y="2653560"/>
            <a:ext cx="10318320" cy="5803920"/>
          </a:xfrm>
          <a:prstGeom prst="rect">
            <a:avLst/>
          </a:prstGeom>
          <a:ln w="0">
            <a:noFill/>
          </a:ln>
        </p:spPr>
      </p:pic>
      <p:sp>
        <p:nvSpPr>
          <p:cNvPr id="59" name="CustomShape 5"/>
          <p:cNvSpPr/>
          <p:nvPr/>
        </p:nvSpPr>
        <p:spPr>
          <a:xfrm>
            <a:off x="13258800" y="9066600"/>
            <a:ext cx="10286280" cy="14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LabView Communications System</a:t>
            </a:r>
            <a:endParaRPr b="0" lang="ru-RU" sz="4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0" y="0"/>
            <a:ext cx="24382440" cy="1618560"/>
          </a:xfrm>
          <a:prstGeom prst="rect">
            <a:avLst/>
          </a:prstGeom>
          <a:solidFill>
            <a:srgbClr val="4b89ca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2"/>
          <p:cNvSpPr/>
          <p:nvPr/>
        </p:nvSpPr>
        <p:spPr>
          <a:xfrm>
            <a:off x="23193360" y="0"/>
            <a:ext cx="1189080" cy="161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B6CF7998-D8F1-49E5-AE05-B7D7F2D73B45}" type="slidenum">
              <a:rPr b="1" lang="ru-RU" sz="3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&lt;номер&gt;</a:t>
            </a:fld>
            <a:endParaRPr b="0" lang="ru-RU" sz="3800" spc="-1" strike="noStrike">
              <a:latin typeface="Arial"/>
            </a:endParaRPr>
          </a:p>
        </p:txBody>
      </p:sp>
      <p:sp>
        <p:nvSpPr>
          <p:cNvPr id="62" name="CustomShape 3"/>
          <p:cNvSpPr/>
          <p:nvPr/>
        </p:nvSpPr>
        <p:spPr>
          <a:xfrm>
            <a:off x="540000" y="0"/>
            <a:ext cx="8818560" cy="161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4200" spc="-1" strike="noStrike">
                <a:solidFill>
                  <a:srgbClr val="ffffff"/>
                </a:solidFill>
                <a:latin typeface="Arial"/>
                <a:ea typeface="DejaVu Sans"/>
              </a:rPr>
              <a:t>Цели и задачи работы</a:t>
            </a:r>
            <a:endParaRPr b="0" lang="ru-RU" sz="4200" spc="-1" strike="noStrike">
              <a:latin typeface="Arial"/>
            </a:endParaRPr>
          </a:p>
        </p:txBody>
      </p:sp>
      <p:sp>
        <p:nvSpPr>
          <p:cNvPr id="63" name="CustomShape 4"/>
          <p:cNvSpPr/>
          <p:nvPr/>
        </p:nvSpPr>
        <p:spPr>
          <a:xfrm>
            <a:off x="540000" y="2482920"/>
            <a:ext cx="23842440" cy="14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Цель — повышение</a:t>
            </a:r>
            <a:r>
              <a:rPr b="0" lang="ru-RU" sz="3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учебно-методической</a:t>
            </a:r>
            <a:r>
              <a:rPr b="0" lang="ru-RU" sz="3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наглядности</a:t>
            </a:r>
            <a:r>
              <a:rPr b="0" lang="ru-RU" sz="3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преподаваемого материала</a:t>
            </a:r>
            <a:endParaRPr b="0" lang="ru-RU" sz="4200" spc="-1" strike="noStrike">
              <a:latin typeface="Arial"/>
            </a:endParaRPr>
          </a:p>
        </p:txBody>
      </p:sp>
      <p:sp>
        <p:nvSpPr>
          <p:cNvPr id="64" name="CustomShape 5"/>
          <p:cNvSpPr/>
          <p:nvPr/>
        </p:nvSpPr>
        <p:spPr>
          <a:xfrm>
            <a:off x="540000" y="3780000"/>
            <a:ext cx="20855520" cy="71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Задачи:</a:t>
            </a:r>
            <a:endParaRPr b="0" lang="ru-RU" sz="4200" spc="-1" strike="noStrike">
              <a:latin typeface="Arial"/>
            </a:endParaRPr>
          </a:p>
        </p:txBody>
      </p:sp>
      <p:sp>
        <p:nvSpPr>
          <p:cNvPr id="65" name="CustomShape 6"/>
          <p:cNvSpPr/>
          <p:nvPr/>
        </p:nvSpPr>
        <p:spPr>
          <a:xfrm>
            <a:off x="900000" y="4639320"/>
            <a:ext cx="17458560" cy="437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0000" indent="-21492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Изучение необходимых элементов теории электросвязи</a:t>
            </a:r>
            <a:endParaRPr b="0" lang="ru-RU" sz="4200" spc="-1" strike="noStrike">
              <a:latin typeface="Arial"/>
            </a:endParaRPr>
          </a:p>
          <a:p>
            <a:pPr marL="360000" indent="-21492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Математическое моделирование линии связи</a:t>
            </a:r>
            <a:endParaRPr b="0" lang="ru-RU" sz="4200" spc="-1" strike="noStrike">
              <a:latin typeface="Arial"/>
            </a:endParaRPr>
          </a:p>
          <a:p>
            <a:pPr marL="360000" indent="-21492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Выбор способа дискретизации и метода решения системы дифференциальных уравнений</a:t>
            </a:r>
            <a:endParaRPr b="0" lang="ru-RU" sz="4200" spc="-1" strike="noStrike">
              <a:latin typeface="Arial"/>
            </a:endParaRPr>
          </a:p>
          <a:p>
            <a:pPr marL="360000" indent="-21492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Алгоритмическое конструирование программного стенда</a:t>
            </a:r>
            <a:endParaRPr b="0" lang="ru-RU" sz="4200" spc="-1" strike="noStrike">
              <a:latin typeface="Arial"/>
            </a:endParaRPr>
          </a:p>
          <a:p>
            <a:pPr marL="360000" indent="-21492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Выбор средств реализации</a:t>
            </a:r>
            <a:endParaRPr b="0" lang="ru-RU" sz="4200" spc="-1" strike="noStrike">
              <a:latin typeface="Arial"/>
            </a:endParaRPr>
          </a:p>
          <a:p>
            <a:pPr marL="360000" indent="-21492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Разработка модуля численного моделирования процесса</a:t>
            </a:r>
            <a:endParaRPr b="0" lang="ru-RU" sz="4200" spc="-1" strike="noStrike">
              <a:latin typeface="Arial"/>
            </a:endParaRPr>
          </a:p>
          <a:p>
            <a:pPr marL="360000" indent="-21492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Разработка интерфейса стенда</a:t>
            </a:r>
            <a:endParaRPr b="0" lang="ru-RU" sz="4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0" y="0"/>
            <a:ext cx="24382440" cy="1618560"/>
          </a:xfrm>
          <a:prstGeom prst="rect">
            <a:avLst/>
          </a:prstGeom>
          <a:solidFill>
            <a:srgbClr val="4b89ca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2"/>
          <p:cNvSpPr/>
          <p:nvPr/>
        </p:nvSpPr>
        <p:spPr>
          <a:xfrm>
            <a:off x="23193360" y="0"/>
            <a:ext cx="1189080" cy="161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CD2A526D-8879-4EF7-B82F-5E5A2F4CE0F2}" type="slidenum">
              <a:rPr b="1" lang="ru-RU" sz="3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&lt;номер&gt;</a:t>
            </a:fld>
            <a:endParaRPr b="0" lang="ru-RU" sz="3800" spc="-1" strike="noStrike">
              <a:latin typeface="Arial"/>
            </a:endParaRPr>
          </a:p>
        </p:txBody>
      </p:sp>
      <p:sp>
        <p:nvSpPr>
          <p:cNvPr id="68" name="CustomShape 3"/>
          <p:cNvSpPr/>
          <p:nvPr/>
        </p:nvSpPr>
        <p:spPr>
          <a:xfrm>
            <a:off x="540000" y="0"/>
            <a:ext cx="8818560" cy="161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4200" spc="-1" strike="noStrike">
                <a:solidFill>
                  <a:srgbClr val="ffffff"/>
                </a:solidFill>
                <a:latin typeface="Arial"/>
                <a:ea typeface="DejaVu Sans"/>
              </a:rPr>
              <a:t>Модель длинной линии</a:t>
            </a:r>
            <a:endParaRPr b="0" lang="ru-RU" sz="4200" spc="-1" strike="noStrike"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212040" y="2807640"/>
            <a:ext cx="8786520" cy="3818160"/>
          </a:xfrm>
          <a:prstGeom prst="rect">
            <a:avLst/>
          </a:prstGeom>
          <a:ln w="0">
            <a:noFill/>
          </a:ln>
        </p:spPr>
      </p:pic>
      <p:sp>
        <p:nvSpPr>
          <p:cNvPr id="70" name="CustomShape 4"/>
          <p:cNvSpPr/>
          <p:nvPr/>
        </p:nvSpPr>
        <p:spPr>
          <a:xfrm>
            <a:off x="720000" y="2446200"/>
            <a:ext cx="7166520" cy="13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200" spc="-1" strike="noStrike">
                <a:solidFill>
                  <a:srgbClr val="000000"/>
                </a:solidFill>
                <a:latin typeface="Helvetice neue"/>
                <a:ea typeface="DejaVu Sans"/>
              </a:rPr>
              <a:t>Телеграфные уравнения</a:t>
            </a:r>
            <a:endParaRPr b="0" lang="ru-RU" sz="4200" spc="-1" strike="noStrike"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2"/>
          <a:stretch/>
        </p:blipFill>
        <p:spPr>
          <a:xfrm>
            <a:off x="921960" y="7671240"/>
            <a:ext cx="16536600" cy="5568120"/>
          </a:xfrm>
          <a:prstGeom prst="rect">
            <a:avLst/>
          </a:prstGeom>
          <a:ln w="0">
            <a:noFill/>
          </a:ln>
        </p:spPr>
      </p:pic>
      <p:sp>
        <p:nvSpPr>
          <p:cNvPr id="72" name="CustomShape 5"/>
          <p:cNvSpPr/>
          <p:nvPr/>
        </p:nvSpPr>
        <p:spPr>
          <a:xfrm>
            <a:off x="720000" y="6766200"/>
            <a:ext cx="8818560" cy="13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200" spc="-1" strike="noStrike">
                <a:solidFill>
                  <a:srgbClr val="000000"/>
                </a:solidFill>
                <a:latin typeface="Helvetice neue"/>
                <a:ea typeface="DejaVu Sans"/>
              </a:rPr>
              <a:t>Модель длинной линии связи</a:t>
            </a:r>
            <a:endParaRPr b="0" lang="ru-RU" sz="4200" spc="-1" strike="noStrike"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16560000" y="1962000"/>
            <a:ext cx="6838560" cy="5776560"/>
          </a:xfrm>
          <a:prstGeom prst="rect">
            <a:avLst/>
          </a:prstGeom>
          <a:ln w="0">
            <a:noFill/>
          </a:ln>
        </p:spPr>
      </p:pic>
      <p:sp>
        <p:nvSpPr>
          <p:cNvPr id="74" name="CustomShape 6"/>
          <p:cNvSpPr/>
          <p:nvPr/>
        </p:nvSpPr>
        <p:spPr>
          <a:xfrm>
            <a:off x="10080000" y="3600000"/>
            <a:ext cx="5038560" cy="2158560"/>
          </a:xfrm>
          <a:custGeom>
            <a:avLst/>
            <a:gdLst/>
            <a:ahLst/>
            <a:rect l="l" t="t" r="r" b="b"/>
            <a:pathLst>
              <a:path w="14002" h="6002">
                <a:moveTo>
                  <a:pt x="0" y="1500"/>
                </a:moveTo>
                <a:lnTo>
                  <a:pt x="10500" y="1500"/>
                </a:lnTo>
                <a:lnTo>
                  <a:pt x="10500" y="0"/>
                </a:lnTo>
                <a:lnTo>
                  <a:pt x="14001" y="3000"/>
                </a:lnTo>
                <a:lnTo>
                  <a:pt x="10500" y="6001"/>
                </a:lnTo>
                <a:lnTo>
                  <a:pt x="10500" y="4500"/>
                </a:lnTo>
                <a:lnTo>
                  <a:pt x="0" y="4500"/>
                </a:lnTo>
                <a:lnTo>
                  <a:pt x="0" y="1500"/>
                </a:lnTo>
              </a:path>
            </a:pathLst>
          </a:custGeom>
          <a:solidFill>
            <a:srgbClr val="4b89ca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200" spc="-1" strike="noStrike">
                <a:solidFill>
                  <a:srgbClr val="ffffff"/>
                </a:solidFill>
                <a:latin typeface="Arial"/>
                <a:ea typeface="DejaVu Sans"/>
              </a:rPr>
              <a:t>Метод </a:t>
            </a:r>
            <a:r>
              <a:rPr b="0" lang="ru-RU" sz="4200" spc="-1" strike="noStrike">
                <a:solidFill>
                  <a:srgbClr val="ffffff"/>
                </a:solidFill>
                <a:latin typeface="Helvetice neue"/>
                <a:ea typeface="DejaVu Sans"/>
              </a:rPr>
              <a:t>прямых</a:t>
            </a:r>
            <a:endParaRPr b="0" lang="ru-RU" sz="4200" spc="-1" strike="noStrike">
              <a:latin typeface="Arial"/>
            </a:endParaRPr>
          </a:p>
        </p:txBody>
      </p:sp>
      <p:sp>
        <p:nvSpPr>
          <p:cNvPr id="75" name="CustomShape 7"/>
          <p:cNvSpPr/>
          <p:nvPr/>
        </p:nvSpPr>
        <p:spPr>
          <a:xfrm>
            <a:off x="5760000" y="4680000"/>
            <a:ext cx="3958560" cy="1798560"/>
          </a:xfrm>
          <a:prstGeom prst="rect">
            <a:avLst/>
          </a:prstGeom>
          <a:solidFill>
            <a:srgbClr val="ffffff"/>
          </a:solidFill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76" name="" descr=""/>
          <p:cNvPicPr/>
          <p:nvPr/>
        </p:nvPicPr>
        <p:blipFill>
          <a:blip r:embed="rId4"/>
          <a:stretch/>
        </p:blipFill>
        <p:spPr>
          <a:xfrm>
            <a:off x="18366840" y="8640000"/>
            <a:ext cx="3059640" cy="2884320"/>
          </a:xfrm>
          <a:prstGeom prst="rect">
            <a:avLst/>
          </a:prstGeom>
          <a:ln w="0">
            <a:noFill/>
          </a:ln>
        </p:spPr>
      </p:pic>
      <p:pic>
        <p:nvPicPr>
          <p:cNvPr id="77" name="" descr=""/>
          <p:cNvPicPr/>
          <p:nvPr/>
        </p:nvPicPr>
        <p:blipFill>
          <a:blip r:embed="rId5"/>
          <a:stretch/>
        </p:blipFill>
        <p:spPr>
          <a:xfrm>
            <a:off x="18720000" y="11340000"/>
            <a:ext cx="2706480" cy="1054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0"/>
            <a:ext cx="24382440" cy="1618560"/>
          </a:xfrm>
          <a:prstGeom prst="rect">
            <a:avLst/>
          </a:prstGeom>
          <a:solidFill>
            <a:srgbClr val="4b89ca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2"/>
          <p:cNvSpPr/>
          <p:nvPr/>
        </p:nvSpPr>
        <p:spPr>
          <a:xfrm>
            <a:off x="23193360" y="0"/>
            <a:ext cx="1189080" cy="161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DFDC4578-BE80-46A7-AF8E-9C4F8F7F14AE}" type="slidenum">
              <a:rPr b="1" lang="ru-RU" sz="3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&lt;номер&gt;</a:t>
            </a:fld>
            <a:endParaRPr b="0" lang="ru-RU" sz="38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540000" y="0"/>
            <a:ext cx="21994920" cy="161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4200" spc="-1" strike="noStrike">
                <a:solidFill>
                  <a:srgbClr val="ffffff"/>
                </a:solidFill>
                <a:latin typeface="Arial"/>
                <a:ea typeface="DejaVu Sans"/>
              </a:rPr>
              <a:t>Алгоритм Рунге-Кутты 4 порядка</a:t>
            </a:r>
            <a:endParaRPr b="0" lang="ru-RU" sz="4200" spc="-1" strike="noStrike"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4320000" y="1971720"/>
            <a:ext cx="15972480" cy="11743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0"/>
            <a:ext cx="24382440" cy="1618560"/>
          </a:xfrm>
          <a:prstGeom prst="rect">
            <a:avLst/>
          </a:prstGeom>
          <a:solidFill>
            <a:srgbClr val="4b89ca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23193360" y="0"/>
            <a:ext cx="1189080" cy="161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1BD9C9B1-BF77-4B3F-A746-E6558B1CA4E0}" type="slidenum">
              <a:rPr b="1" lang="ru-RU" sz="3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&lt;номер&gt;</a:t>
            </a:fld>
            <a:endParaRPr b="0" lang="ru-RU" sz="38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540000" y="0"/>
            <a:ext cx="8818560" cy="161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4200" spc="-1" strike="noStrike">
                <a:solidFill>
                  <a:srgbClr val="ffffff"/>
                </a:solidFill>
                <a:latin typeface="Arial"/>
                <a:ea typeface="DejaVu Sans"/>
              </a:rPr>
              <a:t>Физическое кодирование</a:t>
            </a:r>
            <a:endParaRPr b="0" lang="ru-RU" sz="42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1117800" y="5808960"/>
            <a:ext cx="15260760" cy="5709600"/>
          </a:xfrm>
          <a:prstGeom prst="rect">
            <a:avLst/>
          </a:prstGeom>
          <a:ln w="0">
            <a:noFill/>
          </a:ln>
        </p:spPr>
      </p:pic>
      <p:sp>
        <p:nvSpPr>
          <p:cNvPr id="86" name="CustomShape 4"/>
          <p:cNvSpPr/>
          <p:nvPr/>
        </p:nvSpPr>
        <p:spPr>
          <a:xfrm>
            <a:off x="360000" y="2367360"/>
            <a:ext cx="16018560" cy="294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0000" indent="-21492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Синхронизация</a:t>
            </a:r>
            <a:endParaRPr b="0" lang="ru-RU" sz="4200" spc="-1" strike="noStrike">
              <a:latin typeface="Arial"/>
            </a:endParaRPr>
          </a:p>
          <a:p>
            <a:pPr marL="360000" indent="-21492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Скорость передачи данных</a:t>
            </a:r>
            <a:endParaRPr b="0" lang="ru-RU" sz="4200" spc="-1" strike="noStrike">
              <a:latin typeface="Arial"/>
            </a:endParaRPr>
          </a:p>
          <a:p>
            <a:pPr marL="360000" indent="-21492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Управление частотами импульсов</a:t>
            </a:r>
            <a:endParaRPr b="0" lang="ru-RU" sz="4200" spc="-1" strike="noStrike">
              <a:latin typeface="Arial"/>
            </a:endParaRPr>
          </a:p>
          <a:p>
            <a:pPr marL="360000" indent="-21492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Раскрытие свойств линии передачи</a:t>
            </a:r>
            <a:endParaRPr b="0" lang="ru-RU" sz="4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0" y="0"/>
            <a:ext cx="24382440" cy="1618560"/>
          </a:xfrm>
          <a:prstGeom prst="rect">
            <a:avLst/>
          </a:prstGeom>
          <a:solidFill>
            <a:srgbClr val="4b89ca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2"/>
          <p:cNvSpPr/>
          <p:nvPr/>
        </p:nvSpPr>
        <p:spPr>
          <a:xfrm>
            <a:off x="23193360" y="0"/>
            <a:ext cx="1189080" cy="161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EBB8CDE9-EE4F-48AE-9E90-5702D16E370C}" type="slidenum">
              <a:rPr b="1" lang="ru-RU" sz="3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&lt;номер&gt;</a:t>
            </a:fld>
            <a:endParaRPr b="0" lang="ru-RU" sz="38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540000" y="0"/>
            <a:ext cx="10889280" cy="161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4200" spc="-1" strike="noStrike">
                <a:solidFill>
                  <a:srgbClr val="ffffff"/>
                </a:solidFill>
                <a:latin typeface="Arial"/>
                <a:ea typeface="DejaVu Sans"/>
              </a:rPr>
              <a:t>Алгоритмы физического кодирования</a:t>
            </a:r>
            <a:endParaRPr b="0" lang="ru-RU" sz="42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3960000" y="1916640"/>
            <a:ext cx="7240680" cy="13170240"/>
          </a:xfrm>
          <a:prstGeom prst="rect">
            <a:avLst/>
          </a:prstGeom>
          <a:ln w="0">
            <a:noFill/>
          </a:ln>
        </p:spPr>
      </p:pic>
      <p:pic>
        <p:nvPicPr>
          <p:cNvPr id="91" name="" descr=""/>
          <p:cNvPicPr/>
          <p:nvPr/>
        </p:nvPicPr>
        <p:blipFill>
          <a:blip r:embed="rId2"/>
          <a:stretch/>
        </p:blipFill>
        <p:spPr>
          <a:xfrm>
            <a:off x="13944600" y="1849680"/>
            <a:ext cx="7085880" cy="13237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0"/>
            <a:ext cx="24382440" cy="1618560"/>
          </a:xfrm>
          <a:prstGeom prst="rect">
            <a:avLst/>
          </a:prstGeom>
          <a:solidFill>
            <a:srgbClr val="4b89ca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2"/>
          <p:cNvSpPr/>
          <p:nvPr/>
        </p:nvSpPr>
        <p:spPr>
          <a:xfrm>
            <a:off x="23193360" y="0"/>
            <a:ext cx="1189080" cy="161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8BDAC7F1-C4BE-4C1C-B46E-94950BD94325}" type="slidenum">
              <a:rPr b="1" lang="ru-RU" sz="3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&lt;номер&gt;</a:t>
            </a:fld>
            <a:endParaRPr b="0" lang="ru-RU" sz="38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540000" y="0"/>
            <a:ext cx="9178560" cy="161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4200" spc="-1" strike="noStrike">
                <a:solidFill>
                  <a:srgbClr val="ffffff"/>
                </a:solidFill>
                <a:latin typeface="Arial"/>
                <a:ea typeface="DejaVu Sans"/>
              </a:rPr>
              <a:t>Диаграмма классов</a:t>
            </a:r>
            <a:endParaRPr b="0" lang="ru-RU" sz="42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443880" y="2700000"/>
            <a:ext cx="23494680" cy="8560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</TotalTime>
  <Application>LibreOffice/7.1.4.2$Windows_X86_64 LibreOffice_project/a529a4fab45b75fefc5b6226684193eb000654f6</Application>
  <AppVersion>15.0000</AppVersion>
  <Words>808</Words>
  <Paragraphs>117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2020-06-16T12:27:21Z</dcterms:created>
  <dc:creator>Александр Перепечаев</dc:creator>
  <dc:description/>
  <dc:language>en-US</dc:language>
  <cp:lastModifiedBy/>
  <dcterms:modified xsi:type="dcterms:W3CDTF">2021-06-21T20:23:38Z</dcterms:modified>
  <cp:revision>102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13</vt:i4>
  </property>
  <property fmtid="{D5CDD505-2E9C-101B-9397-08002B2CF9AE}" pid="3" name="PresentationFormat">
    <vt:lpwstr>Произвольный</vt:lpwstr>
  </property>
  <property fmtid="{D5CDD505-2E9C-101B-9397-08002B2CF9AE}" pid="4" name="Slides">
    <vt:i4>14</vt:i4>
  </property>
</Properties>
</file>