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4.jpeg" ContentType="image/jpeg"/>
  <Override PartName="/ppt/media/image21.jpeg" ContentType="image/jpeg"/>
  <Override PartName="/ppt/media/image29.png" ContentType="image/png"/>
  <Override PartName="/ppt/media/image18.png" ContentType="image/png"/>
  <Override PartName="/ppt/media/image1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20.jpeg" ContentType="image/jpeg"/>
  <Override PartName="/ppt/media/image12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38.jpeg" ContentType="image/jpeg"/>
  <Override PartName="/ppt/media/image28.png" ContentType="image/png"/>
  <Override PartName="/ppt/media/image40.png" ContentType="image/png"/>
  <Override PartName="/ppt/media/image10.png" ContentType="image/png"/>
  <Override PartName="/ppt/media/image27.jpeg" ContentType="image/jpe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19.jpeg" ContentType="image/jpeg"/>
  <Override PartName="/ppt/media/image2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move the slide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296E989-7862-4924-B374-AABBFDF1589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11954160" y="13073040"/>
            <a:ext cx="465840" cy="477360"/>
          </a:xfrm>
          <a:prstGeom prst="rect">
            <a:avLst/>
          </a:prstGeom>
        </p:spPr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133D477-2953-41F8-B931-88978CE18793}" type="slidenum">
              <a:rPr b="0" lang="en-US" sz="2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4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4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4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image" Target="../media/image21.jpe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jpeg"/><Relationship Id="rId10" Type="http://schemas.openxmlformats.org/officeDocument/2006/relationships/image" Target="../media/image25.png"/><Relationship Id="rId11" Type="http://schemas.openxmlformats.org/officeDocument/2006/relationships/slideLayout" Target="../slideLayouts/slideLayout3.xml"/><Relationship Id="rId1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351000" y="2775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Рисунок 1" descr=""/>
          <p:cNvPicPr/>
          <p:nvPr/>
        </p:nvPicPr>
        <p:blipFill>
          <a:blip r:embed="rId1"/>
          <a:srcRect l="5897" t="10474" r="0" b="0"/>
          <a:stretch/>
        </p:blipFill>
        <p:spPr>
          <a:xfrm>
            <a:off x="4374720" y="622800"/>
            <a:ext cx="16067880" cy="467928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6329160" y="5943600"/>
            <a:ext cx="119588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Выпускная квалификационная работа на тему</a:t>
            </a:r>
            <a:r>
              <a:rPr b="0" lang="en-US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6934400" y="10114920"/>
            <a:ext cx="60541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Студент группы</a:t>
            </a:r>
            <a:r>
              <a:rPr b="0" lang="en-US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: </a:t>
            </a: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ВПР42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Перепечаев А.В.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Руководитель работы</a:t>
            </a:r>
            <a:r>
              <a:rPr b="0" lang="en-US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: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Долгов В.В.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527000" y="6858000"/>
            <a:ext cx="1532916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Информационно-аналитическая система определения базовых эмоций человека</a:t>
            </a: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	</a:t>
            </a: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по видеоряду</a:t>
            </a: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	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44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350640" y="2631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Каждый владелец бизнеса стремиться увеличить свой доход, крупные корпорации хотят больше узнать о нас, а государство лучше понимать нас и следить за нами.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1865880" y="2039760"/>
            <a:ext cx="1294092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Именно на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Node.js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реализована вся логика взаимодействия </a:t>
            </a:r>
            <a:r>
              <a:rPr b="0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клиентской части сервиса с нейронной сетью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83" name="Рисунок 4" descr=""/>
          <p:cNvPicPr/>
          <p:nvPr/>
        </p:nvPicPr>
        <p:blipFill>
          <a:blip r:embed="rId1"/>
          <a:stretch/>
        </p:blipFill>
        <p:spPr>
          <a:xfrm>
            <a:off x="1865880" y="4644720"/>
            <a:ext cx="3138120" cy="3138120"/>
          </a:xfrm>
          <a:prstGeom prst="rect">
            <a:avLst/>
          </a:prstGeom>
          <a:ln w="0">
            <a:noFill/>
          </a:ln>
        </p:spPr>
      </p:pic>
      <p:sp>
        <p:nvSpPr>
          <p:cNvPr id="184" name="CustomShape 5"/>
          <p:cNvSpPr/>
          <p:nvPr/>
        </p:nvSpPr>
        <p:spPr>
          <a:xfrm>
            <a:off x="1182960" y="8645760"/>
            <a:ext cx="14306760" cy="26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Взаимодействия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Node.js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сервера с модулем нейронной сети на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Python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осуществляется с помощью специального модуля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Node.js: child_process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85" name="Рисунок 7" descr=""/>
          <p:cNvPicPr/>
          <p:nvPr/>
        </p:nvPicPr>
        <p:blipFill>
          <a:blip r:embed="rId2"/>
          <a:stretch/>
        </p:blipFill>
        <p:spPr>
          <a:xfrm>
            <a:off x="9522720" y="10167840"/>
            <a:ext cx="3147480" cy="3147480"/>
          </a:xfrm>
          <a:prstGeom prst="rect">
            <a:avLst/>
          </a:prstGeom>
          <a:ln w="0">
            <a:noFill/>
          </a:ln>
        </p:spPr>
      </p:pic>
      <p:pic>
        <p:nvPicPr>
          <p:cNvPr id="186" name="Рисунок 3" descr="Изображение выглядит как текст, карта&#10;&#10;Автоматически созданное описание"/>
          <p:cNvPicPr/>
          <p:nvPr/>
        </p:nvPicPr>
        <p:blipFill>
          <a:blip r:embed="rId3"/>
          <a:stretch/>
        </p:blipFill>
        <p:spPr>
          <a:xfrm>
            <a:off x="16396200" y="448560"/>
            <a:ext cx="6899760" cy="12867120"/>
          </a:xfrm>
          <a:prstGeom prst="rect">
            <a:avLst/>
          </a:prstGeom>
          <a:ln w="0">
            <a:noFill/>
          </a:ln>
        </p:spPr>
      </p:pic>
      <p:pic>
        <p:nvPicPr>
          <p:cNvPr id="187" name="Рисунок 2" descr=""/>
          <p:cNvPicPr/>
          <p:nvPr/>
        </p:nvPicPr>
        <p:blipFill>
          <a:blip r:embed="rId4"/>
          <a:stretch/>
        </p:blipFill>
        <p:spPr>
          <a:xfrm>
            <a:off x="16500240" y="1907640"/>
            <a:ext cx="2750400" cy="2750400"/>
          </a:xfrm>
          <a:prstGeom prst="rect">
            <a:avLst/>
          </a:prstGeom>
          <a:ln w="0">
            <a:noFill/>
          </a:ln>
        </p:spPr>
      </p:pic>
      <p:sp>
        <p:nvSpPr>
          <p:cNvPr id="188" name="CustomShape 6"/>
          <p:cNvSpPr/>
          <p:nvPr/>
        </p:nvSpPr>
        <p:spPr>
          <a:xfrm>
            <a:off x="5585760" y="5499720"/>
            <a:ext cx="12289320" cy="13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Для взаимодействия с клиентскими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Web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и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Android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 частями был </a:t>
            </a:r>
            <a:r>
              <a:rPr b="0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написан </a:t>
            </a:r>
            <a:r>
              <a:rPr b="0" lang="en-US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API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677520" y="405360"/>
            <a:ext cx="2302848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РАЗРАБОТКА СЕРВЕРНОЙ ЧАСТИ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23182560" y="12847680"/>
            <a:ext cx="45180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144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350640" y="2631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Каждый владелец бизнеса стремиться увеличить свой доход, крупные корпорации хотят больше узнать о нас, а государство лучше понимать нас и следить за нами.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591840" y="405360"/>
            <a:ext cx="2304288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РАЗРАБОТКА КЛИЕНТСКОЙ ЧАСТИ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23164920" y="12847680"/>
            <a:ext cx="46980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6"/>
          <p:cNvSpPr/>
          <p:nvPr/>
        </p:nvSpPr>
        <p:spPr>
          <a:xfrm>
            <a:off x="1197000" y="2179080"/>
            <a:ext cx="8385480" cy="30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Web-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панель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: 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анализ видео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;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анализ фото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;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разметка фото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97" name="Рисунок 3" descr=""/>
          <p:cNvPicPr/>
          <p:nvPr/>
        </p:nvPicPr>
        <p:blipFill>
          <a:blip r:embed="rId1"/>
          <a:stretch/>
        </p:blipFill>
        <p:spPr>
          <a:xfrm>
            <a:off x="18519120" y="2035800"/>
            <a:ext cx="4880520" cy="8522280"/>
          </a:xfrm>
          <a:prstGeom prst="rect">
            <a:avLst/>
          </a:prstGeom>
          <a:ln w="0">
            <a:noFill/>
          </a:ln>
        </p:spPr>
      </p:pic>
      <p:sp>
        <p:nvSpPr>
          <p:cNvPr id="198" name="CustomShape 7"/>
          <p:cNvSpPr/>
          <p:nvPr/>
        </p:nvSpPr>
        <p:spPr>
          <a:xfrm>
            <a:off x="11793240" y="2282040"/>
            <a:ext cx="8385480" cy="30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Мобильное приложение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: 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вход/регистрация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;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анализ фото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;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смена почты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99" name="Рисунок 2" descr=""/>
          <p:cNvPicPr/>
          <p:nvPr/>
        </p:nvPicPr>
        <p:blipFill>
          <a:blip r:embed="rId2"/>
          <a:stretch/>
        </p:blipFill>
        <p:spPr>
          <a:xfrm>
            <a:off x="15535800" y="5929560"/>
            <a:ext cx="4254120" cy="7346880"/>
          </a:xfrm>
          <a:prstGeom prst="rect">
            <a:avLst/>
          </a:prstGeom>
          <a:ln w="0">
            <a:noFill/>
          </a:ln>
        </p:spPr>
      </p:pic>
      <p:pic>
        <p:nvPicPr>
          <p:cNvPr id="200" name="Рисунок 4" descr=""/>
          <p:cNvPicPr/>
          <p:nvPr/>
        </p:nvPicPr>
        <p:blipFill>
          <a:blip r:embed="rId3"/>
          <a:srcRect l="22977" t="0" r="23709" b="0"/>
          <a:stretch/>
        </p:blipFill>
        <p:spPr>
          <a:xfrm>
            <a:off x="984240" y="5524560"/>
            <a:ext cx="7755840" cy="6545880"/>
          </a:xfrm>
          <a:prstGeom prst="rect">
            <a:avLst/>
          </a:prstGeom>
          <a:ln w="76200">
            <a:solidFill>
              <a:schemeClr val="tx1"/>
            </a:solidFill>
            <a:round/>
          </a:ln>
        </p:spPr>
      </p:pic>
      <p:pic>
        <p:nvPicPr>
          <p:cNvPr id="201" name="Рисунок 1" descr=""/>
          <p:cNvPicPr/>
          <p:nvPr/>
        </p:nvPicPr>
        <p:blipFill>
          <a:blip r:embed="rId4"/>
          <a:srcRect l="27921" t="8322" r="23054" b="10185"/>
          <a:stretch/>
        </p:blipFill>
        <p:spPr>
          <a:xfrm>
            <a:off x="6983280" y="7082280"/>
            <a:ext cx="7755840" cy="6029640"/>
          </a:xfrm>
          <a:prstGeom prst="rect">
            <a:avLst/>
          </a:prstGeom>
          <a:ln w="7620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 flipH="1" rot="18900000">
            <a:off x="-752040" y="-507240"/>
            <a:ext cx="3655080" cy="2753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 flipH="1" rot="18900000">
            <a:off x="1783440" y="844200"/>
            <a:ext cx="1290240" cy="12902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 flipH="1" rot="18900000">
            <a:off x="20086560" y="1310040"/>
            <a:ext cx="1374480" cy="137448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5"/>
          <p:cNvSpPr/>
          <p:nvPr/>
        </p:nvSpPr>
        <p:spPr>
          <a:xfrm flipH="1" rot="10800000">
            <a:off x="18712800" y="360"/>
            <a:ext cx="5670360" cy="296136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6"/>
          <p:cNvSpPr/>
          <p:nvPr/>
        </p:nvSpPr>
        <p:spPr>
          <a:xfrm flipH="1">
            <a:off x="15952680" y="12231000"/>
            <a:ext cx="2988720" cy="148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8" name="Рисунок 1" descr="Изображение выглядит как снимок экрана&#10;&#10;Автоматически созданное описание"/>
          <p:cNvPicPr/>
          <p:nvPr/>
        </p:nvPicPr>
        <p:blipFill>
          <a:blip r:embed="rId1"/>
          <a:srcRect l="7264" t="36437" r="6665" b="5837"/>
          <a:stretch/>
        </p:blipFill>
        <p:spPr>
          <a:xfrm>
            <a:off x="396720" y="2961720"/>
            <a:ext cx="23448960" cy="899712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7"/>
          <p:cNvSpPr/>
          <p:nvPr/>
        </p:nvSpPr>
        <p:spPr>
          <a:xfrm flipH="1">
            <a:off x="15208200" y="12906360"/>
            <a:ext cx="1629360" cy="80928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144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350640" y="2631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Каждый владелец бизнеса стремиться увеличить свой доход, крупные корпорации хотят больше узнать о нас, а государство лучше понимать нас и следить за нами.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677520" y="405360"/>
            <a:ext cx="2264832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ЗАКЛЮЧЕНИЕ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Рисунок 7" descr=""/>
          <p:cNvPicPr/>
          <p:nvPr/>
        </p:nvPicPr>
        <p:blipFill>
          <a:blip r:embed="rId1"/>
          <a:srcRect l="16897" t="0" r="15372" b="0"/>
          <a:stretch/>
        </p:blipFill>
        <p:spPr>
          <a:xfrm>
            <a:off x="13209120" y="3261960"/>
            <a:ext cx="10864800" cy="10009440"/>
          </a:xfrm>
          <a:prstGeom prst="rect">
            <a:avLst/>
          </a:prstGeom>
          <a:ln w="0">
            <a:noFill/>
          </a:ln>
        </p:spPr>
      </p:pic>
      <p:sp>
        <p:nvSpPr>
          <p:cNvPr id="215" name="CustomShape 5"/>
          <p:cNvSpPr/>
          <p:nvPr/>
        </p:nvSpPr>
        <p:spPr>
          <a:xfrm>
            <a:off x="23146920" y="12847680"/>
            <a:ext cx="48780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677520" y="2098080"/>
            <a:ext cx="14562000" cy="27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Результатом данной работы стала готовая </a:t>
            </a:r>
            <a:r>
              <a:rPr b="1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информационно-аналитическая система определения базовых эмоций человека. 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217" name="Рисунок 2" descr=""/>
          <p:cNvPicPr/>
          <p:nvPr/>
        </p:nvPicPr>
        <p:blipFill>
          <a:blip r:embed="rId2"/>
          <a:stretch/>
        </p:blipFill>
        <p:spPr>
          <a:xfrm>
            <a:off x="864720" y="4595040"/>
            <a:ext cx="3386520" cy="338652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7"/>
          <p:cNvSpPr/>
          <p:nvPr/>
        </p:nvSpPr>
        <p:spPr>
          <a:xfrm>
            <a:off x="4602240" y="5278320"/>
            <a:ext cx="1219176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Были разработаны: клиентская часть на Android и Web-панель, серверная часть на Node.js и нейронная сеть на Python.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19" name="Рисунок 5" descr=""/>
          <p:cNvPicPr/>
          <p:nvPr/>
        </p:nvPicPr>
        <p:blipFill>
          <a:blip r:embed="rId3"/>
          <a:stretch/>
        </p:blipFill>
        <p:spPr>
          <a:xfrm>
            <a:off x="864720" y="8632440"/>
            <a:ext cx="3579120" cy="357912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8"/>
          <p:cNvSpPr/>
          <p:nvPr/>
        </p:nvSpPr>
        <p:spPr>
          <a:xfrm>
            <a:off x="4602240" y="8915760"/>
            <a:ext cx="11408400" cy="33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Платформа обладает достаточно </a:t>
            </a:r>
            <a:r>
              <a:rPr b="0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высокой точностью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, однако для получения лучшего результата работает алгоритм разметки фотографий, так как всегда </a:t>
            </a:r>
            <a:r>
              <a:rPr b="1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нужно стремиться к лучшему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50640" y="2631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Каждый владелец бизнеса стремиться увеличить свой доход, крупные корпорации хотят больше узнать о нас, а государство лучше понимать нас и следить за нами.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7120080" y="5945400"/>
            <a:ext cx="968544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Спасибо за внимание!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3438520" y="12846240"/>
            <a:ext cx="196200" cy="429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144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350640" y="2631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Каждый владелец бизнеса стремиться увеличить свой доход, крупные корпорации хотят больше узнать о нас, а государство лучше понимать нас и следить за нами.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15600" y="563040"/>
            <a:ext cx="2301876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АКТУАЛЬНОСТЬ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23438520" y="12847680"/>
            <a:ext cx="19620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Рисунок 16" descr="Изображение выглядит как устройство&#10;&#10;Автоматически созданное описание"/>
          <p:cNvPicPr/>
          <p:nvPr/>
        </p:nvPicPr>
        <p:blipFill>
          <a:blip r:embed="rId1"/>
          <a:srcRect l="0" t="0" r="3292" b="0"/>
          <a:stretch/>
        </p:blipFill>
        <p:spPr>
          <a:xfrm>
            <a:off x="12550680" y="2430360"/>
            <a:ext cx="11217240" cy="942444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6"/>
          <p:cNvSpPr/>
          <p:nvPr/>
        </p:nvSpPr>
        <p:spPr>
          <a:xfrm>
            <a:off x="615600" y="1667160"/>
            <a:ext cx="13207680" cy="3189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В настоящие время </a:t>
            </a:r>
            <a:r>
              <a:rPr b="0" lang="ru-RU" sz="4000" spc="-1" strike="noStrike">
                <a:solidFill>
                  <a:srgbClr val="1c98cb"/>
                </a:solidFill>
                <a:latin typeface="Helvetica Neue Medium"/>
                <a:ea typeface="Helvetica Neue"/>
              </a:rPr>
              <a:t>компьютерное зрение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все больше входит в нашу жизнь. Данная технология используется во многих областях, в том числе и в </a:t>
            </a:r>
            <a:r>
              <a:rPr b="1" lang="ru-RU" sz="4000" spc="-1" strike="noStrike">
                <a:solidFill>
                  <a:srgbClr val="1f93c8"/>
                </a:solidFill>
                <a:latin typeface="Helvetica Neue Medium"/>
                <a:ea typeface="Helvetica Neue"/>
              </a:rPr>
              <a:t>распознавании эмоций человека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.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749160" y="10133280"/>
            <a:ext cx="12940920" cy="33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Сейчас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 рынок распознавания эмоций переживает бум и по оценке западных специалистов </a:t>
            </a:r>
            <a:r>
              <a:rPr b="0" lang="ru-RU" sz="4000" spc="-1" strike="noStrike">
                <a:solidFill>
                  <a:srgbClr val="1f93c8"/>
                </a:solidFill>
                <a:latin typeface="Helvetica Neue Medium"/>
                <a:ea typeface="Calibri"/>
              </a:rPr>
              <a:t>к 2021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году он вырастет, по разным подсчетам, от </a:t>
            </a:r>
            <a:r>
              <a:rPr b="1" lang="ru-RU" sz="4000" spc="-1" strike="noStrike">
                <a:solidFill>
                  <a:srgbClr val="1f93c8"/>
                </a:solidFill>
                <a:latin typeface="Helvetica Neue Medium"/>
                <a:ea typeface="Calibri"/>
              </a:rPr>
              <a:t>$19 млрд до $37 млрд.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9" name="Рисунок 2" descr=""/>
          <p:cNvPicPr/>
          <p:nvPr/>
        </p:nvPicPr>
        <p:blipFill>
          <a:blip r:embed="rId2"/>
          <a:stretch/>
        </p:blipFill>
        <p:spPr>
          <a:xfrm>
            <a:off x="1233360" y="5601240"/>
            <a:ext cx="3378240" cy="3378240"/>
          </a:xfrm>
          <a:prstGeom prst="rect">
            <a:avLst/>
          </a:prstGeom>
          <a:ln w="0">
            <a:noFill/>
          </a:ln>
        </p:spPr>
      </p:pic>
      <p:pic>
        <p:nvPicPr>
          <p:cNvPr id="60" name="Рисунок 5" descr=""/>
          <p:cNvPicPr/>
          <p:nvPr/>
        </p:nvPicPr>
        <p:blipFill>
          <a:blip r:embed="rId3"/>
          <a:stretch/>
        </p:blipFill>
        <p:spPr>
          <a:xfrm>
            <a:off x="5688000" y="6130440"/>
            <a:ext cx="1909080" cy="1909080"/>
          </a:xfrm>
          <a:prstGeom prst="rect">
            <a:avLst/>
          </a:prstGeom>
          <a:ln w="0">
            <a:noFill/>
          </a:ln>
        </p:spPr>
      </p:pic>
      <p:pic>
        <p:nvPicPr>
          <p:cNvPr id="61" name="Рисунок 9" descr=""/>
          <p:cNvPicPr/>
          <p:nvPr/>
        </p:nvPicPr>
        <p:blipFill>
          <a:blip r:embed="rId4"/>
          <a:stretch/>
        </p:blipFill>
        <p:spPr>
          <a:xfrm>
            <a:off x="8386200" y="5264280"/>
            <a:ext cx="3714840" cy="37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347760" y="27468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`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73840" y="265680"/>
            <a:ext cx="23037120" cy="204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ts val="15001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ЦЕЛИ И ЗАДАЧИ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23379480" y="12892680"/>
            <a:ext cx="23076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6" name="Рисунок 2" descr=""/>
          <p:cNvPicPr/>
          <p:nvPr/>
        </p:nvPicPr>
        <p:blipFill>
          <a:blip r:embed="rId1"/>
          <a:stretch/>
        </p:blipFill>
        <p:spPr>
          <a:xfrm>
            <a:off x="25166160" y="4559400"/>
            <a:ext cx="1079640" cy="1079640"/>
          </a:xfrm>
          <a:prstGeom prst="rect">
            <a:avLst/>
          </a:prstGeom>
          <a:ln w="0">
            <a:noFill/>
          </a:ln>
        </p:spPr>
      </p:pic>
      <p:pic>
        <p:nvPicPr>
          <p:cNvPr id="67" name="Рисунок 4" descr=""/>
          <p:cNvPicPr/>
          <p:nvPr/>
        </p:nvPicPr>
        <p:blipFill>
          <a:blip r:embed="rId2"/>
          <a:stretch/>
        </p:blipFill>
        <p:spPr>
          <a:xfrm>
            <a:off x="24815160" y="6318000"/>
            <a:ext cx="1079640" cy="1079640"/>
          </a:xfrm>
          <a:prstGeom prst="rect">
            <a:avLst/>
          </a:prstGeom>
          <a:ln w="0">
            <a:noFill/>
          </a:ln>
        </p:spPr>
      </p:pic>
      <p:pic>
        <p:nvPicPr>
          <p:cNvPr id="68" name="Рисунок 6" descr=""/>
          <p:cNvPicPr/>
          <p:nvPr/>
        </p:nvPicPr>
        <p:blipFill>
          <a:blip r:embed="rId3"/>
          <a:stretch/>
        </p:blipFill>
        <p:spPr>
          <a:xfrm>
            <a:off x="25474320" y="7563600"/>
            <a:ext cx="1079640" cy="1079640"/>
          </a:xfrm>
          <a:prstGeom prst="rect">
            <a:avLst/>
          </a:prstGeom>
          <a:ln w="0">
            <a:noFill/>
          </a:ln>
        </p:spPr>
      </p:pic>
      <p:pic>
        <p:nvPicPr>
          <p:cNvPr id="69" name="Рисунок 8" descr=""/>
          <p:cNvPicPr/>
          <p:nvPr/>
        </p:nvPicPr>
        <p:blipFill>
          <a:blip r:embed="rId4"/>
          <a:stretch/>
        </p:blipFill>
        <p:spPr>
          <a:xfrm>
            <a:off x="25228800" y="8782200"/>
            <a:ext cx="1079640" cy="1079640"/>
          </a:xfrm>
          <a:prstGeom prst="rect">
            <a:avLst/>
          </a:prstGeom>
          <a:ln w="0">
            <a:noFill/>
          </a:ln>
        </p:spPr>
      </p:pic>
      <p:pic>
        <p:nvPicPr>
          <p:cNvPr id="70" name="Рисунок 10" descr=""/>
          <p:cNvPicPr/>
          <p:nvPr/>
        </p:nvPicPr>
        <p:blipFill>
          <a:blip r:embed="rId5"/>
          <a:stretch/>
        </p:blipFill>
        <p:spPr>
          <a:xfrm>
            <a:off x="25474320" y="10459800"/>
            <a:ext cx="1079640" cy="1079640"/>
          </a:xfrm>
          <a:prstGeom prst="rect">
            <a:avLst/>
          </a:prstGeom>
          <a:ln w="0">
            <a:noFill/>
          </a:ln>
        </p:spPr>
      </p:pic>
      <p:pic>
        <p:nvPicPr>
          <p:cNvPr id="71" name="Рисунок 7" descr=""/>
          <p:cNvPicPr/>
          <p:nvPr/>
        </p:nvPicPr>
        <p:blipFill>
          <a:blip r:embed="rId6"/>
          <a:stretch/>
        </p:blipFill>
        <p:spPr>
          <a:xfrm>
            <a:off x="25355160" y="11927880"/>
            <a:ext cx="1079640" cy="107964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5"/>
          <p:cNvSpPr/>
          <p:nvPr/>
        </p:nvSpPr>
        <p:spPr>
          <a:xfrm>
            <a:off x="1812240" y="2503080"/>
            <a:ext cx="2121228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Улучшение механизма задачи кредитного скоринга путем распознавания базовых эмоций человека по видеозаписи беседы с банковским агентом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1287720" y="4746960"/>
            <a:ext cx="9446040" cy="1323000"/>
          </a:xfrm>
          <a:prstGeom prst="roundRect">
            <a:avLst>
              <a:gd name="adj" fmla="val 16667"/>
            </a:avLst>
          </a:prstGeom>
          <a:solidFill>
            <a:srgbClr val="86c9e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"/>
          <p:cNvSpPr/>
          <p:nvPr/>
        </p:nvSpPr>
        <p:spPr>
          <a:xfrm>
            <a:off x="1505160" y="4685760"/>
            <a:ext cx="9011160" cy="1315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Выбор базовых эмоций для определения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" name="CustomShape 8"/>
          <p:cNvSpPr/>
          <p:nvPr/>
        </p:nvSpPr>
        <p:spPr>
          <a:xfrm>
            <a:off x="1287720" y="9709200"/>
            <a:ext cx="9446040" cy="1323000"/>
          </a:xfrm>
          <a:prstGeom prst="roundRect">
            <a:avLst>
              <a:gd name="adj" fmla="val 16667"/>
            </a:avLst>
          </a:prstGeom>
          <a:solidFill>
            <a:srgbClr val="1d76a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9"/>
          <p:cNvSpPr/>
          <p:nvPr/>
        </p:nvSpPr>
        <p:spPr>
          <a:xfrm>
            <a:off x="1287720" y="7228080"/>
            <a:ext cx="9446040" cy="1323000"/>
          </a:xfrm>
          <a:prstGeom prst="roundRect">
            <a:avLst>
              <a:gd name="adj" fmla="val 16667"/>
            </a:avLst>
          </a:prstGeom>
          <a:solidFill>
            <a:srgbClr val="38a5dc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0"/>
          <p:cNvSpPr/>
          <p:nvPr/>
        </p:nvSpPr>
        <p:spPr>
          <a:xfrm>
            <a:off x="13578120" y="8274600"/>
            <a:ext cx="9446040" cy="1323000"/>
          </a:xfrm>
          <a:prstGeom prst="roundRect">
            <a:avLst>
              <a:gd name="adj" fmla="val 16667"/>
            </a:avLst>
          </a:prstGeom>
          <a:solidFill>
            <a:srgbClr val="238ec4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1"/>
          <p:cNvSpPr/>
          <p:nvPr/>
        </p:nvSpPr>
        <p:spPr>
          <a:xfrm>
            <a:off x="13623120" y="5533560"/>
            <a:ext cx="9446040" cy="1323000"/>
          </a:xfrm>
          <a:prstGeom prst="roundRect">
            <a:avLst>
              <a:gd name="adj" fmla="val 16667"/>
            </a:avLst>
          </a:prstGeom>
          <a:solidFill>
            <a:srgbClr val="66bae4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2"/>
          <p:cNvSpPr/>
          <p:nvPr/>
        </p:nvSpPr>
        <p:spPr>
          <a:xfrm>
            <a:off x="14351760" y="5537520"/>
            <a:ext cx="7840440" cy="1315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Выбор средств разработки системы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0" name="CustomShape 13"/>
          <p:cNvSpPr/>
          <p:nvPr/>
        </p:nvSpPr>
        <p:spPr>
          <a:xfrm>
            <a:off x="2314080" y="7211160"/>
            <a:ext cx="7797600" cy="1315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Разработка нейросетевого модуля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14441040" y="8507160"/>
            <a:ext cx="7571880" cy="728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Обучение нейронной сети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15"/>
          <p:cNvSpPr/>
          <p:nvPr/>
        </p:nvSpPr>
        <p:spPr>
          <a:xfrm>
            <a:off x="2819520" y="9711720"/>
            <a:ext cx="6504480" cy="1315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Разработка серверной части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16"/>
          <p:cNvSpPr/>
          <p:nvPr/>
        </p:nvSpPr>
        <p:spPr>
          <a:xfrm>
            <a:off x="2825280" y="11806200"/>
            <a:ext cx="6534720" cy="1315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Разработка клиентской части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17"/>
          <p:cNvSpPr/>
          <p:nvPr/>
        </p:nvSpPr>
        <p:spPr>
          <a:xfrm>
            <a:off x="13623120" y="10890720"/>
            <a:ext cx="9446040" cy="1323000"/>
          </a:xfrm>
          <a:prstGeom prst="roundRect">
            <a:avLst>
              <a:gd name="adj" fmla="val 16667"/>
            </a:avLst>
          </a:prstGeom>
          <a:solidFill>
            <a:srgbClr val="18658c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8"/>
          <p:cNvSpPr/>
          <p:nvPr/>
        </p:nvSpPr>
        <p:spPr>
          <a:xfrm>
            <a:off x="15090840" y="10868760"/>
            <a:ext cx="6922440" cy="1315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Разработка клиентской части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19"/>
          <p:cNvSpPr/>
          <p:nvPr/>
        </p:nvSpPr>
        <p:spPr>
          <a:xfrm>
            <a:off x="10734120" y="5693040"/>
            <a:ext cx="2888640" cy="50220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9ef9"/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0"/>
          <p:cNvSpPr/>
          <p:nvPr/>
        </p:nvSpPr>
        <p:spPr>
          <a:xfrm flipV="1" rot="10800000">
            <a:off x="10708920" y="6611400"/>
            <a:ext cx="2875680" cy="107352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9ef9"/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1"/>
          <p:cNvSpPr/>
          <p:nvPr/>
        </p:nvSpPr>
        <p:spPr>
          <a:xfrm flipV="1" rot="10800000">
            <a:off x="10689480" y="9414720"/>
            <a:ext cx="2888640" cy="95436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9ef9"/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2"/>
          <p:cNvSpPr/>
          <p:nvPr/>
        </p:nvSpPr>
        <p:spPr>
          <a:xfrm>
            <a:off x="10734120" y="8229600"/>
            <a:ext cx="2843640" cy="70668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9ef9"/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3"/>
          <p:cNvSpPr/>
          <p:nvPr/>
        </p:nvSpPr>
        <p:spPr>
          <a:xfrm>
            <a:off x="10734120" y="10681200"/>
            <a:ext cx="2888640" cy="87084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9ef9"/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379480" y="12892680"/>
            <a:ext cx="23076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17120" y="57240"/>
            <a:ext cx="23114160" cy="204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ts val="15001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ОБЗОР АНАЛОГОВ</a:t>
            </a:r>
            <a:endParaRPr b="0" lang="en-US" sz="6400" spc="-1" strike="noStrike">
              <a:latin typeface="Arial"/>
            </a:endParaRPr>
          </a:p>
        </p:txBody>
      </p:sp>
      <p:pic>
        <p:nvPicPr>
          <p:cNvPr id="93" name="Рисунок 5" descr=""/>
          <p:cNvPicPr/>
          <p:nvPr/>
        </p:nvPicPr>
        <p:blipFill>
          <a:blip r:embed="rId1"/>
          <a:stretch/>
        </p:blipFill>
        <p:spPr>
          <a:xfrm>
            <a:off x="717120" y="2530440"/>
            <a:ext cx="6373080" cy="236556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7" descr="Изображение выглядит как рисунок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6288560" y="78480"/>
            <a:ext cx="3887280" cy="393228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674280" y="5459040"/>
            <a:ext cx="10674720" cy="37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Разрабатывает решения, которые охватывают широкий спектр направлений в области исследований эмоций и их распознавания по аудио и видео, в том числе технологии по разделению голосов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6309080" y="3908160"/>
            <a:ext cx="4290480" cy="9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EmoDetect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97" name="Рисунок 12" descr=""/>
          <p:cNvPicPr/>
          <p:nvPr/>
        </p:nvPicPr>
        <p:blipFill>
          <a:blip r:embed="rId3"/>
          <a:srcRect l="0" t="43530" r="34830" b="0"/>
          <a:stretch/>
        </p:blipFill>
        <p:spPr>
          <a:xfrm>
            <a:off x="1395000" y="8873280"/>
            <a:ext cx="8232480" cy="464832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13034880" y="4896360"/>
            <a:ext cx="10839240" cy="26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Разработанный классификатор эмоций позволяет определить 6 базовых эмоций: радость, удивление, грусть, злость, страх, отвращение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7243560" y="3255120"/>
            <a:ext cx="4948200" cy="18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NeuroDataLab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00" name="Рисунок 4" descr=""/>
          <p:cNvPicPr/>
          <p:nvPr/>
        </p:nvPicPr>
        <p:blipFill>
          <a:blip r:embed="rId4"/>
          <a:stretch/>
        </p:blipFill>
        <p:spPr>
          <a:xfrm>
            <a:off x="13034880" y="7650000"/>
            <a:ext cx="10110600" cy="577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44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350640" y="2631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Каждый владелец бизнеса стремиться увеличить свой доход, крупные корпорации хотят больше узнать о нас, а государство лучше понимать нас и следить за нами.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47000" y="708480"/>
            <a:ext cx="2325276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ВЫБОР БАЗОВЫХ ЭМОЦИЙ ДЛЯ ОПРЕДЕЛЕНИЯ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3438520" y="12847680"/>
            <a:ext cx="19620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747000" y="2922840"/>
            <a:ext cx="8826840" cy="110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Изучив предложенные базовые эмоции </a:t>
            </a:r>
            <a:r>
              <a:rPr b="0" lang="ru-RU" sz="44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Полом Экманом</a:t>
            </a: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, а также основываясь на найденных наборах данных были выбраны </a:t>
            </a:r>
            <a:r>
              <a:rPr b="1" lang="ru-RU" sz="44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следующие эмоции</a:t>
            </a: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: злость, презрение, отвращение, страх, счастье, грусть и удивление.</a:t>
            </a:r>
            <a:endParaRPr b="0" lang="en-US" sz="44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Однако пока </a:t>
            </a:r>
            <a:r>
              <a:rPr b="0" lang="ru-RU" sz="44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нет согласия </a:t>
            </a: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относительно того, существует ли единый для всех культур сигнал удивления и презрения.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7166600" y="2745360"/>
            <a:ext cx="3518280" cy="3518280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softEdge rad="1270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" name="CustomShape 8"/>
          <p:cNvSpPr/>
          <p:nvPr/>
        </p:nvSpPr>
        <p:spPr>
          <a:xfrm>
            <a:off x="17260920" y="5114160"/>
            <a:ext cx="3362760" cy="33627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  <a:effectLst>
            <a:softEdge rad="1270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" name="CustomShape 9"/>
          <p:cNvSpPr/>
          <p:nvPr/>
        </p:nvSpPr>
        <p:spPr>
          <a:xfrm>
            <a:off x="12033360" y="5833440"/>
            <a:ext cx="3320640" cy="31892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>
            <a:softEdge rad="1270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" name="CustomShape 10"/>
          <p:cNvSpPr/>
          <p:nvPr/>
        </p:nvSpPr>
        <p:spPr>
          <a:xfrm>
            <a:off x="17008920" y="7927200"/>
            <a:ext cx="3614760" cy="3601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softEdge rad="1270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" name="CustomShape 11"/>
          <p:cNvSpPr/>
          <p:nvPr/>
        </p:nvSpPr>
        <p:spPr>
          <a:xfrm>
            <a:off x="19241640" y="7034040"/>
            <a:ext cx="2886120" cy="2886120"/>
          </a:xfrm>
          <a:prstGeom prst="ellipse">
            <a:avLst/>
          </a:prstGeom>
          <a:solidFill>
            <a:srgbClr val="ffff00"/>
          </a:solidFill>
          <a:ln w="12700">
            <a:noFill/>
          </a:ln>
          <a:effectLst>
            <a:softEdge rad="1270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" name="CustomShape 12"/>
          <p:cNvSpPr/>
          <p:nvPr/>
        </p:nvSpPr>
        <p:spPr>
          <a:xfrm>
            <a:off x="13434480" y="7506000"/>
            <a:ext cx="4421520" cy="4421520"/>
          </a:xfrm>
          <a:prstGeom prst="ellipse">
            <a:avLst/>
          </a:prstGeom>
          <a:solidFill>
            <a:srgbClr val="66c7ff"/>
          </a:solidFill>
          <a:ln w="12700">
            <a:noFill/>
          </a:ln>
          <a:effectLst>
            <a:softEdge rad="1270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" name="CustomShape 13"/>
          <p:cNvSpPr/>
          <p:nvPr/>
        </p:nvSpPr>
        <p:spPr>
          <a:xfrm>
            <a:off x="13887360" y="3198960"/>
            <a:ext cx="3968640" cy="39747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softEdge rad="1270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" name="CustomShape 14"/>
          <p:cNvSpPr/>
          <p:nvPr/>
        </p:nvSpPr>
        <p:spPr>
          <a:xfrm>
            <a:off x="17614440" y="11555640"/>
            <a:ext cx="5276520" cy="630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1" strike="noStrike">
                <a:solidFill>
                  <a:srgbClr val="e479e4"/>
                </a:solidFill>
                <a:latin typeface="Helvetica Neue"/>
                <a:ea typeface="Helvetica Neue"/>
              </a:rPr>
              <a:t>ПРЕЗРЕНИЕ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11647440" y="11874240"/>
            <a:ext cx="5276520" cy="630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1" strike="noStrike">
                <a:solidFill>
                  <a:srgbClr val="007abf"/>
                </a:solidFill>
                <a:latin typeface="Helvetica Neue"/>
                <a:ea typeface="Helvetica Neue"/>
              </a:rPr>
              <a:t>ГРУСТЬ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11119680" y="3065760"/>
            <a:ext cx="5276520" cy="630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1" strike="noStrike">
                <a:solidFill>
                  <a:srgbClr val="ff0000"/>
                </a:solidFill>
                <a:latin typeface="Helvetica Neue"/>
                <a:ea typeface="Helvetica Neue"/>
              </a:rPr>
              <a:t>ЗЛОСТЬ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17"/>
          <p:cNvSpPr/>
          <p:nvPr/>
        </p:nvSpPr>
        <p:spPr>
          <a:xfrm>
            <a:off x="8611920" y="5630400"/>
            <a:ext cx="5276520" cy="630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1" strike="noStrike">
                <a:solidFill>
                  <a:srgbClr val="00b050"/>
                </a:solidFill>
                <a:latin typeface="Helvetica Neue"/>
                <a:ea typeface="Helvetica Neue"/>
              </a:rPr>
              <a:t>ОТВРАЩЕНИЕ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18"/>
          <p:cNvSpPr/>
          <p:nvPr/>
        </p:nvSpPr>
        <p:spPr>
          <a:xfrm>
            <a:off x="19110600" y="2560680"/>
            <a:ext cx="4682880" cy="630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1" strike="noStrike">
                <a:solidFill>
                  <a:srgbClr val="ffc000"/>
                </a:solidFill>
                <a:latin typeface="Helvetica Neue"/>
                <a:ea typeface="Helvetica Neue"/>
              </a:rPr>
              <a:t>УДИВЛЕНИЕ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19"/>
          <p:cNvSpPr/>
          <p:nvPr/>
        </p:nvSpPr>
        <p:spPr>
          <a:xfrm>
            <a:off x="19317240" y="5817600"/>
            <a:ext cx="4682880" cy="630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1" strike="noStrike">
                <a:solidFill>
                  <a:srgbClr val="a71500"/>
                </a:solidFill>
                <a:latin typeface="Helvetica Neue"/>
                <a:ea typeface="Helvetica Neue"/>
              </a:rPr>
              <a:t>СТРАХ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0"/>
          <p:cNvSpPr/>
          <p:nvPr/>
        </p:nvSpPr>
        <p:spPr>
          <a:xfrm>
            <a:off x="20121840" y="9668520"/>
            <a:ext cx="4682880" cy="630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1" strike="noStrike">
                <a:solidFill>
                  <a:srgbClr val="dcc205"/>
                </a:solidFill>
                <a:latin typeface="Helvetica Neue"/>
                <a:ea typeface="Helvetica Neue"/>
              </a:rPr>
              <a:t>СЧАСТЬЕ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44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350640" y="22860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Каждый владелец бизнеса стремиться увеличить свой доход, крупные корпорации хотят больше узнать о нас, а государство лучше понимать нас и следить за нами.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99120" y="745920"/>
            <a:ext cx="2293524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ВЫБОР СРЕДСТВ РАЗРАБОТКИ СИСТЕМЫ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3438520" y="12847680"/>
            <a:ext cx="19620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1674720" y="2617560"/>
            <a:ext cx="50392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Клиентская часть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7" name="Picture 2" descr="PyTorch пророчат победу над Google TensorFlow по уровню ..."/>
          <p:cNvPicPr/>
          <p:nvPr/>
        </p:nvPicPr>
        <p:blipFill>
          <a:blip r:embed="rId1"/>
          <a:srcRect l="0" t="27255" r="0" b="27856"/>
          <a:stretch/>
        </p:blipFill>
        <p:spPr>
          <a:xfrm>
            <a:off x="16662600" y="7675920"/>
            <a:ext cx="5714640" cy="17100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4" descr="Node.js — Википедия"/>
          <p:cNvPicPr/>
          <p:nvPr/>
        </p:nvPicPr>
        <p:blipFill>
          <a:blip r:embed="rId2"/>
          <a:stretch/>
        </p:blipFill>
        <p:spPr>
          <a:xfrm>
            <a:off x="8751600" y="3547800"/>
            <a:ext cx="6489720" cy="39693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6" descr="Python — Википедия"/>
          <p:cNvPicPr/>
          <p:nvPr/>
        </p:nvPicPr>
        <p:blipFill>
          <a:blip r:embed="rId3"/>
          <a:stretch/>
        </p:blipFill>
        <p:spPr>
          <a:xfrm>
            <a:off x="17619120" y="3998160"/>
            <a:ext cx="3430080" cy="343008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8" descr="Что такое Bootstrap и зачем он нужен? | ИТ Шеф"/>
          <p:cNvPicPr/>
          <p:nvPr/>
        </p:nvPicPr>
        <p:blipFill>
          <a:blip r:embed="rId4"/>
          <a:stretch/>
        </p:blipFill>
        <p:spPr>
          <a:xfrm>
            <a:off x="2338560" y="3730320"/>
            <a:ext cx="3567240" cy="324828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10" descr="How to Make a Website with Javascript, HTML and CSS - Skywell Software"/>
          <p:cNvPicPr/>
          <p:nvPr/>
        </p:nvPicPr>
        <p:blipFill>
          <a:blip r:embed="rId5"/>
          <a:srcRect l="0" t="19990" r="5329" b="21131"/>
          <a:stretch/>
        </p:blipFill>
        <p:spPr>
          <a:xfrm>
            <a:off x="1499760" y="7428600"/>
            <a:ext cx="5263200" cy="218340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2" descr="Миграция Android-приложения Duolingo на 100% Kotlin - AppTractor"/>
          <p:cNvPicPr/>
          <p:nvPr/>
        </p:nvPicPr>
        <p:blipFill>
          <a:blip r:embed="rId6"/>
          <a:stretch/>
        </p:blipFill>
        <p:spPr>
          <a:xfrm>
            <a:off x="1992960" y="9950400"/>
            <a:ext cx="4095360" cy="286992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7"/>
          <p:cNvSpPr/>
          <p:nvPr/>
        </p:nvSpPr>
        <p:spPr>
          <a:xfrm>
            <a:off x="9671760" y="2617560"/>
            <a:ext cx="50392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Серверная часть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16410600" y="2617560"/>
            <a:ext cx="5980320" cy="13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Модуль нейронной сети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5" name="Picture 14" descr="Dlib - Wikipedia"/>
          <p:cNvPicPr/>
          <p:nvPr/>
        </p:nvPicPr>
        <p:blipFill>
          <a:blip r:embed="rId7"/>
          <a:stretch/>
        </p:blipFill>
        <p:spPr>
          <a:xfrm>
            <a:off x="18803160" y="11230200"/>
            <a:ext cx="1895040" cy="135216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8" descr="GitHub - catalyst-team/catalyst: Accelerated DL R&amp;D"/>
          <p:cNvPicPr/>
          <p:nvPr/>
        </p:nvPicPr>
        <p:blipFill>
          <a:blip r:embed="rId8"/>
          <a:stretch/>
        </p:blipFill>
        <p:spPr>
          <a:xfrm>
            <a:off x="16795440" y="9385920"/>
            <a:ext cx="5409000" cy="15624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20" descr="Building a simple REST API with NodeJS and Express."/>
          <p:cNvPicPr/>
          <p:nvPr/>
        </p:nvPicPr>
        <p:blipFill>
          <a:blip r:embed="rId9"/>
          <a:srcRect l="0" t="29021" r="0" b="33844"/>
          <a:stretch/>
        </p:blipFill>
        <p:spPr>
          <a:xfrm>
            <a:off x="8131320" y="7567560"/>
            <a:ext cx="7295760" cy="156240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22" descr="PostgreSQL — Национальная библиотека им. Н. Э. Баумана"/>
          <p:cNvPicPr/>
          <p:nvPr/>
        </p:nvPicPr>
        <p:blipFill>
          <a:blip r:embed="rId10"/>
          <a:stretch/>
        </p:blipFill>
        <p:spPr>
          <a:xfrm>
            <a:off x="10217160" y="9345600"/>
            <a:ext cx="3798720" cy="336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144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350640" y="2631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677520" y="405360"/>
            <a:ext cx="2295684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АРХИТЕКТУРА ИНФОРМАЦИОННОЙ СИСТЕМЫ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3438520" y="12847680"/>
            <a:ext cx="19620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6090120" y="3660120"/>
            <a:ext cx="3463920" cy="228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 flipV="1">
            <a:off x="6179400" y="5947200"/>
            <a:ext cx="3374640" cy="207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14532480" y="5060880"/>
            <a:ext cx="2951640" cy="15804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Бизнес логика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13781520" y="10599480"/>
            <a:ext cx="4453560" cy="1261440"/>
          </a:xfrm>
          <a:prstGeom prst="flowChartMagneticDisk">
            <a:avLst/>
          </a:prstGeom>
          <a:solidFill>
            <a:srgbClr val="ffc000"/>
          </a:solidFill>
          <a:ln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База данных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13345200" y="5819040"/>
            <a:ext cx="1186920" cy="3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 flipV="1">
            <a:off x="16008480" y="6645240"/>
            <a:ext cx="360" cy="395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2"/>
          <p:cNvSpPr/>
          <p:nvPr/>
        </p:nvSpPr>
        <p:spPr>
          <a:xfrm flipV="1">
            <a:off x="17422200" y="5817960"/>
            <a:ext cx="1401120" cy="3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3"/>
          <p:cNvSpPr/>
          <p:nvPr/>
        </p:nvSpPr>
        <p:spPr>
          <a:xfrm>
            <a:off x="18848160" y="5259960"/>
            <a:ext cx="4586400" cy="1118160"/>
          </a:xfrm>
          <a:prstGeom prst="flowChartProcess">
            <a:avLst/>
          </a:prstGeom>
          <a:solidFill>
            <a:srgbClr val="51abd4"/>
          </a:solidFill>
          <a:ln w="76200">
            <a:solidFill>
              <a:srgbClr val="51abd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Модуль нейронной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 </a:t>
            </a:r>
            <a:r>
              <a:rPr b="0" lang="ru-RU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сети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9554400" y="5144040"/>
            <a:ext cx="3790440" cy="16056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API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информационной системы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2734560" y="3100680"/>
            <a:ext cx="3355200" cy="11181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Приложение-клиент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2823840" y="7468200"/>
            <a:ext cx="3355200" cy="11181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Приложение-клиент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2160360" y="2725200"/>
            <a:ext cx="4823640" cy="3284280"/>
          </a:xfrm>
          <a:prstGeom prst="rect">
            <a:avLst/>
          </a:prstGeom>
          <a:noFill/>
          <a:ln w="76200">
            <a:solidFill>
              <a:srgbClr val="66c7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8"/>
          <p:cNvSpPr/>
          <p:nvPr/>
        </p:nvSpPr>
        <p:spPr>
          <a:xfrm>
            <a:off x="2396880" y="4627440"/>
            <a:ext cx="4057560" cy="11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Компьютер пользователя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>
            <a:off x="2007360" y="7183800"/>
            <a:ext cx="4823640" cy="3284280"/>
          </a:xfrm>
          <a:prstGeom prst="rect">
            <a:avLst/>
          </a:prstGeom>
          <a:noFill/>
          <a:ln w="76200">
            <a:solidFill>
              <a:srgbClr val="66c7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0"/>
          <p:cNvSpPr/>
          <p:nvPr/>
        </p:nvSpPr>
        <p:spPr>
          <a:xfrm>
            <a:off x="2383560" y="8744760"/>
            <a:ext cx="405756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Мобильное устройство пользователя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1"/>
          <p:cNvSpPr/>
          <p:nvPr/>
        </p:nvSpPr>
        <p:spPr>
          <a:xfrm>
            <a:off x="8819640" y="3261960"/>
            <a:ext cx="14990400" cy="5200200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2"/>
          <p:cNvSpPr/>
          <p:nvPr/>
        </p:nvSpPr>
        <p:spPr>
          <a:xfrm>
            <a:off x="9508320" y="7394400"/>
            <a:ext cx="4057560" cy="6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Сервер системы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44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351000" y="2595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Каждый владелец бизнеса стремиться увеличить свой доход, крупные корпорации хотят больше узнать о нас, а государство лучше понимать нас и следить за нами.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27480" y="405360"/>
            <a:ext cx="2312856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РАЗРАБОТКА НЕЙРОСЕТЕВОГО МОДУЛЯ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23438520" y="12847680"/>
            <a:ext cx="19620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6"/>
          <p:cNvSpPr/>
          <p:nvPr/>
        </p:nvSpPr>
        <p:spPr>
          <a:xfrm>
            <a:off x="1218240" y="3518640"/>
            <a:ext cx="9990000" cy="108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743040" indent="-7426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Выбор главного лица на фотографии (то лицо, которое занимает самую большую площадь на фото)</a:t>
            </a:r>
            <a:endParaRPr b="0" lang="en-US" sz="4400" spc="-1" strike="noStrike">
              <a:latin typeface="Arial"/>
            </a:endParaRPr>
          </a:p>
          <a:p>
            <a:pPr marL="743040" indent="-7426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Определение точек главного лица</a:t>
            </a:r>
            <a:endParaRPr b="0" lang="en-US" sz="4400" spc="-1" strike="noStrike">
              <a:latin typeface="Arial"/>
            </a:endParaRPr>
          </a:p>
          <a:p>
            <a:pPr marL="743040" indent="-7426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Построение отрезков от 30-ой точки до остальных точек</a:t>
            </a:r>
            <a:endParaRPr b="0" lang="en-US" sz="4400" spc="-1" strike="noStrike">
              <a:latin typeface="Arial"/>
            </a:endParaRPr>
          </a:p>
          <a:p>
            <a:pPr marL="743040" indent="-7426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Нормализация отрезков</a:t>
            </a:r>
            <a:endParaRPr b="0" lang="en-US" sz="4400" spc="-1" strike="noStrike">
              <a:latin typeface="Arial"/>
            </a:endParaRPr>
          </a:p>
          <a:p>
            <a:pPr marL="743040" indent="-7426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Передача в нейронную сеть</a:t>
            </a:r>
            <a:endParaRPr b="0" lang="en-US" sz="4400" spc="-1" strike="noStrike">
              <a:latin typeface="Arial"/>
            </a:endParaRPr>
          </a:p>
          <a:p>
            <a:pPr marL="743040" indent="-7426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Отправка результата на сервер</a:t>
            </a:r>
            <a:endParaRPr b="0" lang="en-US" sz="44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67" name="Рисунок 1" descr=""/>
          <p:cNvPicPr/>
          <p:nvPr/>
        </p:nvPicPr>
        <p:blipFill>
          <a:blip r:embed="rId1"/>
          <a:srcRect l="24656" t="23937" r="28376" b="6338"/>
          <a:stretch/>
        </p:blipFill>
        <p:spPr>
          <a:xfrm>
            <a:off x="14936400" y="2044440"/>
            <a:ext cx="8587800" cy="7171560"/>
          </a:xfrm>
          <a:prstGeom prst="rect">
            <a:avLst/>
          </a:prstGeom>
          <a:ln w="0">
            <a:noFill/>
          </a:ln>
        </p:spPr>
      </p:pic>
      <p:pic>
        <p:nvPicPr>
          <p:cNvPr id="168" name="Рисунок 2" descr=""/>
          <p:cNvPicPr/>
          <p:nvPr/>
        </p:nvPicPr>
        <p:blipFill>
          <a:blip r:embed="rId2"/>
          <a:stretch/>
        </p:blipFill>
        <p:spPr>
          <a:xfrm>
            <a:off x="11128320" y="7256160"/>
            <a:ext cx="6599520" cy="5319360"/>
          </a:xfrm>
          <a:prstGeom prst="rect">
            <a:avLst/>
          </a:prstGeom>
          <a:ln w="38100">
            <a:solidFill>
              <a:srgbClr val="00206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1440"/>
            <a:ext cx="24383520" cy="13715640"/>
          </a:xfrm>
          <a:prstGeom prst="rect">
            <a:avLst/>
          </a:prstGeom>
          <a:gradFill rotWithShape="0">
            <a:gsLst>
              <a:gs pos="0">
                <a:srgbClr val="692a7b"/>
              </a:gs>
              <a:gs pos="100000">
                <a:srgbClr val="199cce"/>
              </a:gs>
            </a:gsLst>
            <a:path path="rect">
              <a:fillToRect l="100000" t="13000" r="0" b="87000"/>
            </a:path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350640" y="263160"/>
            <a:ext cx="23681520" cy="13160520"/>
          </a:xfrm>
          <a:prstGeom prst="roundRect">
            <a:avLst>
              <a:gd name="adj" fmla="val 1973"/>
            </a:avLst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Каждый владелец бизнеса стремиться увеличить свой доход, крупные корпорации хотят больше узнать о нас, а государство лучше понимать нас и следить за нами.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27480" y="405360"/>
            <a:ext cx="23091840" cy="1118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1e94c8"/>
                </a:solidFill>
                <a:latin typeface="Helvetica Neue"/>
                <a:ea typeface="Helvetica Neue"/>
              </a:rPr>
              <a:t>ОБУЧЕНИЕ НЕЙРОННОЙ СЕТИ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3438520" y="12847680"/>
            <a:ext cx="196200" cy="426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0240" rIns="30240" tIns="30240" bIns="302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4122360" y="3261960"/>
            <a:ext cx="144000" cy="51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10595520" y="2088000"/>
            <a:ext cx="12940920" cy="36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Использовались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Cohn-Kanade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и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JAFFE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датасеты. 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В сумме получилось </a:t>
            </a:r>
            <a:r>
              <a:rPr b="1" lang="ru-RU" sz="44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1250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 фотографий. 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Набор данных был разбит на батчи по </a:t>
            </a:r>
            <a:r>
              <a:rPr b="1" lang="ru-RU" sz="44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90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 экземпляров в каждом.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75" name="Рисунок 7" descr=""/>
          <p:cNvPicPr/>
          <p:nvPr/>
        </p:nvPicPr>
        <p:blipFill>
          <a:blip r:embed="rId1"/>
          <a:stretch/>
        </p:blipFill>
        <p:spPr>
          <a:xfrm>
            <a:off x="9127080" y="7358400"/>
            <a:ext cx="14507280" cy="570276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7"/>
          <p:cNvSpPr/>
          <p:nvPr/>
        </p:nvSpPr>
        <p:spPr>
          <a:xfrm>
            <a:off x="10595520" y="6090840"/>
            <a:ext cx="12940920" cy="14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График обучения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по метрике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accuracy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на</a:t>
            </a:r>
            <a:r>
              <a:rPr b="1" lang="ru-RU" sz="44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 250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эпохах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945360" y="2075400"/>
            <a:ext cx="8590680" cy="85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Лучший результат был получен при использовании </a:t>
            </a:r>
            <a:r>
              <a:rPr b="0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гиперболического тангенса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, как функции активации и </a:t>
            </a:r>
            <a:r>
              <a:rPr b="0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3-ех скрытых слоев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 по </a:t>
            </a:r>
            <a:r>
              <a:rPr b="1" lang="ru-RU" sz="44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256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 нейронов в каждом. 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Было получено </a:t>
            </a:r>
            <a:r>
              <a:rPr b="1" lang="ru-RU" sz="48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85</a:t>
            </a:r>
            <a:r>
              <a:rPr b="1" lang="en-US" sz="48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%</a:t>
            </a:r>
            <a:r>
              <a:rPr b="1" lang="ru-RU" sz="48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точности по метрике </a:t>
            </a:r>
            <a:r>
              <a:rPr b="0" lang="en-US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accuracy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на валидационной выборке.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1082520" y="8515080"/>
            <a:ext cx="7207200" cy="31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Всего было проведено около </a:t>
            </a:r>
            <a:r>
              <a:rPr b="0" lang="ru-RU" sz="4000" spc="-1" strike="noStrike">
                <a:solidFill>
                  <a:srgbClr val="51abd4"/>
                </a:solidFill>
                <a:latin typeface="Helvetica Neue Medium"/>
                <a:ea typeface="Calibri"/>
              </a:rPr>
              <a:t>13 попыток обучений </a:t>
            </a:r>
            <a:r>
              <a:rPr b="0" lang="ru-RU" sz="4000" spc="-1" strike="noStrike">
                <a:solidFill>
                  <a:srgbClr val="000000"/>
                </a:solidFill>
                <a:latin typeface="Helvetica Neue Medium"/>
                <a:ea typeface="Calibri"/>
              </a:rPr>
              <a:t>общей сложностью около 40 часов. 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LibreOffice/7.0.6.2$Linux_X86_64 LibreOffice_project/00$Build-2</Application>
  <AppVersion>15.0000</AppVersion>
  <Words>808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2020-06-16T12:27:21Z</dcterms:created>
  <dc:creator>Александр Перепечаев</dc:creator>
  <dc:description/>
  <dc:language>en-US</dc:language>
  <cp:lastModifiedBy/>
  <dcterms:modified xsi:type="dcterms:W3CDTF">2021-06-19T13:33:24Z</dcterms:modified>
  <cp:revision>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Произвольный</vt:lpwstr>
  </property>
  <property fmtid="{D5CDD505-2E9C-101B-9397-08002B2CF9AE}" pid="4" name="Slides">
    <vt:i4>14</vt:i4>
  </property>
</Properties>
</file>