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75" r:id="rId10"/>
    <p:sldId id="26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63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6658" autoAdjust="0"/>
  </p:normalViewPr>
  <p:slideViewPr>
    <p:cSldViewPr>
      <p:cViewPr>
        <p:scale>
          <a:sx n="66" d="100"/>
          <a:sy n="66" d="100"/>
        </p:scale>
        <p:origin x="1280" y="32"/>
      </p:cViewPr>
      <p:guideLst>
        <p:guide orient="horz" pos="2160"/>
        <p:guide pos="2880"/>
      </p:guideLst>
    </p:cSldViewPr>
  </p:slideViewPr>
  <p:outlineViewPr>
    <p:cViewPr>
      <p:scale>
        <a:sx n="33" d="100"/>
        <a:sy n="33" d="100"/>
      </p:scale>
      <p:origin x="0" y="2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F18C4C7-0469-4099-8FA0-113A96B3A4BB}" type="datetimeFigureOut">
              <a:rPr lang="en-US" smtClean="0"/>
              <a:t>07-Dec-23</a:t>
            </a:fld>
            <a:endParaRPr lang="en-US"/>
          </a:p>
        </p:txBody>
      </p:sp>
      <p:sp>
        <p:nvSpPr>
          <p:cNvPr id="8" name="Slide Number Placeholder 7"/>
          <p:cNvSpPr>
            <a:spLocks noGrp="1"/>
          </p:cNvSpPr>
          <p:nvPr>
            <p:ph type="sldNum" sz="quarter" idx="11"/>
          </p:nvPr>
        </p:nvSpPr>
        <p:spPr/>
        <p:txBody>
          <a:bodyPr/>
          <a:lstStyle/>
          <a:p>
            <a:fld id="{2F31D07E-70CC-4515-99B4-FFCC802721B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18C4C7-0469-4099-8FA0-113A96B3A4BB}" type="datetimeFigureOut">
              <a:rPr lang="en-US" smtClean="0"/>
              <a:t>07-Dec-23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18C4C7-0469-4099-8FA0-113A96B3A4BB}" type="datetimeFigureOut">
              <a:rPr lang="en-US" smtClean="0"/>
              <a:t>07-Dec-23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8C4C7-0469-4099-8FA0-113A96B3A4BB}" type="datetimeFigureOut">
              <a:rPr lang="en-US" smtClean="0"/>
              <a:t>07-Dec-23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C4C7-0469-4099-8FA0-113A96B3A4BB}" type="datetimeFigureOut">
              <a:rPr lang="en-US" smtClean="0"/>
              <a:t>07-Dec-23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1D07E-70CC-4515-99B4-FFCC802721B8}"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8C4C7-0469-4099-8FA0-113A96B3A4BB}" type="datetimeFigureOut">
              <a:rPr lang="en-US" smtClean="0"/>
              <a:t>07-Dec-23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1D07E-70CC-4515-99B4-FFCC802721B8}"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F18C4C7-0469-4099-8FA0-113A96B3A4BB}" type="datetimeFigureOut">
              <a:rPr lang="en-US" smtClean="0"/>
              <a:t>07-Dec-23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1D07E-70CC-4515-99B4-FFCC802721B8}"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8C4C7-0469-4099-8FA0-113A96B3A4BB}" type="datetimeFigureOut">
              <a:rPr lang="en-US" smtClean="0"/>
              <a:t>07-Dec-23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8C4C7-0469-4099-8FA0-113A96B3A4BB}" type="datetimeFigureOut">
              <a:rPr lang="en-US" smtClean="0"/>
              <a:t>07-Dec-23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8C4C7-0469-4099-8FA0-113A96B3A4BB}" type="datetimeFigureOut">
              <a:rPr lang="en-US" smtClean="0"/>
              <a:t>07-Dec-23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8C4C7-0469-4099-8FA0-113A96B3A4BB}" type="datetimeFigureOut">
              <a:rPr lang="en-US" smtClean="0"/>
              <a:t>07-Dec-23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1D07E-70CC-4515-99B4-FFCC802721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18C4C7-0469-4099-8FA0-113A96B3A4BB}" type="datetimeFigureOut">
              <a:rPr lang="en-US" smtClean="0"/>
              <a:t>07-Dec-23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31D07E-70CC-4515-99B4-FFCC802721B8}"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3269112"/>
            <a:ext cx="6400800" cy="902778"/>
          </a:xfrm>
        </p:spPr>
        <p:txBody>
          <a:bodyPr>
            <a:normAutofit/>
          </a:bodyPr>
          <a:lstStyle/>
          <a:p>
            <a:r>
              <a:rPr lang="en-US" sz="4800" dirty="0">
                <a:solidFill>
                  <a:schemeClr val="tx2"/>
                </a:solidFill>
                <a:latin typeface="Teko Medium" pitchFamily="2" charset="0"/>
                <a:cs typeface="Teko Medium" pitchFamily="2" charset="0"/>
              </a:rPr>
              <a:t>BESTIN AUTOMATION</a:t>
            </a:r>
          </a:p>
          <a:p>
            <a:endParaRPr lang="en-US" b="1" dirty="0">
              <a:solidFill>
                <a:schemeClr val="tx1">
                  <a:lumMod val="75000"/>
                  <a:lumOff val="25000"/>
                </a:schemeClr>
              </a:solidFill>
            </a:endParaRPr>
          </a:p>
        </p:txBody>
      </p:sp>
      <p:grpSp>
        <p:nvGrpSpPr>
          <p:cNvPr id="5" name="Group 4"/>
          <p:cNvGrpSpPr/>
          <p:nvPr/>
        </p:nvGrpSpPr>
        <p:grpSpPr>
          <a:xfrm>
            <a:off x="-811587" y="1017213"/>
            <a:ext cx="4172550" cy="6364956"/>
            <a:chOff x="-811587" y="1017213"/>
            <a:chExt cx="4172550" cy="6364956"/>
          </a:xfrm>
        </p:grpSpPr>
        <p:sp>
          <p:nvSpPr>
            <p:cNvPr id="6" name="Rectangle 5"/>
            <p:cNvSpPr/>
            <p:nvPr/>
          </p:nvSpPr>
          <p:spPr>
            <a:xfrm rot="2700000">
              <a:off x="481520" y="2236413"/>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2700000">
              <a:off x="432880" y="4773987"/>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rot="2700000">
              <a:off x="1760763" y="3531813"/>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3695700" y="3943290"/>
            <a:ext cx="4953000" cy="400110"/>
          </a:xfrm>
          <a:prstGeom prst="rect">
            <a:avLst/>
          </a:prstGeom>
        </p:spPr>
        <p:txBody>
          <a:bodyPr wrap="square">
            <a:spAutoFit/>
          </a:bodyPr>
          <a:lstStyle/>
          <a:p>
            <a:pPr lvl="0" algn="ctr">
              <a:spcBef>
                <a:spcPct val="20000"/>
              </a:spcBef>
            </a:pPr>
            <a:r>
              <a:rPr lang="en-US" sz="2000" b="1" dirty="0">
                <a:solidFill>
                  <a:prstClr val="black">
                    <a:lumMod val="75000"/>
                    <a:lumOff val="25000"/>
                  </a:prstClr>
                </a:solidFill>
                <a:latin typeface="Century Gothic"/>
              </a:rPr>
              <a:t>An ISO 9001:2015 certified company</a:t>
            </a:r>
          </a:p>
        </p:txBody>
      </p:sp>
      <p:sp>
        <p:nvSpPr>
          <p:cNvPr id="12" name="Rectangle 11"/>
          <p:cNvSpPr/>
          <p:nvPr/>
        </p:nvSpPr>
        <p:spPr>
          <a:xfrm>
            <a:off x="4800600" y="5862935"/>
            <a:ext cx="3940502" cy="461665"/>
          </a:xfrm>
          <a:prstGeom prst="rect">
            <a:avLst/>
          </a:prstGeom>
        </p:spPr>
        <p:txBody>
          <a:bodyPr wrap="none">
            <a:spAutoFit/>
          </a:bodyPr>
          <a:lstStyle/>
          <a:p>
            <a:pPr lvl="0" algn="r">
              <a:spcBef>
                <a:spcPct val="20000"/>
              </a:spcBef>
            </a:pPr>
            <a:r>
              <a:rPr lang="en-US" sz="2400" b="1" dirty="0">
                <a:solidFill>
                  <a:prstClr val="black">
                    <a:lumMod val="75000"/>
                    <a:lumOff val="25000"/>
                  </a:prstClr>
                </a:solidFill>
                <a:latin typeface="Century Gothic"/>
              </a:rPr>
              <a:t>Proprietor: Amritpal Singh</a:t>
            </a:r>
            <a:endParaRPr lang="en-US" sz="2400" dirty="0"/>
          </a:p>
        </p:txBody>
      </p:sp>
      <p:cxnSp>
        <p:nvCxnSpPr>
          <p:cNvPr id="15" name="Straight Arrow Connector 14"/>
          <p:cNvCxnSpPr/>
          <p:nvPr/>
        </p:nvCxnSpPr>
        <p:spPr>
          <a:xfrm>
            <a:off x="3200400" y="609600"/>
            <a:ext cx="50673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3200400" y="1905000"/>
            <a:ext cx="50673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8" name="Rectangle 27"/>
          <p:cNvSpPr/>
          <p:nvPr/>
        </p:nvSpPr>
        <p:spPr>
          <a:xfrm>
            <a:off x="3053219" y="878581"/>
            <a:ext cx="5361661" cy="707886"/>
          </a:xfrm>
          <a:prstGeom prst="rect">
            <a:avLst/>
          </a:prstGeom>
        </p:spPr>
        <p:txBody>
          <a:bodyPr wrap="none">
            <a:spAutoFit/>
          </a:bodyPr>
          <a:lstStyle/>
          <a:p>
            <a:r>
              <a:rPr lang="en-US" sz="4000" b="1" spc="300" dirty="0">
                <a:solidFill>
                  <a:schemeClr val="tx2"/>
                </a:solidFill>
                <a:latin typeface="Teko Medium" pitchFamily="2" charset="0"/>
                <a:cs typeface="Teko Medium" pitchFamily="2" charset="0"/>
              </a:rPr>
              <a:t>ULTRASONIC SENSOR</a:t>
            </a:r>
          </a:p>
        </p:txBody>
      </p:sp>
      <p:sp>
        <p:nvSpPr>
          <p:cNvPr id="2" name="Rectangle 1">
            <a:extLst>
              <a:ext uri="{FF2B5EF4-FFF2-40B4-BE49-F238E27FC236}">
                <a16:creationId xmlns:a16="http://schemas.microsoft.com/office/drawing/2014/main" id="{15E84F77-A4AC-4F08-9C90-6EE5962C7A65}"/>
              </a:ext>
            </a:extLst>
          </p:cNvPr>
          <p:cNvSpPr/>
          <p:nvPr/>
        </p:nvSpPr>
        <p:spPr>
          <a:xfrm>
            <a:off x="6248400" y="1905000"/>
            <a:ext cx="1912703" cy="584775"/>
          </a:xfrm>
          <a:prstGeom prst="rect">
            <a:avLst/>
          </a:prstGeom>
        </p:spPr>
        <p:txBody>
          <a:bodyPr wrap="none">
            <a:spAutoFit/>
          </a:bodyPr>
          <a:lstStyle/>
          <a:p>
            <a:r>
              <a:rPr lang="en-US" sz="3200" b="1" dirty="0">
                <a:solidFill>
                  <a:srgbClr val="4963AB"/>
                </a:solidFill>
              </a:rPr>
              <a:t>HC-SR04</a:t>
            </a:r>
            <a:endParaRPr lang="en-US" b="1" dirty="0">
              <a:solidFill>
                <a:srgbClr val="4963AB"/>
              </a:solidFill>
            </a:endParaRPr>
          </a:p>
        </p:txBody>
      </p:sp>
    </p:spTree>
    <p:extLst>
      <p:ext uri="{BB962C8B-B14F-4D97-AF65-F5344CB8AC3E}">
        <p14:creationId xmlns:p14="http://schemas.microsoft.com/office/powerpoint/2010/main" val="164323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98988"/>
            <a:ext cx="1541884" cy="645577"/>
          </a:xfrm>
        </p:spPr>
        <p:txBody>
          <a:bodyPr anchor="t"/>
          <a:lstStyle/>
          <a:p>
            <a:pPr algn="l">
              <a:lnSpc>
                <a:spcPct val="100000"/>
              </a:lnSpc>
            </a:pPr>
            <a:r>
              <a:rPr lang="en-US" sz="3200" b="1" dirty="0"/>
              <a:t>Code:</a:t>
            </a:r>
          </a:p>
        </p:txBody>
      </p:sp>
      <p:grpSp>
        <p:nvGrpSpPr>
          <p:cNvPr id="13" name="Group 12"/>
          <p:cNvGrpSpPr/>
          <p:nvPr/>
        </p:nvGrpSpPr>
        <p:grpSpPr>
          <a:xfrm>
            <a:off x="-838200" y="1054585"/>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176C52FB-2D1C-40E2-B2E9-C72D1B0BEB9B}"/>
              </a:ext>
            </a:extLst>
          </p:cNvPr>
          <p:cNvSpPr/>
          <p:nvPr/>
        </p:nvSpPr>
        <p:spPr>
          <a:xfrm>
            <a:off x="3788768" y="496502"/>
            <a:ext cx="4572000" cy="6247864"/>
          </a:xfrm>
          <a:prstGeom prst="rect">
            <a:avLst/>
          </a:prstGeom>
        </p:spPr>
        <p:txBody>
          <a:bodyPr>
            <a:spAutoFit/>
          </a:bodyPr>
          <a:lstStyle/>
          <a:p>
            <a:r>
              <a:rPr lang="en-US" sz="2000" dirty="0">
                <a:solidFill>
                  <a:srgbClr val="954121"/>
                </a:solidFill>
                <a:latin typeface="-apple-system"/>
              </a:rPr>
              <a:t>const</a:t>
            </a:r>
            <a:r>
              <a:rPr lang="en-US" sz="2000" dirty="0">
                <a:solidFill>
                  <a:srgbClr val="000000"/>
                </a:solidFill>
                <a:latin typeface="-apple-system"/>
              </a:rPr>
              <a:t> </a:t>
            </a:r>
            <a:r>
              <a:rPr lang="en-US" sz="2000" dirty="0">
                <a:solidFill>
                  <a:srgbClr val="954121"/>
                </a:solidFill>
                <a:latin typeface="-apple-system"/>
              </a:rPr>
              <a:t>int</a:t>
            </a:r>
            <a:r>
              <a:rPr lang="en-US" sz="2000" dirty="0">
                <a:solidFill>
                  <a:srgbClr val="000000"/>
                </a:solidFill>
                <a:latin typeface="-apple-system"/>
              </a:rPr>
              <a:t> </a:t>
            </a:r>
            <a:r>
              <a:rPr lang="en-US" sz="2000" dirty="0" err="1">
                <a:solidFill>
                  <a:srgbClr val="000000"/>
                </a:solidFill>
                <a:latin typeface="-apple-system"/>
              </a:rPr>
              <a:t>trigPin</a:t>
            </a:r>
            <a:r>
              <a:rPr lang="en-US" sz="2000" dirty="0">
                <a:solidFill>
                  <a:srgbClr val="000000"/>
                </a:solidFill>
                <a:latin typeface="-apple-system"/>
              </a:rPr>
              <a:t> = </a:t>
            </a:r>
            <a:r>
              <a:rPr lang="en-US" sz="2000" dirty="0">
                <a:solidFill>
                  <a:srgbClr val="40A070"/>
                </a:solidFill>
                <a:latin typeface="-apple-system"/>
              </a:rPr>
              <a:t>9</a:t>
            </a:r>
            <a:r>
              <a:rPr lang="en-US" sz="2000" dirty="0">
                <a:solidFill>
                  <a:srgbClr val="000000"/>
                </a:solidFill>
                <a:latin typeface="-apple-system"/>
              </a:rPr>
              <a:t>;</a:t>
            </a:r>
          </a:p>
          <a:p>
            <a:r>
              <a:rPr lang="en-US" sz="2000" dirty="0">
                <a:solidFill>
                  <a:srgbClr val="000000"/>
                </a:solidFill>
                <a:latin typeface="-apple-system"/>
              </a:rPr>
              <a:t> </a:t>
            </a:r>
            <a:r>
              <a:rPr lang="en-US" sz="2000" dirty="0">
                <a:solidFill>
                  <a:srgbClr val="954121"/>
                </a:solidFill>
                <a:latin typeface="-apple-system"/>
              </a:rPr>
              <a:t>const</a:t>
            </a:r>
            <a:r>
              <a:rPr lang="en-US" sz="2000" dirty="0">
                <a:solidFill>
                  <a:srgbClr val="000000"/>
                </a:solidFill>
                <a:latin typeface="-apple-system"/>
              </a:rPr>
              <a:t> </a:t>
            </a:r>
            <a:r>
              <a:rPr lang="en-US" sz="2000" dirty="0">
                <a:solidFill>
                  <a:srgbClr val="954121"/>
                </a:solidFill>
                <a:latin typeface="-apple-system"/>
              </a:rPr>
              <a:t>int</a:t>
            </a:r>
            <a:r>
              <a:rPr lang="en-US" sz="2000" dirty="0">
                <a:solidFill>
                  <a:srgbClr val="000000"/>
                </a:solidFill>
                <a:latin typeface="-apple-system"/>
              </a:rPr>
              <a:t> </a:t>
            </a:r>
            <a:r>
              <a:rPr lang="en-US" sz="2000" dirty="0" err="1">
                <a:solidFill>
                  <a:srgbClr val="000000"/>
                </a:solidFill>
                <a:latin typeface="-apple-system"/>
              </a:rPr>
              <a:t>echoPin</a:t>
            </a:r>
            <a:r>
              <a:rPr lang="en-US" sz="2000" dirty="0">
                <a:solidFill>
                  <a:srgbClr val="000000"/>
                </a:solidFill>
                <a:latin typeface="-apple-system"/>
              </a:rPr>
              <a:t> = </a:t>
            </a:r>
            <a:r>
              <a:rPr lang="en-US" sz="2000" dirty="0">
                <a:solidFill>
                  <a:srgbClr val="40A070"/>
                </a:solidFill>
                <a:latin typeface="-apple-system"/>
              </a:rPr>
              <a:t>10</a:t>
            </a:r>
            <a:r>
              <a:rPr lang="en-US" sz="2000" dirty="0">
                <a:solidFill>
                  <a:srgbClr val="000000"/>
                </a:solidFill>
                <a:latin typeface="-apple-system"/>
              </a:rPr>
              <a:t>; </a:t>
            </a:r>
          </a:p>
          <a:p>
            <a:r>
              <a:rPr lang="en-US" sz="2000" dirty="0">
                <a:solidFill>
                  <a:srgbClr val="954121"/>
                </a:solidFill>
                <a:latin typeface="-apple-system"/>
              </a:rPr>
              <a:t>long</a:t>
            </a:r>
            <a:r>
              <a:rPr lang="en-US" sz="2000" dirty="0">
                <a:solidFill>
                  <a:srgbClr val="000000"/>
                </a:solidFill>
                <a:latin typeface="-apple-system"/>
              </a:rPr>
              <a:t> duration; </a:t>
            </a:r>
          </a:p>
          <a:p>
            <a:r>
              <a:rPr lang="en-US" sz="2000" dirty="0">
                <a:solidFill>
                  <a:srgbClr val="954121"/>
                </a:solidFill>
                <a:latin typeface="-apple-system"/>
              </a:rPr>
              <a:t>int</a:t>
            </a:r>
            <a:r>
              <a:rPr lang="en-US" sz="2000" dirty="0">
                <a:solidFill>
                  <a:srgbClr val="000000"/>
                </a:solidFill>
                <a:latin typeface="-apple-system"/>
              </a:rPr>
              <a:t> distance;</a:t>
            </a:r>
          </a:p>
          <a:p>
            <a:endParaRPr lang="en-US" sz="2000" dirty="0">
              <a:solidFill>
                <a:srgbClr val="000000"/>
              </a:solidFill>
              <a:latin typeface="-apple-system"/>
            </a:endParaRPr>
          </a:p>
          <a:p>
            <a:r>
              <a:rPr lang="en-US" sz="2000" dirty="0">
                <a:solidFill>
                  <a:srgbClr val="954121"/>
                </a:solidFill>
                <a:latin typeface="-apple-system"/>
              </a:rPr>
              <a:t>void</a:t>
            </a:r>
            <a:r>
              <a:rPr lang="en-US" sz="2000" dirty="0">
                <a:solidFill>
                  <a:srgbClr val="000000"/>
                </a:solidFill>
                <a:latin typeface="-apple-system"/>
              </a:rPr>
              <a:t> </a:t>
            </a:r>
            <a:r>
              <a:rPr lang="en-US" sz="2000" b="1" dirty="0">
                <a:solidFill>
                  <a:srgbClr val="445588"/>
                </a:solidFill>
                <a:latin typeface="-apple-system"/>
              </a:rPr>
              <a:t>setup</a:t>
            </a:r>
            <a:r>
              <a:rPr lang="en-US" sz="2000" dirty="0">
                <a:solidFill>
                  <a:srgbClr val="0000FF"/>
                </a:solidFill>
                <a:latin typeface="-apple-system"/>
              </a:rPr>
              <a:t>()</a:t>
            </a:r>
            <a:r>
              <a:rPr lang="en-US" sz="2000" dirty="0">
                <a:solidFill>
                  <a:srgbClr val="000000"/>
                </a:solidFill>
                <a:latin typeface="-apple-system"/>
              </a:rPr>
              <a:t> { </a:t>
            </a:r>
          </a:p>
          <a:p>
            <a:r>
              <a:rPr lang="en-US" sz="2000" dirty="0" err="1">
                <a:solidFill>
                  <a:srgbClr val="0086B3"/>
                </a:solidFill>
                <a:latin typeface="-apple-system"/>
              </a:rPr>
              <a:t>pinMode</a:t>
            </a:r>
            <a:r>
              <a:rPr lang="en-US" sz="2000" dirty="0">
                <a:solidFill>
                  <a:srgbClr val="000000"/>
                </a:solidFill>
                <a:latin typeface="-apple-system"/>
              </a:rPr>
              <a:t>(</a:t>
            </a:r>
            <a:r>
              <a:rPr lang="en-US" sz="2000" dirty="0" err="1">
                <a:solidFill>
                  <a:srgbClr val="000000"/>
                </a:solidFill>
                <a:latin typeface="-apple-system"/>
              </a:rPr>
              <a:t>trigPin</a:t>
            </a:r>
            <a:r>
              <a:rPr lang="en-US" sz="2000" dirty="0">
                <a:solidFill>
                  <a:srgbClr val="000000"/>
                </a:solidFill>
                <a:latin typeface="-apple-system"/>
              </a:rPr>
              <a:t>, </a:t>
            </a:r>
            <a:r>
              <a:rPr lang="en-US" sz="2000" dirty="0">
                <a:solidFill>
                  <a:srgbClr val="954121"/>
                </a:solidFill>
                <a:latin typeface="-apple-system"/>
              </a:rPr>
              <a:t>OUTPUT</a:t>
            </a:r>
            <a:r>
              <a:rPr lang="en-US" sz="2000" dirty="0">
                <a:solidFill>
                  <a:srgbClr val="000000"/>
                </a:solidFill>
                <a:latin typeface="-apple-system"/>
              </a:rPr>
              <a:t>); </a:t>
            </a:r>
          </a:p>
          <a:p>
            <a:r>
              <a:rPr lang="en-US" sz="2000" dirty="0" err="1">
                <a:solidFill>
                  <a:srgbClr val="0086B3"/>
                </a:solidFill>
                <a:latin typeface="-apple-system"/>
              </a:rPr>
              <a:t>pinMode</a:t>
            </a:r>
            <a:r>
              <a:rPr lang="en-US" sz="2000" dirty="0">
                <a:solidFill>
                  <a:srgbClr val="000000"/>
                </a:solidFill>
                <a:latin typeface="-apple-system"/>
              </a:rPr>
              <a:t>(</a:t>
            </a:r>
            <a:r>
              <a:rPr lang="en-US" sz="2000" dirty="0" err="1">
                <a:solidFill>
                  <a:srgbClr val="000000"/>
                </a:solidFill>
                <a:latin typeface="-apple-system"/>
              </a:rPr>
              <a:t>echoPin</a:t>
            </a:r>
            <a:r>
              <a:rPr lang="en-US" sz="2000" dirty="0">
                <a:solidFill>
                  <a:srgbClr val="000000"/>
                </a:solidFill>
                <a:latin typeface="-apple-system"/>
              </a:rPr>
              <a:t>, </a:t>
            </a:r>
            <a:r>
              <a:rPr lang="en-US" sz="2000" dirty="0">
                <a:solidFill>
                  <a:srgbClr val="954121"/>
                </a:solidFill>
                <a:latin typeface="-apple-system"/>
              </a:rPr>
              <a:t>INPUT</a:t>
            </a:r>
            <a:r>
              <a:rPr lang="en-US" sz="2000" dirty="0">
                <a:latin typeface="-apple-system"/>
              </a:rPr>
              <a:t>)</a:t>
            </a:r>
            <a:r>
              <a:rPr lang="en-US" sz="2000" dirty="0">
                <a:solidFill>
                  <a:srgbClr val="954121"/>
                </a:solidFill>
                <a:latin typeface="-apple-system"/>
              </a:rPr>
              <a:t>;</a:t>
            </a:r>
          </a:p>
          <a:p>
            <a:r>
              <a:rPr lang="en-US" sz="2000" dirty="0" err="1">
                <a:solidFill>
                  <a:srgbClr val="0086B3"/>
                </a:solidFill>
                <a:latin typeface="-apple-system"/>
              </a:rPr>
              <a:t>Serial</a:t>
            </a:r>
            <a:r>
              <a:rPr lang="en-US" sz="2000" dirty="0" err="1">
                <a:solidFill>
                  <a:srgbClr val="000000"/>
                </a:solidFill>
                <a:latin typeface="-apple-system"/>
              </a:rPr>
              <a:t>.</a:t>
            </a:r>
            <a:r>
              <a:rPr lang="en-US" sz="2000" dirty="0" err="1">
                <a:solidFill>
                  <a:srgbClr val="0086B3"/>
                </a:solidFill>
                <a:latin typeface="-apple-system"/>
              </a:rPr>
              <a:t>begin</a:t>
            </a:r>
            <a:r>
              <a:rPr lang="en-US" sz="2000" dirty="0">
                <a:solidFill>
                  <a:srgbClr val="000000"/>
                </a:solidFill>
                <a:latin typeface="-apple-system"/>
              </a:rPr>
              <a:t>(</a:t>
            </a:r>
            <a:r>
              <a:rPr lang="en-US" sz="2000" dirty="0">
                <a:solidFill>
                  <a:srgbClr val="40A070"/>
                </a:solidFill>
                <a:latin typeface="-apple-system"/>
              </a:rPr>
              <a:t>9600</a:t>
            </a:r>
            <a:r>
              <a:rPr lang="en-US" sz="2000" dirty="0">
                <a:solidFill>
                  <a:srgbClr val="000000"/>
                </a:solidFill>
                <a:latin typeface="-apple-system"/>
              </a:rPr>
              <a:t>);</a:t>
            </a:r>
          </a:p>
          <a:p>
            <a:r>
              <a:rPr lang="en-US" sz="2000" dirty="0">
                <a:solidFill>
                  <a:srgbClr val="000000"/>
                </a:solidFill>
                <a:latin typeface="-apple-system"/>
              </a:rPr>
              <a:t>} </a:t>
            </a:r>
          </a:p>
          <a:p>
            <a:r>
              <a:rPr lang="en-US" sz="2000" dirty="0">
                <a:solidFill>
                  <a:srgbClr val="954121"/>
                </a:solidFill>
                <a:latin typeface="-apple-system"/>
              </a:rPr>
              <a:t>void</a:t>
            </a:r>
            <a:r>
              <a:rPr lang="en-US" sz="2000" dirty="0">
                <a:solidFill>
                  <a:srgbClr val="000000"/>
                </a:solidFill>
                <a:latin typeface="-apple-system"/>
              </a:rPr>
              <a:t> </a:t>
            </a:r>
            <a:r>
              <a:rPr lang="en-US" sz="2000" b="1" dirty="0">
                <a:solidFill>
                  <a:srgbClr val="445588"/>
                </a:solidFill>
                <a:latin typeface="-apple-system"/>
              </a:rPr>
              <a:t>loop</a:t>
            </a:r>
            <a:r>
              <a:rPr lang="en-US" sz="2000" dirty="0">
                <a:solidFill>
                  <a:srgbClr val="0000FF"/>
                </a:solidFill>
                <a:latin typeface="-apple-system"/>
              </a:rPr>
              <a:t>()</a:t>
            </a:r>
            <a:r>
              <a:rPr lang="en-US" sz="2000" dirty="0">
                <a:solidFill>
                  <a:srgbClr val="000000"/>
                </a:solidFill>
                <a:latin typeface="-apple-system"/>
              </a:rPr>
              <a:t> { </a:t>
            </a:r>
            <a:endParaRPr lang="en-US" sz="2000" i="1" dirty="0">
              <a:solidFill>
                <a:srgbClr val="408080"/>
              </a:solidFill>
              <a:latin typeface="-apple-system"/>
            </a:endParaRPr>
          </a:p>
          <a:p>
            <a:r>
              <a:rPr lang="en-US" sz="2000" dirty="0" err="1">
                <a:solidFill>
                  <a:srgbClr val="0086B3"/>
                </a:solidFill>
                <a:latin typeface="-apple-system"/>
              </a:rPr>
              <a:t>digitalWrite</a:t>
            </a:r>
            <a:r>
              <a:rPr lang="en-US" sz="2000" dirty="0">
                <a:solidFill>
                  <a:srgbClr val="000000"/>
                </a:solidFill>
                <a:latin typeface="-apple-system"/>
              </a:rPr>
              <a:t>(</a:t>
            </a:r>
            <a:r>
              <a:rPr lang="en-US" sz="2000" dirty="0" err="1">
                <a:solidFill>
                  <a:srgbClr val="000000"/>
                </a:solidFill>
                <a:latin typeface="-apple-system"/>
              </a:rPr>
              <a:t>trigPin</a:t>
            </a:r>
            <a:r>
              <a:rPr lang="en-US" sz="2000" dirty="0">
                <a:solidFill>
                  <a:srgbClr val="000000"/>
                </a:solidFill>
                <a:latin typeface="-apple-system"/>
              </a:rPr>
              <a:t>, </a:t>
            </a:r>
            <a:r>
              <a:rPr lang="en-US" sz="2000" dirty="0">
                <a:solidFill>
                  <a:srgbClr val="954121"/>
                </a:solidFill>
                <a:latin typeface="-apple-system"/>
              </a:rPr>
              <a:t>LOW</a:t>
            </a:r>
            <a:r>
              <a:rPr lang="en-US" sz="2000" dirty="0">
                <a:solidFill>
                  <a:srgbClr val="000000"/>
                </a:solidFill>
                <a:latin typeface="-apple-system"/>
              </a:rPr>
              <a:t>); </a:t>
            </a:r>
            <a:r>
              <a:rPr lang="en-US" sz="2000" dirty="0" err="1">
                <a:solidFill>
                  <a:srgbClr val="0086B3"/>
                </a:solidFill>
                <a:latin typeface="-apple-system"/>
              </a:rPr>
              <a:t>delayMicroseconds</a:t>
            </a:r>
            <a:r>
              <a:rPr lang="en-US" sz="2000" dirty="0">
                <a:solidFill>
                  <a:srgbClr val="000000"/>
                </a:solidFill>
                <a:latin typeface="-apple-system"/>
              </a:rPr>
              <a:t>(</a:t>
            </a:r>
            <a:r>
              <a:rPr lang="en-US" sz="2000" dirty="0">
                <a:solidFill>
                  <a:srgbClr val="40A070"/>
                </a:solidFill>
                <a:latin typeface="-apple-system"/>
              </a:rPr>
              <a:t>2</a:t>
            </a:r>
            <a:r>
              <a:rPr lang="en-US" sz="2000" dirty="0">
                <a:solidFill>
                  <a:srgbClr val="000000"/>
                </a:solidFill>
                <a:latin typeface="-apple-system"/>
              </a:rPr>
              <a:t>); </a:t>
            </a:r>
          </a:p>
          <a:p>
            <a:r>
              <a:rPr lang="en-US" sz="2000" dirty="0" err="1">
                <a:solidFill>
                  <a:srgbClr val="0086B3"/>
                </a:solidFill>
                <a:latin typeface="-apple-system"/>
              </a:rPr>
              <a:t>digitalWrite</a:t>
            </a:r>
            <a:r>
              <a:rPr lang="en-US" sz="2000" dirty="0">
                <a:solidFill>
                  <a:srgbClr val="000000"/>
                </a:solidFill>
                <a:latin typeface="-apple-system"/>
              </a:rPr>
              <a:t>(</a:t>
            </a:r>
            <a:r>
              <a:rPr lang="en-US" sz="2000" dirty="0" err="1">
                <a:solidFill>
                  <a:srgbClr val="000000"/>
                </a:solidFill>
                <a:latin typeface="-apple-system"/>
              </a:rPr>
              <a:t>trigPin</a:t>
            </a:r>
            <a:r>
              <a:rPr lang="en-US" sz="2000" dirty="0">
                <a:solidFill>
                  <a:srgbClr val="000000"/>
                </a:solidFill>
                <a:latin typeface="-apple-system"/>
              </a:rPr>
              <a:t>, </a:t>
            </a:r>
            <a:r>
              <a:rPr lang="en-US" sz="2000" dirty="0">
                <a:solidFill>
                  <a:srgbClr val="954121"/>
                </a:solidFill>
                <a:latin typeface="-apple-system"/>
              </a:rPr>
              <a:t>HIGH</a:t>
            </a:r>
            <a:r>
              <a:rPr lang="en-US" sz="2000" dirty="0">
                <a:solidFill>
                  <a:srgbClr val="000000"/>
                </a:solidFill>
                <a:latin typeface="-apple-system"/>
              </a:rPr>
              <a:t>); </a:t>
            </a:r>
            <a:r>
              <a:rPr lang="en-US" sz="2000" dirty="0" err="1">
                <a:solidFill>
                  <a:srgbClr val="0086B3"/>
                </a:solidFill>
                <a:latin typeface="-apple-system"/>
              </a:rPr>
              <a:t>delayMicroseconds</a:t>
            </a:r>
            <a:r>
              <a:rPr lang="en-US" sz="2000" dirty="0">
                <a:solidFill>
                  <a:srgbClr val="000000"/>
                </a:solidFill>
                <a:latin typeface="-apple-system"/>
              </a:rPr>
              <a:t>(</a:t>
            </a:r>
            <a:r>
              <a:rPr lang="en-US" sz="2000" dirty="0">
                <a:solidFill>
                  <a:srgbClr val="40A070"/>
                </a:solidFill>
                <a:latin typeface="-apple-system"/>
              </a:rPr>
              <a:t>10</a:t>
            </a:r>
            <a:r>
              <a:rPr lang="en-US" sz="2000" dirty="0">
                <a:solidFill>
                  <a:srgbClr val="000000"/>
                </a:solidFill>
                <a:latin typeface="-apple-system"/>
              </a:rPr>
              <a:t>); </a:t>
            </a:r>
          </a:p>
          <a:p>
            <a:r>
              <a:rPr lang="en-US" sz="2000" dirty="0" err="1">
                <a:solidFill>
                  <a:srgbClr val="0086B3"/>
                </a:solidFill>
                <a:latin typeface="-apple-system"/>
              </a:rPr>
              <a:t>digitalWrite</a:t>
            </a:r>
            <a:r>
              <a:rPr lang="en-US" sz="2000" dirty="0">
                <a:solidFill>
                  <a:srgbClr val="000000"/>
                </a:solidFill>
                <a:latin typeface="-apple-system"/>
              </a:rPr>
              <a:t>(</a:t>
            </a:r>
            <a:r>
              <a:rPr lang="en-US" sz="2000" dirty="0" err="1">
                <a:solidFill>
                  <a:srgbClr val="000000"/>
                </a:solidFill>
                <a:latin typeface="-apple-system"/>
              </a:rPr>
              <a:t>trigPin</a:t>
            </a:r>
            <a:r>
              <a:rPr lang="en-US" sz="2000" dirty="0">
                <a:solidFill>
                  <a:srgbClr val="000000"/>
                </a:solidFill>
                <a:latin typeface="-apple-system"/>
              </a:rPr>
              <a:t>, </a:t>
            </a:r>
            <a:r>
              <a:rPr lang="en-US" sz="2000" dirty="0">
                <a:solidFill>
                  <a:srgbClr val="954121"/>
                </a:solidFill>
                <a:latin typeface="-apple-system"/>
              </a:rPr>
              <a:t>LOW</a:t>
            </a:r>
            <a:r>
              <a:rPr lang="en-US" sz="2000" dirty="0">
                <a:solidFill>
                  <a:srgbClr val="000000"/>
                </a:solidFill>
                <a:latin typeface="-apple-system"/>
              </a:rPr>
              <a:t>); </a:t>
            </a:r>
            <a:endParaRPr lang="en-US" sz="2000" i="1" dirty="0">
              <a:solidFill>
                <a:srgbClr val="408080"/>
              </a:solidFill>
              <a:latin typeface="-apple-system"/>
            </a:endParaRPr>
          </a:p>
          <a:p>
            <a:r>
              <a:rPr lang="en-US" sz="2000" dirty="0">
                <a:solidFill>
                  <a:srgbClr val="000000"/>
                </a:solidFill>
                <a:latin typeface="-apple-system"/>
              </a:rPr>
              <a:t>duration = </a:t>
            </a:r>
            <a:r>
              <a:rPr lang="en-US" sz="2000" dirty="0" err="1">
                <a:solidFill>
                  <a:srgbClr val="0086B3"/>
                </a:solidFill>
                <a:latin typeface="-apple-system"/>
              </a:rPr>
              <a:t>pulseIn</a:t>
            </a:r>
            <a:r>
              <a:rPr lang="en-US" sz="2000" dirty="0">
                <a:solidFill>
                  <a:srgbClr val="000000"/>
                </a:solidFill>
                <a:latin typeface="-apple-system"/>
              </a:rPr>
              <a:t>(</a:t>
            </a:r>
            <a:r>
              <a:rPr lang="en-US" sz="2000" dirty="0" err="1">
                <a:solidFill>
                  <a:srgbClr val="000000"/>
                </a:solidFill>
                <a:latin typeface="-apple-system"/>
              </a:rPr>
              <a:t>echoPin</a:t>
            </a:r>
            <a:r>
              <a:rPr lang="en-US" sz="2000" dirty="0">
                <a:solidFill>
                  <a:srgbClr val="000000"/>
                </a:solidFill>
                <a:latin typeface="-apple-system"/>
              </a:rPr>
              <a:t>, </a:t>
            </a:r>
            <a:r>
              <a:rPr lang="en-US" sz="2000" dirty="0">
                <a:solidFill>
                  <a:srgbClr val="954121"/>
                </a:solidFill>
                <a:latin typeface="-apple-system"/>
              </a:rPr>
              <a:t>HIGH</a:t>
            </a:r>
            <a:r>
              <a:rPr lang="en-US" sz="2000" dirty="0">
                <a:solidFill>
                  <a:srgbClr val="000000"/>
                </a:solidFill>
                <a:latin typeface="-apple-system"/>
              </a:rPr>
              <a:t>); </a:t>
            </a:r>
            <a:endParaRPr lang="en-US" sz="2000" i="1" dirty="0">
              <a:solidFill>
                <a:srgbClr val="408080"/>
              </a:solidFill>
              <a:latin typeface="-apple-system"/>
            </a:endParaRPr>
          </a:p>
          <a:p>
            <a:r>
              <a:rPr lang="en-US" sz="2000" dirty="0">
                <a:solidFill>
                  <a:srgbClr val="000000"/>
                </a:solidFill>
                <a:latin typeface="-apple-system"/>
              </a:rPr>
              <a:t>distance = duration * </a:t>
            </a:r>
            <a:r>
              <a:rPr lang="en-US" sz="2000" dirty="0">
                <a:solidFill>
                  <a:srgbClr val="40A070"/>
                </a:solidFill>
                <a:latin typeface="-apple-system"/>
              </a:rPr>
              <a:t>0.034</a:t>
            </a:r>
            <a:r>
              <a:rPr lang="en-US" sz="2000" dirty="0">
                <a:solidFill>
                  <a:srgbClr val="000000"/>
                </a:solidFill>
                <a:latin typeface="-apple-system"/>
              </a:rPr>
              <a:t> / </a:t>
            </a:r>
            <a:r>
              <a:rPr lang="en-US" sz="2000" dirty="0">
                <a:solidFill>
                  <a:srgbClr val="40A070"/>
                </a:solidFill>
                <a:latin typeface="-apple-system"/>
              </a:rPr>
              <a:t>2</a:t>
            </a:r>
            <a:endParaRPr lang="en-US" sz="2000" dirty="0">
              <a:solidFill>
                <a:srgbClr val="000000"/>
              </a:solidFill>
              <a:latin typeface="-apple-system"/>
            </a:endParaRPr>
          </a:p>
          <a:p>
            <a:r>
              <a:rPr lang="en-US" sz="2000" dirty="0" err="1">
                <a:solidFill>
                  <a:srgbClr val="0086B3"/>
                </a:solidFill>
                <a:latin typeface="-apple-system"/>
              </a:rPr>
              <a:t>Serial</a:t>
            </a:r>
            <a:r>
              <a:rPr lang="en-US" sz="2000" dirty="0" err="1">
                <a:solidFill>
                  <a:srgbClr val="000000"/>
                </a:solidFill>
                <a:latin typeface="-apple-system"/>
              </a:rPr>
              <a:t>.</a:t>
            </a:r>
            <a:r>
              <a:rPr lang="en-US" sz="2000" dirty="0" err="1">
                <a:solidFill>
                  <a:srgbClr val="0086B3"/>
                </a:solidFill>
                <a:latin typeface="-apple-system"/>
              </a:rPr>
              <a:t>print</a:t>
            </a:r>
            <a:r>
              <a:rPr lang="en-US" sz="2000" dirty="0">
                <a:solidFill>
                  <a:srgbClr val="000000"/>
                </a:solidFill>
                <a:latin typeface="-apple-system"/>
              </a:rPr>
              <a:t>(</a:t>
            </a:r>
            <a:r>
              <a:rPr lang="en-US" sz="2000" dirty="0">
                <a:solidFill>
                  <a:srgbClr val="219161"/>
                </a:solidFill>
                <a:latin typeface="-apple-system"/>
              </a:rPr>
              <a:t>"Distance: "</a:t>
            </a:r>
            <a:r>
              <a:rPr lang="en-US" sz="2000" dirty="0">
                <a:solidFill>
                  <a:srgbClr val="000000"/>
                </a:solidFill>
                <a:latin typeface="-apple-system"/>
              </a:rPr>
              <a:t>); </a:t>
            </a:r>
            <a:r>
              <a:rPr lang="en-US" sz="2000" dirty="0" err="1">
                <a:solidFill>
                  <a:srgbClr val="0086B3"/>
                </a:solidFill>
                <a:latin typeface="-apple-system"/>
              </a:rPr>
              <a:t>Serial</a:t>
            </a:r>
            <a:r>
              <a:rPr lang="en-US" sz="2000" dirty="0" err="1">
                <a:solidFill>
                  <a:srgbClr val="000000"/>
                </a:solidFill>
                <a:latin typeface="-apple-system"/>
              </a:rPr>
              <a:t>.</a:t>
            </a:r>
            <a:r>
              <a:rPr lang="en-US" sz="2000" dirty="0" err="1">
                <a:solidFill>
                  <a:srgbClr val="0086B3"/>
                </a:solidFill>
                <a:latin typeface="-apple-system"/>
              </a:rPr>
              <a:t>println</a:t>
            </a:r>
            <a:r>
              <a:rPr lang="en-US" sz="2000" dirty="0">
                <a:solidFill>
                  <a:srgbClr val="000000"/>
                </a:solidFill>
                <a:latin typeface="-apple-system"/>
              </a:rPr>
              <a:t>(distance); }</a:t>
            </a:r>
            <a:endParaRPr lang="en-US" sz="2000" dirty="0"/>
          </a:p>
        </p:txBody>
      </p:sp>
    </p:spTree>
    <p:extLst>
      <p:ext uri="{BB962C8B-B14F-4D97-AF65-F5344CB8AC3E}">
        <p14:creationId xmlns:p14="http://schemas.microsoft.com/office/powerpoint/2010/main" val="126123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2700000">
            <a:off x="481520" y="2236413"/>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95400" y="1066800"/>
            <a:ext cx="7772400" cy="2362200"/>
          </a:xfrm>
        </p:spPr>
        <p:txBody>
          <a:bodyPr anchor="t"/>
          <a:lstStyle/>
          <a:p>
            <a:r>
              <a:rPr lang="en-US" sz="7200" b="1" dirty="0"/>
              <a:t>Thanks for your attention !</a:t>
            </a:r>
          </a:p>
        </p:txBody>
      </p:sp>
      <p:sp>
        <p:nvSpPr>
          <p:cNvPr id="7"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2700000">
            <a:off x="432880" y="4773987"/>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rot="2700000">
            <a:off x="1760763" y="3531813"/>
            <a:ext cx="1600200" cy="16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2"/>
          <p:cNvSpPr>
            <a:spLocks noGrp="1"/>
          </p:cNvSpPr>
          <p:nvPr>
            <p:ph type="subTitle" idx="1"/>
          </p:nvPr>
        </p:nvSpPr>
        <p:spPr>
          <a:xfrm>
            <a:off x="2857500" y="4050222"/>
            <a:ext cx="6400800" cy="902778"/>
          </a:xfrm>
        </p:spPr>
        <p:txBody>
          <a:bodyPr>
            <a:normAutofit/>
          </a:bodyPr>
          <a:lstStyle/>
          <a:p>
            <a:r>
              <a:rPr lang="en-US" sz="4800" dirty="0">
                <a:solidFill>
                  <a:schemeClr val="tx2"/>
                </a:solidFill>
                <a:latin typeface="Teko Medium" pitchFamily="2" charset="0"/>
                <a:cs typeface="Teko Medium" pitchFamily="2" charset="0"/>
              </a:rPr>
              <a:t>BESTIN AUTOMATION</a:t>
            </a:r>
          </a:p>
          <a:p>
            <a:endParaRPr lang="en-US" b="1" dirty="0">
              <a:solidFill>
                <a:schemeClr val="tx1">
                  <a:lumMod val="75000"/>
                  <a:lumOff val="25000"/>
                </a:schemeClr>
              </a:solidFill>
            </a:endParaRPr>
          </a:p>
        </p:txBody>
      </p:sp>
      <p:sp>
        <p:nvSpPr>
          <p:cNvPr id="13" name="Rectangle 12"/>
          <p:cNvSpPr/>
          <p:nvPr/>
        </p:nvSpPr>
        <p:spPr>
          <a:xfrm>
            <a:off x="3581400" y="4724400"/>
            <a:ext cx="4953000" cy="400110"/>
          </a:xfrm>
          <a:prstGeom prst="rect">
            <a:avLst/>
          </a:prstGeom>
        </p:spPr>
        <p:txBody>
          <a:bodyPr wrap="square">
            <a:spAutoFit/>
          </a:bodyPr>
          <a:lstStyle/>
          <a:p>
            <a:pPr lvl="0" algn="ctr">
              <a:spcBef>
                <a:spcPct val="20000"/>
              </a:spcBef>
            </a:pPr>
            <a:r>
              <a:rPr lang="en-US" sz="2000" b="1" dirty="0">
                <a:solidFill>
                  <a:prstClr val="black">
                    <a:lumMod val="75000"/>
                    <a:lumOff val="25000"/>
                  </a:prstClr>
                </a:solidFill>
                <a:latin typeface="Century Gothic"/>
              </a:rPr>
              <a:t>An ISO 9001:2015 certified company</a:t>
            </a:r>
          </a:p>
        </p:txBody>
      </p:sp>
    </p:spTree>
    <p:extLst>
      <p:ext uri="{BB962C8B-B14F-4D97-AF65-F5344CB8AC3E}">
        <p14:creationId xmlns:p14="http://schemas.microsoft.com/office/powerpoint/2010/main" val="240651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flipH="1">
            <a:off x="5825025" y="1072421"/>
            <a:ext cx="4182837" cy="6364956"/>
            <a:chOff x="-811587" y="1017213"/>
            <a:chExt cx="4172550" cy="6364956"/>
          </a:xfrm>
        </p:grpSpPr>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object 3"/>
          <p:cNvSpPr txBox="1">
            <a:spLocks/>
          </p:cNvSpPr>
          <p:nvPr/>
        </p:nvSpPr>
        <p:spPr>
          <a:xfrm>
            <a:off x="838200" y="672644"/>
            <a:ext cx="7875918" cy="628377"/>
          </a:xfrm>
          <a:prstGeom prst="rect">
            <a:avLst/>
          </a:prstGeom>
        </p:spPr>
        <p:txBody>
          <a:bodyPr vert="horz" wrap="square" lIns="0" tIns="12700" rIns="0" bIns="0" rtlCol="0" anchor="b">
            <a:sp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marL="12700">
              <a:lnSpc>
                <a:spcPct val="100000"/>
              </a:lnSpc>
              <a:spcBef>
                <a:spcPts val="100"/>
              </a:spcBef>
            </a:pPr>
            <a:r>
              <a:rPr lang="en-US" sz="4000" spc="-5" dirty="0"/>
              <a:t>Introduction to Ultrasonic sensor</a:t>
            </a:r>
          </a:p>
        </p:txBody>
      </p:sp>
      <p:sp>
        <p:nvSpPr>
          <p:cNvPr id="2" name="Rectangle 1"/>
          <p:cNvSpPr/>
          <p:nvPr/>
        </p:nvSpPr>
        <p:spPr>
          <a:xfrm>
            <a:off x="554659" y="1982212"/>
            <a:ext cx="7315200" cy="4524315"/>
          </a:xfrm>
          <a:prstGeom prst="rect">
            <a:avLst/>
          </a:prstGeom>
        </p:spPr>
        <p:txBody>
          <a:bodyPr wrap="square">
            <a:spAutoFit/>
          </a:bodyPr>
          <a:lstStyle/>
          <a:p>
            <a:r>
              <a:rPr lang="en-US" sz="2400" dirty="0"/>
              <a:t>The HC-SR04 is an affordable and easy to use distance measuring sensor which has a range from 2cm to 400cm (about an inch to 13 feet).</a:t>
            </a:r>
          </a:p>
          <a:p>
            <a:endParaRPr lang="en-US" sz="2400" dirty="0"/>
          </a:p>
          <a:p>
            <a:r>
              <a:rPr lang="en-US" sz="2400" dirty="0"/>
              <a:t>The sensor is composed of two ultrasonic transducers. One is transmitter which outputs ultrasonic sound pulses and the other is receiver which listens for reflected waves. It’s basically a SONAR which is used in submarines for detecting underwater objects.</a:t>
            </a:r>
          </a:p>
          <a:p>
            <a:endParaRPr lang="en-US" sz="2400" dirty="0"/>
          </a:p>
          <a:p>
            <a:endParaRPr lang="en-US" sz="2400" dirty="0"/>
          </a:p>
        </p:txBody>
      </p:sp>
    </p:spTree>
    <p:extLst>
      <p:ext uri="{BB962C8B-B14F-4D97-AF65-F5344CB8AC3E}">
        <p14:creationId xmlns:p14="http://schemas.microsoft.com/office/powerpoint/2010/main" val="163102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38200" y="1054585"/>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itle 9"/>
          <p:cNvSpPr>
            <a:spLocks noGrp="1"/>
          </p:cNvSpPr>
          <p:nvPr>
            <p:ph type="title"/>
          </p:nvPr>
        </p:nvSpPr>
        <p:spPr>
          <a:xfrm>
            <a:off x="578192" y="228600"/>
            <a:ext cx="8229600" cy="1143000"/>
          </a:xfrm>
        </p:spPr>
        <p:txBody>
          <a:bodyPr/>
          <a:lstStyle/>
          <a:p>
            <a:r>
              <a:rPr lang="en-US" dirty="0"/>
              <a:t>Tinkercad Features</a:t>
            </a:r>
          </a:p>
        </p:txBody>
      </p:sp>
      <p:pic>
        <p:nvPicPr>
          <p:cNvPr id="11" name="Picture 10">
            <a:extLst>
              <a:ext uri="{FF2B5EF4-FFF2-40B4-BE49-F238E27FC236}">
                <a16:creationId xmlns:a16="http://schemas.microsoft.com/office/drawing/2014/main" id="{7CA3013C-4CD1-4ED5-BF2F-65567B55BC5B}"/>
              </a:ext>
            </a:extLst>
          </p:cNvPr>
          <p:cNvPicPr>
            <a:picLocks noChangeAspect="1"/>
          </p:cNvPicPr>
          <p:nvPr/>
        </p:nvPicPr>
        <p:blipFill rotWithShape="1">
          <a:blip r:embed="rId2"/>
          <a:srcRect l="18318" r="18318" b="9693"/>
          <a:stretch/>
        </p:blipFill>
        <p:spPr>
          <a:xfrm>
            <a:off x="146114" y="1547938"/>
            <a:ext cx="5794056" cy="4644942"/>
          </a:xfrm>
          <a:prstGeom prst="rect">
            <a:avLst/>
          </a:prstGeom>
          <a:ln>
            <a:noFill/>
          </a:ln>
          <a:effectLst>
            <a:softEdge rad="112500"/>
          </a:effectLst>
        </p:spPr>
      </p:pic>
      <p:graphicFrame>
        <p:nvGraphicFramePr>
          <p:cNvPr id="12" name="Table 11">
            <a:extLst>
              <a:ext uri="{FF2B5EF4-FFF2-40B4-BE49-F238E27FC236}">
                <a16:creationId xmlns:a16="http://schemas.microsoft.com/office/drawing/2014/main" id="{DD392D1A-DC9B-488C-AEFA-51D1D8840AEF}"/>
              </a:ext>
            </a:extLst>
          </p:cNvPr>
          <p:cNvGraphicFramePr>
            <a:graphicFrameLocks noGrp="1"/>
          </p:cNvGraphicFramePr>
          <p:nvPr>
            <p:extLst>
              <p:ext uri="{D42A27DB-BD31-4B8C-83A1-F6EECF244321}">
                <p14:modId xmlns:p14="http://schemas.microsoft.com/office/powerpoint/2010/main" val="2659973222"/>
              </p:ext>
            </p:extLst>
          </p:nvPr>
        </p:nvGraphicFramePr>
        <p:xfrm>
          <a:off x="6036119" y="1547938"/>
          <a:ext cx="2650681" cy="4841577"/>
        </p:xfrm>
        <a:graphic>
          <a:graphicData uri="http://schemas.openxmlformats.org/drawingml/2006/table">
            <a:tbl>
              <a:tblPr/>
              <a:tblGrid>
                <a:gridCol w="1517714">
                  <a:extLst>
                    <a:ext uri="{9D8B030D-6E8A-4147-A177-3AD203B41FA5}">
                      <a16:colId xmlns:a16="http://schemas.microsoft.com/office/drawing/2014/main" val="586019269"/>
                    </a:ext>
                  </a:extLst>
                </a:gridCol>
                <a:gridCol w="1132967">
                  <a:extLst>
                    <a:ext uri="{9D8B030D-6E8A-4147-A177-3AD203B41FA5}">
                      <a16:colId xmlns:a16="http://schemas.microsoft.com/office/drawing/2014/main" val="1170349932"/>
                    </a:ext>
                  </a:extLst>
                </a:gridCol>
              </a:tblGrid>
              <a:tr h="637460">
                <a:tc>
                  <a:txBody>
                    <a:bodyPr/>
                    <a:lstStyle/>
                    <a:p>
                      <a:pPr algn="l"/>
                      <a:r>
                        <a:rPr lang="en-US" sz="1600" b="1" dirty="0">
                          <a:effectLst/>
                        </a:rPr>
                        <a:t>Operating Voltage</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5V DC</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3991000076"/>
                  </a:ext>
                </a:extLst>
              </a:tr>
              <a:tr h="637460">
                <a:tc>
                  <a:txBody>
                    <a:bodyPr/>
                    <a:lstStyle/>
                    <a:p>
                      <a:pPr algn="l"/>
                      <a:r>
                        <a:rPr lang="en-US" sz="1600" b="1">
                          <a:effectLst/>
                        </a:rPr>
                        <a:t>Operating Current</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dirty="0">
                          <a:effectLst/>
                        </a:rPr>
                        <a:t>15mA</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1328377999"/>
                  </a:ext>
                </a:extLst>
              </a:tr>
              <a:tr h="828697">
                <a:tc>
                  <a:txBody>
                    <a:bodyPr/>
                    <a:lstStyle/>
                    <a:p>
                      <a:pPr algn="l"/>
                      <a:r>
                        <a:rPr lang="en-US" sz="1600" b="1">
                          <a:effectLst/>
                        </a:rPr>
                        <a:t>Operating Frequency</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40KHz</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4004031512"/>
                  </a:ext>
                </a:extLst>
              </a:tr>
              <a:tr h="446222">
                <a:tc>
                  <a:txBody>
                    <a:bodyPr/>
                    <a:lstStyle/>
                    <a:p>
                      <a:pPr algn="l"/>
                      <a:r>
                        <a:rPr lang="en-US" sz="1600" b="1">
                          <a:effectLst/>
                        </a:rPr>
                        <a:t>Min Range</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2cm / 1 inch</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1204867004"/>
                  </a:ext>
                </a:extLst>
              </a:tr>
              <a:tr h="446222">
                <a:tc>
                  <a:txBody>
                    <a:bodyPr/>
                    <a:lstStyle/>
                    <a:p>
                      <a:pPr algn="l"/>
                      <a:r>
                        <a:rPr lang="en-US" sz="1600" b="1">
                          <a:effectLst/>
                        </a:rPr>
                        <a:t>Max Range</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400cm / 13 feet</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71698279"/>
                  </a:ext>
                </a:extLst>
              </a:tr>
              <a:tr h="446222">
                <a:tc>
                  <a:txBody>
                    <a:bodyPr/>
                    <a:lstStyle/>
                    <a:p>
                      <a:pPr algn="l"/>
                      <a:r>
                        <a:rPr lang="en-US" sz="1600" b="1">
                          <a:effectLst/>
                        </a:rPr>
                        <a:t>Accuracy</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3mm</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4291029366"/>
                  </a:ext>
                </a:extLst>
              </a:tr>
              <a:tr h="637460">
                <a:tc>
                  <a:txBody>
                    <a:bodyPr/>
                    <a:lstStyle/>
                    <a:p>
                      <a:pPr algn="l"/>
                      <a:r>
                        <a:rPr lang="en-US" sz="1600" b="1">
                          <a:effectLst/>
                        </a:rPr>
                        <a:t>Measuring Angle</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a:effectLst/>
                        </a:rPr>
                        <a:t>&lt;15°</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4248049604"/>
                  </a:ext>
                </a:extLst>
              </a:tr>
              <a:tr h="446222">
                <a:tc>
                  <a:txBody>
                    <a:bodyPr/>
                    <a:lstStyle/>
                    <a:p>
                      <a:pPr algn="l"/>
                      <a:r>
                        <a:rPr lang="en-US" sz="1600" b="1">
                          <a:effectLst/>
                        </a:rPr>
                        <a:t>Dimension</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tc>
                  <a:txBody>
                    <a:bodyPr/>
                    <a:lstStyle/>
                    <a:p>
                      <a:pPr algn="l"/>
                      <a:r>
                        <a:rPr lang="en-US" sz="1600" b="1" dirty="0">
                          <a:effectLst/>
                        </a:rPr>
                        <a:t>45 x 20 x 15mm</a:t>
                      </a:r>
                    </a:p>
                  </a:txBody>
                  <a:tcPr marL="63746" marR="63746" marT="31873" marB="31873" anchor="ctr">
                    <a:lnL w="6350" cap="flat" cmpd="sng" algn="ctr">
                      <a:solidFill>
                        <a:srgbClr val="804D15"/>
                      </a:solidFill>
                      <a:prstDash val="solid"/>
                      <a:round/>
                      <a:headEnd type="none" w="med" len="med"/>
                      <a:tailEnd type="none" w="med" len="med"/>
                    </a:lnL>
                    <a:lnR w="6350" cap="flat" cmpd="sng" algn="ctr">
                      <a:solidFill>
                        <a:srgbClr val="804D15"/>
                      </a:solidFill>
                      <a:prstDash val="solid"/>
                      <a:round/>
                      <a:headEnd type="none" w="med" len="med"/>
                      <a:tailEnd type="none" w="med" len="med"/>
                    </a:lnR>
                    <a:lnT w="6350" cap="flat" cmpd="sng" algn="ctr">
                      <a:solidFill>
                        <a:srgbClr val="804D15"/>
                      </a:solidFill>
                      <a:prstDash val="solid"/>
                      <a:round/>
                      <a:headEnd type="none" w="med" len="med"/>
                      <a:tailEnd type="none" w="med" len="med"/>
                    </a:lnT>
                    <a:lnB w="6350" cap="flat" cmpd="sng" algn="ctr">
                      <a:solidFill>
                        <a:srgbClr val="804D15"/>
                      </a:solidFill>
                      <a:prstDash val="solid"/>
                      <a:round/>
                      <a:headEnd type="none" w="med" len="med"/>
                      <a:tailEnd type="none" w="med" len="med"/>
                    </a:lnB>
                    <a:solidFill>
                      <a:srgbClr val="FFFFFF"/>
                    </a:solidFill>
                  </a:tcPr>
                </a:tc>
                <a:extLst>
                  <a:ext uri="{0D108BD9-81ED-4DB2-BD59-A6C34878D82A}">
                    <a16:rowId xmlns:a16="http://schemas.microsoft.com/office/drawing/2014/main" val="545850018"/>
                  </a:ext>
                </a:extLst>
              </a:tr>
            </a:tbl>
          </a:graphicData>
        </a:graphic>
      </p:graphicFrame>
    </p:spTree>
    <p:extLst>
      <p:ext uri="{BB962C8B-B14F-4D97-AF65-F5344CB8AC3E}">
        <p14:creationId xmlns:p14="http://schemas.microsoft.com/office/powerpoint/2010/main" val="8584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chor="ctr"/>
          <a:lstStyle/>
          <a:p>
            <a:r>
              <a:rPr lang="en-US" dirty="0"/>
              <a:t>Ultrasonic Sensor pinout</a:t>
            </a:r>
          </a:p>
        </p:txBody>
      </p:sp>
      <p:grpSp>
        <p:nvGrpSpPr>
          <p:cNvPr id="13" name="Group 12"/>
          <p:cNvGrpSpPr/>
          <p:nvPr/>
        </p:nvGrpSpPr>
        <p:grpSpPr>
          <a:xfrm flipH="1">
            <a:off x="5783215" y="1084856"/>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F6C83191-B732-4001-86FD-DB10C4159DA1}"/>
              </a:ext>
            </a:extLst>
          </p:cNvPr>
          <p:cNvPicPr>
            <a:picLocks noChangeAspect="1"/>
          </p:cNvPicPr>
          <p:nvPr/>
        </p:nvPicPr>
        <p:blipFill rotWithShape="1">
          <a:blip r:embed="rId2"/>
          <a:srcRect t="5443" b="3573"/>
          <a:stretch/>
        </p:blipFill>
        <p:spPr>
          <a:xfrm>
            <a:off x="5148374" y="1647660"/>
            <a:ext cx="3550194" cy="3286502"/>
          </a:xfrm>
          <a:prstGeom prst="rect">
            <a:avLst/>
          </a:prstGeom>
        </p:spPr>
      </p:pic>
      <p:sp>
        <p:nvSpPr>
          <p:cNvPr id="14" name="Rectangle 13">
            <a:extLst>
              <a:ext uri="{FF2B5EF4-FFF2-40B4-BE49-F238E27FC236}">
                <a16:creationId xmlns:a16="http://schemas.microsoft.com/office/drawing/2014/main" id="{A72FDCE6-13B5-4AE1-BF80-6B04A1206014}"/>
              </a:ext>
            </a:extLst>
          </p:cNvPr>
          <p:cNvSpPr/>
          <p:nvPr/>
        </p:nvSpPr>
        <p:spPr>
          <a:xfrm>
            <a:off x="703166" y="1600200"/>
            <a:ext cx="4572000" cy="4832092"/>
          </a:xfrm>
          <a:prstGeom prst="rect">
            <a:avLst/>
          </a:prstGeom>
        </p:spPr>
        <p:txBody>
          <a:bodyPr>
            <a:spAutoFit/>
          </a:bodyPr>
          <a:lstStyle/>
          <a:p>
            <a:r>
              <a:rPr lang="en-US" sz="2800" dirty="0"/>
              <a:t>The sensor has 4 pins. </a:t>
            </a:r>
            <a:r>
              <a:rPr lang="en-US" sz="2800" b="1" dirty="0">
                <a:solidFill>
                  <a:srgbClr val="FF0000"/>
                </a:solidFill>
              </a:rPr>
              <a:t>VCC</a:t>
            </a:r>
            <a:r>
              <a:rPr lang="en-US" sz="2800" dirty="0"/>
              <a:t> and </a:t>
            </a:r>
            <a:r>
              <a:rPr lang="en-US" sz="2800" b="1" u="sng" dirty="0"/>
              <a:t>GND</a:t>
            </a:r>
            <a:r>
              <a:rPr lang="en-US" sz="2800" dirty="0"/>
              <a:t> go to </a:t>
            </a:r>
            <a:r>
              <a:rPr lang="en-US" sz="2800" b="1" dirty="0">
                <a:solidFill>
                  <a:srgbClr val="FF0000"/>
                </a:solidFill>
              </a:rPr>
              <a:t>5V</a:t>
            </a:r>
            <a:r>
              <a:rPr lang="en-US" sz="2800" dirty="0"/>
              <a:t> and </a:t>
            </a:r>
            <a:r>
              <a:rPr lang="en-US" sz="2800" b="1" u="sng" dirty="0"/>
              <a:t>GND</a:t>
            </a:r>
            <a:r>
              <a:rPr lang="en-US" sz="2800" dirty="0"/>
              <a:t> pins on the Arduino, and the </a:t>
            </a:r>
            <a:r>
              <a:rPr lang="en-US" sz="2800" b="1" i="1" dirty="0"/>
              <a:t>Trig</a:t>
            </a:r>
            <a:r>
              <a:rPr lang="en-US" sz="2800" dirty="0"/>
              <a:t> and </a:t>
            </a:r>
            <a:r>
              <a:rPr lang="en-US" sz="2800" b="1" i="1" dirty="0"/>
              <a:t>Echo</a:t>
            </a:r>
            <a:r>
              <a:rPr lang="en-US" sz="2800" dirty="0"/>
              <a:t> go to any digital Arduino pin. Using the Trig pin we send the ultrasound wave from the transmitter, and with the Echo pin we listen for the reflected signal.</a:t>
            </a:r>
          </a:p>
          <a:p>
            <a:endParaRPr lang="en-US" sz="2800" dirty="0"/>
          </a:p>
        </p:txBody>
      </p:sp>
    </p:spTree>
    <p:extLst>
      <p:ext uri="{BB962C8B-B14F-4D97-AF65-F5344CB8AC3E}">
        <p14:creationId xmlns:p14="http://schemas.microsoft.com/office/powerpoint/2010/main" val="256189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030"/>
            <a:ext cx="8229600" cy="1156970"/>
          </a:xfrm>
        </p:spPr>
        <p:txBody>
          <a:bodyPr anchor="ctr"/>
          <a:lstStyle/>
          <a:p>
            <a:r>
              <a:rPr lang="en-US" sz="4400" dirty="0">
                <a:effectLst/>
              </a:rPr>
              <a:t>Working of ultrasonic sensor</a:t>
            </a:r>
          </a:p>
        </p:txBody>
      </p:sp>
      <p:sp>
        <p:nvSpPr>
          <p:cNvPr id="14" name="object 3"/>
          <p:cNvSpPr txBox="1"/>
          <p:nvPr/>
        </p:nvSpPr>
        <p:spPr>
          <a:xfrm>
            <a:off x="304800" y="1647711"/>
            <a:ext cx="8686800" cy="1605567"/>
          </a:xfrm>
          <a:prstGeom prst="rect">
            <a:avLst/>
          </a:prstGeom>
        </p:spPr>
        <p:txBody>
          <a:bodyPr vert="horz" wrap="square" lIns="0" tIns="104139" rIns="0" bIns="0" rtlCol="0">
            <a:spAutoFit/>
          </a:bodyPr>
          <a:lstStyle/>
          <a:p>
            <a:pPr marL="12700" marR="5080">
              <a:lnSpc>
                <a:spcPct val="80000"/>
              </a:lnSpc>
              <a:spcBef>
                <a:spcPts val="819"/>
              </a:spcBef>
              <a:buClr>
                <a:srgbClr val="D24717"/>
              </a:buClr>
              <a:buSzPct val="85000"/>
              <a:tabLst>
                <a:tab pos="287020" algn="l"/>
              </a:tabLst>
            </a:pPr>
            <a:r>
              <a:rPr lang="en-US" sz="3000" dirty="0">
                <a:latin typeface="Perpetua"/>
                <a:cs typeface="Perpetua"/>
              </a:rPr>
              <a:t>It emits an ultrasound at 40 000 Hz which travels through the air and if there is an object or obstacle on its path It will bounce back to the module. Considering the travel time and the speed of the sound you can calculate the distance.</a:t>
            </a:r>
          </a:p>
        </p:txBody>
      </p:sp>
      <p:pic>
        <p:nvPicPr>
          <p:cNvPr id="4" name="Picture 3">
            <a:extLst>
              <a:ext uri="{FF2B5EF4-FFF2-40B4-BE49-F238E27FC236}">
                <a16:creationId xmlns:a16="http://schemas.microsoft.com/office/drawing/2014/main" id="{5493CDE1-894A-495C-997D-1951E13E235C}"/>
              </a:ext>
            </a:extLst>
          </p:cNvPr>
          <p:cNvPicPr>
            <a:picLocks noChangeAspect="1"/>
          </p:cNvPicPr>
          <p:nvPr/>
        </p:nvPicPr>
        <p:blipFill>
          <a:blip r:embed="rId2"/>
          <a:stretch>
            <a:fillRect/>
          </a:stretch>
        </p:blipFill>
        <p:spPr>
          <a:xfrm>
            <a:off x="1371600" y="3429000"/>
            <a:ext cx="6400800" cy="3280410"/>
          </a:xfrm>
          <a:prstGeom prst="rect">
            <a:avLst/>
          </a:prstGeom>
        </p:spPr>
      </p:pic>
    </p:spTree>
    <p:extLst>
      <p:ext uri="{BB962C8B-B14F-4D97-AF65-F5344CB8AC3E}">
        <p14:creationId xmlns:p14="http://schemas.microsoft.com/office/powerpoint/2010/main" val="225799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38200" y="1054585"/>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object 3"/>
          <p:cNvSpPr txBox="1"/>
          <p:nvPr/>
        </p:nvSpPr>
        <p:spPr>
          <a:xfrm>
            <a:off x="251999" y="3345376"/>
            <a:ext cx="8991600" cy="3185486"/>
          </a:xfrm>
          <a:prstGeom prst="rect">
            <a:avLst/>
          </a:prstGeom>
        </p:spPr>
        <p:txBody>
          <a:bodyPr vert="horz" wrap="square" lIns="0" tIns="104139" rIns="0" bIns="0" rtlCol="0">
            <a:spAutoFit/>
          </a:bodyPr>
          <a:lstStyle/>
          <a:p>
            <a:pPr marL="12700" marR="5080">
              <a:lnSpc>
                <a:spcPct val="80000"/>
              </a:lnSpc>
              <a:spcBef>
                <a:spcPts val="819"/>
              </a:spcBef>
              <a:buClr>
                <a:srgbClr val="D24717"/>
              </a:buClr>
              <a:buSzPct val="85000"/>
              <a:tabLst>
                <a:tab pos="287020" algn="l"/>
              </a:tabLst>
            </a:pPr>
            <a:r>
              <a:rPr lang="en-US" sz="3000" dirty="0">
                <a:latin typeface="Perpetua"/>
                <a:cs typeface="Perpetua"/>
              </a:rPr>
              <a:t>In order to generate the ultrasound we need to set the Trig pin on a High State for 10 µs. That will send out an 8 cycle ultrasonic burst which will travel at the speed of sound. The Echo pins goes high right away after that 8 cycle ultrasonic burst is sent, and it starts listening or waiting for that wave to be reflected from an object.</a:t>
            </a:r>
          </a:p>
          <a:p>
            <a:pPr marL="12700" marR="5080">
              <a:lnSpc>
                <a:spcPct val="80000"/>
              </a:lnSpc>
              <a:spcBef>
                <a:spcPts val="819"/>
              </a:spcBef>
              <a:buClr>
                <a:srgbClr val="D24717"/>
              </a:buClr>
              <a:buSzPct val="85000"/>
              <a:tabLst>
                <a:tab pos="287020" algn="l"/>
              </a:tabLst>
            </a:pPr>
            <a:r>
              <a:rPr lang="en-US" sz="3000" dirty="0">
                <a:latin typeface="Perpetua"/>
                <a:cs typeface="Perpetua"/>
              </a:rPr>
              <a:t>If there is no object or reflected pulse, the Echo pin will time-out after 38ms and get back to low state.</a:t>
            </a:r>
          </a:p>
        </p:txBody>
      </p:sp>
      <p:pic>
        <p:nvPicPr>
          <p:cNvPr id="2" name="Picture 1">
            <a:extLst>
              <a:ext uri="{FF2B5EF4-FFF2-40B4-BE49-F238E27FC236}">
                <a16:creationId xmlns:a16="http://schemas.microsoft.com/office/drawing/2014/main" id="{03696A81-9E76-4995-AA17-32988690E3EE}"/>
              </a:ext>
            </a:extLst>
          </p:cNvPr>
          <p:cNvPicPr>
            <a:picLocks noChangeAspect="1"/>
          </p:cNvPicPr>
          <p:nvPr/>
        </p:nvPicPr>
        <p:blipFill>
          <a:blip r:embed="rId2"/>
          <a:stretch>
            <a:fillRect/>
          </a:stretch>
        </p:blipFill>
        <p:spPr>
          <a:xfrm>
            <a:off x="1117100" y="314882"/>
            <a:ext cx="6538394" cy="2590800"/>
          </a:xfrm>
          <a:prstGeom prst="rect">
            <a:avLst/>
          </a:prstGeom>
        </p:spPr>
      </p:pic>
    </p:spTree>
    <p:extLst>
      <p:ext uri="{BB962C8B-B14F-4D97-AF65-F5344CB8AC3E}">
        <p14:creationId xmlns:p14="http://schemas.microsoft.com/office/powerpoint/2010/main" val="224783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38200" y="1054585"/>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object 3"/>
          <p:cNvSpPr txBox="1"/>
          <p:nvPr/>
        </p:nvSpPr>
        <p:spPr>
          <a:xfrm>
            <a:off x="381000" y="472991"/>
            <a:ext cx="8382000" cy="6919842"/>
          </a:xfrm>
          <a:prstGeom prst="rect">
            <a:avLst/>
          </a:prstGeom>
        </p:spPr>
        <p:txBody>
          <a:bodyPr vert="horz" wrap="square" lIns="0" tIns="104139" rIns="0" bIns="0" rtlCol="0">
            <a:spAutoFit/>
          </a:bodyPr>
          <a:lstStyle/>
          <a:p>
            <a:pPr marL="12700" marR="5080">
              <a:lnSpc>
                <a:spcPct val="80000"/>
              </a:lnSpc>
              <a:spcBef>
                <a:spcPts val="819"/>
              </a:spcBef>
              <a:buClr>
                <a:srgbClr val="D24717"/>
              </a:buClr>
              <a:buSzPct val="85000"/>
              <a:tabLst>
                <a:tab pos="287020" algn="l"/>
              </a:tabLst>
            </a:pPr>
            <a:r>
              <a:rPr lang="en-US" sz="3000" dirty="0">
                <a:latin typeface="Perpetua"/>
                <a:cs typeface="Perpetua"/>
              </a:rPr>
              <a:t>If we receive a reflected pulse, the Echo pin will go down sooner than those 38ms. According to the amount of time the Echo pin was HIGH, we can determine the distance the sound wave traveled, thus the distance from the sensor to the object.</a:t>
            </a:r>
          </a:p>
          <a:p>
            <a:pPr marL="12700" marR="5080">
              <a:lnSpc>
                <a:spcPct val="80000"/>
              </a:lnSpc>
              <a:spcBef>
                <a:spcPts val="819"/>
              </a:spcBef>
              <a:buClr>
                <a:srgbClr val="D24717"/>
              </a:buClr>
              <a:buSzPct val="85000"/>
              <a:tabLst>
                <a:tab pos="287020" algn="l"/>
              </a:tabLst>
            </a:pPr>
            <a:r>
              <a:rPr lang="en-US" sz="3000" dirty="0">
                <a:latin typeface="Perpetua"/>
                <a:cs typeface="Perpetua"/>
              </a:rPr>
              <a:t>For that purpose we are using the following basic formula for calculating distance:</a:t>
            </a:r>
          </a:p>
          <a:p>
            <a:pPr marL="12700" marR="5080" algn="ctr">
              <a:lnSpc>
                <a:spcPct val="80000"/>
              </a:lnSpc>
              <a:spcBef>
                <a:spcPts val="819"/>
              </a:spcBef>
              <a:buClr>
                <a:srgbClr val="D24717"/>
              </a:buClr>
              <a:buSzPct val="85000"/>
              <a:tabLst>
                <a:tab pos="287020" algn="l"/>
              </a:tabLst>
            </a:pPr>
            <a:r>
              <a:rPr lang="en-US" sz="3000" b="1" dirty="0">
                <a:solidFill>
                  <a:srgbClr val="FF0000"/>
                </a:solidFill>
                <a:latin typeface="Perpetua"/>
                <a:cs typeface="Perpetua"/>
              </a:rPr>
              <a:t>Distance = Speed x  Time</a:t>
            </a:r>
          </a:p>
          <a:p>
            <a:pPr marL="12700" marR="5080">
              <a:lnSpc>
                <a:spcPct val="80000"/>
              </a:lnSpc>
              <a:spcBef>
                <a:spcPts val="819"/>
              </a:spcBef>
              <a:buClr>
                <a:srgbClr val="D24717"/>
              </a:buClr>
              <a:buSzPct val="85000"/>
              <a:tabLst>
                <a:tab pos="287020" algn="l"/>
              </a:tabLst>
            </a:pPr>
            <a:r>
              <a:rPr lang="en-US" sz="3000" dirty="0">
                <a:latin typeface="Perpetua"/>
                <a:cs typeface="Perpetua"/>
              </a:rPr>
              <a:t>We actually know both the speed and the time values. The time is the amount of time the Echo pin was HIGH, and the speed is the speed of sound which is 340m/s. There’s one additional step we need to do, and that’s divide the end result by 2. and that’s because we are measuring the duration the sound wave needs to travel to the object and bounce back.</a:t>
            </a:r>
          </a:p>
          <a:p>
            <a:pPr marL="12700" marR="5080">
              <a:lnSpc>
                <a:spcPct val="80000"/>
              </a:lnSpc>
              <a:spcBef>
                <a:spcPts val="819"/>
              </a:spcBef>
              <a:buClr>
                <a:srgbClr val="D24717"/>
              </a:buClr>
              <a:buSzPct val="85000"/>
              <a:tabLst>
                <a:tab pos="287020" algn="l"/>
              </a:tabLst>
            </a:pPr>
            <a:endParaRPr lang="en-US" sz="3000" dirty="0">
              <a:latin typeface="Perpetua"/>
              <a:cs typeface="Perpetua"/>
            </a:endParaRPr>
          </a:p>
          <a:p>
            <a:pPr marL="12700" marR="5080">
              <a:lnSpc>
                <a:spcPct val="80000"/>
              </a:lnSpc>
              <a:spcBef>
                <a:spcPts val="819"/>
              </a:spcBef>
              <a:buClr>
                <a:srgbClr val="D24717"/>
              </a:buClr>
              <a:buSzPct val="85000"/>
              <a:tabLst>
                <a:tab pos="287020" algn="l"/>
              </a:tabLst>
            </a:pPr>
            <a:endParaRPr lang="en-US" sz="3000" dirty="0">
              <a:latin typeface="Perpetua"/>
              <a:cs typeface="Perpetua"/>
            </a:endParaRPr>
          </a:p>
        </p:txBody>
      </p:sp>
    </p:spTree>
    <p:extLst>
      <p:ext uri="{BB962C8B-B14F-4D97-AF65-F5344CB8AC3E}">
        <p14:creationId xmlns:p14="http://schemas.microsoft.com/office/powerpoint/2010/main" val="205101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283A4-70AC-4075-A323-4D9A9AA59AD1}"/>
              </a:ext>
            </a:extLst>
          </p:cNvPr>
          <p:cNvPicPr>
            <a:picLocks noChangeAspect="1"/>
          </p:cNvPicPr>
          <p:nvPr/>
        </p:nvPicPr>
        <p:blipFill>
          <a:blip r:embed="rId2"/>
          <a:stretch>
            <a:fillRect/>
          </a:stretch>
        </p:blipFill>
        <p:spPr>
          <a:xfrm>
            <a:off x="797560" y="1240076"/>
            <a:ext cx="7508240" cy="5230740"/>
          </a:xfrm>
          <a:prstGeom prst="rect">
            <a:avLst/>
          </a:prstGeom>
        </p:spPr>
      </p:pic>
      <p:sp>
        <p:nvSpPr>
          <p:cNvPr id="15" name="object 3"/>
          <p:cNvSpPr txBox="1"/>
          <p:nvPr/>
        </p:nvSpPr>
        <p:spPr>
          <a:xfrm>
            <a:off x="381000" y="472991"/>
            <a:ext cx="8991600" cy="1708159"/>
          </a:xfrm>
          <a:prstGeom prst="rect">
            <a:avLst/>
          </a:prstGeom>
        </p:spPr>
        <p:txBody>
          <a:bodyPr vert="horz" wrap="square" lIns="0" tIns="104139" rIns="0" bIns="0" rtlCol="0">
            <a:spAutoFit/>
          </a:bodyPr>
          <a:lstStyle/>
          <a:p>
            <a:pPr marL="12700" marR="5080">
              <a:lnSpc>
                <a:spcPct val="80000"/>
              </a:lnSpc>
              <a:spcBef>
                <a:spcPts val="819"/>
              </a:spcBef>
              <a:buClr>
                <a:srgbClr val="D24717"/>
              </a:buClr>
              <a:buSzPct val="85000"/>
              <a:tabLst>
                <a:tab pos="287020" algn="l"/>
              </a:tabLst>
            </a:pPr>
            <a:r>
              <a:rPr lang="en-US" sz="3000" dirty="0">
                <a:latin typeface="Perpetua"/>
                <a:cs typeface="Perpetua"/>
              </a:rPr>
              <a:t>Let’s say the Echo pin was HIGH for 2ms. If we want the get the distance result in cm, we can convert the speed of sound value from 340m/s to 34cm/</a:t>
            </a:r>
            <a:r>
              <a:rPr lang="en-US" sz="3000" dirty="0" err="1">
                <a:latin typeface="Perpetua"/>
                <a:cs typeface="Perpetua"/>
              </a:rPr>
              <a:t>ms.</a:t>
            </a:r>
            <a:endParaRPr lang="en-US" sz="3000" dirty="0">
              <a:latin typeface="Perpetua"/>
              <a:cs typeface="Perpetua"/>
            </a:endParaRPr>
          </a:p>
          <a:p>
            <a:pPr marL="12700" marR="5080">
              <a:lnSpc>
                <a:spcPct val="80000"/>
              </a:lnSpc>
              <a:spcBef>
                <a:spcPts val="819"/>
              </a:spcBef>
              <a:buClr>
                <a:srgbClr val="D24717"/>
              </a:buClr>
              <a:buSzPct val="85000"/>
              <a:tabLst>
                <a:tab pos="287020" algn="l"/>
              </a:tabLst>
            </a:pPr>
            <a:endParaRPr lang="en-US" sz="3000" dirty="0">
              <a:latin typeface="Perpetua"/>
              <a:cs typeface="Perpetua"/>
            </a:endParaRPr>
          </a:p>
        </p:txBody>
      </p:sp>
      <p:sp>
        <p:nvSpPr>
          <p:cNvPr id="10" name="Rectangle 9">
            <a:extLst>
              <a:ext uri="{FF2B5EF4-FFF2-40B4-BE49-F238E27FC236}">
                <a16:creationId xmlns:a16="http://schemas.microsoft.com/office/drawing/2014/main" id="{B15719CD-AB3E-48FF-B949-35CC144D8EDB}"/>
              </a:ext>
            </a:extLst>
          </p:cNvPr>
          <p:cNvSpPr/>
          <p:nvPr/>
        </p:nvSpPr>
        <p:spPr>
          <a:xfrm>
            <a:off x="990600" y="5943600"/>
            <a:ext cx="5638800" cy="441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29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flipH="1">
            <a:off x="5783215" y="1084856"/>
            <a:ext cx="4182837" cy="6364956"/>
            <a:chOff x="-811587" y="1017213"/>
            <a:chExt cx="4172550" cy="6364956"/>
          </a:xfrm>
        </p:grpSpPr>
        <p:sp>
          <p:nvSpPr>
            <p:cNvPr id="4" name="Rectangle 3"/>
            <p:cNvSpPr/>
            <p:nvPr/>
          </p:nvSpPr>
          <p:spPr>
            <a:xfrm rot="2700000">
              <a:off x="481520" y="22364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3"/>
            <p:cNvSpPr/>
            <p:nvPr/>
          </p:nvSpPr>
          <p:spPr>
            <a:xfrm rot="2700000">
              <a:off x="-811587" y="1017213"/>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6"/>
            <p:cNvSpPr/>
            <p:nvPr/>
          </p:nvSpPr>
          <p:spPr>
            <a:xfrm rot="2700000">
              <a:off x="-811587" y="3467235"/>
              <a:ext cx="1600200" cy="1600200"/>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Lst>
              <a:ahLst/>
              <a:cxnLst>
                <a:cxn ang="0">
                  <a:pos x="connsiteX0" y="connsiteY0"/>
                </a:cxn>
                <a:cxn ang="0">
                  <a:pos x="connsiteX1" y="connsiteY1"/>
                </a:cxn>
                <a:cxn ang="0">
                  <a:pos x="connsiteX2" y="connsiteY2"/>
                </a:cxn>
                <a:cxn ang="0">
                  <a:pos x="connsiteX3" y="connsiteY3"/>
                </a:cxn>
              </a:cxnLst>
              <a:rect l="l" t="t" r="r" b="b"/>
              <a:pathLst>
                <a:path w="1600200" h="1600200">
                  <a:moveTo>
                    <a:pt x="0" y="0"/>
                  </a:moveTo>
                  <a:lnTo>
                    <a:pt x="1600200" y="0"/>
                  </a:lnTo>
                  <a:lnTo>
                    <a:pt x="1600200" y="1600200"/>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2700000">
              <a:off x="432880" y="4773987"/>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p:nvSpPr>
          <p:spPr>
            <a:xfrm rot="2700000">
              <a:off x="-524169" y="6188440"/>
              <a:ext cx="1600200" cy="787258"/>
            </a:xfrm>
            <a:custGeom>
              <a:avLst/>
              <a:gdLst>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1600200 h 1600200"/>
                <a:gd name="connsiteX4" fmla="*/ 0 w 1600200"/>
                <a:gd name="connsiteY4" fmla="*/ 0 h 1600200"/>
                <a:gd name="connsiteX0" fmla="*/ 0 w 1600200"/>
                <a:gd name="connsiteY0" fmla="*/ 0 h 1600200"/>
                <a:gd name="connsiteX1" fmla="*/ 1600200 w 1600200"/>
                <a:gd name="connsiteY1" fmla="*/ 0 h 1600200"/>
                <a:gd name="connsiteX2" fmla="*/ 1600200 w 1600200"/>
                <a:gd name="connsiteY2" fmla="*/ 1600200 h 1600200"/>
                <a:gd name="connsiteX3" fmla="*/ 0 w 1600200"/>
                <a:gd name="connsiteY3" fmla="*/ 0 h 1600200"/>
                <a:gd name="connsiteX0" fmla="*/ 0 w 1600200"/>
                <a:gd name="connsiteY0" fmla="*/ 0 h 1600200"/>
                <a:gd name="connsiteX1" fmla="*/ 1600200 w 1600200"/>
                <a:gd name="connsiteY1" fmla="*/ 0 h 1600200"/>
                <a:gd name="connsiteX2" fmla="*/ 1600200 w 1600200"/>
                <a:gd name="connsiteY2" fmla="*/ 1600200 h 1600200"/>
                <a:gd name="connsiteX3" fmla="*/ 789891 w 1600200"/>
                <a:gd name="connsiteY3" fmla="*/ 787258 h 1600200"/>
                <a:gd name="connsiteX4" fmla="*/ 0 w 1600200"/>
                <a:gd name="connsiteY4" fmla="*/ 0 h 1600200"/>
                <a:gd name="connsiteX0" fmla="*/ 0 w 1600200"/>
                <a:gd name="connsiteY0" fmla="*/ 0 h 787258"/>
                <a:gd name="connsiteX1" fmla="*/ 1600200 w 1600200"/>
                <a:gd name="connsiteY1" fmla="*/ 0 h 787258"/>
                <a:gd name="connsiteX2" fmla="*/ 789891 w 1600200"/>
                <a:gd name="connsiteY2" fmla="*/ 787258 h 787258"/>
                <a:gd name="connsiteX3" fmla="*/ 0 w 1600200"/>
                <a:gd name="connsiteY3" fmla="*/ 0 h 787258"/>
              </a:gdLst>
              <a:ahLst/>
              <a:cxnLst>
                <a:cxn ang="0">
                  <a:pos x="connsiteX0" y="connsiteY0"/>
                </a:cxn>
                <a:cxn ang="0">
                  <a:pos x="connsiteX1" y="connsiteY1"/>
                </a:cxn>
                <a:cxn ang="0">
                  <a:pos x="connsiteX2" y="connsiteY2"/>
                </a:cxn>
                <a:cxn ang="0">
                  <a:pos x="connsiteX3" y="connsiteY3"/>
                </a:cxn>
              </a:cxnLst>
              <a:rect l="l" t="t" r="r" b="b"/>
              <a:pathLst>
                <a:path w="1600200" h="787258">
                  <a:moveTo>
                    <a:pt x="0" y="0"/>
                  </a:moveTo>
                  <a:lnTo>
                    <a:pt x="1600200" y="0"/>
                  </a:lnTo>
                  <a:lnTo>
                    <a:pt x="789891" y="787258"/>
                  </a:lnTo>
                  <a:lnTo>
                    <a:pt x="0" y="0"/>
                  </a:lnTo>
                  <a:close/>
                </a:path>
              </a:pathLst>
            </a:cu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2700000">
              <a:off x="1760763" y="3531813"/>
              <a:ext cx="1600200" cy="1600200"/>
            </a:xfrm>
            <a:prstGeom prst="rect">
              <a:avLst/>
            </a:prstGeom>
            <a:solidFill>
              <a:schemeClr val="accent1">
                <a:alpha val="28000"/>
              </a:schemeClr>
            </a:solidFill>
            <a:ln>
              <a:noFill/>
            </a:ln>
            <a:effectLst>
              <a:outerShdw blurRad="40000" dist="23000" dir="5400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object 3"/>
          <p:cNvSpPr txBox="1"/>
          <p:nvPr/>
        </p:nvSpPr>
        <p:spPr>
          <a:xfrm>
            <a:off x="381000" y="472991"/>
            <a:ext cx="8991600" cy="1120819"/>
          </a:xfrm>
          <a:prstGeom prst="rect">
            <a:avLst/>
          </a:prstGeom>
        </p:spPr>
        <p:txBody>
          <a:bodyPr vert="horz" wrap="square" lIns="0" tIns="104139" rIns="0" bIns="0" rtlCol="0">
            <a:spAutoFit/>
          </a:bodyPr>
          <a:lstStyle/>
          <a:p>
            <a:pPr marL="12700" marR="5080" algn="ctr">
              <a:lnSpc>
                <a:spcPct val="80000"/>
              </a:lnSpc>
              <a:spcBef>
                <a:spcPts val="819"/>
              </a:spcBef>
              <a:buClr>
                <a:srgbClr val="D24717"/>
              </a:buClr>
              <a:buSzPct val="85000"/>
              <a:tabLst>
                <a:tab pos="287020" algn="l"/>
              </a:tabLst>
            </a:pPr>
            <a:r>
              <a:rPr lang="en-US" sz="4000" b="1" dirty="0">
                <a:latin typeface="Perpetua"/>
                <a:cs typeface="Perpetua"/>
              </a:rPr>
              <a:t>How to Connect HC-SR04 Ultrasonic Sensor to Arduino</a:t>
            </a:r>
          </a:p>
        </p:txBody>
      </p:sp>
      <p:pic>
        <p:nvPicPr>
          <p:cNvPr id="10" name="Picture 9">
            <a:extLst>
              <a:ext uri="{FF2B5EF4-FFF2-40B4-BE49-F238E27FC236}">
                <a16:creationId xmlns:a16="http://schemas.microsoft.com/office/drawing/2014/main" id="{C3BE947B-FFB2-43E2-9D71-08E54743AC5A}"/>
              </a:ext>
            </a:extLst>
          </p:cNvPr>
          <p:cNvPicPr>
            <a:picLocks noChangeAspect="1"/>
          </p:cNvPicPr>
          <p:nvPr/>
        </p:nvPicPr>
        <p:blipFill rotWithShape="1">
          <a:blip r:embed="rId2"/>
          <a:srcRect l="6123" r="8163"/>
          <a:stretch/>
        </p:blipFill>
        <p:spPr>
          <a:xfrm>
            <a:off x="990600" y="1643234"/>
            <a:ext cx="7576008" cy="5006478"/>
          </a:xfrm>
          <a:prstGeom prst="rect">
            <a:avLst/>
          </a:prstGeom>
        </p:spPr>
      </p:pic>
    </p:spTree>
    <p:extLst>
      <p:ext uri="{BB962C8B-B14F-4D97-AF65-F5344CB8AC3E}">
        <p14:creationId xmlns:p14="http://schemas.microsoft.com/office/powerpoint/2010/main" val="84179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947</TotalTime>
  <Words>637</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Century Gothic</vt:lpstr>
      <vt:lpstr>Courier New</vt:lpstr>
      <vt:lpstr>Palatino Linotype</vt:lpstr>
      <vt:lpstr>Perpetua</vt:lpstr>
      <vt:lpstr>Teko Medium</vt:lpstr>
      <vt:lpstr>Executive</vt:lpstr>
      <vt:lpstr>PowerPoint Presentation</vt:lpstr>
      <vt:lpstr>PowerPoint Presentation</vt:lpstr>
      <vt:lpstr>Tinkercad Features</vt:lpstr>
      <vt:lpstr>Ultrasonic Sensor pinout</vt:lpstr>
      <vt:lpstr>Working of ultrasonic sensor</vt:lpstr>
      <vt:lpstr>PowerPoint Presentation</vt:lpstr>
      <vt:lpstr>PowerPoint Presentation</vt:lpstr>
      <vt:lpstr>PowerPoint Presentation</vt:lpstr>
      <vt:lpstr>PowerPoint Presentation</vt:lpstr>
      <vt:lpstr>Code:</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AMRIT</cp:lastModifiedBy>
  <cp:revision>56</cp:revision>
  <dcterms:created xsi:type="dcterms:W3CDTF">2023-07-13T14:19:45Z</dcterms:created>
  <dcterms:modified xsi:type="dcterms:W3CDTF">2023-12-07T06:10:40Z</dcterms:modified>
</cp:coreProperties>
</file>