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63" r:id="rId6"/>
    <p:sldId id="275" r:id="rId7"/>
    <p:sldId id="276" r:id="rId8"/>
    <p:sldId id="278" r:id="rId9"/>
    <p:sldId id="277" r:id="rId10"/>
    <p:sldId id="270" r:id="rId11"/>
    <p:sldId id="279" r:id="rId12"/>
    <p:sldId id="280" r:id="rId13"/>
    <p:sldId id="274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6658" autoAdjust="0"/>
  </p:normalViewPr>
  <p:slideViewPr>
    <p:cSldViewPr>
      <p:cViewPr>
        <p:scale>
          <a:sx n="66" d="100"/>
          <a:sy n="66" d="100"/>
        </p:scale>
        <p:origin x="128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F18C4C7-0469-4099-8FA0-113A96B3A4BB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joinclas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3269112"/>
            <a:ext cx="6400800" cy="90277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Teko Medium" pitchFamily="2" charset="0"/>
                <a:cs typeface="Teko Medium" pitchFamily="2" charset="0"/>
              </a:rPr>
              <a:t>BESTIN AUTOMATION</a:t>
            </a:r>
            <a:endParaRPr lang="en-US" sz="4800" dirty="0">
              <a:solidFill>
                <a:schemeClr val="tx2"/>
              </a:solidFill>
              <a:latin typeface="Teko Medium" pitchFamily="2" charset="0"/>
              <a:cs typeface="Teko Medium" pitchFamily="2" charset="0"/>
            </a:endParaRP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811587" y="1017213"/>
            <a:ext cx="4172550" cy="6364956"/>
            <a:chOff x="-811587" y="1017213"/>
            <a:chExt cx="4172550" cy="6364956"/>
          </a:xfrm>
        </p:grpSpPr>
        <p:sp>
          <p:nvSpPr>
            <p:cNvPr id="6" name="Rectangle 5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695700" y="3943290"/>
            <a:ext cx="495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An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ISO 9001:2015 certified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company</a:t>
            </a: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Century Goth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0600" y="5862935"/>
            <a:ext cx="3940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spcBef>
                <a:spcPct val="20000"/>
              </a:spcBef>
            </a:pP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Proprietor: Amritpal Singh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557673" y="609600"/>
            <a:ext cx="5900527" cy="3864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557673" y="1905000"/>
            <a:ext cx="5976727" cy="3864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5" t="6573" r="26275" b="6573"/>
          <a:stretch/>
        </p:blipFill>
        <p:spPr>
          <a:xfrm>
            <a:off x="3046441" y="742228"/>
            <a:ext cx="989802" cy="984647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967019" y="720624"/>
            <a:ext cx="47484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spc="300" dirty="0" smtClean="0">
                <a:solidFill>
                  <a:schemeClr val="tx2"/>
                </a:solidFill>
                <a:latin typeface="Teko Medium" pitchFamily="2" charset="0"/>
                <a:cs typeface="Teko Medium" pitchFamily="2" charset="0"/>
              </a:rPr>
              <a:t>TINKERCAD </a:t>
            </a:r>
          </a:p>
          <a:p>
            <a:pPr algn="ctr"/>
            <a:r>
              <a:rPr lang="en-US" sz="3200" b="1" spc="300" dirty="0" smtClean="0">
                <a:solidFill>
                  <a:schemeClr val="tx2"/>
                </a:solidFill>
                <a:latin typeface="Teko Medium" pitchFamily="2" charset="0"/>
                <a:cs typeface="Teko Medium" pitchFamily="2" charset="0"/>
              </a:rPr>
              <a:t>4 LED blink Tutorial</a:t>
            </a:r>
            <a:endParaRPr lang="en-US" sz="3200" b="1" spc="300" dirty="0">
              <a:solidFill>
                <a:schemeClr val="tx2"/>
              </a:solidFill>
              <a:latin typeface="Teko Medium" pitchFamily="2" charset="0"/>
              <a:cs typeface="Tek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1600200"/>
          </a:xfrm>
        </p:spPr>
        <p:txBody>
          <a:bodyPr anchor="ctr"/>
          <a:lstStyle/>
          <a:p>
            <a:r>
              <a:rPr lang="en-US" sz="4800" dirty="0" smtClean="0"/>
              <a:t>Coding…</a:t>
            </a:r>
            <a:endParaRPr lang="en-US" sz="4800" dirty="0"/>
          </a:p>
        </p:txBody>
      </p:sp>
      <p:grpSp>
        <p:nvGrpSpPr>
          <p:cNvPr id="13" name="Group 12"/>
          <p:cNvGrpSpPr/>
          <p:nvPr/>
        </p:nvGrpSpPr>
        <p:grpSpPr>
          <a:xfrm flipH="1">
            <a:off x="5783215" y="1084856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295400" y="5038725"/>
            <a:ext cx="2286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3"/>
          <p:cNvSpPr txBox="1"/>
          <p:nvPr/>
        </p:nvSpPr>
        <p:spPr>
          <a:xfrm>
            <a:off x="644952" y="1431931"/>
            <a:ext cx="6937367" cy="938077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2106930">
              <a:lnSpc>
                <a:spcPts val="3479"/>
              </a:lnSpc>
              <a:spcBef>
                <a:spcPts val="315"/>
              </a:spcBef>
            </a:pPr>
            <a:r>
              <a:rPr lang="en-US" sz="2400" dirty="0" smtClean="0">
                <a:latin typeface="Perpetua"/>
                <a:cs typeface="Perpetua"/>
              </a:rPr>
              <a:t>Select </a:t>
            </a:r>
            <a:r>
              <a:rPr lang="en-US" sz="2400" b="1" dirty="0" smtClean="0">
                <a:latin typeface="Perpetua"/>
                <a:cs typeface="Perpetua"/>
              </a:rPr>
              <a:t>Text</a:t>
            </a:r>
            <a:r>
              <a:rPr lang="en-US" sz="2400" dirty="0" smtClean="0">
                <a:latin typeface="Perpetua"/>
                <a:cs typeface="Perpetua"/>
              </a:rPr>
              <a:t> mode from top right corner and click </a:t>
            </a:r>
            <a:r>
              <a:rPr lang="en-US" sz="2400" b="1" dirty="0" smtClean="0">
                <a:latin typeface="Perpetua"/>
                <a:cs typeface="Perpetua"/>
              </a:rPr>
              <a:t>continue.</a:t>
            </a:r>
            <a:endParaRPr sz="2400" b="1" dirty="0">
              <a:latin typeface="Perpetua"/>
              <a:cs typeface="Perpetu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62" y="2468903"/>
            <a:ext cx="6811326" cy="28864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230742" y="2806744"/>
            <a:ext cx="1481820" cy="685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135021" y="4559344"/>
            <a:ext cx="914400" cy="228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2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50" y="-135604"/>
            <a:ext cx="8534400" cy="1600200"/>
          </a:xfrm>
        </p:spPr>
        <p:txBody>
          <a:bodyPr anchor="ctr"/>
          <a:lstStyle/>
          <a:p>
            <a:r>
              <a:rPr lang="en-US" sz="4800" u="sng" dirty="0" smtClean="0"/>
              <a:t>Your main Code</a:t>
            </a:r>
            <a:endParaRPr lang="en-US" sz="4800" u="sng" dirty="0"/>
          </a:p>
        </p:txBody>
      </p:sp>
      <p:grpSp>
        <p:nvGrpSpPr>
          <p:cNvPr id="13" name="Group 12"/>
          <p:cNvGrpSpPr/>
          <p:nvPr/>
        </p:nvGrpSpPr>
        <p:grpSpPr>
          <a:xfrm flipH="1">
            <a:off x="5783215" y="1084856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295400" y="5038725"/>
            <a:ext cx="2286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52" y="1049271"/>
            <a:ext cx="4739484" cy="5725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90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50" y="-135604"/>
            <a:ext cx="8534400" cy="1600200"/>
          </a:xfrm>
        </p:spPr>
        <p:txBody>
          <a:bodyPr anchor="ctr"/>
          <a:lstStyle/>
          <a:p>
            <a:r>
              <a:rPr lang="en-US" sz="4800" dirty="0" smtClean="0"/>
              <a:t>Explanation of code</a:t>
            </a:r>
            <a:endParaRPr lang="en-US" sz="4800" dirty="0"/>
          </a:p>
        </p:txBody>
      </p:sp>
      <p:grpSp>
        <p:nvGrpSpPr>
          <p:cNvPr id="13" name="Group 12"/>
          <p:cNvGrpSpPr/>
          <p:nvPr/>
        </p:nvGrpSpPr>
        <p:grpSpPr>
          <a:xfrm flipH="1">
            <a:off x="5783215" y="1084856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295400" y="5038725"/>
            <a:ext cx="2286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0" y="2924003"/>
            <a:ext cx="8346241" cy="161593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16" idx="2"/>
          </p:cNvCxnSpPr>
          <p:nvPr/>
        </p:nvCxnSpPr>
        <p:spPr>
          <a:xfrm flipV="1">
            <a:off x="3200400" y="1783444"/>
            <a:ext cx="746739" cy="13407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42239" y="1388641"/>
            <a:ext cx="2209800" cy="394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Set Pin number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089342" y="2412206"/>
            <a:ext cx="1363038" cy="6135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71084" y="1313541"/>
            <a:ext cx="2313040" cy="1043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pin ON/OFF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HIGH </a:t>
            </a:r>
            <a:r>
              <a:rPr lang="en-US" dirty="0" smtClean="0">
                <a:solidFill>
                  <a:schemeClr val="tx1"/>
                </a:solidFill>
              </a:rPr>
              <a:t>means</a:t>
            </a:r>
            <a:r>
              <a:rPr lang="en-US" dirty="0" smtClean="0">
                <a:solidFill>
                  <a:srgbClr val="FF0000"/>
                </a:solidFill>
              </a:rPr>
              <a:t> ON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LOW </a:t>
            </a:r>
            <a:r>
              <a:rPr lang="en-US" dirty="0" smtClean="0">
                <a:solidFill>
                  <a:schemeClr val="tx1"/>
                </a:solidFill>
              </a:rPr>
              <a:t>means</a:t>
            </a:r>
            <a:r>
              <a:rPr lang="en-US" dirty="0" smtClean="0">
                <a:solidFill>
                  <a:srgbClr val="FF0000"/>
                </a:solidFill>
              </a:rPr>
              <a:t> OFF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841530" y="4479144"/>
            <a:ext cx="215870" cy="3976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492411" y="4876800"/>
            <a:ext cx="2628813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Delay </a:t>
            </a:r>
            <a:r>
              <a:rPr lang="en-US" dirty="0" smtClean="0">
                <a:solidFill>
                  <a:schemeClr val="tx1"/>
                </a:solidFill>
              </a:rPr>
              <a:t>means</a:t>
            </a:r>
            <a:r>
              <a:rPr lang="en-US" dirty="0" smtClean="0">
                <a:solidFill>
                  <a:srgbClr val="FF0000"/>
                </a:solidFill>
              </a:rPr>
              <a:t> wait time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1000ms = 1 seconds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" y="2120302"/>
            <a:ext cx="2880340" cy="1276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digitalWrite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a command to turn </a:t>
            </a:r>
            <a:r>
              <a:rPr lang="en-US" dirty="0" smtClean="0">
                <a:solidFill>
                  <a:srgbClr val="FF0000"/>
                </a:solidFill>
              </a:rPr>
              <a:t>ON </a:t>
            </a:r>
            <a:r>
              <a:rPr lang="en-US" dirty="0" smtClean="0">
                <a:solidFill>
                  <a:schemeClr val="tx1"/>
                </a:solidFill>
              </a:rPr>
              <a:t>or</a:t>
            </a:r>
            <a:r>
              <a:rPr lang="en-US" dirty="0" smtClean="0">
                <a:solidFill>
                  <a:srgbClr val="FF0000"/>
                </a:solidFill>
              </a:rPr>
              <a:t> OFF </a:t>
            </a:r>
            <a:r>
              <a:rPr lang="en-US" dirty="0" smtClean="0">
                <a:solidFill>
                  <a:schemeClr val="tx1"/>
                </a:solidFill>
              </a:rPr>
              <a:t>a particular pin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0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84" y="914400"/>
            <a:ext cx="7772400" cy="1600200"/>
          </a:xfrm>
        </p:spPr>
        <p:txBody>
          <a:bodyPr anchor="ctr"/>
          <a:lstStyle/>
          <a:p>
            <a:r>
              <a:rPr lang="en-US" sz="8800" b="1" dirty="0" smtClean="0">
                <a:latin typeface="Colonna MT" pitchFamily="82" charset="0"/>
              </a:rPr>
              <a:t>Happy Coding</a:t>
            </a:r>
            <a:endParaRPr lang="en-US" sz="8800" b="1" dirty="0">
              <a:latin typeface="Colonna MT" pitchFamily="8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 flipH="1">
            <a:off x="5783215" y="1084856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295400" y="5038725"/>
            <a:ext cx="2286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2508971"/>
            <a:ext cx="59135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888888"/>
                </a:solidFill>
                <a:latin typeface="Perpetua"/>
                <a:cs typeface="Perpetua"/>
              </a:rPr>
              <a:t>Journey </a:t>
            </a:r>
            <a:r>
              <a:rPr lang="en-US" sz="4000" spc="10" dirty="0">
                <a:solidFill>
                  <a:srgbClr val="888888"/>
                </a:solidFill>
                <a:latin typeface="Perpetua"/>
                <a:cs typeface="Perpetua"/>
              </a:rPr>
              <a:t>begins </a:t>
            </a:r>
            <a:r>
              <a:rPr lang="en-US" sz="4000" spc="-10" dirty="0">
                <a:solidFill>
                  <a:srgbClr val="888888"/>
                </a:solidFill>
                <a:latin typeface="Perpetua"/>
                <a:cs typeface="Perpetua"/>
              </a:rPr>
              <a:t>from</a:t>
            </a:r>
            <a:r>
              <a:rPr lang="en-US" sz="4000" spc="-75" dirty="0">
                <a:solidFill>
                  <a:srgbClr val="888888"/>
                </a:solidFill>
                <a:latin typeface="Perpetua"/>
                <a:cs typeface="Perpetua"/>
              </a:rPr>
              <a:t> </a:t>
            </a:r>
            <a:r>
              <a:rPr lang="en-US" sz="4000" spc="-10" dirty="0">
                <a:solidFill>
                  <a:srgbClr val="888888"/>
                </a:solidFill>
                <a:latin typeface="Perpetua"/>
                <a:cs typeface="Perpetua"/>
              </a:rPr>
              <a:t>here……</a:t>
            </a:r>
            <a:endParaRPr lang="en-US" sz="4000" dirty="0">
              <a:latin typeface="Perpetua"/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18361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2700000">
            <a:off x="481520" y="2236413"/>
            <a:ext cx="1600200" cy="16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700000">
            <a:off x="-811587" y="1017213"/>
            <a:ext cx="1600200" cy="1600200"/>
          </a:xfrm>
          <a:custGeom>
            <a:avLst/>
            <a:gdLst>
              <a:gd name="connsiteX0" fmla="*/ 0 w 1600200"/>
              <a:gd name="connsiteY0" fmla="*/ 0 h 1600200"/>
              <a:gd name="connsiteX1" fmla="*/ 1600200 w 1600200"/>
              <a:gd name="connsiteY1" fmla="*/ 0 h 1600200"/>
              <a:gd name="connsiteX2" fmla="*/ 1600200 w 1600200"/>
              <a:gd name="connsiteY2" fmla="*/ 1600200 h 1600200"/>
              <a:gd name="connsiteX3" fmla="*/ 0 w 1600200"/>
              <a:gd name="connsiteY3" fmla="*/ 1600200 h 1600200"/>
              <a:gd name="connsiteX4" fmla="*/ 0 w 1600200"/>
              <a:gd name="connsiteY4" fmla="*/ 0 h 1600200"/>
              <a:gd name="connsiteX0" fmla="*/ 0 w 1600200"/>
              <a:gd name="connsiteY0" fmla="*/ 0 h 1600200"/>
              <a:gd name="connsiteX1" fmla="*/ 1600200 w 1600200"/>
              <a:gd name="connsiteY1" fmla="*/ 0 h 1600200"/>
              <a:gd name="connsiteX2" fmla="*/ 1600200 w 1600200"/>
              <a:gd name="connsiteY2" fmla="*/ 1600200 h 1600200"/>
              <a:gd name="connsiteX3" fmla="*/ 0 w 1600200"/>
              <a:gd name="connsiteY3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1600200">
                <a:moveTo>
                  <a:pt x="0" y="0"/>
                </a:moveTo>
                <a:lnTo>
                  <a:pt x="1600200" y="0"/>
                </a:lnTo>
                <a:lnTo>
                  <a:pt x="1600200" y="1600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066800"/>
            <a:ext cx="7772400" cy="2362200"/>
          </a:xfrm>
        </p:spPr>
        <p:txBody>
          <a:bodyPr anchor="t"/>
          <a:lstStyle/>
          <a:p>
            <a:r>
              <a:rPr lang="en-US" sz="7200" b="1" dirty="0" smtClean="0"/>
              <a:t>Thanks for your attention !</a:t>
            </a:r>
            <a:endParaRPr lang="en-US" sz="7200" b="1" dirty="0"/>
          </a:p>
        </p:txBody>
      </p:sp>
      <p:sp>
        <p:nvSpPr>
          <p:cNvPr id="7" name="Rectangle 6"/>
          <p:cNvSpPr/>
          <p:nvPr/>
        </p:nvSpPr>
        <p:spPr>
          <a:xfrm rot="2700000">
            <a:off x="-811587" y="3467235"/>
            <a:ext cx="1600200" cy="1600200"/>
          </a:xfrm>
          <a:custGeom>
            <a:avLst/>
            <a:gdLst>
              <a:gd name="connsiteX0" fmla="*/ 0 w 1600200"/>
              <a:gd name="connsiteY0" fmla="*/ 0 h 1600200"/>
              <a:gd name="connsiteX1" fmla="*/ 1600200 w 1600200"/>
              <a:gd name="connsiteY1" fmla="*/ 0 h 1600200"/>
              <a:gd name="connsiteX2" fmla="*/ 1600200 w 1600200"/>
              <a:gd name="connsiteY2" fmla="*/ 1600200 h 1600200"/>
              <a:gd name="connsiteX3" fmla="*/ 0 w 1600200"/>
              <a:gd name="connsiteY3" fmla="*/ 1600200 h 1600200"/>
              <a:gd name="connsiteX4" fmla="*/ 0 w 1600200"/>
              <a:gd name="connsiteY4" fmla="*/ 0 h 1600200"/>
              <a:gd name="connsiteX0" fmla="*/ 0 w 1600200"/>
              <a:gd name="connsiteY0" fmla="*/ 0 h 1600200"/>
              <a:gd name="connsiteX1" fmla="*/ 1600200 w 1600200"/>
              <a:gd name="connsiteY1" fmla="*/ 0 h 1600200"/>
              <a:gd name="connsiteX2" fmla="*/ 1600200 w 1600200"/>
              <a:gd name="connsiteY2" fmla="*/ 1600200 h 1600200"/>
              <a:gd name="connsiteX3" fmla="*/ 0 w 1600200"/>
              <a:gd name="connsiteY3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1600200">
                <a:moveTo>
                  <a:pt x="0" y="0"/>
                </a:moveTo>
                <a:lnTo>
                  <a:pt x="1600200" y="0"/>
                </a:lnTo>
                <a:lnTo>
                  <a:pt x="1600200" y="1600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700000">
            <a:off x="432880" y="4773987"/>
            <a:ext cx="1600200" cy="16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/>
          <p:cNvSpPr/>
          <p:nvPr/>
        </p:nvSpPr>
        <p:spPr>
          <a:xfrm rot="2700000">
            <a:off x="-524169" y="6188440"/>
            <a:ext cx="1600200" cy="787258"/>
          </a:xfrm>
          <a:custGeom>
            <a:avLst/>
            <a:gdLst>
              <a:gd name="connsiteX0" fmla="*/ 0 w 1600200"/>
              <a:gd name="connsiteY0" fmla="*/ 0 h 1600200"/>
              <a:gd name="connsiteX1" fmla="*/ 1600200 w 1600200"/>
              <a:gd name="connsiteY1" fmla="*/ 0 h 1600200"/>
              <a:gd name="connsiteX2" fmla="*/ 1600200 w 1600200"/>
              <a:gd name="connsiteY2" fmla="*/ 1600200 h 1600200"/>
              <a:gd name="connsiteX3" fmla="*/ 0 w 1600200"/>
              <a:gd name="connsiteY3" fmla="*/ 1600200 h 1600200"/>
              <a:gd name="connsiteX4" fmla="*/ 0 w 1600200"/>
              <a:gd name="connsiteY4" fmla="*/ 0 h 1600200"/>
              <a:gd name="connsiteX0" fmla="*/ 0 w 1600200"/>
              <a:gd name="connsiteY0" fmla="*/ 0 h 1600200"/>
              <a:gd name="connsiteX1" fmla="*/ 1600200 w 1600200"/>
              <a:gd name="connsiteY1" fmla="*/ 0 h 1600200"/>
              <a:gd name="connsiteX2" fmla="*/ 1600200 w 1600200"/>
              <a:gd name="connsiteY2" fmla="*/ 1600200 h 1600200"/>
              <a:gd name="connsiteX3" fmla="*/ 0 w 1600200"/>
              <a:gd name="connsiteY3" fmla="*/ 0 h 1600200"/>
              <a:gd name="connsiteX0" fmla="*/ 0 w 1600200"/>
              <a:gd name="connsiteY0" fmla="*/ 0 h 1600200"/>
              <a:gd name="connsiteX1" fmla="*/ 1600200 w 1600200"/>
              <a:gd name="connsiteY1" fmla="*/ 0 h 1600200"/>
              <a:gd name="connsiteX2" fmla="*/ 1600200 w 1600200"/>
              <a:gd name="connsiteY2" fmla="*/ 1600200 h 1600200"/>
              <a:gd name="connsiteX3" fmla="*/ 789891 w 1600200"/>
              <a:gd name="connsiteY3" fmla="*/ 787258 h 1600200"/>
              <a:gd name="connsiteX4" fmla="*/ 0 w 1600200"/>
              <a:gd name="connsiteY4" fmla="*/ 0 h 1600200"/>
              <a:gd name="connsiteX0" fmla="*/ 0 w 1600200"/>
              <a:gd name="connsiteY0" fmla="*/ 0 h 787258"/>
              <a:gd name="connsiteX1" fmla="*/ 1600200 w 1600200"/>
              <a:gd name="connsiteY1" fmla="*/ 0 h 787258"/>
              <a:gd name="connsiteX2" fmla="*/ 789891 w 1600200"/>
              <a:gd name="connsiteY2" fmla="*/ 787258 h 787258"/>
              <a:gd name="connsiteX3" fmla="*/ 0 w 1600200"/>
              <a:gd name="connsiteY3" fmla="*/ 0 h 78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787258">
                <a:moveTo>
                  <a:pt x="0" y="0"/>
                </a:moveTo>
                <a:lnTo>
                  <a:pt x="1600200" y="0"/>
                </a:lnTo>
                <a:lnTo>
                  <a:pt x="789891" y="7872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700000">
            <a:off x="1760763" y="3531813"/>
            <a:ext cx="1600200" cy="16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773680" y="4947459"/>
            <a:ext cx="6400800" cy="90277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Teko Medium" pitchFamily="2" charset="0"/>
                <a:cs typeface="Teko Medium" pitchFamily="2" charset="0"/>
              </a:rPr>
              <a:t>BESTIN AUTOMATION</a:t>
            </a:r>
            <a:endParaRPr lang="en-US" sz="4800" dirty="0">
              <a:solidFill>
                <a:schemeClr val="tx2"/>
              </a:solidFill>
              <a:latin typeface="Teko Medium" pitchFamily="2" charset="0"/>
              <a:cs typeface="Teko Medium" pitchFamily="2" charset="0"/>
            </a:endParaRP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97580" y="5621637"/>
            <a:ext cx="495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An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ISO 9001:2015 certified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company</a:t>
            </a: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65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t="3153" r="3430" b="48176"/>
          <a:stretch/>
        </p:blipFill>
        <p:spPr bwMode="auto">
          <a:xfrm>
            <a:off x="1447800" y="3805990"/>
            <a:ext cx="2935705" cy="22138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030"/>
            <a:ext cx="8229600" cy="1156970"/>
          </a:xfrm>
        </p:spPr>
        <p:txBody>
          <a:bodyPr anchor="ctr"/>
          <a:lstStyle/>
          <a:p>
            <a:r>
              <a:rPr lang="en-US" sz="4400" dirty="0" smtClean="0">
                <a:effectLst/>
              </a:rPr>
              <a:t>Getting started with Tinkercad Circuits</a:t>
            </a:r>
            <a:endParaRPr lang="en-US" sz="4400" dirty="0">
              <a:effectLst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304800" y="1647711"/>
            <a:ext cx="8991600" cy="141833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3000" dirty="0" smtClean="0">
                <a:latin typeface="Perpetua"/>
                <a:cs typeface="Perpetua"/>
              </a:rPr>
              <a:t>Step 1: Go to</a:t>
            </a:r>
            <a:r>
              <a:rPr lang="en-US" sz="3000" dirty="0">
                <a:latin typeface="Perpetua"/>
                <a:cs typeface="Perpetua"/>
              </a:rPr>
              <a:t>: </a:t>
            </a:r>
            <a:r>
              <a:rPr lang="en-US" sz="3000" dirty="0">
                <a:solidFill>
                  <a:srgbClr val="FF0000"/>
                </a:solidFill>
                <a:latin typeface="Perpetua"/>
                <a:cs typeface="Perpetua"/>
                <a:hlinkClick r:id="rId3"/>
              </a:rPr>
              <a:t>https://</a:t>
            </a:r>
            <a:r>
              <a:rPr lang="en-US" sz="3000" dirty="0" smtClean="0">
                <a:solidFill>
                  <a:srgbClr val="FF0000"/>
                </a:solidFill>
                <a:latin typeface="Perpetua"/>
                <a:cs typeface="Perpetua"/>
                <a:hlinkClick r:id="rId3"/>
              </a:rPr>
              <a:t>www.tinkercad.com/joinclass</a:t>
            </a:r>
            <a:endParaRPr lang="en-US" sz="3000" dirty="0">
              <a:latin typeface="Perpetua"/>
              <a:cs typeface="Perpetua"/>
            </a:endParaRPr>
          </a:p>
          <a:p>
            <a:pPr marL="12700" marR="508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3000" dirty="0" smtClean="0">
                <a:latin typeface="Perpetua"/>
                <a:cs typeface="Perpetua"/>
              </a:rPr>
              <a:t>Step 2: Enter the class code.</a:t>
            </a:r>
          </a:p>
          <a:p>
            <a:pPr marL="12700" marR="508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3000" dirty="0" smtClean="0">
                <a:latin typeface="Perpetua"/>
                <a:cs typeface="Perpetua"/>
              </a:rPr>
              <a:t>Step 3: Click on Join with Nickname and enter the nickname.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"/>
          <a:stretch/>
        </p:blipFill>
        <p:spPr bwMode="auto">
          <a:xfrm>
            <a:off x="4648200" y="3793958"/>
            <a:ext cx="3048000" cy="22258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9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838200" y="1054585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bject 3"/>
          <p:cNvSpPr txBox="1"/>
          <p:nvPr/>
        </p:nvSpPr>
        <p:spPr>
          <a:xfrm>
            <a:off x="381000" y="472991"/>
            <a:ext cx="8991600" cy="497571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3000" dirty="0" smtClean="0">
                <a:latin typeface="Perpetua"/>
                <a:cs typeface="Perpetua"/>
              </a:rPr>
              <a:t>Step 4: Go to “</a:t>
            </a:r>
            <a:r>
              <a:rPr lang="en-US" sz="3000" b="1" dirty="0" smtClean="0">
                <a:latin typeface="Perpetua"/>
                <a:cs typeface="Perpetua"/>
              </a:rPr>
              <a:t>Classes</a:t>
            </a:r>
            <a:r>
              <a:rPr lang="en-US" sz="3000" dirty="0" smtClean="0">
                <a:latin typeface="Perpetua"/>
                <a:cs typeface="Perpetua"/>
              </a:rPr>
              <a:t>” section under your name.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97602"/>
            <a:ext cx="3175086" cy="4312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>
            <a:off x="5783758" y="4237096"/>
            <a:ext cx="497656" cy="16819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8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838200" y="1054585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bject 3"/>
          <p:cNvSpPr txBox="1"/>
          <p:nvPr/>
        </p:nvSpPr>
        <p:spPr>
          <a:xfrm>
            <a:off x="381000" y="472991"/>
            <a:ext cx="8991600" cy="497571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3000" dirty="0" smtClean="0">
                <a:latin typeface="Perpetua"/>
                <a:cs typeface="Perpetua"/>
              </a:rPr>
              <a:t>Step 5: Enter your class.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0" y="1524000"/>
            <a:ext cx="8726487" cy="2257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2667000" y="3429001"/>
            <a:ext cx="914400" cy="60959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0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flipH="1">
            <a:off x="5783215" y="1084856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60380"/>
            <a:ext cx="5799138" cy="4102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object 3"/>
          <p:cNvSpPr txBox="1"/>
          <p:nvPr/>
        </p:nvSpPr>
        <p:spPr>
          <a:xfrm>
            <a:off x="381000" y="472991"/>
            <a:ext cx="8991600" cy="497571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3000" dirty="0" smtClean="0">
                <a:latin typeface="Perpetua"/>
                <a:cs typeface="Perpetua"/>
              </a:rPr>
              <a:t>Step 6:Select your activity.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724977" y="5127859"/>
            <a:ext cx="1219200" cy="1905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2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flipH="1">
            <a:off x="5783215" y="1084856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bject 3"/>
          <p:cNvSpPr txBox="1"/>
          <p:nvPr/>
        </p:nvSpPr>
        <p:spPr>
          <a:xfrm>
            <a:off x="381000" y="472991"/>
            <a:ext cx="8991600" cy="9694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3000" dirty="0" smtClean="0">
                <a:latin typeface="Perpetua"/>
                <a:cs typeface="Perpetua"/>
              </a:rPr>
              <a:t>Step 7: Select </a:t>
            </a:r>
            <a:r>
              <a:rPr lang="en-US" sz="3000" b="1" dirty="0" smtClean="0">
                <a:latin typeface="Perpetua"/>
                <a:cs typeface="Perpetua"/>
              </a:rPr>
              <a:t>Circuits</a:t>
            </a:r>
            <a:r>
              <a:rPr lang="en-US" sz="3000" b="1" dirty="0">
                <a:latin typeface="Perpetua"/>
                <a:cs typeface="Perpetua"/>
              </a:rPr>
              <a:t> </a:t>
            </a:r>
            <a:r>
              <a:rPr lang="en-US" sz="3000" b="1" dirty="0" smtClean="0">
                <a:latin typeface="Perpetua"/>
                <a:cs typeface="Perpetua"/>
              </a:rPr>
              <a:t> </a:t>
            </a:r>
          </a:p>
          <a:p>
            <a:pPr marL="12700" marR="508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3000" b="1" dirty="0">
                <a:latin typeface="Perpetua"/>
                <a:cs typeface="Perpetua"/>
              </a:rPr>
              <a:t>	</a:t>
            </a:r>
            <a:r>
              <a:rPr lang="en-US" sz="3000" b="1" dirty="0" smtClean="0">
                <a:latin typeface="Perpetua"/>
                <a:cs typeface="Perpetua"/>
              </a:rPr>
              <a:t>	</a:t>
            </a:r>
            <a:r>
              <a:rPr lang="en-US" sz="3000" dirty="0" smtClean="0">
                <a:latin typeface="Perpetua"/>
                <a:cs typeface="Perpetua"/>
              </a:rPr>
              <a:t>and then click on </a:t>
            </a:r>
            <a:r>
              <a:rPr lang="en-US" sz="3000" b="1" dirty="0" smtClean="0">
                <a:latin typeface="Perpetua"/>
                <a:cs typeface="Perpetua"/>
              </a:rPr>
              <a:t>Create new design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" y="2057296"/>
            <a:ext cx="6907213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3845008" y="4451981"/>
            <a:ext cx="609600" cy="65331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443379" y="4953000"/>
            <a:ext cx="609600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692608" y="2971696"/>
            <a:ext cx="152400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16608" y="2666896"/>
            <a:ext cx="609600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17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/>
          <p:cNvSpPr txBox="1"/>
          <p:nvPr/>
        </p:nvSpPr>
        <p:spPr>
          <a:xfrm>
            <a:off x="381000" y="472991"/>
            <a:ext cx="8991600" cy="62837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4000" b="1" dirty="0" smtClean="0">
                <a:latin typeface="Perpetua"/>
                <a:cs typeface="Perpetua"/>
              </a:rPr>
              <a:t>Adding the components</a:t>
            </a:r>
            <a:endParaRPr lang="en-US" sz="4000" b="1" dirty="0" smtClean="0">
              <a:latin typeface="Perpetua"/>
              <a:cs typeface="Perpetua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457200" y="1067208"/>
            <a:ext cx="8991600" cy="226061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2800" dirty="0" smtClean="0">
                <a:latin typeface="Perpetua"/>
                <a:cs typeface="Perpetua"/>
              </a:rPr>
              <a:t>Search and place these components one by one</a:t>
            </a:r>
          </a:p>
          <a:p>
            <a:pPr marL="527050" marR="5080" indent="-51435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buAutoNum type="arabicPeriod"/>
              <a:tabLst>
                <a:tab pos="287020" algn="l"/>
              </a:tabLst>
            </a:pPr>
            <a:r>
              <a:rPr lang="en-US" sz="2800" dirty="0" smtClean="0">
                <a:latin typeface="Perpetua"/>
                <a:cs typeface="Perpetua"/>
              </a:rPr>
              <a:t>Arduino</a:t>
            </a:r>
            <a:endParaRPr lang="en-US" sz="2800" dirty="0">
              <a:latin typeface="Perpetua"/>
              <a:cs typeface="Perpetua"/>
            </a:endParaRPr>
          </a:p>
          <a:p>
            <a:pPr marL="527050" marR="5080" indent="-51435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buAutoNum type="arabicPeriod"/>
              <a:tabLst>
                <a:tab pos="287020" algn="l"/>
              </a:tabLst>
            </a:pPr>
            <a:r>
              <a:rPr lang="en-US" sz="2800" dirty="0" smtClean="0">
                <a:latin typeface="Perpetua"/>
                <a:cs typeface="Perpetua"/>
              </a:rPr>
              <a:t>Breadboard</a:t>
            </a:r>
          </a:p>
          <a:p>
            <a:pPr marL="527050" marR="5080" indent="-51435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buAutoNum type="arabicPeriod"/>
              <a:tabLst>
                <a:tab pos="287020" algn="l"/>
              </a:tabLst>
            </a:pPr>
            <a:r>
              <a:rPr lang="en-US" sz="2800" dirty="0" smtClean="0">
                <a:latin typeface="Perpetua"/>
                <a:cs typeface="Perpetua"/>
              </a:rPr>
              <a:t>LED x 4</a:t>
            </a:r>
          </a:p>
          <a:p>
            <a:pPr marL="527050" marR="5080" indent="-51435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buAutoNum type="arabicPeriod"/>
              <a:tabLst>
                <a:tab pos="287020" algn="l"/>
              </a:tabLst>
            </a:pPr>
            <a:r>
              <a:rPr lang="en-US" sz="2800" dirty="0" smtClean="0">
                <a:latin typeface="Perpetua"/>
                <a:cs typeface="Perpetua"/>
              </a:rPr>
              <a:t>Resistor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648" t="12515" r="648" b="5098"/>
          <a:stretch/>
        </p:blipFill>
        <p:spPr>
          <a:xfrm>
            <a:off x="4724400" y="1600200"/>
            <a:ext cx="3429000" cy="47310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00800" y="2088578"/>
            <a:ext cx="6858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638800" y="2105512"/>
            <a:ext cx="6858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239000" y="5334000"/>
            <a:ext cx="6858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5638800" y="5334000"/>
            <a:ext cx="6858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5520267" y="5105400"/>
            <a:ext cx="304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7090833" y="5105400"/>
            <a:ext cx="304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6836834" y="1859978"/>
            <a:ext cx="304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5520267" y="1980320"/>
            <a:ext cx="304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00400"/>
            <a:ext cx="3507317" cy="282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/>
          <p:cNvSpPr txBox="1"/>
          <p:nvPr/>
        </p:nvSpPr>
        <p:spPr>
          <a:xfrm>
            <a:off x="2819400" y="472991"/>
            <a:ext cx="3505200" cy="59759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4000" b="1" dirty="0" smtClean="0">
                <a:latin typeface="Perpetua"/>
                <a:cs typeface="Perpetua"/>
              </a:rPr>
              <a:t>Wiring</a:t>
            </a:r>
            <a:endParaRPr lang="en-US" sz="4000" b="1" dirty="0" smtClean="0">
              <a:latin typeface="Perpetua"/>
              <a:cs typeface="Perpetua"/>
            </a:endParaRPr>
          </a:p>
        </p:txBody>
      </p:sp>
      <p:sp>
        <p:nvSpPr>
          <p:cNvPr id="17" name="object 3"/>
          <p:cNvSpPr txBox="1"/>
          <p:nvPr/>
        </p:nvSpPr>
        <p:spPr>
          <a:xfrm>
            <a:off x="342900" y="1079056"/>
            <a:ext cx="8458200" cy="918712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2800" dirty="0" smtClean="0">
                <a:latin typeface="Perpetua"/>
                <a:cs typeface="Perpetua"/>
              </a:rPr>
              <a:t>Common the </a:t>
            </a:r>
            <a:r>
              <a:rPr lang="en-US" sz="2800" b="1" dirty="0" smtClean="0">
                <a:latin typeface="Perpetua"/>
                <a:cs typeface="Perpetua"/>
              </a:rPr>
              <a:t>cathode </a:t>
            </a:r>
            <a:r>
              <a:rPr lang="en-US" sz="2800" dirty="0" smtClean="0">
                <a:latin typeface="Perpetua"/>
                <a:cs typeface="Perpetua"/>
              </a:rPr>
              <a:t>of all LED’s to </a:t>
            </a:r>
            <a:r>
              <a:rPr lang="en-US" sz="2800" b="1" dirty="0" smtClean="0">
                <a:latin typeface="Perpetua"/>
                <a:cs typeface="Perpetua"/>
              </a:rPr>
              <a:t>GND</a:t>
            </a:r>
            <a:r>
              <a:rPr lang="en-US" sz="2800" dirty="0">
                <a:latin typeface="Perpetua"/>
                <a:cs typeface="Perpetua"/>
              </a:rPr>
              <a:t> </a:t>
            </a:r>
            <a:r>
              <a:rPr lang="en-US" sz="2800" dirty="0" smtClean="0">
                <a:latin typeface="Perpetua"/>
                <a:cs typeface="Perpetua"/>
              </a:rPr>
              <a:t>of Arduino.</a:t>
            </a:r>
          </a:p>
          <a:p>
            <a:pPr marL="12700" marR="508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2800" dirty="0" smtClean="0">
                <a:latin typeface="Perpetua"/>
                <a:cs typeface="Perpetua"/>
              </a:rPr>
              <a:t>Connect the </a:t>
            </a:r>
            <a:r>
              <a:rPr lang="en-US" sz="2800" b="1" dirty="0" smtClean="0">
                <a:solidFill>
                  <a:srgbClr val="FF0000"/>
                </a:solidFill>
                <a:latin typeface="Perpetua"/>
                <a:cs typeface="Perpetua"/>
              </a:rPr>
              <a:t>anode</a:t>
            </a:r>
            <a:r>
              <a:rPr lang="en-US" sz="2800" b="1" dirty="0" smtClean="0">
                <a:latin typeface="Perpetua"/>
                <a:cs typeface="Perpetua"/>
              </a:rPr>
              <a:t> </a:t>
            </a:r>
            <a:r>
              <a:rPr lang="en-US" sz="2800" dirty="0" smtClean="0">
                <a:latin typeface="Perpetua"/>
                <a:cs typeface="Perpetua"/>
              </a:rPr>
              <a:t>of all LED’s to the Arduino pins respectively.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09" y="2040102"/>
            <a:ext cx="4897182" cy="345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/>
          <p:cNvSpPr txBox="1"/>
          <p:nvPr/>
        </p:nvSpPr>
        <p:spPr>
          <a:xfrm>
            <a:off x="2819400" y="472991"/>
            <a:ext cx="3505200" cy="59759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4000" b="1" dirty="0" smtClean="0">
                <a:latin typeface="Perpetua"/>
                <a:cs typeface="Perpetua"/>
              </a:rPr>
              <a:t>Wiring</a:t>
            </a:r>
            <a:endParaRPr lang="en-US" sz="4000" b="1" dirty="0" smtClean="0">
              <a:latin typeface="Perpetua"/>
              <a:cs typeface="Perpetua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609600" y="1143000"/>
            <a:ext cx="7924800" cy="89306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tabLst>
                <a:tab pos="287020" algn="l"/>
              </a:tabLst>
            </a:pPr>
            <a:r>
              <a:rPr lang="en-US" sz="3200" dirty="0" smtClean="0">
                <a:latin typeface="Perpetua"/>
                <a:cs typeface="Perpetua"/>
              </a:rPr>
              <a:t>Change the resistor value to 330 ohms value by clicking on resistor.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81" y="2091542"/>
            <a:ext cx="4391638" cy="385816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553200" y="4648200"/>
            <a:ext cx="914400" cy="228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48200" y="33528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4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953</TotalTime>
  <Words>209</Words>
  <Application>Microsoft Office PowerPoint</Application>
  <PresentationFormat>On-screen Show (4:3)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Century Gothic</vt:lpstr>
      <vt:lpstr>Colonna MT</vt:lpstr>
      <vt:lpstr>Courier New</vt:lpstr>
      <vt:lpstr>Palatino Linotype</vt:lpstr>
      <vt:lpstr>Perpetua</vt:lpstr>
      <vt:lpstr>Teko Medium</vt:lpstr>
      <vt:lpstr>Executive</vt:lpstr>
      <vt:lpstr>PowerPoint Presentation</vt:lpstr>
      <vt:lpstr>Getting started with Tinkercad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Coding…</vt:lpstr>
      <vt:lpstr>Your main Code</vt:lpstr>
      <vt:lpstr>Explanation of code</vt:lpstr>
      <vt:lpstr>Happy Coding</vt:lpstr>
      <vt:lpstr>Thanks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hp</cp:lastModifiedBy>
  <cp:revision>60</cp:revision>
  <dcterms:created xsi:type="dcterms:W3CDTF">2023-07-13T14:19:45Z</dcterms:created>
  <dcterms:modified xsi:type="dcterms:W3CDTF">2023-10-05T11:06:35Z</dcterms:modified>
</cp:coreProperties>
</file>