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1" y="70103"/>
            <a:ext cx="9012936" cy="6691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29"/>
                </a:lnTo>
                <a:lnTo>
                  <a:pt x="8899487" y="6610967"/>
                </a:lnTo>
                <a:lnTo>
                  <a:pt x="8862690" y="6638732"/>
                </a:lnTo>
                <a:lnTo>
                  <a:pt x="8822144" y="6661215"/>
                </a:lnTo>
                <a:lnTo>
                  <a:pt x="8778359" y="6677907"/>
                </a:lnTo>
                <a:lnTo>
                  <a:pt x="8731847" y="6688296"/>
                </a:lnTo>
                <a:lnTo>
                  <a:pt x="8683117" y="6691872"/>
                </a:lnTo>
                <a:lnTo>
                  <a:pt x="329844" y="6691872"/>
                </a:lnTo>
                <a:lnTo>
                  <a:pt x="281102" y="6688296"/>
                </a:lnTo>
                <a:lnTo>
                  <a:pt x="234580" y="6677907"/>
                </a:lnTo>
                <a:lnTo>
                  <a:pt x="190789" y="6661215"/>
                </a:lnTo>
                <a:lnTo>
                  <a:pt x="150240" y="6638732"/>
                </a:lnTo>
                <a:lnTo>
                  <a:pt x="113441" y="6610967"/>
                </a:lnTo>
                <a:lnTo>
                  <a:pt x="80905" y="6578429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0103" y="2377439"/>
            <a:ext cx="9013190" cy="91440"/>
          </a:xfrm>
          <a:custGeom>
            <a:avLst/>
            <a:gdLst/>
            <a:ahLst/>
            <a:cxnLst/>
            <a:rect l="l" t="t" r="r" b="b"/>
            <a:pathLst>
              <a:path w="9013190" h="91439">
                <a:moveTo>
                  <a:pt x="0" y="91439"/>
                </a:moveTo>
                <a:lnTo>
                  <a:pt x="9012936" y="91439"/>
                </a:lnTo>
                <a:lnTo>
                  <a:pt x="9012936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8580" y="2340864"/>
            <a:ext cx="9014460" cy="45720"/>
          </a:xfrm>
          <a:custGeom>
            <a:avLst/>
            <a:gdLst/>
            <a:ahLst/>
            <a:cxnLst/>
            <a:rect l="l" t="t" r="r" b="b"/>
            <a:pathLst>
              <a:path w="9014460" h="45719">
                <a:moveTo>
                  <a:pt x="0" y="45720"/>
                </a:moveTo>
                <a:lnTo>
                  <a:pt x="9014460" y="45720"/>
                </a:lnTo>
                <a:lnTo>
                  <a:pt x="90144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580" y="2468879"/>
            <a:ext cx="9014460" cy="45720"/>
          </a:xfrm>
          <a:custGeom>
            <a:avLst/>
            <a:gdLst/>
            <a:ahLst/>
            <a:cxnLst/>
            <a:rect l="l" t="t" r="r" b="b"/>
            <a:pathLst>
              <a:path w="9014460" h="45719">
                <a:moveTo>
                  <a:pt x="0" y="45720"/>
                </a:moveTo>
                <a:lnTo>
                  <a:pt x="9014460" y="45720"/>
                </a:lnTo>
                <a:lnTo>
                  <a:pt x="901446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116" y="1044651"/>
            <a:ext cx="7541767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886968" cy="7833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96240" y="51815"/>
            <a:ext cx="647700" cy="2804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314020"/>
            <a:ext cx="71571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5787" y="1443989"/>
            <a:ext cx="7472425" cy="328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444" y="6357742"/>
            <a:ext cx="1129664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96363"/>
                </a:solidFill>
                <a:latin typeface="Perpetua"/>
                <a:cs typeface="Perpetua"/>
              </a:defRPr>
            </a:lvl1pPr>
          </a:lstStyle>
          <a:p>
            <a:pPr marL="12700">
              <a:lnSpc>
                <a:spcPts val="1530"/>
              </a:lnSpc>
            </a:pPr>
            <a:r>
              <a:rPr spc="-5" dirty="0"/>
              <a:t>sarwan@NIELIT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28312"/>
            <a:ext cx="261620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29"/>
                </a:lnTo>
                <a:lnTo>
                  <a:pt x="8899487" y="6610967"/>
                </a:lnTo>
                <a:lnTo>
                  <a:pt x="8862690" y="6638732"/>
                </a:lnTo>
                <a:lnTo>
                  <a:pt x="8822144" y="6661215"/>
                </a:lnTo>
                <a:lnTo>
                  <a:pt x="8778359" y="6677907"/>
                </a:lnTo>
                <a:lnTo>
                  <a:pt x="8731847" y="6688296"/>
                </a:lnTo>
                <a:lnTo>
                  <a:pt x="8683117" y="6691872"/>
                </a:lnTo>
                <a:lnTo>
                  <a:pt x="329844" y="6691872"/>
                </a:lnTo>
                <a:lnTo>
                  <a:pt x="281102" y="6688296"/>
                </a:lnTo>
                <a:lnTo>
                  <a:pt x="234580" y="6677907"/>
                </a:lnTo>
                <a:lnTo>
                  <a:pt x="190789" y="6661215"/>
                </a:lnTo>
                <a:lnTo>
                  <a:pt x="150240" y="6638732"/>
                </a:lnTo>
                <a:lnTo>
                  <a:pt x="113441" y="6610967"/>
                </a:lnTo>
                <a:lnTo>
                  <a:pt x="80905" y="6578429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" y="1390555"/>
            <a:ext cx="9022080" cy="171329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endParaRPr lang="en-US" sz="3600" b="1" spc="-10" dirty="0" smtClean="0">
              <a:solidFill>
                <a:srgbClr val="FFFFFF"/>
              </a:solidFill>
              <a:latin typeface="Franklin Gothic Book"/>
              <a:cs typeface="Franklin Gothic Book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lang="en-US" sz="3600" b="1" spc="-10" dirty="0" smtClean="0">
                <a:solidFill>
                  <a:srgbClr val="FFFFFF"/>
                </a:solidFill>
                <a:latin typeface="Franklin Gothic Book"/>
                <a:cs typeface="Franklin Gothic Book"/>
              </a:rPr>
              <a:t>ARDUINO</a:t>
            </a:r>
            <a:endParaRPr lang="en-US" sz="3600" b="1" spc="-10" dirty="0" smtClean="0">
              <a:solidFill>
                <a:srgbClr val="FFFFFF"/>
              </a:solidFill>
              <a:latin typeface="Franklin Gothic Book"/>
              <a:cs typeface="Franklin Gothic Book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endParaRPr sz="3600" dirty="0">
              <a:latin typeface="Franklin Gothic Book"/>
              <a:cs typeface="Franklin Gothic 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4128" y="3167026"/>
            <a:ext cx="5447537" cy="50828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2230" algn="ctr">
              <a:lnSpc>
                <a:spcPct val="100600"/>
              </a:lnSpc>
              <a:spcBef>
                <a:spcPts val="85"/>
              </a:spcBef>
            </a:pPr>
            <a:r>
              <a:rPr lang="en-US" sz="3200" b="1" spc="-75" dirty="0" smtClean="0">
                <a:latin typeface="Perpetua"/>
                <a:cs typeface="Perpetua"/>
              </a:rPr>
              <a:t>BESTIN AUTOMATION</a:t>
            </a:r>
            <a:endParaRPr sz="3200" b="1" dirty="0">
              <a:latin typeface="Perpetua"/>
              <a:cs typeface="Perpet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1700" y="3657600"/>
            <a:ext cx="3086100" cy="308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891" y="5012435"/>
            <a:ext cx="1620012" cy="110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5759" y="117347"/>
            <a:ext cx="4968239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1557526"/>
            <a:ext cx="5984748" cy="519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14400" y="6569771"/>
            <a:ext cx="1597356" cy="19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81000"/>
            <a:ext cx="411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/>
              <a:t>Parts </a:t>
            </a:r>
            <a:r>
              <a:rPr sz="4000" spc="-5" dirty="0"/>
              <a:t>of </a:t>
            </a:r>
            <a:r>
              <a:rPr sz="4000" dirty="0"/>
              <a:t>the</a:t>
            </a:r>
            <a:r>
              <a:rPr sz="4000" spc="-80" dirty="0"/>
              <a:t> </a:t>
            </a:r>
            <a:r>
              <a:rPr sz="4000" spc="-20" dirty="0"/>
              <a:t>Sketch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05740" y="1557527"/>
            <a:ext cx="8938259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  <a:p>
            <a:pPr marL="12700">
              <a:lnSpc>
                <a:spcPts val="1530"/>
              </a:lnSpc>
            </a:pPr>
            <a:endParaRPr spc="-5" dirty="0"/>
          </a:p>
        </p:txBody>
      </p:sp>
      <p:sp>
        <p:nvSpPr>
          <p:cNvPr id="7" name="Rectangle 6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304800"/>
            <a:ext cx="248348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</a:t>
            </a:r>
            <a:r>
              <a:rPr spc="-120" dirty="0"/>
              <a:t> </a:t>
            </a:r>
            <a:r>
              <a:rPr spc="-10" dirty="0"/>
              <a:t>Board</a:t>
            </a:r>
          </a:p>
        </p:txBody>
      </p:sp>
      <p:sp>
        <p:nvSpPr>
          <p:cNvPr id="3" name="object 3"/>
          <p:cNvSpPr/>
          <p:nvPr/>
        </p:nvSpPr>
        <p:spPr>
          <a:xfrm>
            <a:off x="5650647" y="1896296"/>
            <a:ext cx="2724853" cy="131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702" y="1219200"/>
            <a:ext cx="4264152" cy="4335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93444" y="6541007"/>
            <a:ext cx="131846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63524"/>
            <a:ext cx="3064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 com</a:t>
            </a:r>
            <a:r>
              <a:rPr spc="-125" dirty="0"/>
              <a:t> </a:t>
            </a:r>
            <a:r>
              <a:rPr spc="30" dirty="0"/>
              <a:t>port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506114"/>
            <a:ext cx="6217920" cy="4666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4" descr="C:\Users\admin\Desktop\WayTec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0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71991"/>
            <a:ext cx="2623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Franklin Gothic Book"/>
                <a:cs typeface="Franklin Gothic Book"/>
              </a:rPr>
              <a:t>First</a:t>
            </a:r>
            <a:r>
              <a:rPr i="1" spc="-120" dirty="0">
                <a:latin typeface="Franklin Gothic Book"/>
                <a:cs typeface="Franklin Gothic Book"/>
              </a:rPr>
              <a:t> </a:t>
            </a:r>
            <a:r>
              <a:rPr i="1" spc="-5" dirty="0">
                <a:latin typeface="Franklin Gothic Book"/>
                <a:cs typeface="Franklin Gothic Book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35761"/>
            <a:ext cx="4345940" cy="4965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106930">
              <a:lnSpc>
                <a:spcPts val="3479"/>
              </a:lnSpc>
              <a:spcBef>
                <a:spcPts val="315"/>
              </a:spcBef>
            </a:pPr>
            <a:r>
              <a:rPr sz="3000" dirty="0">
                <a:latin typeface="Perpetua"/>
                <a:cs typeface="Perpetua"/>
              </a:rPr>
              <a:t>int </a:t>
            </a:r>
            <a:r>
              <a:rPr sz="3000" spc="-5" dirty="0">
                <a:latin typeface="Perpetua"/>
                <a:cs typeface="Perpetua"/>
              </a:rPr>
              <a:t>ledPin </a:t>
            </a:r>
            <a:r>
              <a:rPr sz="3000" dirty="0">
                <a:latin typeface="Perpetua"/>
                <a:cs typeface="Perpetua"/>
              </a:rPr>
              <a:t>=</a:t>
            </a:r>
            <a:r>
              <a:rPr sz="3000" spc="-9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13;  </a:t>
            </a:r>
            <a:r>
              <a:rPr sz="3000" spc="-20" dirty="0">
                <a:latin typeface="Perpetua"/>
                <a:cs typeface="Perpetua"/>
              </a:rPr>
              <a:t>void</a:t>
            </a:r>
            <a:r>
              <a:rPr sz="3000" spc="-5" dirty="0">
                <a:latin typeface="Perpetua"/>
                <a:cs typeface="Perpetua"/>
              </a:rPr>
              <a:t> setup()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ts val="3025"/>
              </a:lnSpc>
            </a:pPr>
            <a:r>
              <a:rPr sz="3000" dirty="0">
                <a:latin typeface="Perpetua"/>
                <a:cs typeface="Perpetua"/>
              </a:rPr>
              <a:t>{</a:t>
            </a:r>
            <a:endParaRPr sz="3000">
              <a:latin typeface="Perpetua"/>
              <a:cs typeface="Perpetua"/>
            </a:endParaRPr>
          </a:p>
          <a:p>
            <a:pPr marL="287020">
              <a:lnSpc>
                <a:spcPts val="3180"/>
              </a:lnSpc>
            </a:pPr>
            <a:r>
              <a:rPr sz="3000" spc="-5" dirty="0">
                <a:latin typeface="Perpetua"/>
                <a:cs typeface="Perpetua"/>
              </a:rPr>
              <a:t>pinMode(ledPin,</a:t>
            </a:r>
            <a:r>
              <a:rPr sz="3000" spc="-15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OUTPUT);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ts val="3479"/>
              </a:lnSpc>
            </a:pPr>
            <a:r>
              <a:rPr sz="3000" dirty="0">
                <a:latin typeface="Perpetua"/>
                <a:cs typeface="Perpetua"/>
              </a:rPr>
              <a:t>}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ts val="3479"/>
              </a:lnSpc>
            </a:pPr>
            <a:r>
              <a:rPr sz="3000" spc="-20" dirty="0">
                <a:latin typeface="Perpetua"/>
                <a:cs typeface="Perpetua"/>
              </a:rPr>
              <a:t>void</a:t>
            </a:r>
            <a:r>
              <a:rPr sz="3000" dirty="0">
                <a:latin typeface="Perpetua"/>
                <a:cs typeface="Perpetua"/>
              </a:rPr>
              <a:t> </a:t>
            </a:r>
            <a:r>
              <a:rPr sz="3000" spc="-5" dirty="0">
                <a:latin typeface="Perpetua"/>
                <a:cs typeface="Perpetua"/>
              </a:rPr>
              <a:t>loop()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ts val="3180"/>
              </a:lnSpc>
            </a:pPr>
            <a:r>
              <a:rPr sz="3000" dirty="0">
                <a:latin typeface="Perpetua"/>
                <a:cs typeface="Perpetua"/>
              </a:rPr>
              <a:t>{</a:t>
            </a:r>
            <a:endParaRPr sz="3000">
              <a:latin typeface="Perpetua"/>
              <a:cs typeface="Perpetua"/>
            </a:endParaRPr>
          </a:p>
          <a:p>
            <a:pPr marL="287020" marR="90170">
              <a:lnSpc>
                <a:spcPct val="80000"/>
              </a:lnSpc>
              <a:spcBef>
                <a:spcPts val="365"/>
              </a:spcBef>
            </a:pPr>
            <a:r>
              <a:rPr sz="3000" dirty="0">
                <a:latin typeface="Perpetua"/>
                <a:cs typeface="Perpetua"/>
              </a:rPr>
              <a:t>digitalWrite(ledPin,</a:t>
            </a:r>
            <a:r>
              <a:rPr sz="3000" spc="-13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HIGH);  </a:t>
            </a:r>
            <a:r>
              <a:rPr sz="3000" spc="-10" dirty="0">
                <a:latin typeface="Perpetua"/>
                <a:cs typeface="Perpetua"/>
              </a:rPr>
              <a:t>delay(2000);  </a:t>
            </a:r>
            <a:r>
              <a:rPr sz="3000" dirty="0">
                <a:latin typeface="Perpetua"/>
                <a:cs typeface="Perpetua"/>
              </a:rPr>
              <a:t>digitalWrite(ledPin, </a:t>
            </a:r>
            <a:r>
              <a:rPr sz="3000" spc="-45" dirty="0">
                <a:latin typeface="Perpetua"/>
                <a:cs typeface="Perpetua"/>
              </a:rPr>
              <a:t>LOW);  </a:t>
            </a:r>
            <a:r>
              <a:rPr sz="3000" spc="-10" dirty="0">
                <a:latin typeface="Perpetua"/>
                <a:cs typeface="Perpetua"/>
              </a:rPr>
              <a:t>delay(2000);</a:t>
            </a:r>
            <a:endParaRPr sz="3000">
              <a:latin typeface="Perpetua"/>
              <a:cs typeface="Perpetua"/>
            </a:endParaRPr>
          </a:p>
          <a:p>
            <a:pPr marL="12700">
              <a:lnSpc>
                <a:spcPts val="3479"/>
              </a:lnSpc>
            </a:pPr>
            <a:r>
              <a:rPr sz="3000" dirty="0">
                <a:latin typeface="Perpetua"/>
                <a:cs typeface="Perpetua"/>
              </a:rPr>
              <a:t>}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79" y="765048"/>
            <a:ext cx="3528060" cy="492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Picture 4" descr="C:\Users\admin\Desktop\WayTec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0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88924"/>
            <a:ext cx="2440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Bread</a:t>
            </a:r>
            <a:r>
              <a:rPr spc="-120" dirty="0"/>
              <a:t> </a:t>
            </a:r>
            <a:r>
              <a:rPr spc="-10" dirty="0"/>
              <a:t>Board</a:t>
            </a:r>
          </a:p>
        </p:txBody>
      </p:sp>
      <p:sp>
        <p:nvSpPr>
          <p:cNvPr id="3" name="object 3"/>
          <p:cNvSpPr/>
          <p:nvPr/>
        </p:nvSpPr>
        <p:spPr>
          <a:xfrm>
            <a:off x="3928894" y="2067430"/>
            <a:ext cx="5106901" cy="4529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4" descr="C:\Users\admin\Desktop\WayTec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0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1044651"/>
            <a:ext cx="501142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65" dirty="0">
                <a:latin typeface="Colonna MT"/>
                <a:cs typeface="Colonna MT"/>
              </a:rPr>
              <a:t>Happy</a:t>
            </a:r>
            <a:r>
              <a:rPr sz="6600" b="1" spc="-110" dirty="0">
                <a:latin typeface="Colonna MT"/>
                <a:cs typeface="Colonna MT"/>
              </a:rPr>
              <a:t> </a:t>
            </a:r>
            <a:r>
              <a:rPr sz="6600" b="1" spc="-5" dirty="0">
                <a:latin typeface="Colonna MT"/>
                <a:cs typeface="Colonna MT"/>
              </a:rPr>
              <a:t>Coding</a:t>
            </a:r>
            <a:endParaRPr sz="6600">
              <a:latin typeface="Colonna MT"/>
              <a:cs typeface="Colonna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116" y="2510154"/>
            <a:ext cx="570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888888"/>
                </a:solidFill>
                <a:latin typeface="Perpetua"/>
                <a:cs typeface="Perpetua"/>
              </a:rPr>
              <a:t>Journey </a:t>
            </a:r>
            <a:r>
              <a:rPr sz="4000" spc="10" dirty="0">
                <a:solidFill>
                  <a:srgbClr val="888888"/>
                </a:solidFill>
                <a:latin typeface="Perpetua"/>
                <a:cs typeface="Perpetua"/>
              </a:rPr>
              <a:t>begins </a:t>
            </a:r>
            <a:r>
              <a:rPr sz="4000" spc="-10" dirty="0">
                <a:solidFill>
                  <a:srgbClr val="888888"/>
                </a:solidFill>
                <a:latin typeface="Perpetua"/>
                <a:cs typeface="Perpetua"/>
              </a:rPr>
              <a:t>from</a:t>
            </a:r>
            <a:r>
              <a:rPr sz="4000" spc="-75" dirty="0">
                <a:solidFill>
                  <a:srgbClr val="888888"/>
                </a:solidFill>
                <a:latin typeface="Perpetua"/>
                <a:cs typeface="Perpetua"/>
              </a:rPr>
              <a:t> </a:t>
            </a:r>
            <a:r>
              <a:rPr sz="4000" spc="-10" dirty="0">
                <a:solidFill>
                  <a:srgbClr val="888888"/>
                </a:solidFill>
                <a:latin typeface="Perpetua"/>
                <a:cs typeface="Perpetua"/>
              </a:rPr>
              <a:t>here……</a:t>
            </a:r>
            <a:endParaRPr sz="40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087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8" name="Picture 4" descr="C:\Users\admin\Desktop\WayTech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6" y="228600"/>
            <a:ext cx="1219200" cy="9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44345"/>
            <a:ext cx="332295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Wingdings 2"/>
              <a:buChar char=""/>
              <a:tabLst>
                <a:tab pos="287020" algn="l"/>
              </a:tabLst>
            </a:pPr>
            <a:r>
              <a:rPr sz="3200" b="1" spc="-5" dirty="0">
                <a:latin typeface="Perpetua"/>
                <a:cs typeface="Perpetua"/>
              </a:rPr>
              <a:t>Open Source  </a:t>
            </a:r>
            <a:r>
              <a:rPr sz="3200" spc="-5" dirty="0">
                <a:latin typeface="Perpetua"/>
                <a:cs typeface="Perpetua"/>
              </a:rPr>
              <a:t>electronic  </a:t>
            </a:r>
            <a:r>
              <a:rPr sz="3200" spc="-10" dirty="0">
                <a:latin typeface="Perpetua"/>
                <a:cs typeface="Perpetua"/>
              </a:rPr>
              <a:t>prototyping  </a:t>
            </a:r>
            <a:r>
              <a:rPr sz="3200" b="1" spc="5" dirty="0">
                <a:latin typeface="Perpetua"/>
                <a:cs typeface="Perpetua"/>
              </a:rPr>
              <a:t>platform </a:t>
            </a:r>
            <a:r>
              <a:rPr sz="3200" dirty="0">
                <a:latin typeface="Perpetua"/>
                <a:cs typeface="Perpetua"/>
              </a:rPr>
              <a:t>based </a:t>
            </a:r>
            <a:r>
              <a:rPr sz="3200" spc="-5" dirty="0">
                <a:latin typeface="Perpetua"/>
                <a:cs typeface="Perpetua"/>
              </a:rPr>
              <a:t>on  </a:t>
            </a:r>
            <a:r>
              <a:rPr sz="3200" spc="-10" dirty="0">
                <a:latin typeface="Perpetua"/>
                <a:cs typeface="Perpetua"/>
              </a:rPr>
              <a:t>flexible </a:t>
            </a:r>
            <a:r>
              <a:rPr sz="3200" b="1" spc="-5" dirty="0">
                <a:latin typeface="Perpetua"/>
                <a:cs typeface="Perpetua"/>
              </a:rPr>
              <a:t>easy to </a:t>
            </a:r>
            <a:r>
              <a:rPr sz="3200" b="1" dirty="0">
                <a:latin typeface="Perpetua"/>
                <a:cs typeface="Perpetua"/>
              </a:rPr>
              <a:t>use  </a:t>
            </a:r>
            <a:r>
              <a:rPr sz="3200" spc="-15" dirty="0">
                <a:latin typeface="Perpetua"/>
                <a:cs typeface="Perpetua"/>
              </a:rPr>
              <a:t>hardware </a:t>
            </a:r>
            <a:r>
              <a:rPr sz="3200" spc="-5" dirty="0">
                <a:latin typeface="Perpetua"/>
                <a:cs typeface="Perpetua"/>
              </a:rPr>
              <a:t>and  </a:t>
            </a:r>
            <a:r>
              <a:rPr sz="3200" spc="-15" dirty="0">
                <a:latin typeface="Perpetua"/>
                <a:cs typeface="Perpetua"/>
              </a:rPr>
              <a:t>software.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149859"/>
            <a:ext cx="43405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  </a:t>
            </a:r>
            <a:r>
              <a:rPr dirty="0" smtClean="0"/>
              <a:t>What is </a:t>
            </a:r>
            <a:r>
              <a:rPr spc="-5" dirty="0" smtClean="0"/>
              <a:t>an </a:t>
            </a:r>
            <a:r>
              <a:rPr spc="-10" dirty="0" err="1" smtClean="0"/>
              <a:t>Arduino</a:t>
            </a:r>
            <a:r>
              <a:rPr spc="-114" dirty="0" smtClean="0"/>
              <a:t> </a:t>
            </a:r>
            <a:r>
              <a:rPr spc="-5" dirty="0" smtClean="0"/>
              <a:t>?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4715255" y="754380"/>
            <a:ext cx="3889247" cy="562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smtClean="0"/>
              <a:t>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62000" y="6342720"/>
            <a:ext cx="167640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smtClean="0"/>
              <a:t>www.omninos.com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89111"/>
            <a:ext cx="1502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</a:t>
            </a:r>
            <a:r>
              <a:rPr spc="-55" dirty="0"/>
              <a:t>r</a:t>
            </a:r>
            <a:r>
              <a:rPr spc="-5" dirty="0"/>
              <a:t>duino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69289"/>
            <a:ext cx="8310245" cy="50565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776605" indent="-274320">
              <a:lnSpc>
                <a:spcPct val="90000"/>
              </a:lnSpc>
              <a:spcBef>
                <a:spcPts val="459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Arduino is </a:t>
            </a:r>
            <a:r>
              <a:rPr sz="3000" spc="-5" dirty="0">
                <a:latin typeface="Perpetua"/>
                <a:cs typeface="Perpetua"/>
              </a:rPr>
              <a:t>an </a:t>
            </a:r>
            <a:r>
              <a:rPr sz="3000" dirty="0">
                <a:latin typeface="Perpetua"/>
                <a:cs typeface="Perpetua"/>
              </a:rPr>
              <a:t>open-source </a:t>
            </a:r>
            <a:r>
              <a:rPr sz="3000" spc="-5" dirty="0">
                <a:latin typeface="Perpetua"/>
                <a:cs typeface="Perpetua"/>
              </a:rPr>
              <a:t>electronics prototyping 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15" dirty="0">
                <a:latin typeface="Perpetua"/>
                <a:cs typeface="Perpetua"/>
              </a:rPr>
              <a:t>flexible, </a:t>
            </a:r>
            <a:r>
              <a:rPr sz="3000" spc="-5" dirty="0">
                <a:latin typeface="Perpetua"/>
                <a:cs typeface="Perpetua"/>
              </a:rPr>
              <a:t>easy-to-use </a:t>
            </a:r>
            <a:r>
              <a:rPr sz="3000" spc="-15" dirty="0">
                <a:latin typeface="Perpetua"/>
                <a:cs typeface="Perpetua"/>
              </a:rPr>
              <a:t>hardware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spc="-5" dirty="0">
                <a:latin typeface="Perpetua"/>
                <a:cs typeface="Perpetua"/>
              </a:rPr>
              <a:t>and  </a:t>
            </a:r>
            <a:r>
              <a:rPr sz="3000" spc="-15" dirty="0">
                <a:latin typeface="Perpetua"/>
                <a:cs typeface="Perpetua"/>
              </a:rPr>
              <a:t>software.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10" dirty="0">
                <a:latin typeface="Perpetua"/>
                <a:cs typeface="Perpetua"/>
              </a:rPr>
              <a:t>Founded </a:t>
            </a:r>
            <a:r>
              <a:rPr sz="3000" spc="-30" dirty="0">
                <a:latin typeface="Perpetua"/>
                <a:cs typeface="Perpetua"/>
              </a:rPr>
              <a:t>by </a:t>
            </a:r>
            <a:r>
              <a:rPr sz="3000" u="sng" spc="-5" dirty="0">
                <a:latin typeface="Perpetua"/>
                <a:cs typeface="Perpetua"/>
              </a:rPr>
              <a:t>Massimo Banzi</a:t>
            </a:r>
            <a:r>
              <a:rPr sz="3000" spc="-5" dirty="0">
                <a:latin typeface="Perpetua"/>
                <a:cs typeface="Perpetua"/>
              </a:rPr>
              <a:t> and </a:t>
            </a:r>
            <a:r>
              <a:rPr sz="3000" u="sng" spc="-20" dirty="0">
                <a:latin typeface="Perpetua"/>
                <a:cs typeface="Perpetua"/>
              </a:rPr>
              <a:t>David </a:t>
            </a:r>
            <a:r>
              <a:rPr sz="3000" u="sng" spc="5" dirty="0">
                <a:latin typeface="Perpetua"/>
                <a:cs typeface="Perpetua"/>
              </a:rPr>
              <a:t>Cuartielles</a:t>
            </a:r>
            <a:r>
              <a:rPr sz="3000" spc="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in</a:t>
            </a:r>
            <a:r>
              <a:rPr sz="3000" spc="5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2005.</a:t>
            </a:r>
          </a:p>
          <a:p>
            <a:pPr marL="287020" marR="286385" indent="-274320">
              <a:lnSpc>
                <a:spcPts val="324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An open-source </a:t>
            </a:r>
            <a:r>
              <a:rPr sz="3000" spc="-20" dirty="0">
                <a:latin typeface="Perpetua"/>
                <a:cs typeface="Perpetua"/>
              </a:rPr>
              <a:t>hardware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5" dirty="0">
                <a:latin typeface="Perpetua"/>
                <a:cs typeface="Perpetua"/>
              </a:rPr>
              <a:t>Atmel</a:t>
            </a:r>
            <a:r>
              <a:rPr sz="3000" spc="-475" dirty="0">
                <a:latin typeface="Perpetua"/>
                <a:cs typeface="Perpetua"/>
              </a:rPr>
              <a:t> </a:t>
            </a:r>
            <a:r>
              <a:rPr sz="3000" spc="-105" dirty="0">
                <a:latin typeface="Perpetua"/>
                <a:cs typeface="Perpetua"/>
              </a:rPr>
              <a:t>AVR  </a:t>
            </a:r>
            <a:r>
              <a:rPr sz="3000" spc="-5" dirty="0">
                <a:latin typeface="Perpetua"/>
                <a:cs typeface="Perpetua"/>
              </a:rPr>
              <a:t>microcontroller and </a:t>
            </a:r>
            <a:r>
              <a:rPr sz="3000" dirty="0">
                <a:latin typeface="Perpetua"/>
                <a:cs typeface="Perpetua"/>
              </a:rPr>
              <a:t>a </a:t>
            </a:r>
            <a:r>
              <a:rPr sz="3000" spc="-5" dirty="0">
                <a:latin typeface="Perpetua"/>
                <a:cs typeface="Perpetua"/>
              </a:rPr>
              <a:t>C++ based </a:t>
            </a:r>
            <a:r>
              <a:rPr sz="3000" dirty="0">
                <a:latin typeface="Perpetua"/>
                <a:cs typeface="Perpetua"/>
              </a:rPr>
              <a:t>IDE.</a:t>
            </a:r>
          </a:p>
          <a:p>
            <a:pPr marL="287020" indent="-274320">
              <a:lnSpc>
                <a:spcPct val="100000"/>
              </a:lnSpc>
              <a:spcBef>
                <a:spcPts val="1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15" dirty="0">
                <a:latin typeface="Perpetua"/>
                <a:cs typeface="Perpetua"/>
              </a:rPr>
              <a:t>In-Expensive, </a:t>
            </a:r>
            <a:r>
              <a:rPr sz="3000" dirty="0">
                <a:latin typeface="Perpetua"/>
                <a:cs typeface="Perpetua"/>
              </a:rPr>
              <a:t>Simple </a:t>
            </a:r>
            <a:r>
              <a:rPr sz="3000" spc="-5" dirty="0">
                <a:latin typeface="Perpetua"/>
                <a:cs typeface="Perpetua"/>
              </a:rPr>
              <a:t>and easy </a:t>
            </a:r>
            <a:r>
              <a:rPr sz="3000" dirty="0">
                <a:latin typeface="Perpetua"/>
                <a:cs typeface="Perpetua"/>
              </a:rPr>
              <a:t>to </a:t>
            </a:r>
            <a:r>
              <a:rPr sz="3000" spc="10" dirty="0">
                <a:latin typeface="Perpetua"/>
                <a:cs typeface="Perpetua"/>
              </a:rPr>
              <a:t>learn</a:t>
            </a:r>
            <a:r>
              <a:rPr sz="3000" spc="-90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programing.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spc="-5" dirty="0">
                <a:latin typeface="Perpetua"/>
                <a:cs typeface="Perpetua"/>
              </a:rPr>
              <a:t>Controller </a:t>
            </a:r>
            <a:r>
              <a:rPr sz="3000" dirty="0">
                <a:latin typeface="Perpetua"/>
                <a:cs typeface="Perpetua"/>
              </a:rPr>
              <a:t>independent programming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language.</a:t>
            </a:r>
            <a:endParaRPr sz="3000" dirty="0">
              <a:latin typeface="Perpetua"/>
              <a:cs typeface="Perpetua"/>
            </a:endParaRPr>
          </a:p>
          <a:p>
            <a:pPr marL="287020" indent="-274320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One </a:t>
            </a:r>
            <a:r>
              <a:rPr sz="3000" spc="-5" dirty="0">
                <a:latin typeface="Perpetua"/>
                <a:cs typeface="Perpetua"/>
              </a:rPr>
              <a:t>language compatibility </a:t>
            </a:r>
            <a:r>
              <a:rPr sz="3000" dirty="0">
                <a:latin typeface="Perpetua"/>
                <a:cs typeface="Perpetua"/>
              </a:rPr>
              <a:t>with </a:t>
            </a:r>
            <a:r>
              <a:rPr sz="3000" spc="-5" dirty="0">
                <a:latin typeface="Perpetua"/>
                <a:cs typeface="Perpetua"/>
              </a:rPr>
              <a:t>all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boards.</a:t>
            </a:r>
            <a:endParaRPr sz="3000" dirty="0">
              <a:latin typeface="Perpetua"/>
              <a:cs typeface="Perpetua"/>
            </a:endParaRPr>
          </a:p>
          <a:p>
            <a:pPr marL="287020" marR="180975" indent="-274320">
              <a:lnSpc>
                <a:spcPts val="3240"/>
              </a:lnSpc>
              <a:spcBef>
                <a:spcPts val="65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Single </a:t>
            </a:r>
            <a:r>
              <a:rPr sz="3000" spc="-10" dirty="0">
                <a:latin typeface="Perpetua"/>
                <a:cs typeface="Perpetua"/>
              </a:rPr>
              <a:t>software </a:t>
            </a:r>
            <a:r>
              <a:rPr sz="3000" dirty="0">
                <a:latin typeface="Perpetua"/>
                <a:cs typeface="Perpetua"/>
              </a:rPr>
              <a:t>for </a:t>
            </a:r>
            <a:r>
              <a:rPr sz="3000" spc="-5" dirty="0">
                <a:latin typeface="Perpetua"/>
                <a:cs typeface="Perpetua"/>
              </a:rPr>
              <a:t>programming, </a:t>
            </a:r>
            <a:r>
              <a:rPr sz="3000" dirty="0">
                <a:latin typeface="Perpetua"/>
                <a:cs typeface="Perpetua"/>
              </a:rPr>
              <a:t>compiling and</a:t>
            </a:r>
            <a:r>
              <a:rPr sz="3000" spc="-150" dirty="0">
                <a:latin typeface="Perpetua"/>
                <a:cs typeface="Perpetua"/>
              </a:rPr>
              <a:t> </a:t>
            </a:r>
            <a:r>
              <a:rPr sz="3000" spc="5" dirty="0">
                <a:latin typeface="Perpetua"/>
                <a:cs typeface="Perpetua"/>
              </a:rPr>
              <a:t>burning 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-15" dirty="0">
                <a:latin typeface="Perpetua"/>
                <a:cs typeface="Perpetua"/>
              </a:rPr>
              <a:t> code.</a:t>
            </a:r>
            <a:endParaRPr sz="3000" dirty="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 smtClean="0"/>
              <a:t>www.omninos.com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60" y="1126084"/>
            <a:ext cx="8806240" cy="4436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 smtClean="0"/>
              <a:t>www.omninos.com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620268"/>
            <a:ext cx="9143999" cy="576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90600" y="6357742"/>
            <a:ext cx="1371600" cy="198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 smtClean="0"/>
              <a:t>www.omninos.com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107" y="336521"/>
            <a:ext cx="4552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Franklin Gothic Book"/>
                <a:cs typeface="Franklin Gothic Book"/>
                <a:hlinkClick r:id="rId2"/>
              </a:rPr>
              <a:t>http://www.arduino.cc/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35761"/>
            <a:ext cx="7792084" cy="48628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7020" marR="5080" indent="-274320">
              <a:lnSpc>
                <a:spcPct val="80000"/>
              </a:lnSpc>
              <a:spcBef>
                <a:spcPts val="819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7020" algn="l"/>
              </a:tabLst>
            </a:pPr>
            <a:r>
              <a:rPr sz="3000" dirty="0">
                <a:latin typeface="Perpetua"/>
                <a:cs typeface="Perpetua"/>
              </a:rPr>
              <a:t>Arduino is </a:t>
            </a:r>
            <a:r>
              <a:rPr sz="3000" spc="-5" dirty="0">
                <a:latin typeface="Perpetua"/>
                <a:cs typeface="Perpetua"/>
              </a:rPr>
              <a:t>an </a:t>
            </a:r>
            <a:r>
              <a:rPr sz="3000" dirty="0">
                <a:latin typeface="Perpetua"/>
                <a:cs typeface="Perpetua"/>
              </a:rPr>
              <a:t>open-source </a:t>
            </a:r>
            <a:r>
              <a:rPr sz="3000" spc="-5" dirty="0">
                <a:latin typeface="Perpetua"/>
                <a:cs typeface="Perpetua"/>
              </a:rPr>
              <a:t>electronics prototyping  </a:t>
            </a:r>
            <a:r>
              <a:rPr sz="3000" spc="5" dirty="0">
                <a:latin typeface="Perpetua"/>
                <a:cs typeface="Perpetua"/>
              </a:rPr>
              <a:t>platform </a:t>
            </a:r>
            <a:r>
              <a:rPr sz="3000" spc="-5" dirty="0">
                <a:latin typeface="Perpetua"/>
                <a:cs typeface="Perpetua"/>
              </a:rPr>
              <a:t>based </a:t>
            </a:r>
            <a:r>
              <a:rPr sz="3000" dirty="0">
                <a:latin typeface="Perpetua"/>
                <a:cs typeface="Perpetua"/>
              </a:rPr>
              <a:t>on </a:t>
            </a:r>
            <a:r>
              <a:rPr sz="3000" spc="-15" dirty="0">
                <a:latin typeface="Perpetua"/>
                <a:cs typeface="Perpetua"/>
              </a:rPr>
              <a:t>flexible, </a:t>
            </a:r>
            <a:r>
              <a:rPr sz="3000" spc="-5" dirty="0">
                <a:latin typeface="Perpetua"/>
                <a:cs typeface="Perpetua"/>
              </a:rPr>
              <a:t>easy-to-use </a:t>
            </a:r>
            <a:r>
              <a:rPr sz="3000" spc="-15" dirty="0">
                <a:latin typeface="Perpetua"/>
                <a:cs typeface="Perpetua"/>
              </a:rPr>
              <a:t>hardware </a:t>
            </a:r>
            <a:r>
              <a:rPr sz="3000" spc="-5" dirty="0">
                <a:latin typeface="Perpetua"/>
                <a:cs typeface="Perpetua"/>
              </a:rPr>
              <a:t>and  </a:t>
            </a:r>
            <a:r>
              <a:rPr sz="3000" spc="-15" dirty="0">
                <a:latin typeface="Perpetua"/>
                <a:cs typeface="Perpetua"/>
              </a:rPr>
              <a:t>software. </a:t>
            </a:r>
            <a:r>
              <a:rPr sz="3000" spc="-70" dirty="0">
                <a:latin typeface="Perpetua"/>
                <a:cs typeface="Perpetua"/>
              </a:rPr>
              <a:t>It’s </a:t>
            </a:r>
            <a:r>
              <a:rPr sz="3000" dirty="0">
                <a:latin typeface="Perpetua"/>
                <a:cs typeface="Perpetua"/>
              </a:rPr>
              <a:t>intended for </a:t>
            </a:r>
            <a:r>
              <a:rPr sz="3000" spc="10" dirty="0">
                <a:latin typeface="Perpetua"/>
                <a:cs typeface="Perpetua"/>
              </a:rPr>
              <a:t>artists, </a:t>
            </a:r>
            <a:r>
              <a:rPr sz="3000" dirty="0">
                <a:latin typeface="Perpetua"/>
                <a:cs typeface="Perpetua"/>
              </a:rPr>
              <a:t>designers,</a:t>
            </a:r>
            <a:r>
              <a:rPr sz="3000" spc="-350" dirty="0">
                <a:latin typeface="Perpetua"/>
                <a:cs typeface="Perpetua"/>
              </a:rPr>
              <a:t> </a:t>
            </a:r>
            <a:r>
              <a:rPr sz="3000" spc="-10" dirty="0">
                <a:latin typeface="Perpetua"/>
                <a:cs typeface="Perpetua"/>
              </a:rPr>
              <a:t>hobbyists,  </a:t>
            </a:r>
            <a:r>
              <a:rPr sz="3000" spc="-5" dirty="0">
                <a:latin typeface="Perpetua"/>
                <a:cs typeface="Perpetua"/>
              </a:rPr>
              <a:t>and </a:t>
            </a:r>
            <a:r>
              <a:rPr sz="3000" spc="-20" dirty="0">
                <a:latin typeface="Perpetua"/>
                <a:cs typeface="Perpetua"/>
              </a:rPr>
              <a:t>anyone </a:t>
            </a:r>
            <a:r>
              <a:rPr sz="3000" spc="-5" dirty="0">
                <a:latin typeface="Perpetua"/>
                <a:cs typeface="Perpetua"/>
              </a:rPr>
              <a:t>interested </a:t>
            </a:r>
            <a:r>
              <a:rPr sz="3000" dirty="0">
                <a:latin typeface="Perpetua"/>
                <a:cs typeface="Perpetua"/>
              </a:rPr>
              <a:t>in </a:t>
            </a:r>
            <a:r>
              <a:rPr sz="3000" spc="-10" dirty="0">
                <a:latin typeface="Perpetua"/>
                <a:cs typeface="Perpetua"/>
              </a:rPr>
              <a:t>creating interactive </a:t>
            </a:r>
            <a:r>
              <a:rPr sz="3000" dirty="0">
                <a:latin typeface="Perpetua"/>
                <a:cs typeface="Perpetua"/>
              </a:rPr>
              <a:t>objects or  </a:t>
            </a:r>
            <a:r>
              <a:rPr sz="3000" spc="-15" dirty="0">
                <a:latin typeface="Perpetua"/>
                <a:cs typeface="Perpetua"/>
              </a:rPr>
              <a:t>environments.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11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10" dirty="0">
                <a:latin typeface="Perpetua"/>
                <a:cs typeface="Perpetua"/>
              </a:rPr>
              <a:t>Processor: </a:t>
            </a:r>
            <a:r>
              <a:rPr sz="3000" dirty="0">
                <a:latin typeface="Perpetua"/>
                <a:cs typeface="Perpetua"/>
              </a:rPr>
              <a:t>16 Mhz</a:t>
            </a:r>
            <a:r>
              <a:rPr sz="3000" spc="-355" dirty="0">
                <a:latin typeface="Perpetua"/>
                <a:cs typeface="Perpetua"/>
              </a:rPr>
              <a:t> </a:t>
            </a:r>
            <a:r>
              <a:rPr sz="3000" spc="-30" dirty="0">
                <a:latin typeface="Perpetua"/>
                <a:cs typeface="Perpetua"/>
              </a:rPr>
              <a:t>ATmega328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Flash memory: 32</a:t>
            </a:r>
            <a:r>
              <a:rPr sz="3000" spc="-135" dirty="0">
                <a:latin typeface="Perpetua"/>
                <a:cs typeface="Perpetua"/>
              </a:rPr>
              <a:t> </a:t>
            </a:r>
            <a:r>
              <a:rPr sz="3000" spc="-5" dirty="0">
                <a:latin typeface="Perpetua"/>
                <a:cs typeface="Perpetua"/>
              </a:rPr>
              <a:t>KB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28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Ram:</a:t>
            </a:r>
            <a:r>
              <a:rPr sz="3000" spc="-1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2kb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Operating </a:t>
            </a:r>
            <a:r>
              <a:rPr sz="3000" spc="-40" dirty="0">
                <a:latin typeface="Perpetua"/>
                <a:cs typeface="Perpetua"/>
              </a:rPr>
              <a:t>Voltage:</a:t>
            </a:r>
            <a:r>
              <a:rPr sz="3000" spc="-49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5V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279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Input</a:t>
            </a:r>
            <a:r>
              <a:rPr sz="3000" spc="-400" dirty="0">
                <a:latin typeface="Perpetua"/>
                <a:cs typeface="Perpetua"/>
              </a:rPr>
              <a:t> </a:t>
            </a:r>
            <a:r>
              <a:rPr sz="3000" spc="-40" dirty="0">
                <a:latin typeface="Perpetua"/>
                <a:cs typeface="Perpetua"/>
              </a:rPr>
              <a:t>Voltage:</a:t>
            </a:r>
            <a:r>
              <a:rPr sz="3000" spc="-12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7-12</a:t>
            </a:r>
            <a:r>
              <a:rPr sz="3000" spc="-38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V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285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dirty="0">
                <a:latin typeface="Perpetua"/>
                <a:cs typeface="Perpetua"/>
              </a:rPr>
              <a:t>Number of </a:t>
            </a:r>
            <a:r>
              <a:rPr sz="3000" spc="-5" dirty="0">
                <a:latin typeface="Perpetua"/>
                <a:cs typeface="Perpetua"/>
              </a:rPr>
              <a:t>analog </a:t>
            </a:r>
            <a:r>
              <a:rPr sz="3000" dirty="0">
                <a:latin typeface="Perpetua"/>
                <a:cs typeface="Perpetua"/>
              </a:rPr>
              <a:t>inputs:</a:t>
            </a:r>
            <a:r>
              <a:rPr sz="3000" spc="-14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6</a:t>
            </a:r>
            <a:endParaRPr sz="3000">
              <a:latin typeface="Perpetua"/>
              <a:cs typeface="Perpetua"/>
            </a:endParaRPr>
          </a:p>
          <a:p>
            <a:pPr marL="561340" lvl="1" indent="-229235">
              <a:lnSpc>
                <a:spcPts val="3440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3000" spc="-5" dirty="0">
                <a:latin typeface="Perpetua"/>
                <a:cs typeface="Perpetua"/>
              </a:rPr>
              <a:t>Number </a:t>
            </a:r>
            <a:r>
              <a:rPr sz="3000" dirty="0">
                <a:latin typeface="Perpetua"/>
                <a:cs typeface="Perpetua"/>
              </a:rPr>
              <a:t>of </a:t>
            </a:r>
            <a:r>
              <a:rPr sz="3000" spc="5" dirty="0">
                <a:latin typeface="Perpetua"/>
                <a:cs typeface="Perpetua"/>
              </a:rPr>
              <a:t>digital </a:t>
            </a:r>
            <a:r>
              <a:rPr sz="3000" dirty="0">
                <a:latin typeface="Perpetua"/>
                <a:cs typeface="Perpetua"/>
              </a:rPr>
              <a:t>I/O: 14 (6 of </a:t>
            </a:r>
            <a:r>
              <a:rPr sz="3000" spc="-5" dirty="0">
                <a:latin typeface="Perpetua"/>
                <a:cs typeface="Perpetua"/>
              </a:rPr>
              <a:t>them</a:t>
            </a:r>
            <a:r>
              <a:rPr sz="3000" spc="-18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PWM)</a:t>
            </a:r>
            <a:endParaRPr sz="30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8941" y="16930"/>
            <a:ext cx="1134059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0461"/>
            <a:ext cx="9144000" cy="5977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29255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813" y="220132"/>
            <a:ext cx="3287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Getting</a:t>
            </a:r>
            <a:r>
              <a:rPr sz="4000" spc="-60" dirty="0"/>
              <a:t> </a:t>
            </a:r>
            <a:r>
              <a:rPr sz="4000" spc="5" dirty="0"/>
              <a:t>Started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88086" y="1279948"/>
            <a:ext cx="8070850" cy="43154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74320" marR="440690" indent="-274320" algn="r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74320" algn="l"/>
              </a:tabLst>
            </a:pPr>
            <a:r>
              <a:rPr sz="3000" spc="5" dirty="0">
                <a:latin typeface="Perpetua"/>
                <a:cs typeface="Perpetua"/>
              </a:rPr>
              <a:t>Check </a:t>
            </a:r>
            <a:r>
              <a:rPr sz="3000" dirty="0">
                <a:latin typeface="Perpetua"/>
                <a:cs typeface="Perpetua"/>
              </a:rPr>
              <a:t>out:</a:t>
            </a:r>
            <a:r>
              <a:rPr sz="3000" spc="-110" dirty="0">
                <a:solidFill>
                  <a:srgbClr val="CC9900"/>
                </a:solidFill>
                <a:latin typeface="Perpetua"/>
                <a:cs typeface="Perpetua"/>
              </a:rPr>
              <a:t> </a:t>
            </a:r>
            <a:r>
              <a:rPr sz="30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Perpetua"/>
                <a:cs typeface="Perpetua"/>
                <a:hlinkClick r:id="rId2"/>
              </a:rPr>
              <a:t>http://arduino.cc/en/Guide/HomePage</a:t>
            </a:r>
            <a:endParaRPr sz="3000">
              <a:latin typeface="Perpetua"/>
              <a:cs typeface="Perpetua"/>
            </a:endParaRPr>
          </a:p>
          <a:p>
            <a:pPr marL="513080" marR="529590" lvl="1" indent="-513080" algn="r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3928"/>
              <a:buAutoNum type="arabicPeriod"/>
              <a:tabLst>
                <a:tab pos="513080" algn="l"/>
                <a:tab pos="513715" algn="l"/>
              </a:tabLst>
            </a:pPr>
            <a:r>
              <a:rPr sz="2800" spc="-15" dirty="0">
                <a:latin typeface="Perpetua"/>
                <a:cs typeface="Perpetua"/>
              </a:rPr>
              <a:t>Download </a:t>
            </a:r>
            <a:r>
              <a:rPr sz="2800" spc="-5" dirty="0">
                <a:latin typeface="Perpetua"/>
                <a:cs typeface="Perpetua"/>
              </a:rPr>
              <a:t>&amp; install the </a:t>
            </a:r>
            <a:r>
              <a:rPr sz="2800" spc="-10" dirty="0">
                <a:latin typeface="Perpetua"/>
                <a:cs typeface="Perpetua"/>
              </a:rPr>
              <a:t>Arduino environment</a:t>
            </a:r>
            <a:r>
              <a:rPr sz="2800" spc="-125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(IDE)</a:t>
            </a:r>
            <a:endParaRPr sz="2800">
              <a:latin typeface="Perpetua"/>
              <a:cs typeface="Perpetua"/>
            </a:endParaRPr>
          </a:p>
          <a:p>
            <a:pPr marL="926465" marR="5080" lvl="1" indent="-51371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Connect the board to </a:t>
            </a:r>
            <a:r>
              <a:rPr sz="2800" spc="-20" dirty="0">
                <a:latin typeface="Perpetua"/>
                <a:cs typeface="Perpetua"/>
              </a:rPr>
              <a:t>your </a:t>
            </a:r>
            <a:r>
              <a:rPr sz="2800" dirty="0">
                <a:latin typeface="Perpetua"/>
                <a:cs typeface="Perpetua"/>
              </a:rPr>
              <a:t>computer </a:t>
            </a:r>
            <a:r>
              <a:rPr sz="2800" spc="-5" dirty="0">
                <a:latin typeface="Perpetua"/>
                <a:cs typeface="Perpetua"/>
              </a:rPr>
              <a:t>via the USB </a:t>
            </a:r>
            <a:r>
              <a:rPr sz="2800" spc="-20" dirty="0">
                <a:latin typeface="Perpetua"/>
                <a:cs typeface="Perpetua"/>
              </a:rPr>
              <a:t>cable.  </a:t>
            </a:r>
            <a:r>
              <a:rPr sz="2800" spc="-5" dirty="0">
                <a:latin typeface="Perpetua"/>
                <a:cs typeface="Perpetua"/>
              </a:rPr>
              <a:t>If </a:t>
            </a:r>
            <a:r>
              <a:rPr sz="2800" dirty="0">
                <a:latin typeface="Perpetua"/>
                <a:cs typeface="Perpetua"/>
              </a:rPr>
              <a:t>needed, </a:t>
            </a:r>
            <a:r>
              <a:rPr sz="2800" spc="-5" dirty="0">
                <a:latin typeface="Perpetua"/>
                <a:cs typeface="Perpetua"/>
              </a:rPr>
              <a:t>install the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spc="5" dirty="0">
                <a:latin typeface="Perpetua"/>
                <a:cs typeface="Perpetua"/>
              </a:rPr>
              <a:t>drivers</a:t>
            </a:r>
            <a:endParaRPr sz="280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5" dirty="0">
                <a:latin typeface="Perpetua"/>
                <a:cs typeface="Perpetua"/>
              </a:rPr>
              <a:t>Launch </a:t>
            </a:r>
            <a:r>
              <a:rPr sz="2800" spc="-5" dirty="0">
                <a:latin typeface="Perpetua"/>
                <a:cs typeface="Perpetua"/>
              </a:rPr>
              <a:t>the </a:t>
            </a:r>
            <a:r>
              <a:rPr sz="2800" spc="-10" dirty="0">
                <a:latin typeface="Perpetua"/>
                <a:cs typeface="Perpetua"/>
              </a:rPr>
              <a:t>Arduino</a:t>
            </a:r>
            <a:r>
              <a:rPr sz="2800" spc="-22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IDE</a:t>
            </a:r>
            <a:endParaRPr sz="280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Select </a:t>
            </a:r>
            <a:r>
              <a:rPr sz="2800" spc="-20" dirty="0">
                <a:latin typeface="Perpetua"/>
                <a:cs typeface="Perpetua"/>
              </a:rPr>
              <a:t>your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board</a:t>
            </a:r>
            <a:endParaRPr sz="280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Select </a:t>
            </a:r>
            <a:r>
              <a:rPr sz="2800" spc="-15" dirty="0">
                <a:latin typeface="Perpetua"/>
                <a:cs typeface="Perpetua"/>
              </a:rPr>
              <a:t>your </a:t>
            </a:r>
            <a:r>
              <a:rPr sz="2800" spc="5" dirty="0">
                <a:latin typeface="Perpetua"/>
                <a:cs typeface="Perpetua"/>
              </a:rPr>
              <a:t>serial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20" dirty="0">
                <a:latin typeface="Perpetua"/>
                <a:cs typeface="Perpetua"/>
              </a:rPr>
              <a:t>port</a:t>
            </a:r>
            <a:endParaRPr sz="280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Open the </a:t>
            </a:r>
            <a:r>
              <a:rPr sz="2800" spc="-20" dirty="0">
                <a:latin typeface="Perpetua"/>
                <a:cs typeface="Perpetua"/>
              </a:rPr>
              <a:t>blink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5" dirty="0">
                <a:latin typeface="Perpetua"/>
                <a:cs typeface="Perpetua"/>
              </a:rPr>
              <a:t>example</a:t>
            </a:r>
            <a:endParaRPr sz="2800">
              <a:latin typeface="Perpetua"/>
              <a:cs typeface="Perpetua"/>
            </a:endParaRPr>
          </a:p>
          <a:p>
            <a:pPr marL="926465" lvl="1" indent="-51371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3928"/>
              <a:buAutoNum type="arabicPeriod"/>
              <a:tabLst>
                <a:tab pos="926465" algn="l"/>
                <a:tab pos="927100" algn="l"/>
              </a:tabLst>
            </a:pPr>
            <a:r>
              <a:rPr sz="2800" spc="-5" dirty="0">
                <a:latin typeface="Perpetua"/>
                <a:cs typeface="Perpetua"/>
              </a:rPr>
              <a:t>Upload the</a:t>
            </a:r>
            <a:r>
              <a:rPr sz="2800" dirty="0">
                <a:latin typeface="Perpetua"/>
                <a:cs typeface="Perpetua"/>
              </a:rPr>
              <a:t> program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93444" y="6357742"/>
            <a:ext cx="136875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  <a:p>
            <a:pPr marL="12700">
              <a:lnSpc>
                <a:spcPts val="1530"/>
              </a:lnSpc>
            </a:pPr>
            <a:endParaRPr spc="-5" dirty="0"/>
          </a:p>
        </p:txBody>
      </p:sp>
      <p:sp>
        <p:nvSpPr>
          <p:cNvPr id="7" name="Rectangle 6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3947" y="103550"/>
            <a:ext cx="6048756" cy="671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3817" y="717041"/>
            <a:ext cx="6035040" cy="341630"/>
          </a:xfrm>
          <a:prstGeom prst="rect">
            <a:avLst/>
          </a:prstGeom>
          <a:ln w="38100">
            <a:solidFill>
              <a:srgbClr val="D24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2000" b="1" spc="-5" dirty="0">
                <a:solidFill>
                  <a:srgbClr val="F1F1F1"/>
                </a:solidFill>
                <a:latin typeface="Perpetua"/>
                <a:cs typeface="Perpetua"/>
              </a:rPr>
              <a:t>Button</a:t>
            </a:r>
            <a:r>
              <a:rPr sz="2000" b="1" spc="-20" dirty="0">
                <a:solidFill>
                  <a:srgbClr val="F1F1F1"/>
                </a:solidFill>
                <a:latin typeface="Perpetua"/>
                <a:cs typeface="Perpetua"/>
              </a:rPr>
              <a:t> </a:t>
            </a:r>
            <a:r>
              <a:rPr sz="2000" b="1" spc="-5" dirty="0">
                <a:solidFill>
                  <a:srgbClr val="F1F1F1"/>
                </a:solidFill>
                <a:latin typeface="Perpetua"/>
                <a:cs typeface="Perpetua"/>
              </a:rPr>
              <a:t>Bar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0101" y="332993"/>
            <a:ext cx="6035040" cy="299085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0"/>
              </a:lnSpc>
            </a:pPr>
            <a:r>
              <a:rPr sz="2000" b="1" spc="-10" dirty="0">
                <a:latin typeface="Perpetua"/>
                <a:cs typeface="Perpetua"/>
              </a:rPr>
              <a:t>Menu</a:t>
            </a:r>
            <a:r>
              <a:rPr sz="2000" b="1" spc="-5" dirty="0">
                <a:latin typeface="Perpetua"/>
                <a:cs typeface="Perpetua"/>
              </a:rPr>
              <a:t> Bar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817" y="1528826"/>
            <a:ext cx="5954395" cy="3289300"/>
          </a:xfrm>
          <a:prstGeom prst="rect">
            <a:avLst/>
          </a:prstGeom>
          <a:ln w="38100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Perpetua"/>
                <a:cs typeface="Perpetua"/>
              </a:rPr>
              <a:t>Actual</a:t>
            </a:r>
            <a:r>
              <a:rPr sz="2000" b="1" dirty="0">
                <a:latin typeface="Perpetua"/>
                <a:cs typeface="Perpetua"/>
              </a:rPr>
              <a:t> Code</a:t>
            </a:r>
            <a:endParaRPr sz="2000" dirty="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3817" y="5244846"/>
            <a:ext cx="6035040" cy="1282065"/>
          </a:xfrm>
          <a:prstGeom prst="rect">
            <a:avLst/>
          </a:prstGeom>
          <a:ln w="38100">
            <a:solidFill>
              <a:srgbClr val="D24717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5" dirty="0">
                <a:solidFill>
                  <a:srgbClr val="F1F1F1"/>
                </a:solidFill>
                <a:latin typeface="Perpetua"/>
                <a:cs typeface="Perpetua"/>
              </a:rPr>
              <a:t>Program </a:t>
            </a:r>
            <a:r>
              <a:rPr sz="2000" b="1" spc="-5" dirty="0">
                <a:solidFill>
                  <a:srgbClr val="F1F1F1"/>
                </a:solidFill>
                <a:latin typeface="Perpetua"/>
                <a:cs typeface="Perpetua"/>
              </a:rPr>
              <a:t>Notification</a:t>
            </a:r>
            <a:r>
              <a:rPr sz="2000" b="1" spc="-105" dirty="0">
                <a:solidFill>
                  <a:srgbClr val="F1F1F1"/>
                </a:solidFill>
                <a:latin typeface="Perpetua"/>
                <a:cs typeface="Perpetua"/>
              </a:rPr>
              <a:t> </a:t>
            </a:r>
            <a:r>
              <a:rPr sz="2000" b="1" dirty="0">
                <a:solidFill>
                  <a:srgbClr val="F1F1F1"/>
                </a:solidFill>
                <a:latin typeface="Perpetua"/>
                <a:cs typeface="Perpetua"/>
              </a:rPr>
              <a:t>Area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3817" y="4818126"/>
            <a:ext cx="6035040" cy="341630"/>
          </a:xfrm>
          <a:prstGeom prst="rect">
            <a:avLst/>
          </a:prstGeom>
          <a:ln w="38100">
            <a:solidFill>
              <a:srgbClr val="D2471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2000" b="1" spc="-10" dirty="0">
                <a:solidFill>
                  <a:srgbClr val="F1F1F1"/>
                </a:solidFill>
                <a:latin typeface="Perpetua"/>
                <a:cs typeface="Perpetua"/>
              </a:rPr>
              <a:t>Status </a:t>
            </a:r>
            <a:r>
              <a:rPr sz="2000" b="1" spc="-5" dirty="0">
                <a:solidFill>
                  <a:srgbClr val="F1F1F1"/>
                </a:solidFill>
                <a:latin typeface="Perpetua"/>
                <a:cs typeface="Perpetua"/>
              </a:rPr>
              <a:t>Bar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1656" y="853989"/>
            <a:ext cx="1503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</a:t>
            </a:r>
            <a:r>
              <a:rPr spc="-55" dirty="0"/>
              <a:t>r</a:t>
            </a:r>
            <a:r>
              <a:rPr spc="-5" dirty="0"/>
              <a:t>duino  IDE</a:t>
            </a:r>
          </a:p>
        </p:txBody>
      </p:sp>
      <p:sp>
        <p:nvSpPr>
          <p:cNvPr id="9" name="object 9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93443" y="6357742"/>
            <a:ext cx="13458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lang="en-US" spc="-5" dirty="0"/>
              <a:t>www.omninos.com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6930"/>
            <a:ext cx="1041400" cy="8212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321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 What is an Arduino ?</vt:lpstr>
      <vt:lpstr>Arduino</vt:lpstr>
      <vt:lpstr>PowerPoint Presentation</vt:lpstr>
      <vt:lpstr>PowerPoint Presentation</vt:lpstr>
      <vt:lpstr>http://www.arduino.cc/</vt:lpstr>
      <vt:lpstr>PowerPoint Presentation</vt:lpstr>
      <vt:lpstr>Getting Started</vt:lpstr>
      <vt:lpstr>Arduino  IDE</vt:lpstr>
      <vt:lpstr>PowerPoint Presentation</vt:lpstr>
      <vt:lpstr>Parts of the Sketch</vt:lpstr>
      <vt:lpstr>Select Board</vt:lpstr>
      <vt:lpstr>Select com port</vt:lpstr>
      <vt:lpstr>First program</vt:lpstr>
      <vt:lpstr>Bread Board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Basics</dc:title>
  <dc:creator>Electronics</dc:creator>
  <cp:lastModifiedBy>Windows User</cp:lastModifiedBy>
  <cp:revision>16</cp:revision>
  <dcterms:created xsi:type="dcterms:W3CDTF">2019-05-29T11:44:29Z</dcterms:created>
  <dcterms:modified xsi:type="dcterms:W3CDTF">2022-10-04T02:31:16Z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2019-05-29T00:00:00Z</vt:filetime>
  </property>
</Properties>
</file>