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2" r:id="rId4"/>
    <p:sldId id="281" r:id="rId5"/>
    <p:sldId id="284" r:id="rId6"/>
    <p:sldId id="283" r:id="rId7"/>
    <p:sldId id="28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6658" autoAdjust="0"/>
  </p:normalViewPr>
  <p:slideViewPr>
    <p:cSldViewPr>
      <p:cViewPr varScale="1">
        <p:scale>
          <a:sx n="61" d="100"/>
          <a:sy n="61" d="100"/>
        </p:scale>
        <p:origin x="14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18C4C7-0469-4099-8FA0-113A96B3A4B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048000"/>
            <a:ext cx="6400800" cy="90277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BESTIN AUTOMATION</a:t>
            </a:r>
            <a:endParaRPr lang="en-US" sz="4400" b="1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811587" y="1017213"/>
            <a:ext cx="4172550" cy="6364956"/>
            <a:chOff x="-811587" y="1017213"/>
            <a:chExt cx="4172550" cy="6364956"/>
          </a:xfrm>
        </p:grpSpPr>
        <p:sp>
          <p:nvSpPr>
            <p:cNvPr id="6" name="Rectangle 5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695700" y="3733800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An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ISO 9001:2015 certified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company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5862935"/>
            <a:ext cx="3940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Proprietor: Amritpal Singh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95773" y="641130"/>
            <a:ext cx="5900527" cy="3864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557673" y="1905000"/>
            <a:ext cx="5976727" cy="3864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69662" y="751582"/>
            <a:ext cx="53527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LED </a:t>
            </a:r>
            <a:r>
              <a:rPr lang="en-US" sz="3200" b="1" spc="3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blink on hardware</a:t>
            </a:r>
          </a:p>
          <a:p>
            <a:pPr algn="ctr"/>
            <a:r>
              <a:rPr lang="en-US" sz="3200" b="1" spc="3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Tutorial</a:t>
            </a:r>
            <a:endParaRPr lang="en-US" sz="3200" b="1" spc="300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876300" y="472991"/>
            <a:ext cx="7391400" cy="59759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4000" b="1" dirty="0">
                <a:latin typeface="Perpetua"/>
                <a:cs typeface="Perpetua"/>
              </a:rPr>
              <a:t>LED (Light-emitting diode) </a:t>
            </a:r>
            <a:endParaRPr lang="en-US" sz="4000" b="1" dirty="0" smtClean="0">
              <a:latin typeface="Perpetua"/>
              <a:cs typeface="Perpetua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666750" y="1295400"/>
            <a:ext cx="7810500" cy="8161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2800" dirty="0">
                <a:latin typeface="Perpetua"/>
                <a:cs typeface="Perpetua"/>
              </a:rPr>
              <a:t>A light-emitting diode (LED) is a semiconductor device that emits light when an electric current flows through it.</a:t>
            </a:r>
            <a:endParaRPr lang="en-US" sz="2800" dirty="0" smtClean="0">
              <a:latin typeface="Perpetua"/>
              <a:cs typeface="Perpetua"/>
            </a:endParaRPr>
          </a:p>
        </p:txBody>
      </p:sp>
      <p:pic>
        <p:nvPicPr>
          <p:cNvPr id="1026" name="Picture 2" descr="Light Emitting Dio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800" b="77200" l="11600" r="88400">
                        <a14:foregroundMark x1="17867" y1="25429" x2="20133" y2="27429"/>
                        <a14:foregroundMark x1="12800" y1="29429" x2="15200" y2="66857"/>
                        <a14:foregroundMark x1="38667" y1="68286" x2="38667" y2="68286"/>
                        <a14:foregroundMark x1="14133" y1="65143" x2="44267" y2="65429"/>
                        <a14:foregroundMark x1="12667" y1="30857" x2="44400" y2="26857"/>
                        <a14:foregroundMark x1="43600" y1="53429" x2="43467" y2="59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6000" r="2000" b="16000"/>
          <a:stretch/>
        </p:blipFill>
        <p:spPr bwMode="auto">
          <a:xfrm>
            <a:off x="564949" y="2303894"/>
            <a:ext cx="8014102" cy="26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5181600"/>
            <a:ext cx="1834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Perpetua"/>
                <a:cs typeface="Perpetua"/>
              </a:rPr>
              <a:t>LED Symbol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05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876300" y="472991"/>
            <a:ext cx="7391400" cy="62837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4000" b="1" dirty="0" smtClean="0">
                <a:latin typeface="Perpetua"/>
                <a:cs typeface="Perpetua"/>
              </a:rPr>
              <a:t>Simple LED circuit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533400" y="1295400"/>
            <a:ext cx="8077200" cy="8161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2800" dirty="0">
                <a:latin typeface="Perpetua"/>
                <a:cs typeface="Perpetua"/>
              </a:rPr>
              <a:t>The circuit consists of an LED, a voltage supply and a resistor to regulate the current and voltage</a:t>
            </a:r>
            <a:r>
              <a:rPr lang="en-US" sz="2800" dirty="0" smtClean="0">
                <a:latin typeface="Perpetua"/>
                <a:cs typeface="Perpetua"/>
              </a:rPr>
              <a:t>.</a:t>
            </a:r>
            <a:endParaRPr lang="en-US" sz="2800" dirty="0">
              <a:latin typeface="Perpetua"/>
              <a:cs typeface="Perpetua"/>
            </a:endParaRPr>
          </a:p>
        </p:txBody>
      </p:sp>
      <p:pic>
        <p:nvPicPr>
          <p:cNvPr id="2050" name="Picture 2" descr="LED Circuit Diagram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01" r="14801"/>
          <a:stretch/>
        </p:blipFill>
        <p:spPr bwMode="auto">
          <a:xfrm>
            <a:off x="1828800" y="2438400"/>
            <a:ext cx="54864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27446" y="3276600"/>
            <a:ext cx="1149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erpetua"/>
                <a:cs typeface="Perpetua"/>
              </a:rPr>
              <a:t>resistor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491244"/>
            <a:ext cx="1845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Perpetua"/>
                <a:cs typeface="Perpetua"/>
              </a:rPr>
              <a:t>Battery/Cell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119494" y="195589"/>
            <a:ext cx="8991600" cy="59759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4000" b="1" dirty="0" smtClean="0">
                <a:latin typeface="Perpetua"/>
                <a:cs typeface="Perpetua"/>
              </a:rPr>
              <a:t>Simple LED circuit on </a:t>
            </a:r>
            <a:r>
              <a:rPr lang="en-US" sz="4000" b="1" dirty="0" err="1" smtClean="0">
                <a:latin typeface="Perpetua"/>
                <a:cs typeface="Perpetua"/>
              </a:rPr>
              <a:t>TinkerCad</a:t>
            </a:r>
            <a:endParaRPr lang="en-US" sz="4000" b="1" dirty="0" smtClean="0">
              <a:latin typeface="Perpetua"/>
              <a:cs typeface="Perpetu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94" y="1066800"/>
            <a:ext cx="5791200" cy="47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119494" y="510159"/>
            <a:ext cx="8991600" cy="109004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4000" b="1" dirty="0" smtClean="0">
                <a:latin typeface="Perpetua"/>
                <a:cs typeface="Perpetua"/>
              </a:rPr>
              <a:t>Simple LED and SWITCH circuit on </a:t>
            </a:r>
            <a:r>
              <a:rPr lang="en-US" sz="4000" b="1" dirty="0" err="1" smtClean="0">
                <a:latin typeface="Perpetua"/>
                <a:cs typeface="Perpetua"/>
              </a:rPr>
              <a:t>TinkerCad</a:t>
            </a:r>
            <a:endParaRPr lang="en-US" sz="4000" b="1" dirty="0" smtClean="0">
              <a:latin typeface="Perpetua"/>
              <a:cs typeface="Perpetu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4" y="2209800"/>
            <a:ext cx="8077200" cy="373508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410200" y="2057400"/>
            <a:ext cx="457200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6021" y="186747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witch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149772" y="304800"/>
            <a:ext cx="8991600" cy="62837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4000" b="1" dirty="0" smtClean="0">
                <a:latin typeface="Perpetua"/>
                <a:cs typeface="Perpetua"/>
              </a:rPr>
              <a:t>Led blink using hardware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57200" y="1067208"/>
            <a:ext cx="4724400" cy="240937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2400" dirty="0" smtClean="0">
                <a:latin typeface="Perpetua"/>
                <a:cs typeface="Perpetua"/>
              </a:rPr>
              <a:t>Place these components one by one</a:t>
            </a:r>
          </a:p>
          <a:p>
            <a:pPr marL="527050" marR="5080" indent="-51435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AutoNum type="arabicPeriod"/>
              <a:tabLst>
                <a:tab pos="287020" algn="l"/>
              </a:tabLst>
            </a:pPr>
            <a:r>
              <a:rPr lang="en-US" sz="2400" dirty="0" smtClean="0">
                <a:latin typeface="Perpetua"/>
                <a:cs typeface="Perpetua"/>
              </a:rPr>
              <a:t>Arduino</a:t>
            </a:r>
            <a:endParaRPr lang="en-US" sz="2400" dirty="0">
              <a:latin typeface="Perpetua"/>
              <a:cs typeface="Perpetua"/>
            </a:endParaRPr>
          </a:p>
          <a:p>
            <a:pPr marL="527050" marR="5080" indent="-51435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AutoNum type="arabicPeriod"/>
              <a:tabLst>
                <a:tab pos="287020" algn="l"/>
              </a:tabLst>
            </a:pPr>
            <a:r>
              <a:rPr lang="en-US" sz="2400" dirty="0" smtClean="0">
                <a:latin typeface="Perpetua"/>
                <a:cs typeface="Perpetua"/>
              </a:rPr>
              <a:t>Breadboard</a:t>
            </a:r>
          </a:p>
          <a:p>
            <a:pPr marL="527050" marR="5080" indent="-51435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AutoNum type="arabicPeriod"/>
              <a:tabLst>
                <a:tab pos="287020" algn="l"/>
              </a:tabLst>
            </a:pPr>
            <a:r>
              <a:rPr lang="en-US" sz="2400" dirty="0" smtClean="0">
                <a:latin typeface="Perpetua"/>
                <a:cs typeface="Perpetua"/>
              </a:rPr>
              <a:t>LED</a:t>
            </a:r>
          </a:p>
          <a:p>
            <a:pPr marL="527050" marR="5080" indent="-51435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AutoNum type="arabicPeriod"/>
              <a:tabLst>
                <a:tab pos="287020" algn="l"/>
              </a:tabLst>
            </a:pPr>
            <a:r>
              <a:rPr lang="en-US" sz="2400" dirty="0" smtClean="0">
                <a:latin typeface="Perpetua"/>
                <a:cs typeface="Perpetua"/>
              </a:rPr>
              <a:t>Resistor</a:t>
            </a:r>
          </a:p>
          <a:p>
            <a:pPr marL="527050" marR="5080" indent="-51435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AutoNum type="arabicPeriod"/>
              <a:tabLst>
                <a:tab pos="287020" algn="l"/>
              </a:tabLst>
            </a:pPr>
            <a:r>
              <a:rPr lang="en-US" sz="2400" dirty="0" smtClean="0">
                <a:latin typeface="Perpetua"/>
                <a:cs typeface="Perpetua"/>
              </a:rPr>
              <a:t>Jumper Wires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08" y="1558699"/>
            <a:ext cx="5398192" cy="49798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493" y="5410200"/>
            <a:ext cx="279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 AND PLAY!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27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50" y="-135604"/>
            <a:ext cx="8534400" cy="1600200"/>
          </a:xfrm>
        </p:spPr>
        <p:txBody>
          <a:bodyPr anchor="ctr"/>
          <a:lstStyle/>
          <a:p>
            <a:r>
              <a:rPr lang="en-US" sz="4800" dirty="0" smtClean="0"/>
              <a:t>Explanation of code</a:t>
            </a:r>
            <a:endParaRPr lang="en-US" sz="4800" dirty="0"/>
          </a:p>
        </p:txBody>
      </p:sp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95400" y="5038725"/>
            <a:ext cx="228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0" y="2924003"/>
            <a:ext cx="8346241" cy="161593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6" idx="2"/>
          </p:cNvCxnSpPr>
          <p:nvPr/>
        </p:nvCxnSpPr>
        <p:spPr>
          <a:xfrm flipV="1">
            <a:off x="3200400" y="1783444"/>
            <a:ext cx="746739" cy="1340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42239" y="1388641"/>
            <a:ext cx="2209800" cy="394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Set Pin number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89342" y="2412206"/>
            <a:ext cx="1363038" cy="613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71084" y="1313541"/>
            <a:ext cx="2313040" cy="1043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pin ON/OFF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 </a:t>
            </a:r>
            <a:r>
              <a:rPr lang="en-US" dirty="0" smtClean="0">
                <a:solidFill>
                  <a:schemeClr val="tx1"/>
                </a:solidFill>
              </a:rPr>
              <a:t>means</a:t>
            </a:r>
            <a:r>
              <a:rPr lang="en-US" dirty="0" smtClean="0">
                <a:solidFill>
                  <a:srgbClr val="FF0000"/>
                </a:solidFill>
              </a:rPr>
              <a:t> ON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LOW </a:t>
            </a:r>
            <a:r>
              <a:rPr lang="en-US" dirty="0" smtClean="0">
                <a:solidFill>
                  <a:schemeClr val="tx1"/>
                </a:solidFill>
              </a:rPr>
              <a:t>means</a:t>
            </a:r>
            <a:r>
              <a:rPr lang="en-US" dirty="0" smtClean="0">
                <a:solidFill>
                  <a:srgbClr val="FF0000"/>
                </a:solidFill>
              </a:rPr>
              <a:t> OFF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41530" y="4479144"/>
            <a:ext cx="215870" cy="3976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92411" y="4876800"/>
            <a:ext cx="2628813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 </a:t>
            </a:r>
            <a:r>
              <a:rPr lang="en-US" dirty="0" smtClean="0">
                <a:solidFill>
                  <a:schemeClr val="tx1"/>
                </a:solidFill>
              </a:rPr>
              <a:t>means</a:t>
            </a:r>
            <a:r>
              <a:rPr lang="en-US" dirty="0" smtClean="0">
                <a:solidFill>
                  <a:srgbClr val="FF0000"/>
                </a:solidFill>
              </a:rPr>
              <a:t> wait time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1000ms = 1 seconds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" y="2120302"/>
            <a:ext cx="2880340" cy="1276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digitalWrite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command to turn </a:t>
            </a:r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dirty="0" smtClean="0">
                <a:solidFill>
                  <a:srgbClr val="FF0000"/>
                </a:solidFill>
              </a:rPr>
              <a:t> OFF </a:t>
            </a:r>
            <a:r>
              <a:rPr lang="en-US" dirty="0" smtClean="0">
                <a:solidFill>
                  <a:schemeClr val="tx1"/>
                </a:solidFill>
              </a:rPr>
              <a:t>the pin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700000">
            <a:off x="481520" y="2236413"/>
            <a:ext cx="1600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700000">
            <a:off x="-811587" y="1017213"/>
            <a:ext cx="1600200" cy="1600200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  <a:gd name="connsiteX4" fmla="*/ 0 w 1600200"/>
              <a:gd name="connsiteY4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1600200">
                <a:moveTo>
                  <a:pt x="0" y="0"/>
                </a:moveTo>
                <a:lnTo>
                  <a:pt x="1600200" y="0"/>
                </a:lnTo>
                <a:lnTo>
                  <a:pt x="1600200" y="1600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7772400" cy="2362200"/>
          </a:xfrm>
        </p:spPr>
        <p:txBody>
          <a:bodyPr anchor="t"/>
          <a:lstStyle/>
          <a:p>
            <a:r>
              <a:rPr lang="en-US" sz="7200" b="1" dirty="0" smtClean="0"/>
              <a:t>Thanks for your attention !</a:t>
            </a:r>
            <a:endParaRPr lang="en-US" sz="7200" b="1" dirty="0"/>
          </a:p>
        </p:txBody>
      </p:sp>
      <p:sp>
        <p:nvSpPr>
          <p:cNvPr id="7" name="Rectangle 6"/>
          <p:cNvSpPr/>
          <p:nvPr/>
        </p:nvSpPr>
        <p:spPr>
          <a:xfrm rot="2700000">
            <a:off x="-811587" y="3467235"/>
            <a:ext cx="1600200" cy="1600200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  <a:gd name="connsiteX4" fmla="*/ 0 w 1600200"/>
              <a:gd name="connsiteY4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1600200">
                <a:moveTo>
                  <a:pt x="0" y="0"/>
                </a:moveTo>
                <a:lnTo>
                  <a:pt x="1600200" y="0"/>
                </a:lnTo>
                <a:lnTo>
                  <a:pt x="1600200" y="1600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00000">
            <a:off x="432880" y="4773987"/>
            <a:ext cx="1600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/>
        </p:nvSpPr>
        <p:spPr>
          <a:xfrm rot="2700000">
            <a:off x="-524169" y="6188440"/>
            <a:ext cx="1600200" cy="787258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  <a:gd name="connsiteX4" fmla="*/ 0 w 1600200"/>
              <a:gd name="connsiteY4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789891 w 1600200"/>
              <a:gd name="connsiteY3" fmla="*/ 787258 h 1600200"/>
              <a:gd name="connsiteX4" fmla="*/ 0 w 1600200"/>
              <a:gd name="connsiteY4" fmla="*/ 0 h 1600200"/>
              <a:gd name="connsiteX0" fmla="*/ 0 w 1600200"/>
              <a:gd name="connsiteY0" fmla="*/ 0 h 787258"/>
              <a:gd name="connsiteX1" fmla="*/ 1600200 w 1600200"/>
              <a:gd name="connsiteY1" fmla="*/ 0 h 787258"/>
              <a:gd name="connsiteX2" fmla="*/ 789891 w 1600200"/>
              <a:gd name="connsiteY2" fmla="*/ 787258 h 787258"/>
              <a:gd name="connsiteX3" fmla="*/ 0 w 1600200"/>
              <a:gd name="connsiteY3" fmla="*/ 0 h 78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787258">
                <a:moveTo>
                  <a:pt x="0" y="0"/>
                </a:moveTo>
                <a:lnTo>
                  <a:pt x="1600200" y="0"/>
                </a:lnTo>
                <a:lnTo>
                  <a:pt x="789891" y="787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700000">
            <a:off x="1760763" y="3531813"/>
            <a:ext cx="1600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773680" y="4947459"/>
            <a:ext cx="6400800" cy="90277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BESTIN AUTOMATION</a:t>
            </a:r>
            <a:endParaRPr lang="en-US" sz="4800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7580" y="5621637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An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ISO 9001:2015 certified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company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65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1893</TotalTime>
  <Words>146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Courier New</vt:lpstr>
      <vt:lpstr>Palatino Linotype</vt:lpstr>
      <vt:lpstr>Perpetua</vt:lpstr>
      <vt:lpstr>Teko Medium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 of code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72</cp:revision>
  <dcterms:created xsi:type="dcterms:W3CDTF">2023-07-13T14:19:45Z</dcterms:created>
  <dcterms:modified xsi:type="dcterms:W3CDTF">2023-10-12T10:20:51Z</dcterms:modified>
</cp:coreProperties>
</file>