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3" r:id="rId16"/>
    <p:sldId id="274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User" initials="W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6658" autoAdjust="0"/>
  </p:normalViewPr>
  <p:slideViewPr>
    <p:cSldViewPr>
      <p:cViewPr>
        <p:scale>
          <a:sx n="66" d="100"/>
          <a:sy n="66" d="100"/>
        </p:scale>
        <p:origin x="-1276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C4C7-0469-4099-8FA0-113A96B3A4BB}" type="datetimeFigureOut">
              <a:rPr lang="en-US" smtClean="0"/>
              <a:t>09-Aug-23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31D07E-70CC-4515-99B4-FFCC802721B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C4C7-0469-4099-8FA0-113A96B3A4BB}" type="datetimeFigureOut">
              <a:rPr lang="en-US" smtClean="0"/>
              <a:t>09-Aug-23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D07E-70CC-4515-99B4-FFCC802721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C4C7-0469-4099-8FA0-113A96B3A4BB}" type="datetimeFigureOut">
              <a:rPr lang="en-US" smtClean="0"/>
              <a:t>09-Aug-23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D07E-70CC-4515-99B4-FFCC802721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C4C7-0469-4099-8FA0-113A96B3A4BB}" type="datetimeFigureOut">
              <a:rPr lang="en-US" smtClean="0"/>
              <a:t>09-Aug-23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D07E-70CC-4515-99B4-FFCC802721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C4C7-0469-4099-8FA0-113A96B3A4BB}" type="datetimeFigureOut">
              <a:rPr lang="en-US" smtClean="0"/>
              <a:t>09-Aug-23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D07E-70CC-4515-99B4-FFCC802721B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C4C7-0469-4099-8FA0-113A96B3A4BB}" type="datetimeFigureOut">
              <a:rPr lang="en-US" smtClean="0"/>
              <a:t>09-Aug-23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D07E-70CC-4515-99B4-FFCC802721B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C4C7-0469-4099-8FA0-113A96B3A4BB}" type="datetimeFigureOut">
              <a:rPr lang="en-US" smtClean="0"/>
              <a:t>09-Aug-23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D07E-70CC-4515-99B4-FFCC802721B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C4C7-0469-4099-8FA0-113A96B3A4BB}" type="datetimeFigureOut">
              <a:rPr lang="en-US" smtClean="0"/>
              <a:t>09-Aug-23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D07E-70CC-4515-99B4-FFCC802721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C4C7-0469-4099-8FA0-113A96B3A4BB}" type="datetimeFigureOut">
              <a:rPr lang="en-US" smtClean="0"/>
              <a:t>09-Aug-23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D07E-70CC-4515-99B4-FFCC802721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C4C7-0469-4099-8FA0-113A96B3A4BB}" type="datetimeFigureOut">
              <a:rPr lang="en-US" smtClean="0"/>
              <a:t>09-Aug-23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D07E-70CC-4515-99B4-FFCC802721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C4C7-0469-4099-8FA0-113A96B3A4BB}" type="datetimeFigureOut">
              <a:rPr lang="en-US" smtClean="0"/>
              <a:t>09-Aug-23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D07E-70CC-4515-99B4-FFCC802721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F18C4C7-0469-4099-8FA0-113A96B3A4BB}" type="datetimeFigureOut">
              <a:rPr lang="en-US" smtClean="0"/>
              <a:t>09-Aug-23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F31D07E-70CC-4515-99B4-FFCC802721B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arduino.cc/en/Guide/HomePag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066800"/>
            <a:ext cx="7772400" cy="1447799"/>
          </a:xfrm>
        </p:spPr>
        <p:txBody>
          <a:bodyPr anchor="t"/>
          <a:lstStyle/>
          <a:p>
            <a:r>
              <a:rPr lang="en-US" sz="7200" dirty="0" smtClean="0"/>
              <a:t>Arduino Training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0863" y="2526222"/>
            <a:ext cx="6400800" cy="902778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2"/>
                </a:solidFill>
                <a:latin typeface="Teko Medium" pitchFamily="2" charset="0"/>
                <a:cs typeface="Teko Medium" pitchFamily="2" charset="0"/>
              </a:rPr>
              <a:t>BESTIN AUTOMATION</a:t>
            </a:r>
            <a:endParaRPr lang="en-US" sz="4800" dirty="0">
              <a:solidFill>
                <a:schemeClr val="tx2"/>
              </a:solidFill>
              <a:latin typeface="Teko Medium" pitchFamily="2" charset="0"/>
              <a:cs typeface="Teko Medium" pitchFamily="2" charset="0"/>
            </a:endParaRPr>
          </a:p>
          <a:p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-811587" y="1017213"/>
            <a:ext cx="4172550" cy="6364956"/>
            <a:chOff x="-811587" y="1017213"/>
            <a:chExt cx="4172550" cy="6364956"/>
          </a:xfrm>
        </p:grpSpPr>
        <p:sp>
          <p:nvSpPr>
            <p:cNvPr id="6" name="Rectangle 5"/>
            <p:cNvSpPr/>
            <p:nvPr/>
          </p:nvSpPr>
          <p:spPr>
            <a:xfrm rot="2700000">
              <a:off x="481520" y="2236413"/>
              <a:ext cx="1600200" cy="1600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 rot="2700000">
              <a:off x="-811587" y="1017213"/>
              <a:ext cx="1600200" cy="1600200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16002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2700000">
              <a:off x="-811587" y="3467235"/>
              <a:ext cx="1600200" cy="1600200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16002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rot="2700000">
              <a:off x="432880" y="4773987"/>
              <a:ext cx="1600200" cy="1600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6"/>
            <p:cNvSpPr/>
            <p:nvPr/>
          </p:nvSpPr>
          <p:spPr>
            <a:xfrm rot="2700000">
              <a:off x="-524169" y="6188440"/>
              <a:ext cx="1600200" cy="787258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789891 w 1600200"/>
                <a:gd name="connsiteY3" fmla="*/ 787258 h 1600200"/>
                <a:gd name="connsiteX4" fmla="*/ 0 w 1600200"/>
                <a:gd name="connsiteY4" fmla="*/ 0 h 1600200"/>
                <a:gd name="connsiteX0" fmla="*/ 0 w 1600200"/>
                <a:gd name="connsiteY0" fmla="*/ 0 h 787258"/>
                <a:gd name="connsiteX1" fmla="*/ 1600200 w 1600200"/>
                <a:gd name="connsiteY1" fmla="*/ 0 h 787258"/>
                <a:gd name="connsiteX2" fmla="*/ 789891 w 1600200"/>
                <a:gd name="connsiteY2" fmla="*/ 787258 h 787258"/>
                <a:gd name="connsiteX3" fmla="*/ 0 w 1600200"/>
                <a:gd name="connsiteY3" fmla="*/ 0 h 787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787258">
                  <a:moveTo>
                    <a:pt x="0" y="0"/>
                  </a:moveTo>
                  <a:lnTo>
                    <a:pt x="1600200" y="0"/>
                  </a:lnTo>
                  <a:lnTo>
                    <a:pt x="789891" y="78725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2700000">
              <a:off x="1760763" y="3531813"/>
              <a:ext cx="1600200" cy="1600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3284763" y="3200400"/>
            <a:ext cx="4953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entury Gothic"/>
              </a:rPr>
              <a:t>An 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/>
              </a:rPr>
              <a:t>ISO 9001:2015 certified </a:t>
            </a:r>
            <a:r>
              <a:rPr 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entury Gothic"/>
              </a:rPr>
              <a:t>company</a:t>
            </a:r>
            <a:endParaRPr lang="en-US" sz="2000" b="1" dirty="0">
              <a:solidFill>
                <a:prstClr val="black">
                  <a:lumMod val="75000"/>
                  <a:lumOff val="25000"/>
                </a:prstClr>
              </a:solidFill>
              <a:latin typeface="Century Gothic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00600" y="5862935"/>
            <a:ext cx="39405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spcBef>
                <a:spcPct val="20000"/>
              </a:spcBef>
            </a:pPr>
            <a:r>
              <a:rPr 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/>
              </a:rPr>
              <a:t>Proprietor: Amritpal Singh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323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flipH="1">
            <a:off x="5783215" y="1084856"/>
            <a:ext cx="4182837" cy="6364956"/>
            <a:chOff x="-811587" y="1017213"/>
            <a:chExt cx="4172550" cy="6364956"/>
          </a:xfrm>
        </p:grpSpPr>
        <p:sp>
          <p:nvSpPr>
            <p:cNvPr id="4" name="Rectangle 3"/>
            <p:cNvSpPr/>
            <p:nvPr/>
          </p:nvSpPr>
          <p:spPr>
            <a:xfrm rot="2700000">
              <a:off x="481520" y="2236413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3"/>
            <p:cNvSpPr/>
            <p:nvPr/>
          </p:nvSpPr>
          <p:spPr>
            <a:xfrm rot="2700000">
              <a:off x="-811587" y="1017213"/>
              <a:ext cx="1600200" cy="1600200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160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6"/>
            <p:cNvSpPr/>
            <p:nvPr/>
          </p:nvSpPr>
          <p:spPr>
            <a:xfrm rot="2700000">
              <a:off x="-811587" y="3467235"/>
              <a:ext cx="1600200" cy="1600200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160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2700000">
              <a:off x="432880" y="4773987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6"/>
            <p:cNvSpPr/>
            <p:nvPr/>
          </p:nvSpPr>
          <p:spPr>
            <a:xfrm rot="2700000">
              <a:off x="-524169" y="6188440"/>
              <a:ext cx="1600200" cy="787258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789891 w 1600200"/>
                <a:gd name="connsiteY3" fmla="*/ 787258 h 1600200"/>
                <a:gd name="connsiteX4" fmla="*/ 0 w 1600200"/>
                <a:gd name="connsiteY4" fmla="*/ 0 h 1600200"/>
                <a:gd name="connsiteX0" fmla="*/ 0 w 1600200"/>
                <a:gd name="connsiteY0" fmla="*/ 0 h 787258"/>
                <a:gd name="connsiteX1" fmla="*/ 1600200 w 1600200"/>
                <a:gd name="connsiteY1" fmla="*/ 0 h 787258"/>
                <a:gd name="connsiteX2" fmla="*/ 789891 w 1600200"/>
                <a:gd name="connsiteY2" fmla="*/ 787258 h 787258"/>
                <a:gd name="connsiteX3" fmla="*/ 0 w 1600200"/>
                <a:gd name="connsiteY3" fmla="*/ 0 h 787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787258">
                  <a:moveTo>
                    <a:pt x="0" y="0"/>
                  </a:moveTo>
                  <a:lnTo>
                    <a:pt x="1600200" y="0"/>
                  </a:lnTo>
                  <a:lnTo>
                    <a:pt x="789891" y="787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2700000">
              <a:off x="1760763" y="3531813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bject 2"/>
          <p:cNvSpPr/>
          <p:nvPr/>
        </p:nvSpPr>
        <p:spPr>
          <a:xfrm>
            <a:off x="4175759" y="117347"/>
            <a:ext cx="4968239" cy="2095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/>
          <p:cNvSpPr/>
          <p:nvPr/>
        </p:nvSpPr>
        <p:spPr>
          <a:xfrm>
            <a:off x="179831" y="1557526"/>
            <a:ext cx="5984748" cy="5199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247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1600200"/>
          </a:xfrm>
        </p:spPr>
        <p:txBody>
          <a:bodyPr anchor="ctr"/>
          <a:lstStyle/>
          <a:p>
            <a:r>
              <a:rPr lang="en-US" sz="4800" dirty="0" smtClean="0"/>
              <a:t>Parts of sketch</a:t>
            </a:r>
            <a:endParaRPr lang="en-US" sz="48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-838200" y="1054585"/>
            <a:ext cx="4182837" cy="6364956"/>
            <a:chOff x="-811587" y="1017213"/>
            <a:chExt cx="4172550" cy="6364956"/>
          </a:xfrm>
        </p:grpSpPr>
        <p:sp>
          <p:nvSpPr>
            <p:cNvPr id="4" name="Rectangle 3"/>
            <p:cNvSpPr/>
            <p:nvPr/>
          </p:nvSpPr>
          <p:spPr>
            <a:xfrm rot="2700000">
              <a:off x="481520" y="2236413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3"/>
            <p:cNvSpPr/>
            <p:nvPr/>
          </p:nvSpPr>
          <p:spPr>
            <a:xfrm rot="2700000">
              <a:off x="-811587" y="1017213"/>
              <a:ext cx="1600200" cy="1600200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160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6"/>
            <p:cNvSpPr/>
            <p:nvPr/>
          </p:nvSpPr>
          <p:spPr>
            <a:xfrm rot="2700000">
              <a:off x="-811587" y="3467235"/>
              <a:ext cx="1600200" cy="1600200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160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2700000">
              <a:off x="432880" y="4773987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6"/>
            <p:cNvSpPr/>
            <p:nvPr/>
          </p:nvSpPr>
          <p:spPr>
            <a:xfrm rot="2700000">
              <a:off x="-524169" y="6188440"/>
              <a:ext cx="1600200" cy="787258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789891 w 1600200"/>
                <a:gd name="connsiteY3" fmla="*/ 787258 h 1600200"/>
                <a:gd name="connsiteX4" fmla="*/ 0 w 1600200"/>
                <a:gd name="connsiteY4" fmla="*/ 0 h 1600200"/>
                <a:gd name="connsiteX0" fmla="*/ 0 w 1600200"/>
                <a:gd name="connsiteY0" fmla="*/ 0 h 787258"/>
                <a:gd name="connsiteX1" fmla="*/ 1600200 w 1600200"/>
                <a:gd name="connsiteY1" fmla="*/ 0 h 787258"/>
                <a:gd name="connsiteX2" fmla="*/ 789891 w 1600200"/>
                <a:gd name="connsiteY2" fmla="*/ 787258 h 787258"/>
                <a:gd name="connsiteX3" fmla="*/ 0 w 1600200"/>
                <a:gd name="connsiteY3" fmla="*/ 0 h 787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787258">
                  <a:moveTo>
                    <a:pt x="0" y="0"/>
                  </a:moveTo>
                  <a:lnTo>
                    <a:pt x="1600200" y="0"/>
                  </a:lnTo>
                  <a:lnTo>
                    <a:pt x="789891" y="787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2700000">
              <a:off x="1760763" y="3531813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bject 3"/>
          <p:cNvSpPr/>
          <p:nvPr/>
        </p:nvSpPr>
        <p:spPr>
          <a:xfrm>
            <a:off x="205740" y="1557527"/>
            <a:ext cx="8938259" cy="4733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220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flipH="1">
            <a:off x="5783215" y="1084856"/>
            <a:ext cx="4182837" cy="6364956"/>
            <a:chOff x="-811587" y="1017213"/>
            <a:chExt cx="4172550" cy="6364956"/>
          </a:xfrm>
        </p:grpSpPr>
        <p:sp>
          <p:nvSpPr>
            <p:cNvPr id="4" name="Rectangle 3"/>
            <p:cNvSpPr/>
            <p:nvPr/>
          </p:nvSpPr>
          <p:spPr>
            <a:xfrm rot="2700000">
              <a:off x="481520" y="2236413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3"/>
            <p:cNvSpPr/>
            <p:nvPr/>
          </p:nvSpPr>
          <p:spPr>
            <a:xfrm rot="2700000">
              <a:off x="-811587" y="1017213"/>
              <a:ext cx="1600200" cy="1600200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160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6"/>
            <p:cNvSpPr/>
            <p:nvPr/>
          </p:nvSpPr>
          <p:spPr>
            <a:xfrm rot="2700000">
              <a:off x="-811587" y="3467235"/>
              <a:ext cx="1600200" cy="1600200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160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2700000">
              <a:off x="432880" y="4773987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6"/>
            <p:cNvSpPr/>
            <p:nvPr/>
          </p:nvSpPr>
          <p:spPr>
            <a:xfrm rot="2700000">
              <a:off x="-524169" y="6188440"/>
              <a:ext cx="1600200" cy="787258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789891 w 1600200"/>
                <a:gd name="connsiteY3" fmla="*/ 787258 h 1600200"/>
                <a:gd name="connsiteX4" fmla="*/ 0 w 1600200"/>
                <a:gd name="connsiteY4" fmla="*/ 0 h 1600200"/>
                <a:gd name="connsiteX0" fmla="*/ 0 w 1600200"/>
                <a:gd name="connsiteY0" fmla="*/ 0 h 787258"/>
                <a:gd name="connsiteX1" fmla="*/ 1600200 w 1600200"/>
                <a:gd name="connsiteY1" fmla="*/ 0 h 787258"/>
                <a:gd name="connsiteX2" fmla="*/ 789891 w 1600200"/>
                <a:gd name="connsiteY2" fmla="*/ 787258 h 787258"/>
                <a:gd name="connsiteX3" fmla="*/ 0 w 1600200"/>
                <a:gd name="connsiteY3" fmla="*/ 0 h 787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787258">
                  <a:moveTo>
                    <a:pt x="0" y="0"/>
                  </a:moveTo>
                  <a:lnTo>
                    <a:pt x="1600200" y="0"/>
                  </a:lnTo>
                  <a:lnTo>
                    <a:pt x="789891" y="787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2700000">
              <a:off x="1760763" y="3531813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Select Arduino Board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99" y="1884955"/>
            <a:ext cx="8542603" cy="4541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object 3"/>
          <p:cNvSpPr/>
          <p:nvPr/>
        </p:nvSpPr>
        <p:spPr>
          <a:xfrm>
            <a:off x="4053036" y="1447800"/>
            <a:ext cx="2346351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209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1600200"/>
          </a:xfrm>
        </p:spPr>
        <p:txBody>
          <a:bodyPr anchor="ctr"/>
          <a:lstStyle/>
          <a:p>
            <a:r>
              <a:rPr lang="en-US" sz="4800" dirty="0" smtClean="0"/>
              <a:t>Select COM port</a:t>
            </a:r>
            <a:endParaRPr lang="en-US" sz="48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-838200" y="1054585"/>
            <a:ext cx="4182837" cy="6364956"/>
            <a:chOff x="-811587" y="1017213"/>
            <a:chExt cx="4172550" cy="6364956"/>
          </a:xfrm>
        </p:grpSpPr>
        <p:sp>
          <p:nvSpPr>
            <p:cNvPr id="4" name="Rectangle 3"/>
            <p:cNvSpPr/>
            <p:nvPr/>
          </p:nvSpPr>
          <p:spPr>
            <a:xfrm rot="2700000">
              <a:off x="481520" y="2236413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3"/>
            <p:cNvSpPr/>
            <p:nvPr/>
          </p:nvSpPr>
          <p:spPr>
            <a:xfrm rot="2700000">
              <a:off x="-811587" y="1017213"/>
              <a:ext cx="1600200" cy="1600200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160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6"/>
            <p:cNvSpPr/>
            <p:nvPr/>
          </p:nvSpPr>
          <p:spPr>
            <a:xfrm rot="2700000">
              <a:off x="-811587" y="3467235"/>
              <a:ext cx="1600200" cy="1600200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160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2700000">
              <a:off x="432880" y="4773987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6"/>
            <p:cNvSpPr/>
            <p:nvPr/>
          </p:nvSpPr>
          <p:spPr>
            <a:xfrm rot="2700000">
              <a:off x="-524169" y="6188440"/>
              <a:ext cx="1600200" cy="787258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789891 w 1600200"/>
                <a:gd name="connsiteY3" fmla="*/ 787258 h 1600200"/>
                <a:gd name="connsiteX4" fmla="*/ 0 w 1600200"/>
                <a:gd name="connsiteY4" fmla="*/ 0 h 1600200"/>
                <a:gd name="connsiteX0" fmla="*/ 0 w 1600200"/>
                <a:gd name="connsiteY0" fmla="*/ 0 h 787258"/>
                <a:gd name="connsiteX1" fmla="*/ 1600200 w 1600200"/>
                <a:gd name="connsiteY1" fmla="*/ 0 h 787258"/>
                <a:gd name="connsiteX2" fmla="*/ 789891 w 1600200"/>
                <a:gd name="connsiteY2" fmla="*/ 787258 h 787258"/>
                <a:gd name="connsiteX3" fmla="*/ 0 w 1600200"/>
                <a:gd name="connsiteY3" fmla="*/ 0 h 787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787258">
                  <a:moveTo>
                    <a:pt x="0" y="0"/>
                  </a:moveTo>
                  <a:lnTo>
                    <a:pt x="1600200" y="0"/>
                  </a:lnTo>
                  <a:lnTo>
                    <a:pt x="789891" y="787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2700000">
              <a:off x="1760763" y="3531813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705" y="1524000"/>
            <a:ext cx="6802590" cy="457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036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534400" cy="1600200"/>
          </a:xfrm>
        </p:spPr>
        <p:txBody>
          <a:bodyPr anchor="ctr"/>
          <a:lstStyle/>
          <a:p>
            <a:r>
              <a:rPr lang="en-US" sz="4800" dirty="0" smtClean="0"/>
              <a:t>First program</a:t>
            </a:r>
            <a:endParaRPr lang="en-US" sz="4800" dirty="0"/>
          </a:p>
        </p:txBody>
      </p:sp>
      <p:grpSp>
        <p:nvGrpSpPr>
          <p:cNvPr id="13" name="Group 12"/>
          <p:cNvGrpSpPr/>
          <p:nvPr/>
        </p:nvGrpSpPr>
        <p:grpSpPr>
          <a:xfrm flipH="1">
            <a:off x="5783215" y="1084856"/>
            <a:ext cx="4182837" cy="6364956"/>
            <a:chOff x="-811587" y="1017213"/>
            <a:chExt cx="4172550" cy="6364956"/>
          </a:xfrm>
        </p:grpSpPr>
        <p:sp>
          <p:nvSpPr>
            <p:cNvPr id="4" name="Rectangle 3"/>
            <p:cNvSpPr/>
            <p:nvPr/>
          </p:nvSpPr>
          <p:spPr>
            <a:xfrm rot="2700000">
              <a:off x="481520" y="2236413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3"/>
            <p:cNvSpPr/>
            <p:nvPr/>
          </p:nvSpPr>
          <p:spPr>
            <a:xfrm rot="2700000">
              <a:off x="-811587" y="1017213"/>
              <a:ext cx="1600200" cy="1600200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160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6"/>
            <p:cNvSpPr/>
            <p:nvPr/>
          </p:nvSpPr>
          <p:spPr>
            <a:xfrm rot="2700000">
              <a:off x="-811587" y="3467235"/>
              <a:ext cx="1600200" cy="1600200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160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2700000">
              <a:off x="432880" y="4773987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6"/>
            <p:cNvSpPr/>
            <p:nvPr/>
          </p:nvSpPr>
          <p:spPr>
            <a:xfrm rot="2700000">
              <a:off x="-524169" y="6188440"/>
              <a:ext cx="1600200" cy="787258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789891 w 1600200"/>
                <a:gd name="connsiteY3" fmla="*/ 787258 h 1600200"/>
                <a:gd name="connsiteX4" fmla="*/ 0 w 1600200"/>
                <a:gd name="connsiteY4" fmla="*/ 0 h 1600200"/>
                <a:gd name="connsiteX0" fmla="*/ 0 w 1600200"/>
                <a:gd name="connsiteY0" fmla="*/ 0 h 787258"/>
                <a:gd name="connsiteX1" fmla="*/ 1600200 w 1600200"/>
                <a:gd name="connsiteY1" fmla="*/ 0 h 787258"/>
                <a:gd name="connsiteX2" fmla="*/ 789891 w 1600200"/>
                <a:gd name="connsiteY2" fmla="*/ 787258 h 787258"/>
                <a:gd name="connsiteX3" fmla="*/ 0 w 1600200"/>
                <a:gd name="connsiteY3" fmla="*/ 0 h 787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787258">
                  <a:moveTo>
                    <a:pt x="0" y="0"/>
                  </a:moveTo>
                  <a:lnTo>
                    <a:pt x="1600200" y="0"/>
                  </a:lnTo>
                  <a:lnTo>
                    <a:pt x="789891" y="787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2700000">
              <a:off x="1760763" y="3531813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1295400" y="5038725"/>
            <a:ext cx="2286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678" y="1371599"/>
            <a:ext cx="4448175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object 3"/>
          <p:cNvSpPr txBox="1"/>
          <p:nvPr/>
        </p:nvSpPr>
        <p:spPr>
          <a:xfrm>
            <a:off x="302260" y="1207135"/>
            <a:ext cx="4345940" cy="4774512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2106930">
              <a:lnSpc>
                <a:spcPts val="3479"/>
              </a:lnSpc>
              <a:spcBef>
                <a:spcPts val="315"/>
              </a:spcBef>
            </a:pPr>
            <a:r>
              <a:rPr sz="2400" dirty="0">
                <a:latin typeface="Perpetua"/>
                <a:cs typeface="Perpetua"/>
              </a:rPr>
              <a:t>int </a:t>
            </a:r>
            <a:r>
              <a:rPr sz="2400" spc="-5" dirty="0">
                <a:latin typeface="Perpetua"/>
                <a:cs typeface="Perpetua"/>
              </a:rPr>
              <a:t>ledPin </a:t>
            </a:r>
            <a:r>
              <a:rPr sz="2400" dirty="0">
                <a:latin typeface="Perpetua"/>
                <a:cs typeface="Perpetua"/>
              </a:rPr>
              <a:t>=</a:t>
            </a:r>
            <a:r>
              <a:rPr sz="2400" spc="-9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13;  </a:t>
            </a:r>
            <a:r>
              <a:rPr sz="2400" spc="-20" dirty="0">
                <a:latin typeface="Perpetua"/>
                <a:cs typeface="Perpetua"/>
              </a:rPr>
              <a:t>void</a:t>
            </a:r>
            <a:r>
              <a:rPr sz="2400" spc="-5" dirty="0">
                <a:latin typeface="Perpetua"/>
                <a:cs typeface="Perpetua"/>
              </a:rPr>
              <a:t> setup()</a:t>
            </a:r>
            <a:endParaRPr sz="2400" dirty="0">
              <a:latin typeface="Perpetua"/>
              <a:cs typeface="Perpetua"/>
            </a:endParaRPr>
          </a:p>
          <a:p>
            <a:pPr marL="12700">
              <a:lnSpc>
                <a:spcPts val="3025"/>
              </a:lnSpc>
            </a:pPr>
            <a:r>
              <a:rPr sz="2400" dirty="0">
                <a:latin typeface="Perpetua"/>
                <a:cs typeface="Perpetua"/>
              </a:rPr>
              <a:t>{</a:t>
            </a:r>
          </a:p>
          <a:p>
            <a:pPr marL="287020">
              <a:lnSpc>
                <a:spcPts val="3180"/>
              </a:lnSpc>
            </a:pPr>
            <a:r>
              <a:rPr sz="2400" spc="-5" dirty="0">
                <a:latin typeface="Perpetua"/>
                <a:cs typeface="Perpetua"/>
              </a:rPr>
              <a:t>pinMode(ledPin,</a:t>
            </a:r>
            <a:r>
              <a:rPr sz="2400" spc="-15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OUTPUT);</a:t>
            </a:r>
          </a:p>
          <a:p>
            <a:pPr marL="12700">
              <a:lnSpc>
                <a:spcPts val="3479"/>
              </a:lnSpc>
            </a:pPr>
            <a:r>
              <a:rPr sz="2400" dirty="0">
                <a:latin typeface="Perpetua"/>
                <a:cs typeface="Perpetua"/>
              </a:rPr>
              <a:t>}</a:t>
            </a:r>
          </a:p>
          <a:p>
            <a:pPr marL="12700">
              <a:lnSpc>
                <a:spcPts val="3479"/>
              </a:lnSpc>
            </a:pPr>
            <a:r>
              <a:rPr sz="2400" spc="-20" dirty="0">
                <a:latin typeface="Perpetua"/>
                <a:cs typeface="Perpetua"/>
              </a:rPr>
              <a:t>void</a:t>
            </a:r>
            <a:r>
              <a:rPr sz="240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loop()</a:t>
            </a:r>
            <a:endParaRPr sz="2400" dirty="0">
              <a:latin typeface="Perpetua"/>
              <a:cs typeface="Perpetua"/>
            </a:endParaRPr>
          </a:p>
          <a:p>
            <a:pPr marL="12700">
              <a:lnSpc>
                <a:spcPts val="3180"/>
              </a:lnSpc>
            </a:pPr>
            <a:r>
              <a:rPr sz="2400" dirty="0">
                <a:latin typeface="Perpetua"/>
                <a:cs typeface="Perpetua"/>
              </a:rPr>
              <a:t>{</a:t>
            </a:r>
          </a:p>
          <a:p>
            <a:pPr marL="287020" marR="90170">
              <a:lnSpc>
                <a:spcPct val="80000"/>
              </a:lnSpc>
              <a:spcBef>
                <a:spcPts val="365"/>
              </a:spcBef>
            </a:pPr>
            <a:r>
              <a:rPr sz="2400" dirty="0">
                <a:latin typeface="Perpetua"/>
                <a:cs typeface="Perpetua"/>
              </a:rPr>
              <a:t>digitalWrite(ledPin,</a:t>
            </a:r>
            <a:r>
              <a:rPr sz="2400" spc="-13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HIGH);  </a:t>
            </a:r>
            <a:r>
              <a:rPr sz="2400" spc="-10" dirty="0">
                <a:latin typeface="Perpetua"/>
                <a:cs typeface="Perpetua"/>
              </a:rPr>
              <a:t>delay(2000);  </a:t>
            </a:r>
            <a:endParaRPr lang="en-US" sz="2400" spc="-10" dirty="0" smtClean="0">
              <a:latin typeface="Perpetua"/>
              <a:cs typeface="Perpetua"/>
            </a:endParaRPr>
          </a:p>
          <a:p>
            <a:pPr marL="287020" marR="90170">
              <a:lnSpc>
                <a:spcPct val="80000"/>
              </a:lnSpc>
              <a:spcBef>
                <a:spcPts val="365"/>
              </a:spcBef>
            </a:pPr>
            <a:r>
              <a:rPr sz="2400" dirty="0" err="1" smtClean="0">
                <a:latin typeface="Perpetua"/>
                <a:cs typeface="Perpetua"/>
              </a:rPr>
              <a:t>digitalWrite</a:t>
            </a:r>
            <a:r>
              <a:rPr sz="2400" dirty="0" smtClean="0">
                <a:latin typeface="Perpetua"/>
                <a:cs typeface="Perpetua"/>
              </a:rPr>
              <a:t>(</a:t>
            </a:r>
            <a:r>
              <a:rPr sz="2400" dirty="0" err="1" smtClean="0">
                <a:latin typeface="Perpetua"/>
                <a:cs typeface="Perpetua"/>
              </a:rPr>
              <a:t>ledPin</a:t>
            </a:r>
            <a:r>
              <a:rPr sz="2400" dirty="0">
                <a:latin typeface="Perpetua"/>
                <a:cs typeface="Perpetua"/>
              </a:rPr>
              <a:t>, </a:t>
            </a:r>
            <a:r>
              <a:rPr sz="2400" spc="-45" dirty="0">
                <a:latin typeface="Perpetua"/>
                <a:cs typeface="Perpetua"/>
              </a:rPr>
              <a:t>LOW);  </a:t>
            </a:r>
            <a:r>
              <a:rPr sz="2400" spc="-10" dirty="0">
                <a:latin typeface="Perpetua"/>
                <a:cs typeface="Perpetua"/>
              </a:rPr>
              <a:t>delay(2000);</a:t>
            </a:r>
            <a:endParaRPr sz="2400" dirty="0">
              <a:latin typeface="Perpetua"/>
              <a:cs typeface="Perpetua"/>
            </a:endParaRPr>
          </a:p>
          <a:p>
            <a:pPr marL="12700">
              <a:lnSpc>
                <a:spcPts val="3479"/>
              </a:lnSpc>
            </a:pPr>
            <a:r>
              <a:rPr sz="2400" dirty="0">
                <a:latin typeface="Perpetua"/>
                <a:cs typeface="Perpetu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525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838200" y="1054585"/>
            <a:ext cx="4182837" cy="6364956"/>
            <a:chOff x="-811587" y="1017213"/>
            <a:chExt cx="4172550" cy="6364956"/>
          </a:xfrm>
        </p:grpSpPr>
        <p:sp>
          <p:nvSpPr>
            <p:cNvPr id="4" name="Rectangle 3"/>
            <p:cNvSpPr/>
            <p:nvPr/>
          </p:nvSpPr>
          <p:spPr>
            <a:xfrm rot="2700000">
              <a:off x="481520" y="2236413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3"/>
            <p:cNvSpPr/>
            <p:nvPr/>
          </p:nvSpPr>
          <p:spPr>
            <a:xfrm rot="2700000">
              <a:off x="-811587" y="1017213"/>
              <a:ext cx="1600200" cy="1600200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160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6"/>
            <p:cNvSpPr/>
            <p:nvPr/>
          </p:nvSpPr>
          <p:spPr>
            <a:xfrm rot="2700000">
              <a:off x="-811587" y="3467235"/>
              <a:ext cx="1600200" cy="1600200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160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2700000">
              <a:off x="432880" y="4773987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6"/>
            <p:cNvSpPr/>
            <p:nvPr/>
          </p:nvSpPr>
          <p:spPr>
            <a:xfrm rot="2700000">
              <a:off x="-524169" y="6188440"/>
              <a:ext cx="1600200" cy="787258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789891 w 1600200"/>
                <a:gd name="connsiteY3" fmla="*/ 787258 h 1600200"/>
                <a:gd name="connsiteX4" fmla="*/ 0 w 1600200"/>
                <a:gd name="connsiteY4" fmla="*/ 0 h 1600200"/>
                <a:gd name="connsiteX0" fmla="*/ 0 w 1600200"/>
                <a:gd name="connsiteY0" fmla="*/ 0 h 787258"/>
                <a:gd name="connsiteX1" fmla="*/ 1600200 w 1600200"/>
                <a:gd name="connsiteY1" fmla="*/ 0 h 787258"/>
                <a:gd name="connsiteX2" fmla="*/ 789891 w 1600200"/>
                <a:gd name="connsiteY2" fmla="*/ 787258 h 787258"/>
                <a:gd name="connsiteX3" fmla="*/ 0 w 1600200"/>
                <a:gd name="connsiteY3" fmla="*/ 0 h 787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787258">
                  <a:moveTo>
                    <a:pt x="0" y="0"/>
                  </a:moveTo>
                  <a:lnTo>
                    <a:pt x="1600200" y="0"/>
                  </a:lnTo>
                  <a:lnTo>
                    <a:pt x="789891" y="787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2700000">
              <a:off x="1760763" y="3531813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 anchor="ctr"/>
          <a:lstStyle/>
          <a:p>
            <a:r>
              <a:rPr lang="en-US" dirty="0" smtClean="0"/>
              <a:t>Breadboard</a:t>
            </a:r>
            <a:endParaRPr lang="en-US" dirty="0"/>
          </a:p>
        </p:txBody>
      </p:sp>
      <p:sp>
        <p:nvSpPr>
          <p:cNvPr id="17" name="object 3"/>
          <p:cNvSpPr/>
          <p:nvPr/>
        </p:nvSpPr>
        <p:spPr>
          <a:xfrm>
            <a:off x="1692403" y="1488828"/>
            <a:ext cx="5759195" cy="5108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556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84" y="914400"/>
            <a:ext cx="7772400" cy="1600200"/>
          </a:xfrm>
        </p:spPr>
        <p:txBody>
          <a:bodyPr anchor="ctr"/>
          <a:lstStyle/>
          <a:p>
            <a:r>
              <a:rPr lang="en-US" sz="8800" b="1" dirty="0" smtClean="0">
                <a:latin typeface="Colonna MT" pitchFamily="82" charset="0"/>
              </a:rPr>
              <a:t>Happy Coding</a:t>
            </a:r>
            <a:endParaRPr lang="en-US" sz="8800" b="1" dirty="0">
              <a:latin typeface="Colonna MT" pitchFamily="82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 flipH="1">
            <a:off x="5783215" y="1084856"/>
            <a:ext cx="4182837" cy="6364956"/>
            <a:chOff x="-811587" y="1017213"/>
            <a:chExt cx="4172550" cy="6364956"/>
          </a:xfrm>
        </p:grpSpPr>
        <p:sp>
          <p:nvSpPr>
            <p:cNvPr id="4" name="Rectangle 3"/>
            <p:cNvSpPr/>
            <p:nvPr/>
          </p:nvSpPr>
          <p:spPr>
            <a:xfrm rot="2700000">
              <a:off x="481520" y="2236413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3"/>
            <p:cNvSpPr/>
            <p:nvPr/>
          </p:nvSpPr>
          <p:spPr>
            <a:xfrm rot="2700000">
              <a:off x="-811587" y="1017213"/>
              <a:ext cx="1600200" cy="1600200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160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6"/>
            <p:cNvSpPr/>
            <p:nvPr/>
          </p:nvSpPr>
          <p:spPr>
            <a:xfrm rot="2700000">
              <a:off x="-811587" y="3467235"/>
              <a:ext cx="1600200" cy="1600200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160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2700000">
              <a:off x="432880" y="4773987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6"/>
            <p:cNvSpPr/>
            <p:nvPr/>
          </p:nvSpPr>
          <p:spPr>
            <a:xfrm rot="2700000">
              <a:off x="-524169" y="6188440"/>
              <a:ext cx="1600200" cy="787258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789891 w 1600200"/>
                <a:gd name="connsiteY3" fmla="*/ 787258 h 1600200"/>
                <a:gd name="connsiteX4" fmla="*/ 0 w 1600200"/>
                <a:gd name="connsiteY4" fmla="*/ 0 h 1600200"/>
                <a:gd name="connsiteX0" fmla="*/ 0 w 1600200"/>
                <a:gd name="connsiteY0" fmla="*/ 0 h 787258"/>
                <a:gd name="connsiteX1" fmla="*/ 1600200 w 1600200"/>
                <a:gd name="connsiteY1" fmla="*/ 0 h 787258"/>
                <a:gd name="connsiteX2" fmla="*/ 789891 w 1600200"/>
                <a:gd name="connsiteY2" fmla="*/ 787258 h 787258"/>
                <a:gd name="connsiteX3" fmla="*/ 0 w 1600200"/>
                <a:gd name="connsiteY3" fmla="*/ 0 h 787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787258">
                  <a:moveTo>
                    <a:pt x="0" y="0"/>
                  </a:moveTo>
                  <a:lnTo>
                    <a:pt x="1600200" y="0"/>
                  </a:lnTo>
                  <a:lnTo>
                    <a:pt x="789891" y="787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2700000">
              <a:off x="1760763" y="3531813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1295400" y="5038725"/>
            <a:ext cx="2286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2508971"/>
            <a:ext cx="59135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spc="-5" dirty="0">
                <a:solidFill>
                  <a:srgbClr val="888888"/>
                </a:solidFill>
                <a:latin typeface="Perpetua"/>
                <a:cs typeface="Perpetua"/>
              </a:rPr>
              <a:t>Journey </a:t>
            </a:r>
            <a:r>
              <a:rPr lang="en-US" sz="4000" spc="10" dirty="0">
                <a:solidFill>
                  <a:srgbClr val="888888"/>
                </a:solidFill>
                <a:latin typeface="Perpetua"/>
                <a:cs typeface="Perpetua"/>
              </a:rPr>
              <a:t>begins </a:t>
            </a:r>
            <a:r>
              <a:rPr lang="en-US" sz="4000" spc="-10" dirty="0">
                <a:solidFill>
                  <a:srgbClr val="888888"/>
                </a:solidFill>
                <a:latin typeface="Perpetua"/>
                <a:cs typeface="Perpetua"/>
              </a:rPr>
              <a:t>from</a:t>
            </a:r>
            <a:r>
              <a:rPr lang="en-US" sz="4000" spc="-75" dirty="0">
                <a:solidFill>
                  <a:srgbClr val="888888"/>
                </a:solidFill>
                <a:latin typeface="Perpetua"/>
                <a:cs typeface="Perpetua"/>
              </a:rPr>
              <a:t> </a:t>
            </a:r>
            <a:r>
              <a:rPr lang="en-US" sz="4000" spc="-10" dirty="0">
                <a:solidFill>
                  <a:srgbClr val="888888"/>
                </a:solidFill>
                <a:latin typeface="Perpetua"/>
                <a:cs typeface="Perpetua"/>
              </a:rPr>
              <a:t>here……</a:t>
            </a:r>
            <a:endParaRPr lang="en-US" sz="4000" dirty="0">
              <a:latin typeface="Perpetua"/>
              <a:cs typeface="Perpetua"/>
            </a:endParaRPr>
          </a:p>
        </p:txBody>
      </p:sp>
    </p:spTree>
    <p:extLst>
      <p:ext uri="{BB962C8B-B14F-4D97-AF65-F5344CB8AC3E}">
        <p14:creationId xmlns:p14="http://schemas.microsoft.com/office/powerpoint/2010/main" val="183616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2700000">
            <a:off x="481520" y="2236413"/>
            <a:ext cx="1600200" cy="1600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700000">
            <a:off x="-811587" y="1017213"/>
            <a:ext cx="1600200" cy="1600200"/>
          </a:xfrm>
          <a:custGeom>
            <a:avLst/>
            <a:gdLst>
              <a:gd name="connsiteX0" fmla="*/ 0 w 1600200"/>
              <a:gd name="connsiteY0" fmla="*/ 0 h 1600200"/>
              <a:gd name="connsiteX1" fmla="*/ 1600200 w 1600200"/>
              <a:gd name="connsiteY1" fmla="*/ 0 h 1600200"/>
              <a:gd name="connsiteX2" fmla="*/ 1600200 w 1600200"/>
              <a:gd name="connsiteY2" fmla="*/ 1600200 h 1600200"/>
              <a:gd name="connsiteX3" fmla="*/ 0 w 1600200"/>
              <a:gd name="connsiteY3" fmla="*/ 1600200 h 1600200"/>
              <a:gd name="connsiteX4" fmla="*/ 0 w 1600200"/>
              <a:gd name="connsiteY4" fmla="*/ 0 h 1600200"/>
              <a:gd name="connsiteX0" fmla="*/ 0 w 1600200"/>
              <a:gd name="connsiteY0" fmla="*/ 0 h 1600200"/>
              <a:gd name="connsiteX1" fmla="*/ 1600200 w 1600200"/>
              <a:gd name="connsiteY1" fmla="*/ 0 h 1600200"/>
              <a:gd name="connsiteX2" fmla="*/ 1600200 w 1600200"/>
              <a:gd name="connsiteY2" fmla="*/ 1600200 h 1600200"/>
              <a:gd name="connsiteX3" fmla="*/ 0 w 1600200"/>
              <a:gd name="connsiteY3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1600200">
                <a:moveTo>
                  <a:pt x="0" y="0"/>
                </a:moveTo>
                <a:lnTo>
                  <a:pt x="1600200" y="0"/>
                </a:lnTo>
                <a:lnTo>
                  <a:pt x="1600200" y="16002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066800"/>
            <a:ext cx="7772400" cy="2362200"/>
          </a:xfrm>
        </p:spPr>
        <p:txBody>
          <a:bodyPr anchor="t"/>
          <a:lstStyle/>
          <a:p>
            <a:r>
              <a:rPr lang="en-US" sz="7200" b="1" dirty="0" smtClean="0"/>
              <a:t>Thanks for your attention !</a:t>
            </a:r>
            <a:endParaRPr lang="en-US" sz="7200" b="1" dirty="0"/>
          </a:p>
        </p:txBody>
      </p:sp>
      <p:sp>
        <p:nvSpPr>
          <p:cNvPr id="7" name="Rectangle 6"/>
          <p:cNvSpPr/>
          <p:nvPr/>
        </p:nvSpPr>
        <p:spPr>
          <a:xfrm rot="2700000">
            <a:off x="-811587" y="3467235"/>
            <a:ext cx="1600200" cy="1600200"/>
          </a:xfrm>
          <a:custGeom>
            <a:avLst/>
            <a:gdLst>
              <a:gd name="connsiteX0" fmla="*/ 0 w 1600200"/>
              <a:gd name="connsiteY0" fmla="*/ 0 h 1600200"/>
              <a:gd name="connsiteX1" fmla="*/ 1600200 w 1600200"/>
              <a:gd name="connsiteY1" fmla="*/ 0 h 1600200"/>
              <a:gd name="connsiteX2" fmla="*/ 1600200 w 1600200"/>
              <a:gd name="connsiteY2" fmla="*/ 1600200 h 1600200"/>
              <a:gd name="connsiteX3" fmla="*/ 0 w 1600200"/>
              <a:gd name="connsiteY3" fmla="*/ 1600200 h 1600200"/>
              <a:gd name="connsiteX4" fmla="*/ 0 w 1600200"/>
              <a:gd name="connsiteY4" fmla="*/ 0 h 1600200"/>
              <a:gd name="connsiteX0" fmla="*/ 0 w 1600200"/>
              <a:gd name="connsiteY0" fmla="*/ 0 h 1600200"/>
              <a:gd name="connsiteX1" fmla="*/ 1600200 w 1600200"/>
              <a:gd name="connsiteY1" fmla="*/ 0 h 1600200"/>
              <a:gd name="connsiteX2" fmla="*/ 1600200 w 1600200"/>
              <a:gd name="connsiteY2" fmla="*/ 1600200 h 1600200"/>
              <a:gd name="connsiteX3" fmla="*/ 0 w 1600200"/>
              <a:gd name="connsiteY3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1600200">
                <a:moveTo>
                  <a:pt x="0" y="0"/>
                </a:moveTo>
                <a:lnTo>
                  <a:pt x="1600200" y="0"/>
                </a:lnTo>
                <a:lnTo>
                  <a:pt x="1600200" y="16002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2700000">
            <a:off x="432880" y="4773987"/>
            <a:ext cx="1600200" cy="1600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6"/>
          <p:cNvSpPr/>
          <p:nvPr/>
        </p:nvSpPr>
        <p:spPr>
          <a:xfrm rot="2700000">
            <a:off x="-524169" y="6188440"/>
            <a:ext cx="1600200" cy="787258"/>
          </a:xfrm>
          <a:custGeom>
            <a:avLst/>
            <a:gdLst>
              <a:gd name="connsiteX0" fmla="*/ 0 w 1600200"/>
              <a:gd name="connsiteY0" fmla="*/ 0 h 1600200"/>
              <a:gd name="connsiteX1" fmla="*/ 1600200 w 1600200"/>
              <a:gd name="connsiteY1" fmla="*/ 0 h 1600200"/>
              <a:gd name="connsiteX2" fmla="*/ 1600200 w 1600200"/>
              <a:gd name="connsiteY2" fmla="*/ 1600200 h 1600200"/>
              <a:gd name="connsiteX3" fmla="*/ 0 w 1600200"/>
              <a:gd name="connsiteY3" fmla="*/ 1600200 h 1600200"/>
              <a:gd name="connsiteX4" fmla="*/ 0 w 1600200"/>
              <a:gd name="connsiteY4" fmla="*/ 0 h 1600200"/>
              <a:gd name="connsiteX0" fmla="*/ 0 w 1600200"/>
              <a:gd name="connsiteY0" fmla="*/ 0 h 1600200"/>
              <a:gd name="connsiteX1" fmla="*/ 1600200 w 1600200"/>
              <a:gd name="connsiteY1" fmla="*/ 0 h 1600200"/>
              <a:gd name="connsiteX2" fmla="*/ 1600200 w 1600200"/>
              <a:gd name="connsiteY2" fmla="*/ 1600200 h 1600200"/>
              <a:gd name="connsiteX3" fmla="*/ 0 w 1600200"/>
              <a:gd name="connsiteY3" fmla="*/ 0 h 1600200"/>
              <a:gd name="connsiteX0" fmla="*/ 0 w 1600200"/>
              <a:gd name="connsiteY0" fmla="*/ 0 h 1600200"/>
              <a:gd name="connsiteX1" fmla="*/ 1600200 w 1600200"/>
              <a:gd name="connsiteY1" fmla="*/ 0 h 1600200"/>
              <a:gd name="connsiteX2" fmla="*/ 1600200 w 1600200"/>
              <a:gd name="connsiteY2" fmla="*/ 1600200 h 1600200"/>
              <a:gd name="connsiteX3" fmla="*/ 789891 w 1600200"/>
              <a:gd name="connsiteY3" fmla="*/ 787258 h 1600200"/>
              <a:gd name="connsiteX4" fmla="*/ 0 w 1600200"/>
              <a:gd name="connsiteY4" fmla="*/ 0 h 1600200"/>
              <a:gd name="connsiteX0" fmla="*/ 0 w 1600200"/>
              <a:gd name="connsiteY0" fmla="*/ 0 h 787258"/>
              <a:gd name="connsiteX1" fmla="*/ 1600200 w 1600200"/>
              <a:gd name="connsiteY1" fmla="*/ 0 h 787258"/>
              <a:gd name="connsiteX2" fmla="*/ 789891 w 1600200"/>
              <a:gd name="connsiteY2" fmla="*/ 787258 h 787258"/>
              <a:gd name="connsiteX3" fmla="*/ 0 w 1600200"/>
              <a:gd name="connsiteY3" fmla="*/ 0 h 78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787258">
                <a:moveTo>
                  <a:pt x="0" y="0"/>
                </a:moveTo>
                <a:lnTo>
                  <a:pt x="1600200" y="0"/>
                </a:lnTo>
                <a:lnTo>
                  <a:pt x="789891" y="78725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2700000">
            <a:off x="1760763" y="3531813"/>
            <a:ext cx="1600200" cy="1600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857500" y="4050222"/>
            <a:ext cx="6400800" cy="902778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2"/>
                </a:solidFill>
                <a:latin typeface="Teko Medium" pitchFamily="2" charset="0"/>
                <a:cs typeface="Teko Medium" pitchFamily="2" charset="0"/>
              </a:rPr>
              <a:t>BESTIN AUTOMATION</a:t>
            </a:r>
            <a:endParaRPr lang="en-US" sz="4800" dirty="0">
              <a:solidFill>
                <a:schemeClr val="tx2"/>
              </a:solidFill>
              <a:latin typeface="Teko Medium" pitchFamily="2" charset="0"/>
              <a:cs typeface="Teko Medium" pitchFamily="2" charset="0"/>
            </a:endParaRPr>
          </a:p>
          <a:p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81400" y="4724400"/>
            <a:ext cx="4953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entury Gothic"/>
              </a:rPr>
              <a:t>An 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/>
              </a:rPr>
              <a:t>ISO 9001:2015 certified </a:t>
            </a:r>
            <a:r>
              <a:rPr 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entury Gothic"/>
              </a:rPr>
              <a:t>company</a:t>
            </a:r>
            <a:endParaRPr lang="en-US" sz="2000" b="1" dirty="0">
              <a:solidFill>
                <a:prstClr val="black">
                  <a:lumMod val="75000"/>
                  <a:lumOff val="25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651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flipH="1">
            <a:off x="5783215" y="1084856"/>
            <a:ext cx="4182837" cy="6364956"/>
            <a:chOff x="-811587" y="1017213"/>
            <a:chExt cx="4172550" cy="6364956"/>
          </a:xfrm>
        </p:grpSpPr>
        <p:sp>
          <p:nvSpPr>
            <p:cNvPr id="4" name="Rectangle 3"/>
            <p:cNvSpPr/>
            <p:nvPr/>
          </p:nvSpPr>
          <p:spPr>
            <a:xfrm rot="2700000">
              <a:off x="481520" y="2236413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3"/>
            <p:cNvSpPr/>
            <p:nvPr/>
          </p:nvSpPr>
          <p:spPr>
            <a:xfrm rot="2700000">
              <a:off x="-811587" y="1017213"/>
              <a:ext cx="1600200" cy="1600200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160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6"/>
            <p:cNvSpPr/>
            <p:nvPr/>
          </p:nvSpPr>
          <p:spPr>
            <a:xfrm rot="2700000">
              <a:off x="-811587" y="3467235"/>
              <a:ext cx="1600200" cy="1600200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160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2700000">
              <a:off x="432880" y="4773987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6"/>
            <p:cNvSpPr/>
            <p:nvPr/>
          </p:nvSpPr>
          <p:spPr>
            <a:xfrm rot="2700000">
              <a:off x="-524169" y="6188440"/>
              <a:ext cx="1600200" cy="787258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789891 w 1600200"/>
                <a:gd name="connsiteY3" fmla="*/ 787258 h 1600200"/>
                <a:gd name="connsiteX4" fmla="*/ 0 w 1600200"/>
                <a:gd name="connsiteY4" fmla="*/ 0 h 1600200"/>
                <a:gd name="connsiteX0" fmla="*/ 0 w 1600200"/>
                <a:gd name="connsiteY0" fmla="*/ 0 h 787258"/>
                <a:gd name="connsiteX1" fmla="*/ 1600200 w 1600200"/>
                <a:gd name="connsiteY1" fmla="*/ 0 h 787258"/>
                <a:gd name="connsiteX2" fmla="*/ 789891 w 1600200"/>
                <a:gd name="connsiteY2" fmla="*/ 787258 h 787258"/>
                <a:gd name="connsiteX3" fmla="*/ 0 w 1600200"/>
                <a:gd name="connsiteY3" fmla="*/ 0 h 787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787258">
                  <a:moveTo>
                    <a:pt x="0" y="0"/>
                  </a:moveTo>
                  <a:lnTo>
                    <a:pt x="1600200" y="0"/>
                  </a:lnTo>
                  <a:lnTo>
                    <a:pt x="789891" y="787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2700000">
              <a:off x="1760763" y="3531813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bject 12"/>
          <p:cNvSpPr/>
          <p:nvPr/>
        </p:nvSpPr>
        <p:spPr>
          <a:xfrm>
            <a:off x="1752600" y="4208488"/>
            <a:ext cx="2667000" cy="26209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"/>
          <p:cNvSpPr txBox="1"/>
          <p:nvPr/>
        </p:nvSpPr>
        <p:spPr>
          <a:xfrm>
            <a:off x="535940" y="1436371"/>
            <a:ext cx="3322954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375"/>
              <a:buFont typeface="Wingdings 2"/>
              <a:buChar char=""/>
              <a:tabLst>
                <a:tab pos="287020" algn="l"/>
              </a:tabLst>
            </a:pPr>
            <a:r>
              <a:rPr sz="3200" b="1" spc="-5" dirty="0">
                <a:latin typeface="Perpetua"/>
                <a:cs typeface="Perpetua"/>
              </a:rPr>
              <a:t>Open Source  </a:t>
            </a:r>
            <a:r>
              <a:rPr sz="3200" spc="-5" dirty="0">
                <a:latin typeface="Perpetua"/>
                <a:cs typeface="Perpetua"/>
              </a:rPr>
              <a:t>electronic  </a:t>
            </a:r>
            <a:r>
              <a:rPr sz="3200" spc="-10" dirty="0">
                <a:latin typeface="Perpetua"/>
                <a:cs typeface="Perpetua"/>
              </a:rPr>
              <a:t>prototyping  </a:t>
            </a:r>
            <a:r>
              <a:rPr sz="3200" b="1" spc="5" dirty="0">
                <a:latin typeface="Perpetua"/>
                <a:cs typeface="Perpetua"/>
              </a:rPr>
              <a:t>platform </a:t>
            </a:r>
            <a:r>
              <a:rPr sz="3200" dirty="0">
                <a:latin typeface="Perpetua"/>
                <a:cs typeface="Perpetua"/>
              </a:rPr>
              <a:t>based </a:t>
            </a:r>
            <a:r>
              <a:rPr sz="3200" spc="-5" dirty="0">
                <a:latin typeface="Perpetua"/>
                <a:cs typeface="Perpetua"/>
              </a:rPr>
              <a:t>on  </a:t>
            </a:r>
            <a:r>
              <a:rPr sz="3200" spc="-10" dirty="0">
                <a:latin typeface="Perpetua"/>
                <a:cs typeface="Perpetua"/>
              </a:rPr>
              <a:t>flexible </a:t>
            </a:r>
            <a:r>
              <a:rPr sz="3200" b="1" spc="-5" dirty="0">
                <a:latin typeface="Perpetua"/>
                <a:cs typeface="Perpetua"/>
              </a:rPr>
              <a:t>easy to </a:t>
            </a:r>
            <a:r>
              <a:rPr sz="3200" b="1" dirty="0">
                <a:latin typeface="Perpetua"/>
                <a:cs typeface="Perpetua"/>
              </a:rPr>
              <a:t>use  </a:t>
            </a:r>
            <a:r>
              <a:rPr sz="3200" spc="-15" dirty="0">
                <a:latin typeface="Perpetua"/>
                <a:cs typeface="Perpetua"/>
              </a:rPr>
              <a:t>hardware </a:t>
            </a:r>
            <a:r>
              <a:rPr sz="3200" spc="-5" dirty="0">
                <a:latin typeface="Perpetua"/>
                <a:cs typeface="Perpetua"/>
              </a:rPr>
              <a:t>and  </a:t>
            </a:r>
            <a:r>
              <a:rPr sz="3200" spc="-15" dirty="0">
                <a:latin typeface="Perpetua"/>
                <a:cs typeface="Perpetua"/>
              </a:rPr>
              <a:t>software.</a:t>
            </a:r>
            <a:endParaRPr sz="3200" dirty="0">
              <a:latin typeface="Perpetua"/>
              <a:cs typeface="Perpetua"/>
            </a:endParaRPr>
          </a:p>
        </p:txBody>
      </p:sp>
      <p:sp>
        <p:nvSpPr>
          <p:cNvPr id="17" name="object 3"/>
          <p:cNvSpPr txBox="1">
            <a:spLocks/>
          </p:cNvSpPr>
          <p:nvPr/>
        </p:nvSpPr>
        <p:spPr>
          <a:xfrm>
            <a:off x="1124674" y="304800"/>
            <a:ext cx="6894653" cy="843821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smtClean="0"/>
              <a:t>  What is </a:t>
            </a:r>
            <a:r>
              <a:rPr lang="en-US" spc="-5" dirty="0" smtClean="0"/>
              <a:t>an </a:t>
            </a:r>
            <a:r>
              <a:rPr lang="en-US" spc="-10" dirty="0" smtClean="0"/>
              <a:t>Arduino</a:t>
            </a:r>
            <a:r>
              <a:rPr lang="en-US" spc="-114" dirty="0" smtClean="0"/>
              <a:t> </a:t>
            </a:r>
            <a:r>
              <a:rPr lang="en-US" spc="-5" dirty="0" smtClean="0"/>
              <a:t>?</a:t>
            </a:r>
            <a:endParaRPr lang="en-US" spc="-5" dirty="0"/>
          </a:p>
        </p:txBody>
      </p:sp>
      <p:sp>
        <p:nvSpPr>
          <p:cNvPr id="18" name="object 4"/>
          <p:cNvSpPr/>
          <p:nvPr/>
        </p:nvSpPr>
        <p:spPr>
          <a:xfrm>
            <a:off x="4715255" y="1272920"/>
            <a:ext cx="3357267" cy="4856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102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838200" y="1054585"/>
            <a:ext cx="4182837" cy="6364956"/>
            <a:chOff x="-811587" y="1017213"/>
            <a:chExt cx="4172550" cy="6364956"/>
          </a:xfrm>
        </p:grpSpPr>
        <p:sp>
          <p:nvSpPr>
            <p:cNvPr id="4" name="Rectangle 3"/>
            <p:cNvSpPr/>
            <p:nvPr/>
          </p:nvSpPr>
          <p:spPr>
            <a:xfrm rot="2700000">
              <a:off x="481520" y="2236413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3"/>
            <p:cNvSpPr/>
            <p:nvPr/>
          </p:nvSpPr>
          <p:spPr>
            <a:xfrm rot="2700000">
              <a:off x="-811587" y="1017213"/>
              <a:ext cx="1600200" cy="1600200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160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6"/>
            <p:cNvSpPr/>
            <p:nvPr/>
          </p:nvSpPr>
          <p:spPr>
            <a:xfrm rot="2700000">
              <a:off x="-811587" y="3467235"/>
              <a:ext cx="1600200" cy="1600200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160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2700000">
              <a:off x="432880" y="4773987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6"/>
            <p:cNvSpPr/>
            <p:nvPr/>
          </p:nvSpPr>
          <p:spPr>
            <a:xfrm rot="2700000">
              <a:off x="-524169" y="6188440"/>
              <a:ext cx="1600200" cy="787258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789891 w 1600200"/>
                <a:gd name="connsiteY3" fmla="*/ 787258 h 1600200"/>
                <a:gd name="connsiteX4" fmla="*/ 0 w 1600200"/>
                <a:gd name="connsiteY4" fmla="*/ 0 h 1600200"/>
                <a:gd name="connsiteX0" fmla="*/ 0 w 1600200"/>
                <a:gd name="connsiteY0" fmla="*/ 0 h 787258"/>
                <a:gd name="connsiteX1" fmla="*/ 1600200 w 1600200"/>
                <a:gd name="connsiteY1" fmla="*/ 0 h 787258"/>
                <a:gd name="connsiteX2" fmla="*/ 789891 w 1600200"/>
                <a:gd name="connsiteY2" fmla="*/ 787258 h 787258"/>
                <a:gd name="connsiteX3" fmla="*/ 0 w 1600200"/>
                <a:gd name="connsiteY3" fmla="*/ 0 h 787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787258">
                  <a:moveTo>
                    <a:pt x="0" y="0"/>
                  </a:moveTo>
                  <a:lnTo>
                    <a:pt x="1600200" y="0"/>
                  </a:lnTo>
                  <a:lnTo>
                    <a:pt x="789891" y="787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2700000">
              <a:off x="1760763" y="3531813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78192" y="228600"/>
            <a:ext cx="8229600" cy="1143000"/>
          </a:xfrm>
        </p:spPr>
        <p:txBody>
          <a:bodyPr/>
          <a:lstStyle/>
          <a:p>
            <a:r>
              <a:rPr lang="en-US" dirty="0" smtClean="0"/>
              <a:t>Arduino</a:t>
            </a:r>
            <a:endParaRPr lang="en-US" dirty="0"/>
          </a:p>
        </p:txBody>
      </p:sp>
      <p:sp>
        <p:nvSpPr>
          <p:cNvPr id="14" name="object 3"/>
          <p:cNvSpPr txBox="1"/>
          <p:nvPr/>
        </p:nvSpPr>
        <p:spPr>
          <a:xfrm>
            <a:off x="537870" y="1344295"/>
            <a:ext cx="8310245" cy="505650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87020" marR="776605" indent="-274320">
              <a:lnSpc>
                <a:spcPct val="90000"/>
              </a:lnSpc>
              <a:spcBef>
                <a:spcPts val="459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7020" algn="l"/>
              </a:tabLst>
            </a:pPr>
            <a:r>
              <a:rPr sz="3000" dirty="0">
                <a:latin typeface="Perpetua"/>
                <a:cs typeface="Perpetua"/>
              </a:rPr>
              <a:t>Arduino is </a:t>
            </a:r>
            <a:r>
              <a:rPr sz="3000" spc="-5" dirty="0">
                <a:latin typeface="Perpetua"/>
                <a:cs typeface="Perpetua"/>
              </a:rPr>
              <a:t>an </a:t>
            </a:r>
            <a:r>
              <a:rPr sz="3000" dirty="0">
                <a:latin typeface="Perpetua"/>
                <a:cs typeface="Perpetua"/>
              </a:rPr>
              <a:t>open-source </a:t>
            </a:r>
            <a:r>
              <a:rPr sz="3000" spc="-5" dirty="0">
                <a:latin typeface="Perpetua"/>
                <a:cs typeface="Perpetua"/>
              </a:rPr>
              <a:t>electronics prototyping  </a:t>
            </a:r>
            <a:r>
              <a:rPr sz="3000" spc="5" dirty="0">
                <a:latin typeface="Perpetua"/>
                <a:cs typeface="Perpetua"/>
              </a:rPr>
              <a:t>platform </a:t>
            </a:r>
            <a:r>
              <a:rPr sz="3000" spc="-5" dirty="0">
                <a:latin typeface="Perpetua"/>
                <a:cs typeface="Perpetua"/>
              </a:rPr>
              <a:t>based </a:t>
            </a:r>
            <a:r>
              <a:rPr sz="3000" dirty="0">
                <a:latin typeface="Perpetua"/>
                <a:cs typeface="Perpetua"/>
              </a:rPr>
              <a:t>on </a:t>
            </a:r>
            <a:r>
              <a:rPr sz="3000" spc="-15" dirty="0">
                <a:latin typeface="Perpetua"/>
                <a:cs typeface="Perpetua"/>
              </a:rPr>
              <a:t>flexible, </a:t>
            </a:r>
            <a:r>
              <a:rPr sz="3000" spc="-5" dirty="0">
                <a:latin typeface="Perpetua"/>
                <a:cs typeface="Perpetua"/>
              </a:rPr>
              <a:t>easy-to-use </a:t>
            </a:r>
            <a:r>
              <a:rPr sz="3000" spc="-15" dirty="0">
                <a:latin typeface="Perpetua"/>
                <a:cs typeface="Perpetua"/>
              </a:rPr>
              <a:t>hardware</a:t>
            </a:r>
            <a:r>
              <a:rPr sz="3000" spc="-145" dirty="0">
                <a:latin typeface="Perpetua"/>
                <a:cs typeface="Perpetua"/>
              </a:rPr>
              <a:t> </a:t>
            </a:r>
            <a:r>
              <a:rPr sz="3000" spc="-5" dirty="0">
                <a:latin typeface="Perpetua"/>
                <a:cs typeface="Perpetua"/>
              </a:rPr>
              <a:t>and  </a:t>
            </a:r>
            <a:r>
              <a:rPr sz="3000" spc="-15" dirty="0">
                <a:latin typeface="Perpetua"/>
                <a:cs typeface="Perpetua"/>
              </a:rPr>
              <a:t>software.</a:t>
            </a:r>
            <a:endParaRPr sz="3000" dirty="0">
              <a:latin typeface="Perpetua"/>
              <a:cs typeface="Perpetua"/>
            </a:endParaRPr>
          </a:p>
          <a:p>
            <a:pPr marL="287020" indent="-274320">
              <a:lnSpc>
                <a:spcPct val="100000"/>
              </a:lnSpc>
              <a:spcBef>
                <a:spcPts val="24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7020" algn="l"/>
              </a:tabLst>
            </a:pPr>
            <a:r>
              <a:rPr sz="3000" spc="-10" dirty="0">
                <a:latin typeface="Perpetua"/>
                <a:cs typeface="Perpetua"/>
              </a:rPr>
              <a:t>Founded </a:t>
            </a:r>
            <a:r>
              <a:rPr sz="3000" spc="-30" dirty="0">
                <a:latin typeface="Perpetua"/>
                <a:cs typeface="Perpetua"/>
              </a:rPr>
              <a:t>by </a:t>
            </a:r>
            <a:r>
              <a:rPr sz="3000" u="sng" spc="-5" dirty="0">
                <a:latin typeface="Perpetua"/>
                <a:cs typeface="Perpetua"/>
              </a:rPr>
              <a:t>Massimo Banzi</a:t>
            </a:r>
            <a:r>
              <a:rPr sz="3000" spc="-5" dirty="0">
                <a:latin typeface="Perpetua"/>
                <a:cs typeface="Perpetua"/>
              </a:rPr>
              <a:t> and </a:t>
            </a:r>
            <a:r>
              <a:rPr sz="3000" u="sng" spc="-20" dirty="0">
                <a:latin typeface="Perpetua"/>
                <a:cs typeface="Perpetua"/>
              </a:rPr>
              <a:t>David </a:t>
            </a:r>
            <a:r>
              <a:rPr sz="3000" u="sng" spc="5" dirty="0">
                <a:latin typeface="Perpetua"/>
                <a:cs typeface="Perpetua"/>
              </a:rPr>
              <a:t>Cuartielles</a:t>
            </a:r>
            <a:r>
              <a:rPr sz="3000" spc="5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in</a:t>
            </a:r>
            <a:r>
              <a:rPr sz="3000" spc="55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2005.</a:t>
            </a:r>
          </a:p>
          <a:p>
            <a:pPr marL="287020" marR="286385" indent="-274320">
              <a:lnSpc>
                <a:spcPts val="3240"/>
              </a:lnSpc>
              <a:spcBef>
                <a:spcPts val="65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7020" algn="l"/>
              </a:tabLst>
            </a:pPr>
            <a:r>
              <a:rPr sz="3000" dirty="0">
                <a:latin typeface="Perpetua"/>
                <a:cs typeface="Perpetua"/>
              </a:rPr>
              <a:t>An open-source </a:t>
            </a:r>
            <a:r>
              <a:rPr sz="3000" spc="-20" dirty="0">
                <a:latin typeface="Perpetua"/>
                <a:cs typeface="Perpetua"/>
              </a:rPr>
              <a:t>hardware </a:t>
            </a:r>
            <a:r>
              <a:rPr sz="3000" spc="5" dirty="0">
                <a:latin typeface="Perpetua"/>
                <a:cs typeface="Perpetua"/>
              </a:rPr>
              <a:t>platform </a:t>
            </a:r>
            <a:r>
              <a:rPr sz="3000" spc="-5" dirty="0">
                <a:latin typeface="Perpetua"/>
                <a:cs typeface="Perpetua"/>
              </a:rPr>
              <a:t>based </a:t>
            </a:r>
            <a:r>
              <a:rPr sz="3000" dirty="0">
                <a:latin typeface="Perpetua"/>
                <a:cs typeface="Perpetua"/>
              </a:rPr>
              <a:t>on </a:t>
            </a:r>
            <a:r>
              <a:rPr sz="3000" spc="-5" dirty="0">
                <a:latin typeface="Perpetua"/>
                <a:cs typeface="Perpetua"/>
              </a:rPr>
              <a:t>Atmel</a:t>
            </a:r>
            <a:r>
              <a:rPr sz="3000" spc="-475" dirty="0">
                <a:latin typeface="Perpetua"/>
                <a:cs typeface="Perpetua"/>
              </a:rPr>
              <a:t> </a:t>
            </a:r>
            <a:r>
              <a:rPr sz="3000" spc="-105" dirty="0">
                <a:latin typeface="Perpetua"/>
                <a:cs typeface="Perpetua"/>
              </a:rPr>
              <a:t>AVR  </a:t>
            </a:r>
            <a:r>
              <a:rPr sz="3000" spc="-5" dirty="0">
                <a:latin typeface="Perpetua"/>
                <a:cs typeface="Perpetua"/>
              </a:rPr>
              <a:t>microcontroller and </a:t>
            </a:r>
            <a:r>
              <a:rPr sz="3000" dirty="0">
                <a:latin typeface="Perpetua"/>
                <a:cs typeface="Perpetua"/>
              </a:rPr>
              <a:t>a </a:t>
            </a:r>
            <a:r>
              <a:rPr sz="3000" spc="-5" dirty="0">
                <a:latin typeface="Perpetua"/>
                <a:cs typeface="Perpetua"/>
              </a:rPr>
              <a:t>C++ based </a:t>
            </a:r>
            <a:r>
              <a:rPr sz="3000" dirty="0">
                <a:latin typeface="Perpetua"/>
                <a:cs typeface="Perpetua"/>
              </a:rPr>
              <a:t>IDE.</a:t>
            </a:r>
          </a:p>
          <a:p>
            <a:pPr marL="287020" indent="-274320">
              <a:lnSpc>
                <a:spcPct val="100000"/>
              </a:lnSpc>
              <a:spcBef>
                <a:spcPts val="195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7020" algn="l"/>
              </a:tabLst>
            </a:pPr>
            <a:r>
              <a:rPr sz="3000" spc="-15" dirty="0">
                <a:latin typeface="Perpetua"/>
                <a:cs typeface="Perpetua"/>
              </a:rPr>
              <a:t>In-Expensive, </a:t>
            </a:r>
            <a:r>
              <a:rPr sz="3000" dirty="0">
                <a:latin typeface="Perpetua"/>
                <a:cs typeface="Perpetua"/>
              </a:rPr>
              <a:t>Simple </a:t>
            </a:r>
            <a:r>
              <a:rPr sz="3000" spc="-5" dirty="0">
                <a:latin typeface="Perpetua"/>
                <a:cs typeface="Perpetua"/>
              </a:rPr>
              <a:t>and easy </a:t>
            </a:r>
            <a:r>
              <a:rPr sz="3000" dirty="0">
                <a:latin typeface="Perpetua"/>
                <a:cs typeface="Perpetua"/>
              </a:rPr>
              <a:t>to </a:t>
            </a:r>
            <a:r>
              <a:rPr sz="3000" spc="10" dirty="0">
                <a:latin typeface="Perpetua"/>
                <a:cs typeface="Perpetua"/>
              </a:rPr>
              <a:t>learn</a:t>
            </a:r>
            <a:r>
              <a:rPr sz="3000" spc="-90" dirty="0">
                <a:latin typeface="Perpetua"/>
                <a:cs typeface="Perpetua"/>
              </a:rPr>
              <a:t> </a:t>
            </a:r>
            <a:r>
              <a:rPr sz="3000" spc="-25" dirty="0">
                <a:latin typeface="Perpetua"/>
                <a:cs typeface="Perpetua"/>
              </a:rPr>
              <a:t>programing.</a:t>
            </a:r>
            <a:endParaRPr sz="3000" dirty="0">
              <a:latin typeface="Perpetua"/>
              <a:cs typeface="Perpetua"/>
            </a:endParaRPr>
          </a:p>
          <a:p>
            <a:pPr marL="287020" indent="-274320">
              <a:lnSpc>
                <a:spcPct val="100000"/>
              </a:lnSpc>
              <a:spcBef>
                <a:spcPts val="24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7020" algn="l"/>
              </a:tabLst>
            </a:pPr>
            <a:r>
              <a:rPr sz="3000" spc="-5" dirty="0">
                <a:latin typeface="Perpetua"/>
                <a:cs typeface="Perpetua"/>
              </a:rPr>
              <a:t>Controller </a:t>
            </a:r>
            <a:r>
              <a:rPr sz="3000" dirty="0">
                <a:latin typeface="Perpetua"/>
                <a:cs typeface="Perpetua"/>
              </a:rPr>
              <a:t>independent programming</a:t>
            </a:r>
            <a:r>
              <a:rPr sz="3000" spc="-15" dirty="0">
                <a:latin typeface="Perpetua"/>
                <a:cs typeface="Perpetua"/>
              </a:rPr>
              <a:t> </a:t>
            </a:r>
            <a:r>
              <a:rPr sz="3000" spc="-10" dirty="0">
                <a:latin typeface="Perpetua"/>
                <a:cs typeface="Perpetua"/>
              </a:rPr>
              <a:t>language.</a:t>
            </a:r>
            <a:endParaRPr sz="3000" dirty="0">
              <a:latin typeface="Perpetua"/>
              <a:cs typeface="Perpetua"/>
            </a:endParaRPr>
          </a:p>
          <a:p>
            <a:pPr marL="287020" indent="-274320">
              <a:lnSpc>
                <a:spcPct val="100000"/>
              </a:lnSpc>
              <a:spcBef>
                <a:spcPts val="24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7020" algn="l"/>
              </a:tabLst>
            </a:pPr>
            <a:r>
              <a:rPr sz="3000" dirty="0">
                <a:latin typeface="Perpetua"/>
                <a:cs typeface="Perpetua"/>
              </a:rPr>
              <a:t>One </a:t>
            </a:r>
            <a:r>
              <a:rPr sz="3000" spc="-5" dirty="0">
                <a:latin typeface="Perpetua"/>
                <a:cs typeface="Perpetua"/>
              </a:rPr>
              <a:t>language compatibility </a:t>
            </a:r>
            <a:r>
              <a:rPr sz="3000" dirty="0">
                <a:latin typeface="Perpetua"/>
                <a:cs typeface="Perpetua"/>
              </a:rPr>
              <a:t>with </a:t>
            </a:r>
            <a:r>
              <a:rPr sz="3000" spc="-5" dirty="0">
                <a:latin typeface="Perpetua"/>
                <a:cs typeface="Perpetua"/>
              </a:rPr>
              <a:t>all</a:t>
            </a:r>
            <a:r>
              <a:rPr sz="3000" spc="-20" dirty="0">
                <a:latin typeface="Perpetua"/>
                <a:cs typeface="Perpetua"/>
              </a:rPr>
              <a:t> </a:t>
            </a:r>
            <a:r>
              <a:rPr sz="3000" spc="-10" dirty="0">
                <a:latin typeface="Perpetua"/>
                <a:cs typeface="Perpetua"/>
              </a:rPr>
              <a:t>boards.</a:t>
            </a:r>
            <a:endParaRPr sz="3000" dirty="0">
              <a:latin typeface="Perpetua"/>
              <a:cs typeface="Perpetua"/>
            </a:endParaRPr>
          </a:p>
          <a:p>
            <a:pPr marL="287020" marR="180975" indent="-274320">
              <a:lnSpc>
                <a:spcPts val="3240"/>
              </a:lnSpc>
              <a:spcBef>
                <a:spcPts val="65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7020" algn="l"/>
              </a:tabLst>
            </a:pPr>
            <a:r>
              <a:rPr sz="3000" dirty="0">
                <a:latin typeface="Perpetua"/>
                <a:cs typeface="Perpetua"/>
              </a:rPr>
              <a:t>Single </a:t>
            </a:r>
            <a:r>
              <a:rPr sz="3000" spc="-10" dirty="0">
                <a:latin typeface="Perpetua"/>
                <a:cs typeface="Perpetua"/>
              </a:rPr>
              <a:t>software </a:t>
            </a:r>
            <a:r>
              <a:rPr sz="3000" dirty="0">
                <a:latin typeface="Perpetua"/>
                <a:cs typeface="Perpetua"/>
              </a:rPr>
              <a:t>for </a:t>
            </a:r>
            <a:r>
              <a:rPr sz="3000" spc="-5" dirty="0">
                <a:latin typeface="Perpetua"/>
                <a:cs typeface="Perpetua"/>
              </a:rPr>
              <a:t>programming, </a:t>
            </a:r>
            <a:r>
              <a:rPr sz="3000" dirty="0">
                <a:latin typeface="Perpetua"/>
                <a:cs typeface="Perpetua"/>
              </a:rPr>
              <a:t>compiling and</a:t>
            </a:r>
            <a:r>
              <a:rPr sz="3000" spc="-150" dirty="0">
                <a:latin typeface="Perpetua"/>
                <a:cs typeface="Perpetua"/>
              </a:rPr>
              <a:t> </a:t>
            </a:r>
            <a:r>
              <a:rPr sz="3000" spc="5" dirty="0">
                <a:latin typeface="Perpetua"/>
                <a:cs typeface="Perpetua"/>
              </a:rPr>
              <a:t>burning  </a:t>
            </a:r>
            <a:r>
              <a:rPr sz="3000" dirty="0">
                <a:latin typeface="Perpetua"/>
                <a:cs typeface="Perpetua"/>
              </a:rPr>
              <a:t>the</a:t>
            </a:r>
            <a:r>
              <a:rPr sz="3000" spc="-15" dirty="0">
                <a:latin typeface="Perpetua"/>
                <a:cs typeface="Perpetua"/>
              </a:rPr>
              <a:t> code.</a:t>
            </a:r>
            <a:endParaRPr sz="3000" dirty="0">
              <a:latin typeface="Perpetua"/>
              <a:cs typeface="Perpetua"/>
            </a:endParaRPr>
          </a:p>
        </p:txBody>
      </p:sp>
    </p:spTree>
    <p:extLst>
      <p:ext uri="{BB962C8B-B14F-4D97-AF65-F5344CB8AC3E}">
        <p14:creationId xmlns:p14="http://schemas.microsoft.com/office/powerpoint/2010/main" val="8584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 anchor="ctr"/>
          <a:lstStyle/>
          <a:p>
            <a:r>
              <a:rPr lang="en-US" dirty="0" smtClean="0"/>
              <a:t>Arduino official website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 flipH="1">
            <a:off x="5783215" y="1084856"/>
            <a:ext cx="4182837" cy="6364956"/>
            <a:chOff x="-811587" y="1017213"/>
            <a:chExt cx="4172550" cy="6364956"/>
          </a:xfrm>
        </p:grpSpPr>
        <p:sp>
          <p:nvSpPr>
            <p:cNvPr id="4" name="Rectangle 3"/>
            <p:cNvSpPr/>
            <p:nvPr/>
          </p:nvSpPr>
          <p:spPr>
            <a:xfrm rot="2700000">
              <a:off x="481520" y="2236413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3"/>
            <p:cNvSpPr/>
            <p:nvPr/>
          </p:nvSpPr>
          <p:spPr>
            <a:xfrm rot="2700000">
              <a:off x="-811587" y="1017213"/>
              <a:ext cx="1600200" cy="1600200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160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6"/>
            <p:cNvSpPr/>
            <p:nvPr/>
          </p:nvSpPr>
          <p:spPr>
            <a:xfrm rot="2700000">
              <a:off x="-811587" y="3467235"/>
              <a:ext cx="1600200" cy="1600200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160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2700000">
              <a:off x="432880" y="4773987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6"/>
            <p:cNvSpPr/>
            <p:nvPr/>
          </p:nvSpPr>
          <p:spPr>
            <a:xfrm rot="2700000">
              <a:off x="-524169" y="6188440"/>
              <a:ext cx="1600200" cy="787258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789891 w 1600200"/>
                <a:gd name="connsiteY3" fmla="*/ 787258 h 1600200"/>
                <a:gd name="connsiteX4" fmla="*/ 0 w 1600200"/>
                <a:gd name="connsiteY4" fmla="*/ 0 h 1600200"/>
                <a:gd name="connsiteX0" fmla="*/ 0 w 1600200"/>
                <a:gd name="connsiteY0" fmla="*/ 0 h 787258"/>
                <a:gd name="connsiteX1" fmla="*/ 1600200 w 1600200"/>
                <a:gd name="connsiteY1" fmla="*/ 0 h 787258"/>
                <a:gd name="connsiteX2" fmla="*/ 789891 w 1600200"/>
                <a:gd name="connsiteY2" fmla="*/ 787258 h 787258"/>
                <a:gd name="connsiteX3" fmla="*/ 0 w 1600200"/>
                <a:gd name="connsiteY3" fmla="*/ 0 h 787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787258">
                  <a:moveTo>
                    <a:pt x="0" y="0"/>
                  </a:moveTo>
                  <a:lnTo>
                    <a:pt x="1600200" y="0"/>
                  </a:lnTo>
                  <a:lnTo>
                    <a:pt x="789891" y="787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2700000">
              <a:off x="1760763" y="3531813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object 2"/>
          <p:cNvSpPr/>
          <p:nvPr/>
        </p:nvSpPr>
        <p:spPr>
          <a:xfrm>
            <a:off x="185360" y="1583284"/>
            <a:ext cx="8806240" cy="4436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3269464" y="1280067"/>
            <a:ext cx="260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https://www.arduino.cc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9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230"/>
            <a:ext cx="8229600" cy="1156970"/>
          </a:xfrm>
        </p:spPr>
        <p:txBody>
          <a:bodyPr anchor="ctr"/>
          <a:lstStyle/>
          <a:p>
            <a:r>
              <a:rPr lang="en-US" u="sng" dirty="0">
                <a:effectLst/>
              </a:rPr>
              <a:t>http://www.arduino.cc/</a:t>
            </a:r>
          </a:p>
        </p:txBody>
      </p:sp>
      <p:grpSp>
        <p:nvGrpSpPr>
          <p:cNvPr id="13" name="Group 12"/>
          <p:cNvGrpSpPr/>
          <p:nvPr/>
        </p:nvGrpSpPr>
        <p:grpSpPr>
          <a:xfrm flipH="1">
            <a:off x="5783215" y="1084856"/>
            <a:ext cx="4182837" cy="6364956"/>
            <a:chOff x="-811587" y="1017213"/>
            <a:chExt cx="4172550" cy="6364956"/>
          </a:xfrm>
        </p:grpSpPr>
        <p:sp>
          <p:nvSpPr>
            <p:cNvPr id="4" name="Rectangle 3"/>
            <p:cNvSpPr/>
            <p:nvPr/>
          </p:nvSpPr>
          <p:spPr>
            <a:xfrm rot="2700000">
              <a:off x="481520" y="2236413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3"/>
            <p:cNvSpPr/>
            <p:nvPr/>
          </p:nvSpPr>
          <p:spPr>
            <a:xfrm rot="2700000">
              <a:off x="-811587" y="1017213"/>
              <a:ext cx="1600200" cy="1600200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160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6"/>
            <p:cNvSpPr/>
            <p:nvPr/>
          </p:nvSpPr>
          <p:spPr>
            <a:xfrm rot="2700000">
              <a:off x="-811587" y="3467235"/>
              <a:ext cx="1600200" cy="1600200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160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2700000">
              <a:off x="432880" y="4773987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6"/>
            <p:cNvSpPr/>
            <p:nvPr/>
          </p:nvSpPr>
          <p:spPr>
            <a:xfrm rot="2700000">
              <a:off x="-524169" y="6188440"/>
              <a:ext cx="1600200" cy="787258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789891 w 1600200"/>
                <a:gd name="connsiteY3" fmla="*/ 787258 h 1600200"/>
                <a:gd name="connsiteX4" fmla="*/ 0 w 1600200"/>
                <a:gd name="connsiteY4" fmla="*/ 0 h 1600200"/>
                <a:gd name="connsiteX0" fmla="*/ 0 w 1600200"/>
                <a:gd name="connsiteY0" fmla="*/ 0 h 787258"/>
                <a:gd name="connsiteX1" fmla="*/ 1600200 w 1600200"/>
                <a:gd name="connsiteY1" fmla="*/ 0 h 787258"/>
                <a:gd name="connsiteX2" fmla="*/ 789891 w 1600200"/>
                <a:gd name="connsiteY2" fmla="*/ 787258 h 787258"/>
                <a:gd name="connsiteX3" fmla="*/ 0 w 1600200"/>
                <a:gd name="connsiteY3" fmla="*/ 0 h 787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787258">
                  <a:moveTo>
                    <a:pt x="0" y="0"/>
                  </a:moveTo>
                  <a:lnTo>
                    <a:pt x="1600200" y="0"/>
                  </a:lnTo>
                  <a:lnTo>
                    <a:pt x="789891" y="787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2700000">
              <a:off x="1760763" y="3531813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bject 3"/>
          <p:cNvSpPr txBox="1"/>
          <p:nvPr/>
        </p:nvSpPr>
        <p:spPr>
          <a:xfrm>
            <a:off x="618540" y="1156970"/>
            <a:ext cx="7792084" cy="537326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87020" marR="5080" indent="-274320">
              <a:lnSpc>
                <a:spcPct val="80000"/>
              </a:lnSpc>
              <a:spcBef>
                <a:spcPts val="819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7020" algn="l"/>
              </a:tabLst>
            </a:pPr>
            <a:r>
              <a:rPr sz="3000" dirty="0">
                <a:latin typeface="Perpetua"/>
                <a:cs typeface="Perpetua"/>
              </a:rPr>
              <a:t>Arduino is </a:t>
            </a:r>
            <a:r>
              <a:rPr sz="3000" spc="-5" dirty="0">
                <a:latin typeface="Perpetua"/>
                <a:cs typeface="Perpetua"/>
              </a:rPr>
              <a:t>an </a:t>
            </a:r>
            <a:r>
              <a:rPr sz="3000" dirty="0">
                <a:latin typeface="Perpetua"/>
                <a:cs typeface="Perpetua"/>
              </a:rPr>
              <a:t>open-source </a:t>
            </a:r>
            <a:r>
              <a:rPr sz="3000" spc="-5" dirty="0">
                <a:latin typeface="Perpetua"/>
                <a:cs typeface="Perpetua"/>
              </a:rPr>
              <a:t>electronics prototyping  </a:t>
            </a:r>
            <a:r>
              <a:rPr sz="3000" spc="5" dirty="0">
                <a:latin typeface="Perpetua"/>
                <a:cs typeface="Perpetua"/>
              </a:rPr>
              <a:t>platform </a:t>
            </a:r>
            <a:r>
              <a:rPr sz="3000" spc="-5" dirty="0">
                <a:latin typeface="Perpetua"/>
                <a:cs typeface="Perpetua"/>
              </a:rPr>
              <a:t>based </a:t>
            </a:r>
            <a:r>
              <a:rPr sz="3000" dirty="0">
                <a:latin typeface="Perpetua"/>
                <a:cs typeface="Perpetua"/>
              </a:rPr>
              <a:t>on </a:t>
            </a:r>
            <a:r>
              <a:rPr sz="3000" spc="-15" dirty="0">
                <a:latin typeface="Perpetua"/>
                <a:cs typeface="Perpetua"/>
              </a:rPr>
              <a:t>flexible, </a:t>
            </a:r>
            <a:r>
              <a:rPr sz="3000" spc="-5" dirty="0">
                <a:latin typeface="Perpetua"/>
                <a:cs typeface="Perpetua"/>
              </a:rPr>
              <a:t>easy-to-use </a:t>
            </a:r>
            <a:r>
              <a:rPr sz="3000" spc="-15" dirty="0">
                <a:latin typeface="Perpetua"/>
                <a:cs typeface="Perpetua"/>
              </a:rPr>
              <a:t>hardware </a:t>
            </a:r>
            <a:r>
              <a:rPr sz="3000" spc="-5" dirty="0">
                <a:latin typeface="Perpetua"/>
                <a:cs typeface="Perpetua"/>
              </a:rPr>
              <a:t>and  </a:t>
            </a:r>
            <a:r>
              <a:rPr sz="3000" spc="-15" dirty="0">
                <a:latin typeface="Perpetua"/>
                <a:cs typeface="Perpetua"/>
              </a:rPr>
              <a:t>software. </a:t>
            </a:r>
            <a:r>
              <a:rPr sz="3000" spc="-70" dirty="0">
                <a:latin typeface="Perpetua"/>
                <a:cs typeface="Perpetua"/>
              </a:rPr>
              <a:t>It’s </a:t>
            </a:r>
            <a:r>
              <a:rPr sz="3000" dirty="0">
                <a:latin typeface="Perpetua"/>
                <a:cs typeface="Perpetua"/>
              </a:rPr>
              <a:t>intended for </a:t>
            </a:r>
            <a:r>
              <a:rPr sz="3000" spc="10" dirty="0">
                <a:latin typeface="Perpetua"/>
                <a:cs typeface="Perpetua"/>
              </a:rPr>
              <a:t>artists, </a:t>
            </a:r>
            <a:r>
              <a:rPr sz="3000" dirty="0">
                <a:latin typeface="Perpetua"/>
                <a:cs typeface="Perpetua"/>
              </a:rPr>
              <a:t>designers,</a:t>
            </a:r>
            <a:r>
              <a:rPr sz="3000" spc="-350" dirty="0">
                <a:latin typeface="Perpetua"/>
                <a:cs typeface="Perpetua"/>
              </a:rPr>
              <a:t> </a:t>
            </a:r>
            <a:r>
              <a:rPr sz="3000" spc="-10" dirty="0">
                <a:latin typeface="Perpetua"/>
                <a:cs typeface="Perpetua"/>
              </a:rPr>
              <a:t>hobbyists,  </a:t>
            </a:r>
            <a:r>
              <a:rPr sz="3000" spc="-5" dirty="0">
                <a:latin typeface="Perpetua"/>
                <a:cs typeface="Perpetua"/>
              </a:rPr>
              <a:t>and </a:t>
            </a:r>
            <a:r>
              <a:rPr sz="3000" spc="-20" dirty="0">
                <a:latin typeface="Perpetua"/>
                <a:cs typeface="Perpetua"/>
              </a:rPr>
              <a:t>anyone </a:t>
            </a:r>
            <a:r>
              <a:rPr sz="3000" spc="-5" dirty="0">
                <a:latin typeface="Perpetua"/>
                <a:cs typeface="Perpetua"/>
              </a:rPr>
              <a:t>interested </a:t>
            </a:r>
            <a:r>
              <a:rPr sz="3000" dirty="0">
                <a:latin typeface="Perpetua"/>
                <a:cs typeface="Perpetua"/>
              </a:rPr>
              <a:t>in </a:t>
            </a:r>
            <a:r>
              <a:rPr sz="3000" spc="-10" dirty="0">
                <a:latin typeface="Perpetua"/>
                <a:cs typeface="Perpetua"/>
              </a:rPr>
              <a:t>creating interactive </a:t>
            </a:r>
            <a:r>
              <a:rPr sz="3000" dirty="0">
                <a:latin typeface="Perpetua"/>
                <a:cs typeface="Perpetua"/>
              </a:rPr>
              <a:t>objects or  </a:t>
            </a:r>
            <a:r>
              <a:rPr sz="3000" spc="-15" dirty="0">
                <a:latin typeface="Perpetua"/>
                <a:cs typeface="Perpetua"/>
              </a:rPr>
              <a:t>environments</a:t>
            </a:r>
            <a:r>
              <a:rPr sz="3000" spc="-15" dirty="0" smtClean="0">
                <a:latin typeface="Perpetua"/>
                <a:cs typeface="Perpetua"/>
              </a:rPr>
              <a:t>.</a:t>
            </a:r>
            <a:endParaRPr lang="en-US" sz="3000" spc="-15" dirty="0">
              <a:latin typeface="Perpetua"/>
              <a:cs typeface="Perpetua"/>
            </a:endParaRPr>
          </a:p>
          <a:p>
            <a:pPr marL="287020" marR="5080" indent="-274320">
              <a:lnSpc>
                <a:spcPct val="80000"/>
              </a:lnSpc>
              <a:spcBef>
                <a:spcPts val="819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7020" algn="l"/>
              </a:tabLst>
            </a:pPr>
            <a:endParaRPr sz="3000" dirty="0">
              <a:latin typeface="Perpetua"/>
              <a:cs typeface="Perpetua"/>
            </a:endParaRPr>
          </a:p>
          <a:p>
            <a:pPr marL="561340" lvl="1" indent="-229235">
              <a:lnSpc>
                <a:spcPts val="3115"/>
              </a:lnSpc>
              <a:buClr>
                <a:srgbClr val="9B2C1F"/>
              </a:buClr>
              <a:buSzPct val="85000"/>
              <a:buFont typeface="Wingdings 2"/>
              <a:buChar char=""/>
              <a:tabLst>
                <a:tab pos="561340" algn="l"/>
              </a:tabLst>
            </a:pPr>
            <a:r>
              <a:rPr sz="3000" spc="-10" dirty="0">
                <a:latin typeface="Perpetua"/>
                <a:cs typeface="Perpetua"/>
              </a:rPr>
              <a:t>Processor: </a:t>
            </a:r>
            <a:r>
              <a:rPr sz="3000" dirty="0">
                <a:latin typeface="Perpetua"/>
                <a:cs typeface="Perpetua"/>
              </a:rPr>
              <a:t>16 </a:t>
            </a:r>
            <a:r>
              <a:rPr sz="3000" dirty="0" smtClean="0">
                <a:latin typeface="Perpetua"/>
                <a:cs typeface="Perpetua"/>
              </a:rPr>
              <a:t>MHz</a:t>
            </a:r>
            <a:r>
              <a:rPr sz="3000" spc="-355" dirty="0" smtClean="0">
                <a:latin typeface="Perpetua"/>
                <a:cs typeface="Perpetua"/>
              </a:rPr>
              <a:t> </a:t>
            </a:r>
            <a:r>
              <a:rPr lang="en-US" sz="3000" spc="-355" dirty="0" smtClean="0">
                <a:latin typeface="Perpetua"/>
                <a:cs typeface="Perpetua"/>
              </a:rPr>
              <a:t> </a:t>
            </a:r>
            <a:r>
              <a:rPr sz="3000" spc="-30" dirty="0" smtClean="0">
                <a:latin typeface="Perpetua"/>
                <a:cs typeface="Perpetua"/>
              </a:rPr>
              <a:t>ATmega328</a:t>
            </a:r>
            <a:r>
              <a:rPr lang="en-US" sz="3000" spc="-30" dirty="0" smtClean="0">
                <a:latin typeface="Perpetua"/>
                <a:cs typeface="Perpetua"/>
              </a:rPr>
              <a:t>P</a:t>
            </a:r>
            <a:endParaRPr sz="3000" dirty="0">
              <a:latin typeface="Perpetua"/>
              <a:cs typeface="Perpetua"/>
            </a:endParaRPr>
          </a:p>
          <a:p>
            <a:pPr marL="561340" lvl="1" indent="-229235">
              <a:lnSpc>
                <a:spcPts val="3279"/>
              </a:lnSpc>
              <a:buClr>
                <a:srgbClr val="9B2C1F"/>
              </a:buClr>
              <a:buSzPct val="85000"/>
              <a:buFont typeface="Wingdings 2"/>
              <a:buChar char=""/>
              <a:tabLst>
                <a:tab pos="561340" algn="l"/>
              </a:tabLst>
            </a:pPr>
            <a:r>
              <a:rPr sz="3000" dirty="0">
                <a:latin typeface="Perpetua"/>
                <a:cs typeface="Perpetua"/>
              </a:rPr>
              <a:t>Flash memory: 32</a:t>
            </a:r>
            <a:r>
              <a:rPr sz="3000" spc="-135" dirty="0">
                <a:latin typeface="Perpetua"/>
                <a:cs typeface="Perpetua"/>
              </a:rPr>
              <a:t> </a:t>
            </a:r>
            <a:r>
              <a:rPr sz="3000" spc="-5" dirty="0">
                <a:latin typeface="Perpetua"/>
                <a:cs typeface="Perpetua"/>
              </a:rPr>
              <a:t>KB</a:t>
            </a:r>
            <a:endParaRPr sz="3000" dirty="0">
              <a:latin typeface="Perpetua"/>
              <a:cs typeface="Perpetua"/>
            </a:endParaRPr>
          </a:p>
          <a:p>
            <a:pPr marL="561340" lvl="1" indent="-229235">
              <a:lnSpc>
                <a:spcPts val="3285"/>
              </a:lnSpc>
              <a:buClr>
                <a:srgbClr val="9B2C1F"/>
              </a:buClr>
              <a:buSzPct val="85000"/>
              <a:buFont typeface="Wingdings 2"/>
              <a:buChar char=""/>
              <a:tabLst>
                <a:tab pos="561340" algn="l"/>
              </a:tabLst>
            </a:pPr>
            <a:r>
              <a:rPr sz="3000" spc="-5" dirty="0">
                <a:latin typeface="Perpetua"/>
                <a:cs typeface="Perpetua"/>
              </a:rPr>
              <a:t>Ram:</a:t>
            </a:r>
            <a:r>
              <a:rPr sz="3000" spc="-130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2kb</a:t>
            </a:r>
          </a:p>
          <a:p>
            <a:pPr marL="561340" lvl="1" indent="-229235">
              <a:lnSpc>
                <a:spcPts val="3279"/>
              </a:lnSpc>
              <a:buClr>
                <a:srgbClr val="9B2C1F"/>
              </a:buClr>
              <a:buSzPct val="85000"/>
              <a:buFont typeface="Wingdings 2"/>
              <a:buChar char=""/>
              <a:tabLst>
                <a:tab pos="561340" algn="l"/>
              </a:tabLst>
            </a:pPr>
            <a:r>
              <a:rPr sz="3000" spc="-5" dirty="0">
                <a:latin typeface="Perpetua"/>
                <a:cs typeface="Perpetua"/>
              </a:rPr>
              <a:t>Operating </a:t>
            </a:r>
            <a:r>
              <a:rPr sz="3000" spc="-40" dirty="0">
                <a:latin typeface="Perpetua"/>
                <a:cs typeface="Perpetua"/>
              </a:rPr>
              <a:t>Voltage:</a:t>
            </a:r>
            <a:r>
              <a:rPr sz="3000" spc="-495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5V</a:t>
            </a:r>
          </a:p>
          <a:p>
            <a:pPr marL="561340" lvl="1" indent="-229235">
              <a:lnSpc>
                <a:spcPts val="3279"/>
              </a:lnSpc>
              <a:buClr>
                <a:srgbClr val="9B2C1F"/>
              </a:buClr>
              <a:buSzPct val="85000"/>
              <a:buFont typeface="Wingdings 2"/>
              <a:buChar char=""/>
              <a:tabLst>
                <a:tab pos="561340" algn="l"/>
              </a:tabLst>
            </a:pPr>
            <a:r>
              <a:rPr sz="3000" dirty="0">
                <a:latin typeface="Perpetua"/>
                <a:cs typeface="Perpetua"/>
              </a:rPr>
              <a:t>Input</a:t>
            </a:r>
            <a:r>
              <a:rPr sz="3000" spc="-400" dirty="0">
                <a:latin typeface="Perpetua"/>
                <a:cs typeface="Perpetua"/>
              </a:rPr>
              <a:t> </a:t>
            </a:r>
            <a:r>
              <a:rPr sz="3000" spc="-40" dirty="0">
                <a:latin typeface="Perpetua"/>
                <a:cs typeface="Perpetua"/>
              </a:rPr>
              <a:t>Voltage:</a:t>
            </a:r>
            <a:r>
              <a:rPr sz="3000" spc="-125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7-12</a:t>
            </a:r>
            <a:r>
              <a:rPr sz="3000" spc="-380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V</a:t>
            </a:r>
          </a:p>
          <a:p>
            <a:pPr marL="561340" lvl="1" indent="-229235">
              <a:lnSpc>
                <a:spcPts val="3285"/>
              </a:lnSpc>
              <a:buClr>
                <a:srgbClr val="9B2C1F"/>
              </a:buClr>
              <a:buSzPct val="85000"/>
              <a:buFont typeface="Wingdings 2"/>
              <a:buChar char=""/>
              <a:tabLst>
                <a:tab pos="561340" algn="l"/>
              </a:tabLst>
            </a:pPr>
            <a:r>
              <a:rPr sz="3000" dirty="0">
                <a:latin typeface="Perpetua"/>
                <a:cs typeface="Perpetua"/>
              </a:rPr>
              <a:t>Number of </a:t>
            </a:r>
            <a:r>
              <a:rPr sz="3000" spc="-5" dirty="0">
                <a:latin typeface="Perpetua"/>
                <a:cs typeface="Perpetua"/>
              </a:rPr>
              <a:t>analog </a:t>
            </a:r>
            <a:r>
              <a:rPr sz="3000" dirty="0">
                <a:latin typeface="Perpetua"/>
                <a:cs typeface="Perpetua"/>
              </a:rPr>
              <a:t>inputs:</a:t>
            </a:r>
            <a:r>
              <a:rPr sz="3000" spc="-145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6</a:t>
            </a:r>
          </a:p>
          <a:p>
            <a:pPr marL="561340" lvl="1" indent="-229235">
              <a:lnSpc>
                <a:spcPts val="3440"/>
              </a:lnSpc>
              <a:buClr>
                <a:srgbClr val="9B2C1F"/>
              </a:buClr>
              <a:buSzPct val="85000"/>
              <a:buFont typeface="Wingdings 2"/>
              <a:buChar char=""/>
              <a:tabLst>
                <a:tab pos="561340" algn="l"/>
              </a:tabLst>
            </a:pPr>
            <a:r>
              <a:rPr sz="3000" spc="-5" dirty="0">
                <a:latin typeface="Perpetua"/>
                <a:cs typeface="Perpetua"/>
              </a:rPr>
              <a:t>Number </a:t>
            </a:r>
            <a:r>
              <a:rPr sz="3000" dirty="0">
                <a:latin typeface="Perpetua"/>
                <a:cs typeface="Perpetua"/>
              </a:rPr>
              <a:t>of </a:t>
            </a:r>
            <a:r>
              <a:rPr sz="3000" spc="5" dirty="0">
                <a:latin typeface="Perpetua"/>
                <a:cs typeface="Perpetua"/>
              </a:rPr>
              <a:t>digital </a:t>
            </a:r>
            <a:r>
              <a:rPr sz="3000" dirty="0">
                <a:latin typeface="Perpetua"/>
                <a:cs typeface="Perpetua"/>
              </a:rPr>
              <a:t>I/O: 14 (6 of </a:t>
            </a:r>
            <a:r>
              <a:rPr sz="3000" spc="-5" dirty="0">
                <a:latin typeface="Perpetua"/>
                <a:cs typeface="Perpetua"/>
              </a:rPr>
              <a:t>them</a:t>
            </a:r>
            <a:r>
              <a:rPr sz="3000" spc="-185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PWM)</a:t>
            </a:r>
          </a:p>
        </p:txBody>
      </p:sp>
    </p:spTree>
    <p:extLst>
      <p:ext uri="{BB962C8B-B14F-4D97-AF65-F5344CB8AC3E}">
        <p14:creationId xmlns:p14="http://schemas.microsoft.com/office/powerpoint/2010/main" val="22579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0"/>
            <a:ext cx="8610600" cy="1600200"/>
          </a:xfrm>
        </p:spPr>
        <p:txBody>
          <a:bodyPr anchor="ctr"/>
          <a:lstStyle/>
          <a:p>
            <a:r>
              <a:rPr lang="en-US" dirty="0" smtClean="0"/>
              <a:t>Different types of Arduino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-838200" y="1054585"/>
            <a:ext cx="4182837" cy="6364956"/>
            <a:chOff x="-811587" y="1017213"/>
            <a:chExt cx="4172550" cy="6364956"/>
          </a:xfrm>
        </p:grpSpPr>
        <p:sp>
          <p:nvSpPr>
            <p:cNvPr id="4" name="Rectangle 3"/>
            <p:cNvSpPr/>
            <p:nvPr/>
          </p:nvSpPr>
          <p:spPr>
            <a:xfrm rot="2700000">
              <a:off x="481520" y="2236413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3"/>
            <p:cNvSpPr/>
            <p:nvPr/>
          </p:nvSpPr>
          <p:spPr>
            <a:xfrm rot="2700000">
              <a:off x="-811587" y="1017213"/>
              <a:ext cx="1600200" cy="1600200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160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6"/>
            <p:cNvSpPr/>
            <p:nvPr/>
          </p:nvSpPr>
          <p:spPr>
            <a:xfrm rot="2700000">
              <a:off x="-811587" y="3467235"/>
              <a:ext cx="1600200" cy="1600200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160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2700000">
              <a:off x="432880" y="4773987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6"/>
            <p:cNvSpPr/>
            <p:nvPr/>
          </p:nvSpPr>
          <p:spPr>
            <a:xfrm rot="2700000">
              <a:off x="-524169" y="6188440"/>
              <a:ext cx="1600200" cy="787258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789891 w 1600200"/>
                <a:gd name="connsiteY3" fmla="*/ 787258 h 1600200"/>
                <a:gd name="connsiteX4" fmla="*/ 0 w 1600200"/>
                <a:gd name="connsiteY4" fmla="*/ 0 h 1600200"/>
                <a:gd name="connsiteX0" fmla="*/ 0 w 1600200"/>
                <a:gd name="connsiteY0" fmla="*/ 0 h 787258"/>
                <a:gd name="connsiteX1" fmla="*/ 1600200 w 1600200"/>
                <a:gd name="connsiteY1" fmla="*/ 0 h 787258"/>
                <a:gd name="connsiteX2" fmla="*/ 789891 w 1600200"/>
                <a:gd name="connsiteY2" fmla="*/ 787258 h 787258"/>
                <a:gd name="connsiteX3" fmla="*/ 0 w 1600200"/>
                <a:gd name="connsiteY3" fmla="*/ 0 h 787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787258">
                  <a:moveTo>
                    <a:pt x="0" y="0"/>
                  </a:moveTo>
                  <a:lnTo>
                    <a:pt x="1600200" y="0"/>
                  </a:lnTo>
                  <a:lnTo>
                    <a:pt x="789891" y="787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2700000">
              <a:off x="1760763" y="3531813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Types of Arduino Boards : Working and Their Compari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38" y="1729379"/>
            <a:ext cx="6979524" cy="436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83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838200" y="1054585"/>
            <a:ext cx="4182837" cy="6364956"/>
            <a:chOff x="-811587" y="1017213"/>
            <a:chExt cx="4172550" cy="6364956"/>
          </a:xfrm>
        </p:grpSpPr>
        <p:sp>
          <p:nvSpPr>
            <p:cNvPr id="4" name="Rectangle 3"/>
            <p:cNvSpPr/>
            <p:nvPr/>
          </p:nvSpPr>
          <p:spPr>
            <a:xfrm rot="2700000">
              <a:off x="481520" y="2236413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3"/>
            <p:cNvSpPr/>
            <p:nvPr/>
          </p:nvSpPr>
          <p:spPr>
            <a:xfrm rot="2700000">
              <a:off x="-811587" y="1017213"/>
              <a:ext cx="1600200" cy="1600200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160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6"/>
            <p:cNvSpPr/>
            <p:nvPr/>
          </p:nvSpPr>
          <p:spPr>
            <a:xfrm rot="2700000">
              <a:off x="-811587" y="3467235"/>
              <a:ext cx="1600200" cy="1600200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160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2700000">
              <a:off x="432880" y="4773987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6"/>
            <p:cNvSpPr/>
            <p:nvPr/>
          </p:nvSpPr>
          <p:spPr>
            <a:xfrm rot="2700000">
              <a:off x="-524169" y="6188440"/>
              <a:ext cx="1600200" cy="787258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789891 w 1600200"/>
                <a:gd name="connsiteY3" fmla="*/ 787258 h 1600200"/>
                <a:gd name="connsiteX4" fmla="*/ 0 w 1600200"/>
                <a:gd name="connsiteY4" fmla="*/ 0 h 1600200"/>
                <a:gd name="connsiteX0" fmla="*/ 0 w 1600200"/>
                <a:gd name="connsiteY0" fmla="*/ 0 h 787258"/>
                <a:gd name="connsiteX1" fmla="*/ 1600200 w 1600200"/>
                <a:gd name="connsiteY1" fmla="*/ 0 h 787258"/>
                <a:gd name="connsiteX2" fmla="*/ 789891 w 1600200"/>
                <a:gd name="connsiteY2" fmla="*/ 787258 h 787258"/>
                <a:gd name="connsiteX3" fmla="*/ 0 w 1600200"/>
                <a:gd name="connsiteY3" fmla="*/ 0 h 787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787258">
                  <a:moveTo>
                    <a:pt x="0" y="0"/>
                  </a:moveTo>
                  <a:lnTo>
                    <a:pt x="1600200" y="0"/>
                  </a:lnTo>
                  <a:lnTo>
                    <a:pt x="789891" y="787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2700000">
              <a:off x="1760763" y="3531813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object 2"/>
          <p:cNvSpPr/>
          <p:nvPr/>
        </p:nvSpPr>
        <p:spPr>
          <a:xfrm>
            <a:off x="0" y="270461"/>
            <a:ext cx="9144000" cy="5977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101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flipH="1">
            <a:off x="5783215" y="1084856"/>
            <a:ext cx="4182837" cy="6364956"/>
            <a:chOff x="-811587" y="1017213"/>
            <a:chExt cx="4172550" cy="6364956"/>
          </a:xfrm>
        </p:grpSpPr>
        <p:sp>
          <p:nvSpPr>
            <p:cNvPr id="4" name="Rectangle 3"/>
            <p:cNvSpPr/>
            <p:nvPr/>
          </p:nvSpPr>
          <p:spPr>
            <a:xfrm rot="2700000">
              <a:off x="481520" y="2236413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3"/>
            <p:cNvSpPr/>
            <p:nvPr/>
          </p:nvSpPr>
          <p:spPr>
            <a:xfrm rot="2700000">
              <a:off x="-811587" y="1017213"/>
              <a:ext cx="1600200" cy="1600200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160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6"/>
            <p:cNvSpPr/>
            <p:nvPr/>
          </p:nvSpPr>
          <p:spPr>
            <a:xfrm rot="2700000">
              <a:off x="-811587" y="3467235"/>
              <a:ext cx="1600200" cy="1600200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160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2700000">
              <a:off x="432880" y="4773987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6"/>
            <p:cNvSpPr/>
            <p:nvPr/>
          </p:nvSpPr>
          <p:spPr>
            <a:xfrm rot="2700000">
              <a:off x="-524169" y="6188440"/>
              <a:ext cx="1600200" cy="787258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789891 w 1600200"/>
                <a:gd name="connsiteY3" fmla="*/ 787258 h 1600200"/>
                <a:gd name="connsiteX4" fmla="*/ 0 w 1600200"/>
                <a:gd name="connsiteY4" fmla="*/ 0 h 1600200"/>
                <a:gd name="connsiteX0" fmla="*/ 0 w 1600200"/>
                <a:gd name="connsiteY0" fmla="*/ 0 h 787258"/>
                <a:gd name="connsiteX1" fmla="*/ 1600200 w 1600200"/>
                <a:gd name="connsiteY1" fmla="*/ 0 h 787258"/>
                <a:gd name="connsiteX2" fmla="*/ 789891 w 1600200"/>
                <a:gd name="connsiteY2" fmla="*/ 787258 h 787258"/>
                <a:gd name="connsiteX3" fmla="*/ 0 w 1600200"/>
                <a:gd name="connsiteY3" fmla="*/ 0 h 787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787258">
                  <a:moveTo>
                    <a:pt x="0" y="0"/>
                  </a:moveTo>
                  <a:lnTo>
                    <a:pt x="1600200" y="0"/>
                  </a:lnTo>
                  <a:lnTo>
                    <a:pt x="789891" y="787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2700000">
              <a:off x="1760763" y="3531813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14" name="object 3"/>
          <p:cNvSpPr txBox="1"/>
          <p:nvPr/>
        </p:nvSpPr>
        <p:spPr>
          <a:xfrm>
            <a:off x="536575" y="1279948"/>
            <a:ext cx="8070850" cy="431546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74320" marR="440690" indent="-274320" algn="r">
              <a:lnSpc>
                <a:spcPct val="100000"/>
              </a:lnSpc>
              <a:spcBef>
                <a:spcPts val="565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74320" algn="l"/>
              </a:tabLst>
            </a:pPr>
            <a:r>
              <a:rPr sz="3000" spc="5" dirty="0">
                <a:latin typeface="Perpetua"/>
                <a:cs typeface="Perpetua"/>
              </a:rPr>
              <a:t>Check </a:t>
            </a:r>
            <a:r>
              <a:rPr sz="3000" dirty="0">
                <a:latin typeface="Perpetua"/>
                <a:cs typeface="Perpetua"/>
              </a:rPr>
              <a:t>out:</a:t>
            </a:r>
            <a:r>
              <a:rPr sz="3000" spc="-110" dirty="0">
                <a:solidFill>
                  <a:srgbClr val="CC9900"/>
                </a:solidFill>
                <a:latin typeface="Perpetua"/>
                <a:cs typeface="Perpetua"/>
              </a:rPr>
              <a:t> </a:t>
            </a:r>
            <a:r>
              <a:rPr sz="3000" u="heavy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Perpetua"/>
                <a:cs typeface="Perpetua"/>
                <a:hlinkClick r:id="rId2"/>
              </a:rPr>
              <a:t>http://arduino.cc/en/Guide/HomePage</a:t>
            </a:r>
            <a:endParaRPr sz="3000" dirty="0">
              <a:latin typeface="Perpetua"/>
              <a:cs typeface="Perpetua"/>
            </a:endParaRPr>
          </a:p>
          <a:p>
            <a:pPr marL="513080" marR="529590" lvl="1" indent="-513080" algn="r">
              <a:lnSpc>
                <a:spcPct val="100000"/>
              </a:lnSpc>
              <a:spcBef>
                <a:spcPts val="430"/>
              </a:spcBef>
              <a:buClr>
                <a:srgbClr val="9B2C1F"/>
              </a:buClr>
              <a:buSzPct val="83928"/>
              <a:buAutoNum type="arabicPeriod"/>
              <a:tabLst>
                <a:tab pos="513080" algn="l"/>
                <a:tab pos="513715" algn="l"/>
              </a:tabLst>
            </a:pPr>
            <a:r>
              <a:rPr sz="2800" spc="-15" dirty="0">
                <a:latin typeface="Perpetua"/>
                <a:cs typeface="Perpetua"/>
              </a:rPr>
              <a:t>Download </a:t>
            </a:r>
            <a:r>
              <a:rPr sz="2800" spc="-5" dirty="0">
                <a:latin typeface="Perpetua"/>
                <a:cs typeface="Perpetua"/>
              </a:rPr>
              <a:t>&amp; install the </a:t>
            </a:r>
            <a:r>
              <a:rPr sz="2800" spc="-10" dirty="0">
                <a:latin typeface="Perpetua"/>
                <a:cs typeface="Perpetua"/>
              </a:rPr>
              <a:t>Arduino environment</a:t>
            </a:r>
            <a:r>
              <a:rPr sz="2800" spc="-125" dirty="0">
                <a:latin typeface="Perpetua"/>
                <a:cs typeface="Perpetua"/>
              </a:rPr>
              <a:t> </a:t>
            </a:r>
            <a:r>
              <a:rPr sz="2800" spc="-5" dirty="0">
                <a:latin typeface="Perpetua"/>
                <a:cs typeface="Perpetua"/>
              </a:rPr>
              <a:t>(IDE)</a:t>
            </a:r>
            <a:endParaRPr sz="2800" dirty="0">
              <a:latin typeface="Perpetua"/>
              <a:cs typeface="Perpetua"/>
            </a:endParaRPr>
          </a:p>
          <a:p>
            <a:pPr marL="926465" marR="5080" lvl="1" indent="-513715">
              <a:lnSpc>
                <a:spcPct val="100000"/>
              </a:lnSpc>
              <a:spcBef>
                <a:spcPts val="395"/>
              </a:spcBef>
              <a:buClr>
                <a:srgbClr val="9B2C1F"/>
              </a:buClr>
              <a:buSzPct val="83928"/>
              <a:buAutoNum type="arabicPeriod"/>
              <a:tabLst>
                <a:tab pos="926465" algn="l"/>
                <a:tab pos="927100" algn="l"/>
              </a:tabLst>
            </a:pPr>
            <a:r>
              <a:rPr sz="2800" spc="-5" dirty="0">
                <a:latin typeface="Perpetua"/>
                <a:cs typeface="Perpetua"/>
              </a:rPr>
              <a:t>Connect the board to </a:t>
            </a:r>
            <a:r>
              <a:rPr sz="2800" spc="-20" dirty="0">
                <a:latin typeface="Perpetua"/>
                <a:cs typeface="Perpetua"/>
              </a:rPr>
              <a:t>your </a:t>
            </a:r>
            <a:r>
              <a:rPr sz="2800" dirty="0">
                <a:latin typeface="Perpetua"/>
                <a:cs typeface="Perpetua"/>
              </a:rPr>
              <a:t>computer </a:t>
            </a:r>
            <a:r>
              <a:rPr sz="2800" spc="-5" dirty="0">
                <a:latin typeface="Perpetua"/>
                <a:cs typeface="Perpetua"/>
              </a:rPr>
              <a:t>via the USB </a:t>
            </a:r>
            <a:r>
              <a:rPr sz="2800" spc="-20" dirty="0">
                <a:latin typeface="Perpetua"/>
                <a:cs typeface="Perpetua"/>
              </a:rPr>
              <a:t>cable.  </a:t>
            </a:r>
            <a:r>
              <a:rPr sz="2800" spc="-5" dirty="0">
                <a:latin typeface="Perpetua"/>
                <a:cs typeface="Perpetua"/>
              </a:rPr>
              <a:t>If </a:t>
            </a:r>
            <a:r>
              <a:rPr sz="2800" dirty="0">
                <a:latin typeface="Perpetua"/>
                <a:cs typeface="Perpetua"/>
              </a:rPr>
              <a:t>needed, </a:t>
            </a:r>
            <a:r>
              <a:rPr sz="2800" spc="-5" dirty="0">
                <a:latin typeface="Perpetua"/>
                <a:cs typeface="Perpetua"/>
              </a:rPr>
              <a:t>install the</a:t>
            </a:r>
            <a:r>
              <a:rPr sz="2800" spc="-135" dirty="0">
                <a:latin typeface="Perpetua"/>
                <a:cs typeface="Perpetua"/>
              </a:rPr>
              <a:t> </a:t>
            </a:r>
            <a:r>
              <a:rPr sz="2800" spc="5" dirty="0">
                <a:latin typeface="Perpetua"/>
                <a:cs typeface="Perpetua"/>
              </a:rPr>
              <a:t>drivers</a:t>
            </a:r>
            <a:endParaRPr sz="2800" dirty="0">
              <a:latin typeface="Perpetua"/>
              <a:cs typeface="Perpetua"/>
            </a:endParaRPr>
          </a:p>
          <a:p>
            <a:pPr marL="926465" lvl="1" indent="-513715">
              <a:lnSpc>
                <a:spcPct val="100000"/>
              </a:lnSpc>
              <a:spcBef>
                <a:spcPts val="400"/>
              </a:spcBef>
              <a:buClr>
                <a:srgbClr val="9B2C1F"/>
              </a:buClr>
              <a:buSzPct val="83928"/>
              <a:buAutoNum type="arabicPeriod"/>
              <a:tabLst>
                <a:tab pos="926465" algn="l"/>
                <a:tab pos="927100" algn="l"/>
              </a:tabLst>
            </a:pPr>
            <a:r>
              <a:rPr sz="2800" spc="5" dirty="0">
                <a:latin typeface="Perpetua"/>
                <a:cs typeface="Perpetua"/>
              </a:rPr>
              <a:t>Launch </a:t>
            </a:r>
            <a:r>
              <a:rPr sz="2800" spc="-5" dirty="0">
                <a:latin typeface="Perpetua"/>
                <a:cs typeface="Perpetua"/>
              </a:rPr>
              <a:t>the </a:t>
            </a:r>
            <a:r>
              <a:rPr sz="2800" spc="-10" dirty="0">
                <a:latin typeface="Perpetua"/>
                <a:cs typeface="Perpetua"/>
              </a:rPr>
              <a:t>Arduino</a:t>
            </a:r>
            <a:r>
              <a:rPr sz="2800" spc="-220" dirty="0">
                <a:latin typeface="Perpetua"/>
                <a:cs typeface="Perpetua"/>
              </a:rPr>
              <a:t> </a:t>
            </a:r>
            <a:r>
              <a:rPr sz="2800" spc="-5" dirty="0">
                <a:latin typeface="Perpetua"/>
                <a:cs typeface="Perpetua"/>
              </a:rPr>
              <a:t>IDE</a:t>
            </a:r>
            <a:endParaRPr sz="2800" dirty="0">
              <a:latin typeface="Perpetua"/>
              <a:cs typeface="Perpetua"/>
            </a:endParaRPr>
          </a:p>
          <a:p>
            <a:pPr marL="926465" lvl="1" indent="-513715">
              <a:lnSpc>
                <a:spcPct val="100000"/>
              </a:lnSpc>
              <a:spcBef>
                <a:spcPts val="405"/>
              </a:spcBef>
              <a:buClr>
                <a:srgbClr val="9B2C1F"/>
              </a:buClr>
              <a:buSzPct val="83928"/>
              <a:buAutoNum type="arabicPeriod"/>
              <a:tabLst>
                <a:tab pos="926465" algn="l"/>
                <a:tab pos="927100" algn="l"/>
              </a:tabLst>
            </a:pPr>
            <a:r>
              <a:rPr sz="2800" spc="-5" dirty="0">
                <a:latin typeface="Perpetua"/>
                <a:cs typeface="Perpetua"/>
              </a:rPr>
              <a:t>Select </a:t>
            </a:r>
            <a:r>
              <a:rPr sz="2800" spc="-20" dirty="0">
                <a:latin typeface="Perpetua"/>
                <a:cs typeface="Perpetua"/>
              </a:rPr>
              <a:t>your</a:t>
            </a:r>
            <a:r>
              <a:rPr sz="2800" spc="-10" dirty="0">
                <a:latin typeface="Perpetua"/>
                <a:cs typeface="Perpetua"/>
              </a:rPr>
              <a:t> </a:t>
            </a:r>
            <a:r>
              <a:rPr sz="2800" spc="-5" dirty="0">
                <a:latin typeface="Perpetua"/>
                <a:cs typeface="Perpetua"/>
              </a:rPr>
              <a:t>board</a:t>
            </a:r>
            <a:endParaRPr sz="2800" dirty="0">
              <a:latin typeface="Perpetua"/>
              <a:cs typeface="Perpetua"/>
            </a:endParaRPr>
          </a:p>
          <a:p>
            <a:pPr marL="926465" lvl="1" indent="-513715">
              <a:lnSpc>
                <a:spcPct val="100000"/>
              </a:lnSpc>
              <a:spcBef>
                <a:spcPts val="400"/>
              </a:spcBef>
              <a:buClr>
                <a:srgbClr val="9B2C1F"/>
              </a:buClr>
              <a:buSzPct val="83928"/>
              <a:buAutoNum type="arabicPeriod"/>
              <a:tabLst>
                <a:tab pos="926465" algn="l"/>
                <a:tab pos="927100" algn="l"/>
              </a:tabLst>
            </a:pPr>
            <a:r>
              <a:rPr sz="2800" spc="-5" dirty="0" smtClean="0">
                <a:latin typeface="Perpetua"/>
                <a:cs typeface="Perpetua"/>
              </a:rPr>
              <a:t>Select </a:t>
            </a:r>
            <a:r>
              <a:rPr sz="2800" spc="-15" dirty="0" smtClean="0">
                <a:latin typeface="Perpetua"/>
                <a:cs typeface="Perpetua"/>
              </a:rPr>
              <a:t>your </a:t>
            </a:r>
            <a:r>
              <a:rPr sz="2800" spc="5" dirty="0" smtClean="0">
                <a:latin typeface="Perpetua"/>
                <a:cs typeface="Perpetua"/>
              </a:rPr>
              <a:t>serial</a:t>
            </a:r>
            <a:r>
              <a:rPr sz="2800" spc="-10" dirty="0" smtClean="0">
                <a:latin typeface="Perpetua"/>
                <a:cs typeface="Perpetua"/>
              </a:rPr>
              <a:t> </a:t>
            </a:r>
            <a:r>
              <a:rPr sz="2800" spc="20" dirty="0" smtClean="0">
                <a:latin typeface="Perpetua"/>
                <a:cs typeface="Perpetua"/>
              </a:rPr>
              <a:t>port</a:t>
            </a:r>
            <a:r>
              <a:rPr lang="en-US" sz="2800" spc="20" dirty="0" smtClean="0">
                <a:latin typeface="Perpetua"/>
                <a:cs typeface="Perpetua"/>
              </a:rPr>
              <a:t> (COM Port)</a:t>
            </a:r>
            <a:endParaRPr sz="2800" dirty="0" smtClean="0">
              <a:latin typeface="Perpetua"/>
              <a:cs typeface="Perpetua"/>
            </a:endParaRPr>
          </a:p>
          <a:p>
            <a:pPr marL="926465" lvl="1" indent="-513715">
              <a:lnSpc>
                <a:spcPct val="100000"/>
              </a:lnSpc>
              <a:spcBef>
                <a:spcPts val="395"/>
              </a:spcBef>
              <a:buClr>
                <a:srgbClr val="9B2C1F"/>
              </a:buClr>
              <a:buSzPct val="83928"/>
              <a:buAutoNum type="arabicPeriod"/>
              <a:tabLst>
                <a:tab pos="926465" algn="l"/>
                <a:tab pos="927100" algn="l"/>
              </a:tabLst>
            </a:pPr>
            <a:r>
              <a:rPr sz="2800" spc="-5" dirty="0" smtClean="0">
                <a:latin typeface="Perpetua"/>
                <a:cs typeface="Perpetua"/>
              </a:rPr>
              <a:t>Open </a:t>
            </a:r>
            <a:r>
              <a:rPr sz="2800" spc="-5" dirty="0">
                <a:latin typeface="Perpetua"/>
                <a:cs typeface="Perpetua"/>
              </a:rPr>
              <a:t>the </a:t>
            </a:r>
            <a:r>
              <a:rPr sz="2800" spc="-20" dirty="0">
                <a:latin typeface="Perpetua"/>
                <a:cs typeface="Perpetua"/>
              </a:rPr>
              <a:t>blink</a:t>
            </a:r>
            <a:r>
              <a:rPr sz="2800" spc="-10" dirty="0">
                <a:latin typeface="Perpetua"/>
                <a:cs typeface="Perpetua"/>
              </a:rPr>
              <a:t> </a:t>
            </a:r>
            <a:r>
              <a:rPr sz="2800" spc="-5" dirty="0">
                <a:latin typeface="Perpetua"/>
                <a:cs typeface="Perpetua"/>
              </a:rPr>
              <a:t>example</a:t>
            </a:r>
            <a:endParaRPr sz="2800" dirty="0">
              <a:latin typeface="Perpetua"/>
              <a:cs typeface="Perpetua"/>
            </a:endParaRPr>
          </a:p>
          <a:p>
            <a:pPr marL="926465" lvl="1" indent="-513715">
              <a:lnSpc>
                <a:spcPct val="100000"/>
              </a:lnSpc>
              <a:spcBef>
                <a:spcPts val="409"/>
              </a:spcBef>
              <a:buClr>
                <a:srgbClr val="9B2C1F"/>
              </a:buClr>
              <a:buSzPct val="83928"/>
              <a:buAutoNum type="arabicPeriod"/>
              <a:tabLst>
                <a:tab pos="926465" algn="l"/>
                <a:tab pos="927100" algn="l"/>
              </a:tabLst>
            </a:pPr>
            <a:r>
              <a:rPr sz="2800" spc="-5" dirty="0">
                <a:latin typeface="Perpetua"/>
                <a:cs typeface="Perpetua"/>
              </a:rPr>
              <a:t>Upload the</a:t>
            </a:r>
            <a:r>
              <a:rPr sz="2800" dirty="0">
                <a:latin typeface="Perpetua"/>
                <a:cs typeface="Perpetua"/>
              </a:rPr>
              <a:t> program</a:t>
            </a:r>
          </a:p>
        </p:txBody>
      </p:sp>
    </p:spTree>
    <p:extLst>
      <p:ext uri="{BB962C8B-B14F-4D97-AF65-F5344CB8AC3E}">
        <p14:creationId xmlns:p14="http://schemas.microsoft.com/office/powerpoint/2010/main" val="285029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5257800" cy="1600200"/>
          </a:xfrm>
        </p:spPr>
        <p:txBody>
          <a:bodyPr anchor="t"/>
          <a:lstStyle/>
          <a:p>
            <a:pPr algn="l">
              <a:lnSpc>
                <a:spcPct val="100000"/>
              </a:lnSpc>
            </a:pPr>
            <a:r>
              <a:rPr lang="en-US" sz="3200" b="1" dirty="0" smtClean="0"/>
              <a:t>Arduino IDE</a:t>
            </a:r>
            <a:endParaRPr lang="en-US" sz="32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-838200" y="1054585"/>
            <a:ext cx="4182837" cy="6364956"/>
            <a:chOff x="-811587" y="1017213"/>
            <a:chExt cx="4172550" cy="6364956"/>
          </a:xfrm>
        </p:grpSpPr>
        <p:sp>
          <p:nvSpPr>
            <p:cNvPr id="4" name="Rectangle 3"/>
            <p:cNvSpPr/>
            <p:nvPr/>
          </p:nvSpPr>
          <p:spPr>
            <a:xfrm rot="2700000">
              <a:off x="481520" y="2236413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3"/>
            <p:cNvSpPr/>
            <p:nvPr/>
          </p:nvSpPr>
          <p:spPr>
            <a:xfrm rot="2700000">
              <a:off x="-811587" y="1017213"/>
              <a:ext cx="1600200" cy="1600200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160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6"/>
            <p:cNvSpPr/>
            <p:nvPr/>
          </p:nvSpPr>
          <p:spPr>
            <a:xfrm rot="2700000">
              <a:off x="-811587" y="3467235"/>
              <a:ext cx="1600200" cy="1600200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160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2700000">
              <a:off x="432880" y="4773987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6"/>
            <p:cNvSpPr/>
            <p:nvPr/>
          </p:nvSpPr>
          <p:spPr>
            <a:xfrm rot="2700000">
              <a:off x="-524169" y="6188440"/>
              <a:ext cx="1600200" cy="787258"/>
            </a:xfrm>
            <a:custGeom>
              <a:avLst/>
              <a:gdLst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1600200 h 1600200"/>
                <a:gd name="connsiteX4" fmla="*/ 0 w 1600200"/>
                <a:gd name="connsiteY4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0 w 1600200"/>
                <a:gd name="connsiteY3" fmla="*/ 0 h 1600200"/>
                <a:gd name="connsiteX0" fmla="*/ 0 w 1600200"/>
                <a:gd name="connsiteY0" fmla="*/ 0 h 1600200"/>
                <a:gd name="connsiteX1" fmla="*/ 1600200 w 1600200"/>
                <a:gd name="connsiteY1" fmla="*/ 0 h 1600200"/>
                <a:gd name="connsiteX2" fmla="*/ 1600200 w 1600200"/>
                <a:gd name="connsiteY2" fmla="*/ 1600200 h 1600200"/>
                <a:gd name="connsiteX3" fmla="*/ 789891 w 1600200"/>
                <a:gd name="connsiteY3" fmla="*/ 787258 h 1600200"/>
                <a:gd name="connsiteX4" fmla="*/ 0 w 1600200"/>
                <a:gd name="connsiteY4" fmla="*/ 0 h 1600200"/>
                <a:gd name="connsiteX0" fmla="*/ 0 w 1600200"/>
                <a:gd name="connsiteY0" fmla="*/ 0 h 787258"/>
                <a:gd name="connsiteX1" fmla="*/ 1600200 w 1600200"/>
                <a:gd name="connsiteY1" fmla="*/ 0 h 787258"/>
                <a:gd name="connsiteX2" fmla="*/ 789891 w 1600200"/>
                <a:gd name="connsiteY2" fmla="*/ 787258 h 787258"/>
                <a:gd name="connsiteX3" fmla="*/ 0 w 1600200"/>
                <a:gd name="connsiteY3" fmla="*/ 0 h 787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787258">
                  <a:moveTo>
                    <a:pt x="0" y="0"/>
                  </a:moveTo>
                  <a:lnTo>
                    <a:pt x="1600200" y="0"/>
                  </a:lnTo>
                  <a:lnTo>
                    <a:pt x="789891" y="787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2700000">
              <a:off x="1760763" y="3531813"/>
              <a:ext cx="1600200" cy="1600200"/>
            </a:xfrm>
            <a:prstGeom prst="rect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304" y="771525"/>
            <a:ext cx="6713392" cy="5743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752600" y="1709441"/>
            <a:ext cx="5715000" cy="265984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62400" y="2808529"/>
            <a:ext cx="1919115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/>
              <a:t>Actual Code</a:t>
            </a:r>
            <a:endParaRPr lang="en-US" sz="2400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505200" y="1137527"/>
            <a:ext cx="869243" cy="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143000" y="955040"/>
            <a:ext cx="2362200" cy="29972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73880" y="885277"/>
            <a:ext cx="1228221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Menu Bar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1143000" y="1315114"/>
            <a:ext cx="1250076" cy="3612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0236" y="1371600"/>
            <a:ext cx="938077" cy="276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b="1" dirty="0" smtClean="0"/>
              <a:t>Button Bar</a:t>
            </a:r>
            <a:endParaRPr lang="en-US" sz="1200" b="1" dirty="0"/>
          </a:p>
        </p:txBody>
      </p:sp>
      <p:sp>
        <p:nvSpPr>
          <p:cNvPr id="27" name="Rectangle 26"/>
          <p:cNvSpPr/>
          <p:nvPr/>
        </p:nvSpPr>
        <p:spPr>
          <a:xfrm>
            <a:off x="3429000" y="4538136"/>
            <a:ext cx="2362200" cy="2997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38600" y="4500036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Status Bar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52600" y="4953000"/>
            <a:ext cx="5943599" cy="121920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39557" y="5399514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Program notification area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86600" y="1315114"/>
            <a:ext cx="808230" cy="2997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20000" y="1639054"/>
            <a:ext cx="1140056" cy="92333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Serial</a:t>
            </a:r>
          </a:p>
          <a:p>
            <a:pPr algn="ctr"/>
            <a:r>
              <a:rPr lang="en-US" b="1" dirty="0" smtClean="0"/>
              <a:t>Monitor</a:t>
            </a:r>
            <a:br>
              <a:rPr lang="en-US" b="1" dirty="0" smtClean="0"/>
            </a:br>
            <a:r>
              <a:rPr lang="en-US" b="1" dirty="0" smtClean="0"/>
              <a:t>&amp; plotter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088313" y="1792108"/>
            <a:ext cx="588087" cy="2577175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4371" y="2847201"/>
            <a:ext cx="912429" cy="30777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b="1" dirty="0" smtClean="0"/>
              <a:t>Manager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6123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591</TotalTime>
  <Words>333</Words>
  <Application>Microsoft Office PowerPoint</Application>
  <PresentationFormat>On-screen Show (4:3)</PresentationFormat>
  <Paragraphs>64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Executive</vt:lpstr>
      <vt:lpstr>Arduino Training</vt:lpstr>
      <vt:lpstr>PowerPoint Presentation</vt:lpstr>
      <vt:lpstr>Arduino</vt:lpstr>
      <vt:lpstr>Arduino official website</vt:lpstr>
      <vt:lpstr>http://www.arduino.cc/</vt:lpstr>
      <vt:lpstr>Different types of Arduino</vt:lpstr>
      <vt:lpstr>PowerPoint Presentation</vt:lpstr>
      <vt:lpstr>Getting Started</vt:lpstr>
      <vt:lpstr>Arduino IDE</vt:lpstr>
      <vt:lpstr>PowerPoint Presentation</vt:lpstr>
      <vt:lpstr>Parts of sketch</vt:lpstr>
      <vt:lpstr>Select Arduino Board</vt:lpstr>
      <vt:lpstr>Select COM port</vt:lpstr>
      <vt:lpstr>First program</vt:lpstr>
      <vt:lpstr>Breadboard</vt:lpstr>
      <vt:lpstr>Happy Coding</vt:lpstr>
      <vt:lpstr>Thanks for your attention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42</cp:revision>
  <dcterms:created xsi:type="dcterms:W3CDTF">2023-07-13T14:19:45Z</dcterms:created>
  <dcterms:modified xsi:type="dcterms:W3CDTF">2023-08-09T14:53:13Z</dcterms:modified>
</cp:coreProperties>
</file>