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D61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D61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D61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12519"/>
            <a:ext cx="9143999" cy="4030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0404" y="2399792"/>
            <a:ext cx="2663190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D61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169" y="1096771"/>
            <a:ext cx="8817660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2318" y="4392829"/>
            <a:ext cx="196850" cy="291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127" y="3747922"/>
            <a:ext cx="68929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05A9B"/>
                </a:solidFill>
                <a:latin typeface="Trebuchet MS"/>
                <a:cs typeface="Trebuchet MS"/>
              </a:rPr>
              <a:t>Отчёт </a:t>
            </a:r>
            <a:r>
              <a:rPr sz="3200" b="1" dirty="0">
                <a:solidFill>
                  <a:srgbClr val="005A9B"/>
                </a:solidFill>
                <a:latin typeface="Trebuchet MS"/>
                <a:cs typeface="Trebuchet MS"/>
              </a:rPr>
              <a:t>по лабораторной </a:t>
            </a:r>
            <a:r>
              <a:rPr sz="3200" b="1" dirty="0" err="1">
                <a:solidFill>
                  <a:srgbClr val="005A9B"/>
                </a:solidFill>
                <a:latin typeface="Trebuchet MS"/>
                <a:cs typeface="Trebuchet MS"/>
              </a:rPr>
              <a:t>работе</a:t>
            </a:r>
            <a:r>
              <a:rPr sz="3200" b="1" spc="-55" dirty="0">
                <a:solidFill>
                  <a:srgbClr val="005A9B"/>
                </a:solidFill>
                <a:latin typeface="Trebuchet MS"/>
                <a:cs typeface="Trebuchet MS"/>
              </a:rPr>
              <a:t> </a:t>
            </a:r>
            <a:r>
              <a:rPr sz="3200" b="1" spc="5" dirty="0">
                <a:solidFill>
                  <a:srgbClr val="005A9B"/>
                </a:solidFill>
                <a:latin typeface="Trebuchet MS"/>
                <a:cs typeface="Trebuchet MS"/>
              </a:rPr>
              <a:t>№</a:t>
            </a:r>
            <a:r>
              <a:rPr lang="en-US" sz="3200" b="1" spc="5" dirty="0">
                <a:solidFill>
                  <a:srgbClr val="005A9B"/>
                </a:solidFill>
                <a:latin typeface="Trebuchet MS"/>
                <a:cs typeface="Trebuchet MS"/>
              </a:rPr>
              <a:t>4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2952750"/>
            <a:ext cx="1828800" cy="592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40830" y="4465421"/>
            <a:ext cx="19075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300" dirty="0">
                <a:solidFill>
                  <a:srgbClr val="005A9B"/>
                </a:solidFill>
                <a:latin typeface="Times New Roman"/>
                <a:cs typeface="Times New Roman"/>
              </a:rPr>
              <a:t>103</a:t>
            </a:r>
            <a:r>
              <a:rPr lang="en-US" sz="1800" b="1" spc="300" dirty="0">
                <a:solidFill>
                  <a:srgbClr val="005A9B"/>
                </a:solidFill>
                <a:latin typeface="Times New Roman"/>
                <a:cs typeface="Times New Roman"/>
              </a:rPr>
              <a:t>2201781 </a:t>
            </a:r>
            <a:r>
              <a:rPr sz="1800" b="1" spc="-150" dirty="0">
                <a:solidFill>
                  <a:srgbClr val="005A9B"/>
                </a:solidFill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  <a:p>
            <a:pPr marR="45085" algn="r">
              <a:lnSpc>
                <a:spcPct val="100000"/>
              </a:lnSpc>
              <a:tabLst>
                <a:tab pos="1264285" algn="l"/>
              </a:tabLst>
            </a:pPr>
            <a:r>
              <a:rPr lang="ru-RU" sz="1800" b="1" dirty="0">
                <a:solidFill>
                  <a:srgbClr val="005A9B"/>
                </a:solidFill>
                <a:latin typeface="Times New Roman"/>
                <a:cs typeface="Times New Roman"/>
              </a:rPr>
              <a:t>Абрамян</a:t>
            </a:r>
            <a:r>
              <a:rPr lang="ru-RU" b="1" dirty="0">
                <a:solidFill>
                  <a:srgbClr val="005A9B"/>
                </a:solidFill>
                <a:latin typeface="Times New Roman"/>
                <a:cs typeface="Times New Roman"/>
              </a:rPr>
              <a:t> Артём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2263" y="121742"/>
            <a:ext cx="25482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 err="1"/>
              <a:t>Цел</a:t>
            </a:r>
            <a:r>
              <a:rPr lang="ru-RU" sz="3200" dirty="0"/>
              <a:t>и</a:t>
            </a:r>
            <a:r>
              <a:rPr sz="3200" spc="-95" dirty="0"/>
              <a:t> </a:t>
            </a:r>
            <a:r>
              <a:rPr sz="3200" dirty="0"/>
              <a:t>работы</a:t>
            </a:r>
          </a:p>
        </p:txBody>
      </p:sp>
      <p:sp>
        <p:nvSpPr>
          <p:cNvPr id="3" name="object 3"/>
          <p:cNvSpPr/>
          <p:nvPr/>
        </p:nvSpPr>
        <p:spPr>
          <a:xfrm>
            <a:off x="83819" y="4608576"/>
            <a:ext cx="1574292" cy="46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6738" y="1795576"/>
            <a:ext cx="8807450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ru-RU" sz="2000">
                <a:latin typeface="Carlito"/>
                <a:cs typeface="Carlito"/>
              </a:rPr>
              <a:t>Целью </a:t>
            </a:r>
            <a:r>
              <a:rPr lang="ru-RU" sz="2000" dirty="0">
                <a:latin typeface="Carlito"/>
                <a:cs typeface="Carlito"/>
              </a:rPr>
              <a:t>данной работы является знакомство с NETEM — инструментом для тестирования производительности приложений в виртуальной сети, а также получение навыков проведения интерактивного и воспроизводимого экспериментов по измерению задержки и её дрожания (</a:t>
            </a:r>
            <a:r>
              <a:rPr lang="ru-RU" sz="2000" dirty="0" err="1">
                <a:latin typeface="Carlito"/>
                <a:cs typeface="Carlito"/>
              </a:rPr>
              <a:t>jitter</a:t>
            </a:r>
            <a:r>
              <a:rPr lang="ru-RU" sz="2000" dirty="0">
                <a:latin typeface="Carlito"/>
                <a:cs typeface="Carlito"/>
              </a:rPr>
              <a:t>) в моделируемой сети в среде </a:t>
            </a:r>
            <a:r>
              <a:rPr lang="ru-RU" sz="2000" dirty="0" err="1">
                <a:latin typeface="Carlito"/>
                <a:cs typeface="Carlito"/>
              </a:rPr>
              <a:t>Mininet</a:t>
            </a:r>
            <a:r>
              <a:rPr lang="ru-RU" sz="2000" dirty="0">
                <a:latin typeface="Carlito"/>
                <a:cs typeface="Carlito"/>
              </a:rPr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lang="ru-RU" smtClean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2209" y="121742"/>
            <a:ext cx="1417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Задачи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3819" y="4608576"/>
            <a:ext cx="1574292" cy="46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5848" y="1039064"/>
            <a:ext cx="4023995" cy="39822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lvl="0" indent="-342900" algn="just" latinLnBrk="0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1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Задайте простейшую топологию, состоящую из двух хостов и коммутатора с назначенной по умолчанию </a:t>
            </a:r>
            <a:r>
              <a:rPr lang="en-US" sz="11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mininet</a:t>
            </a:r>
            <a:r>
              <a:rPr lang="ru-RU" sz="11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 сетью </a:t>
            </a:r>
            <a:r>
              <a:rPr lang="en-US" sz="11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10.0.0.0/8.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1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Проведите интерактивные эксперименты по добавлению/изменению задержки, джиттера, значения корреляции для джиттера и задержки, распределения времени задержки в эмулируемой глобальной сети.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1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Реализуйте воспроизводимый эксперимент по заданию значения задержки в эмулируемой глобальной сети. Постройте график.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1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Самостоятельно реализуйте воспроизводимые эксперименты по изменению задержки, джиттера, значения корреляции для джиттера и задержки, распределения времени задержки в эмулируемой глобальной сети. Постройте графики.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buSzPts val="1400"/>
              <a:buFont typeface="+mj-lt"/>
              <a:buAutoNum type="arabicPeriod"/>
            </a:pPr>
            <a:endParaRPr sz="20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40B747-EA37-1BA4-5830-C64FE4459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876550"/>
            <a:ext cx="2368423" cy="12471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16608F-21B8-0053-71D2-3066C81BC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537008"/>
            <a:ext cx="2132013" cy="16919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F1C0AD-EE5B-5BE4-0072-F36D2A162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850" y="2400167"/>
            <a:ext cx="3810000" cy="3418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3276" y="111074"/>
            <a:ext cx="22974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 err="1"/>
              <a:t>Р</a:t>
            </a:r>
            <a:r>
              <a:rPr sz="3200" spc="-10" dirty="0" err="1"/>
              <a:t>е</a:t>
            </a:r>
            <a:r>
              <a:rPr sz="3200" dirty="0" err="1"/>
              <a:t>зул</a:t>
            </a:r>
            <a:r>
              <a:rPr sz="3200" spc="-15" dirty="0" err="1"/>
              <a:t>ь</a:t>
            </a:r>
            <a:r>
              <a:rPr sz="3200" dirty="0" err="1"/>
              <a:t>тат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3819" y="4608576"/>
            <a:ext cx="1574292" cy="46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164" y="2103352"/>
            <a:ext cx="8890635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 latinLnBrk="1"/>
            <a:r>
              <a:rPr lang="ru-RU" sz="2000" dirty="0">
                <a:latin typeface="Carlito"/>
                <a:cs typeface="Carlito"/>
              </a:rPr>
              <a:t>В ходе выполнения лабораторной работы успешно удалось </a:t>
            </a:r>
            <a:r>
              <a:rPr lang="ru-RU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знакомство с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NETEM</a:t>
            </a:r>
            <a:r>
              <a:rPr lang="ru-RU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инструментом для тестирования производительности приложений в виртуальной сети, а также получение навыков проведения интерактивного и воспроизводимого экспериментов по измерению задержки и её дрожания (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jitter</a:t>
            </a:r>
            <a:r>
              <a:rPr lang="ru-RU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в моделируемой сети в среде </a:t>
            </a:r>
            <a:r>
              <a:rPr 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Mininet</a:t>
            </a:r>
            <a:r>
              <a:rPr lang="ru-RU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marL="12065" marR="508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endParaRPr lang="ru-RU"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2302" y="2411449"/>
            <a:ext cx="277939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Спасибо </a:t>
            </a:r>
            <a:r>
              <a:rPr dirty="0" err="1"/>
              <a:t>за</a:t>
            </a:r>
            <a:r>
              <a:rPr spc="-120" dirty="0"/>
              <a:t> </a:t>
            </a:r>
            <a:r>
              <a:rPr dirty="0" err="1"/>
              <a:t>внимание</a:t>
            </a:r>
            <a:r>
              <a:rPr lang="ru-RU" dirty="0"/>
              <a:t>!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3819" y="4608576"/>
            <a:ext cx="1574292" cy="46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197</Words>
  <Application>Microsoft Office PowerPoint</Application>
  <PresentationFormat>Экран (16:9)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Carlito</vt:lpstr>
      <vt:lpstr>Liberation Serif</vt:lpstr>
      <vt:lpstr>Times New Roman</vt:lpstr>
      <vt:lpstr>Trebuchet MS</vt:lpstr>
      <vt:lpstr>Office Theme</vt:lpstr>
      <vt:lpstr>Презентация PowerPoint</vt:lpstr>
      <vt:lpstr>Цели работы</vt:lpstr>
      <vt:lpstr>Задачи</vt:lpstr>
      <vt:lpstr>Результат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Абрамян Артём Арменович</dc:creator>
  <cp:lastModifiedBy>Артём Абрамян</cp:lastModifiedBy>
  <cp:revision>11</cp:revision>
  <dcterms:created xsi:type="dcterms:W3CDTF">2021-08-31T17:43:15Z</dcterms:created>
  <dcterms:modified xsi:type="dcterms:W3CDTF">2023-12-09T18:58:30Z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2021-04-30T00:00:00Z</vt:filetime>
  </property>
  <property fmtid="{D5CDD505-2E9C-101B-9397-08002B2CF9AE}" pid="3" name="Creator">
    <vt:lpwstr>Microsoft® PowerPoint® для Microsoft 365</vt:lpwstr>
  </property>
  <property fmtid="{D5CDD505-2E9C-101B-9397-08002B2CF9AE}" pid="4" name="LastSaved">
    <vt:filetime>2021-08-31T00:00:00Z</vt:filetime>
  </property>
</Properties>
</file>