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308" r:id="rId3"/>
    <p:sldId id="321" r:id="rId4"/>
    <p:sldId id="327" r:id="rId5"/>
    <p:sldId id="328" r:id="rId6"/>
    <p:sldId id="329" r:id="rId7"/>
    <p:sldId id="330" r:id="rId8"/>
    <p:sldId id="331" r:id="rId9"/>
    <p:sldId id="332" r:id="rId10"/>
    <p:sldId id="334" r:id="rId11"/>
    <p:sldId id="32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0368"/>
    <a:srgbClr val="863A3A"/>
    <a:srgbClr val="F78DBD"/>
    <a:srgbClr val="E0A0C0"/>
    <a:srgbClr val="000066"/>
    <a:srgbClr val="FF0066"/>
    <a:srgbClr val="903175"/>
    <a:srgbClr val="8A2285"/>
    <a:srgbClr val="26527B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5064" autoAdjust="0"/>
  </p:normalViewPr>
  <p:slideViewPr>
    <p:cSldViewPr snapToGrid="0">
      <p:cViewPr varScale="1">
        <p:scale>
          <a:sx n="72" d="100"/>
          <a:sy n="72" d="100"/>
        </p:scale>
        <p:origin x="79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20042-199A-4960-9AFA-688C409723D8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663C-1A21-4336-A5F6-95051D5A7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2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Better application to make a bridge to avoid the gap between normal and hearing impairs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B663C-1A21-4336-A5F6-95051D5A7A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DD1D-0359-47B3-8AE8-2975E80E804E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98E-4188-4484-8911-ED2119DCB83B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575-8A88-48FF-B3F5-D291975CA2B6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6565-050A-485A-BF80-25E664D07A8B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2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C10B-14F8-4672-9977-9E5FA8FE3F38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86C8-F42C-44AC-B434-C918480C4295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C8F-2F3E-47AB-A0EC-7F37285E41EB}" type="datetime1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62AF-15BA-4F4B-9534-5297B47A343D}" type="datetime1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9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7554-5B11-4BC2-A542-9E7AA753832A}" type="datetime1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80E9-F4B9-43B3-94F4-04CE373EAF78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C844-D4D1-484C-BEE5-90E689C8CF57}" type="datetime1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BA0D-FEFC-460D-B47F-9E08F3D861E0}" type="datetime1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6232-DC50-4BBF-9BAA-E65A5D732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7244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0687" y="3934841"/>
            <a:ext cx="7730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417" y="4899606"/>
            <a:ext cx="1139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90317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Intelligent assistant for hearing impairers to interact with the society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2" y="175206"/>
            <a:ext cx="2032921" cy="777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46" y="2544234"/>
            <a:ext cx="1170642" cy="12413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1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8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10470" y="-38849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FFFFFF"/>
                </a:solidFill>
              </a:uFill>
              <a:latin typeface="Segoe UI" panose="020B0502040204020203" pitchFamily="34" charset="0"/>
              <a:ea typeface="DejaVu Sans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2849" y="1961364"/>
            <a:ext cx="3905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7" name="CustomShape 1"/>
          <p:cNvSpPr/>
          <p:nvPr/>
        </p:nvSpPr>
        <p:spPr>
          <a:xfrm>
            <a:off x="371416" y="56662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" normalizeH="0" baseline="0" noProof="0" dirty="0">
                <a:ln>
                  <a:noFill/>
                </a:ln>
                <a:solidFill>
                  <a:srgbClr val="A7398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Business Pitch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836232-DC50-4BBF-9BAA-E65A5D732C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32224"/>
            <a:ext cx="12192000" cy="97155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12712" y="6504267"/>
            <a:ext cx="307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14114618 – J.P.C.N. </a:t>
            </a:r>
            <a:r>
              <a:rPr lang="en-US" b="1" dirty="0" err="1">
                <a:solidFill>
                  <a:schemeClr val="bg1"/>
                </a:solidFill>
              </a:rPr>
              <a:t>Jayalath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45394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5363" y="6721475"/>
            <a:ext cx="4168145" cy="0"/>
          </a:xfrm>
          <a:prstGeom prst="line">
            <a:avLst/>
          </a:prstGeom>
          <a:ln w="19050">
            <a:solidFill>
              <a:srgbClr val="F2A6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5587" y="2067597"/>
            <a:ext cx="21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787" y="1578131"/>
            <a:ext cx="219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5028" y="1480209"/>
            <a:ext cx="56114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spc="-1" dirty="0">
                <a:solidFill>
                  <a:srgbClr val="A73986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How do we earn revenue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5028" y="2124507"/>
            <a:ext cx="9467842" cy="388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Government funds via special projects (MOH, Ministry of IT, ICTA).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Invest through Independent Software Vendors (ISV) in Private Companies.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Endow through Health Care exhibitions &amp; offering trial accounts.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Digital Marketing (Facebook , Twitter, Linked In).</a:t>
            </a:r>
          </a:p>
          <a:p>
            <a:pPr>
              <a:lnSpc>
                <a:spcPct val="90000"/>
              </a:lnSpc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Give a premium model and then supply additional services.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spc="-1" dirty="0">
              <a:solidFill>
                <a:schemeClr val="accent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Forming partnership with companies (Microsoft &amp; Facebook).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859131"/>
            <a:ext cx="2890795" cy="2890795"/>
          </a:xfrm>
          <a:prstGeom prst="rect">
            <a:avLst/>
          </a:prstGeom>
        </p:spPr>
      </p:pic>
      <p:sp>
        <p:nvSpPr>
          <p:cNvPr id="16" name="CustomShape 1"/>
          <p:cNvSpPr/>
          <p:nvPr/>
        </p:nvSpPr>
        <p:spPr>
          <a:xfrm>
            <a:off x="1706668" y="6060926"/>
            <a:ext cx="1069662" cy="705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400" spc="-1" dirty="0">
                <a:solidFill>
                  <a:srgbClr val="903175"/>
                </a:solidFill>
                <a:uFill>
                  <a:solidFill>
                    <a:srgbClr val="FFFFFF"/>
                  </a:solidFill>
                </a:uFill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3389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FFFFFF"/>
                </a:solidFill>
              </a:uFill>
              <a:latin typeface="Segoe UI" panose="020B0502040204020203" pitchFamily="34" charset="0"/>
              <a:ea typeface="DejaVu Sans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836232-DC50-4BBF-9BAA-E65A5D732C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58" y="153777"/>
            <a:ext cx="6161119" cy="6704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49" y="3736720"/>
            <a:ext cx="933450" cy="9906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7124" y="3275055"/>
            <a:ext cx="14159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rgbClr val="FFC000"/>
                </a:solidFill>
                <a:latin typeface="+mj-lt"/>
              </a:rPr>
              <a:t>Download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1046" y="2721114"/>
            <a:ext cx="40710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0"/>
                <a:solidFill>
                  <a:schemeClr val="bg1"/>
                </a:solidFill>
                <a:latin typeface="42 Emancipated" panose="00000400000000000000" pitchFamily="2" charset="0"/>
              </a:rPr>
              <a:t>communication</a:t>
            </a:r>
          </a:p>
        </p:txBody>
      </p:sp>
      <p:sp>
        <p:nvSpPr>
          <p:cNvPr id="11" name="Rectangle 10"/>
          <p:cNvSpPr/>
          <p:nvPr/>
        </p:nvSpPr>
        <p:spPr>
          <a:xfrm rot="3753271">
            <a:off x="1301296" y="3994163"/>
            <a:ext cx="27364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bg1"/>
                </a:solidFill>
                <a:latin typeface="-banhart-hollow-" panose="05010101010101010101" pitchFamily="2" charset="2"/>
              </a:rPr>
              <a:t>HAPPY</a:t>
            </a:r>
          </a:p>
        </p:txBody>
      </p:sp>
      <p:sp>
        <p:nvSpPr>
          <p:cNvPr id="12" name="CustomShape 1"/>
          <p:cNvSpPr/>
          <p:nvPr/>
        </p:nvSpPr>
        <p:spPr>
          <a:xfrm rot="18983117">
            <a:off x="1878235" y="4862789"/>
            <a:ext cx="2564448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hiller" panose="04020404031007020602" pitchFamily="82" charset="0"/>
                <a:ea typeface="DejaVu Sans"/>
                <a:cs typeface="Segoe UI" panose="020B0502040204020203" pitchFamily="3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66267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2348125" y="1038873"/>
            <a:ext cx="8143448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-1" normalizeH="0" baseline="0" noProof="0" dirty="0">
                <a:ln>
                  <a:noFill/>
                </a:ln>
                <a:solidFill>
                  <a:srgbClr val="830368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Thank You 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41289" y="6369998"/>
            <a:ext cx="65395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836232-DC50-4BBF-9BAA-E65A5D732C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85" y="2952750"/>
            <a:ext cx="2253363" cy="23914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69998"/>
            <a:ext cx="12192000" cy="488002"/>
          </a:xfrm>
          <a:prstGeom prst="rect">
            <a:avLst/>
          </a:prstGeom>
          <a:solidFill>
            <a:srgbClr val="830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8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CustomShape 1"/>
          <p:cNvSpPr/>
          <p:nvPr/>
        </p:nvSpPr>
        <p:spPr>
          <a:xfrm>
            <a:off x="399930" y="150600"/>
            <a:ext cx="3772020" cy="91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Group Details</a:t>
            </a:r>
            <a:endParaRPr lang="en-US" sz="18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7031" y="1233478"/>
            <a:ext cx="3456395" cy="6583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 	- 17-092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436" y="2114192"/>
            <a:ext cx="1835014" cy="18306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31" y="2096743"/>
            <a:ext cx="1848879" cy="18488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71" y="2114192"/>
            <a:ext cx="1830139" cy="18301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74" y="5227192"/>
            <a:ext cx="1256455" cy="125537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67300" y="4106287"/>
            <a:ext cx="1491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IT14029264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30" y="2063749"/>
            <a:ext cx="1849180" cy="184758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34154" y="4377154"/>
            <a:ext cx="17574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S.Y.M. </a:t>
            </a:r>
            <a:r>
              <a:rPr lang="en-US" sz="2400" b="1" cap="none" spc="0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Perera</a:t>
            </a:r>
            <a:endParaRPr lang="en-US" sz="2000" b="1" cap="none" spc="0" dirty="0">
              <a:ln w="0"/>
              <a:solidFill>
                <a:srgbClr val="903175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1563" y="4177099"/>
            <a:ext cx="1491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IT14114618</a:t>
            </a:r>
            <a:endParaRPr lang="en-US" sz="2000" b="0" cap="none" spc="0" dirty="0">
              <a:ln w="0"/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29979" y="4402592"/>
            <a:ext cx="1871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J.P.C.N. Jayalath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28913" y="4177099"/>
            <a:ext cx="1491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IT14106866</a:t>
            </a:r>
            <a:endParaRPr lang="en-US" sz="2000" b="0" cap="none" spc="0" dirty="0">
              <a:ln w="0"/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56075" y="4429894"/>
            <a:ext cx="14621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W.S. </a:t>
            </a:r>
            <a:r>
              <a:rPr lang="en-US" sz="2000" b="1" dirty="0" err="1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Tissera</a:t>
            </a:r>
            <a:endParaRPr lang="en-US" sz="2000" b="1" dirty="0">
              <a:ln w="0"/>
              <a:solidFill>
                <a:srgbClr val="903175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29196" y="4189767"/>
            <a:ext cx="14911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9031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IT14076176</a:t>
            </a:r>
            <a:endParaRPr lang="en-US" sz="2000" b="0" cap="none" spc="0" dirty="0">
              <a:ln w="0"/>
              <a:solidFill>
                <a:srgbClr val="9031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41436" y="4414782"/>
            <a:ext cx="20596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A.M.O.P. Bandara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66229" y="5734336"/>
            <a:ext cx="45817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Supervisor- Prof. Samantha </a:t>
            </a:r>
            <a:r>
              <a:rPr lang="en-US" sz="2000" b="1" dirty="0" err="1">
                <a:ln w="0"/>
                <a:solidFill>
                  <a:srgbClr val="90317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Thelijjagoda</a:t>
            </a:r>
            <a:endParaRPr lang="en-US" sz="2000" b="1" dirty="0">
              <a:ln w="0"/>
              <a:solidFill>
                <a:srgbClr val="903175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55754" y="630361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2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828804" y="5086350"/>
            <a:ext cx="8415338" cy="14288"/>
          </a:xfrm>
          <a:prstGeom prst="line">
            <a:avLst/>
          </a:prstGeom>
          <a:ln w="38100">
            <a:solidFill>
              <a:srgbClr val="90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4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FFFFFF"/>
                </a:solidFill>
              </a:uFill>
              <a:latin typeface="Segoe UI" panose="020B0502040204020203" pitchFamily="34" charset="0"/>
              <a:ea typeface="DejaVu Sans"/>
              <a:cs typeface="Segoe UI" panose="020B0502040204020203" pitchFamily="34" charset="0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371416" y="56662"/>
            <a:ext cx="11830170" cy="11544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spc="-1" dirty="0">
                <a:solidFill>
                  <a:prstClr val="white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Ultimate Goal</a:t>
            </a: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FFFFFF"/>
                </a:solidFill>
              </a:uFill>
              <a:latin typeface="Segoe UI" panose="020B0502040204020203" pitchFamily="34" charset="0"/>
              <a:ea typeface="DejaVu Sans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7" y="1580269"/>
            <a:ext cx="10761785" cy="4461151"/>
          </a:xfrm>
          <a:prstGeom prst="rect">
            <a:avLst/>
          </a:prstGeom>
        </p:spPr>
      </p:pic>
      <p:sp>
        <p:nvSpPr>
          <p:cNvPr id="11" name="Slide Number Placeholder 42"/>
          <p:cNvSpPr txBox="1">
            <a:spLocks/>
          </p:cNvSpPr>
          <p:nvPr/>
        </p:nvSpPr>
        <p:spPr>
          <a:xfrm>
            <a:off x="9093081" y="63627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36232-DC50-4BBF-9BAA-E65A5D732CA8}" type="slidenum">
              <a:rPr lang="en-US" sz="2000" b="1" smtClean="0">
                <a:solidFill>
                  <a:schemeClr val="bg1"/>
                </a:solidFill>
              </a:rPr>
              <a:pPr/>
              <a:t>3</a:t>
            </a:fld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51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11327" y="1805729"/>
            <a:ext cx="406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 Model Creation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53066" y="5393853"/>
            <a:ext cx="509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 Recognition Module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11327" y="3062254"/>
            <a:ext cx="418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Conversion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11327" y="4209174"/>
            <a:ext cx="56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GIF Compression &amp; Extraction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4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5" y="2540965"/>
            <a:ext cx="2563216" cy="2563216"/>
          </a:xfrm>
          <a:prstGeom prst="rect">
            <a:avLst/>
          </a:prstGeom>
        </p:spPr>
      </p:pic>
      <p:sp>
        <p:nvSpPr>
          <p:cNvPr id="9" name="Moon 8"/>
          <p:cNvSpPr/>
          <p:nvPr/>
        </p:nvSpPr>
        <p:spPr>
          <a:xfrm flipH="1">
            <a:off x="2098482" y="1599682"/>
            <a:ext cx="2072562" cy="4607063"/>
          </a:xfrm>
          <a:prstGeom prst="moon">
            <a:avLst>
              <a:gd name="adj" fmla="val 3324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34762" y="1908313"/>
            <a:ext cx="306137" cy="31805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91411" y="3185531"/>
            <a:ext cx="306137" cy="31805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904663" y="4319391"/>
            <a:ext cx="306137" cy="31805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134762" y="5496437"/>
            <a:ext cx="306137" cy="318052"/>
          </a:xfrm>
          <a:prstGeom prst="ellipse">
            <a:avLst/>
          </a:prstGeom>
          <a:solidFill>
            <a:srgbClr val="FF00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60358" y="3134251"/>
            <a:ext cx="237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……………………………..…..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40231" y="1846876"/>
            <a:ext cx="297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……………………………………………..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7548" y="4236960"/>
            <a:ext cx="237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………………………………...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38330" y="5470797"/>
            <a:ext cx="287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…………………………………………...</a:t>
            </a:r>
          </a:p>
        </p:txBody>
      </p:sp>
    </p:spTree>
    <p:extLst>
      <p:ext uri="{BB962C8B-B14F-4D97-AF65-F5344CB8AC3E}">
        <p14:creationId xmlns:p14="http://schemas.microsoft.com/office/powerpoint/2010/main" val="68027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1" grpId="0"/>
      <p:bldP spid="33" grpId="0"/>
      <p:bldP spid="9" grpId="0" animBg="1"/>
      <p:bldP spid="10" grpId="0" animBg="1"/>
      <p:bldP spid="30" grpId="0" animBg="1"/>
      <p:bldP spid="32" grpId="0" animBg="1"/>
      <p:bldP spid="34" grpId="0" animBg="1"/>
      <p:bldP spid="11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016" y="1466945"/>
            <a:ext cx="406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 Model Creation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5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55931"/>
              </p:ext>
            </p:extLst>
          </p:nvPr>
        </p:nvGraphicFramePr>
        <p:xfrm>
          <a:off x="1472922" y="2431627"/>
          <a:ext cx="9215802" cy="331660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129670">
                  <a:extLst>
                    <a:ext uri="{9D8B030D-6E8A-4147-A177-3AD203B41FA5}">
                      <a16:colId xmlns:a16="http://schemas.microsoft.com/office/drawing/2014/main" val="3112625293"/>
                    </a:ext>
                  </a:extLst>
                </a:gridCol>
                <a:gridCol w="2086132">
                  <a:extLst>
                    <a:ext uri="{9D8B030D-6E8A-4147-A177-3AD203B41FA5}">
                      <a16:colId xmlns:a16="http://schemas.microsoft.com/office/drawing/2014/main" val="3542780490"/>
                    </a:ext>
                  </a:extLst>
                </a:gridCol>
              </a:tblGrid>
              <a:tr h="55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Status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32971"/>
                  </a:ext>
                </a:extLst>
              </a:tr>
              <a:tr h="5527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45676"/>
                  </a:ext>
                </a:extLst>
              </a:tr>
              <a:tr h="552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63927"/>
                  </a:ext>
                </a:extLst>
              </a:tr>
              <a:tr h="552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29223"/>
                  </a:ext>
                </a:extLst>
              </a:tr>
              <a:tr h="5527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39370"/>
                  </a:ext>
                </a:extLst>
              </a:tr>
              <a:tr h="552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89004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80" y="4170712"/>
            <a:ext cx="407376" cy="4073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80" y="3621140"/>
            <a:ext cx="407376" cy="4073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80" y="3032496"/>
            <a:ext cx="407376" cy="4073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665" y="6027434"/>
            <a:ext cx="407376" cy="4073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86" y="6027434"/>
            <a:ext cx="407376" cy="4073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33041" y="6036585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 in progress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0062" y="6046456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Waiting Task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96" y="6035573"/>
            <a:ext cx="407376" cy="40737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214872" y="6044724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Task completed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72922" y="3070540"/>
            <a:ext cx="210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2D model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2922" y="3601673"/>
            <a:ext cx="408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Convert created 2D model sign to Text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72921" y="4183280"/>
            <a:ext cx="210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Offline Messaging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72920" y="4714413"/>
            <a:ext cx="27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Sticker and GIFs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72920" y="5261886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Learning Signs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80" y="5276771"/>
            <a:ext cx="407376" cy="40737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280" y="4720285"/>
            <a:ext cx="407376" cy="4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0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83627"/>
              </p:ext>
            </p:extLst>
          </p:nvPr>
        </p:nvGraphicFramePr>
        <p:xfrm>
          <a:off x="1690212" y="2525628"/>
          <a:ext cx="9274595" cy="299067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729442">
                  <a:extLst>
                    <a:ext uri="{9D8B030D-6E8A-4147-A177-3AD203B41FA5}">
                      <a16:colId xmlns:a16="http://schemas.microsoft.com/office/drawing/2014/main" val="80372230"/>
                    </a:ext>
                  </a:extLst>
                </a:gridCol>
                <a:gridCol w="2545153">
                  <a:extLst>
                    <a:ext uri="{9D8B030D-6E8A-4147-A177-3AD203B41FA5}">
                      <a16:colId xmlns:a16="http://schemas.microsoft.com/office/drawing/2014/main" val="3404265386"/>
                    </a:ext>
                  </a:extLst>
                </a:gridCol>
              </a:tblGrid>
              <a:tr h="705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Status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5453"/>
                  </a:ext>
                </a:extLst>
              </a:tr>
              <a:tr h="568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02457"/>
                  </a:ext>
                </a:extLst>
              </a:tr>
              <a:tr h="572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87554"/>
                  </a:ext>
                </a:extLst>
              </a:tr>
              <a:tr h="572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0312"/>
                  </a:ext>
                </a:extLst>
              </a:tr>
              <a:tr h="572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5889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9016" y="1371207"/>
            <a:ext cx="418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Conversion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6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665" y="6027434"/>
            <a:ext cx="407376" cy="4073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86" y="6027434"/>
            <a:ext cx="407376" cy="4073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33041" y="6036585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 in progress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30062" y="6046456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Waiting Task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96" y="6035573"/>
            <a:ext cx="407376" cy="4073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14872" y="6044724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Task completed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802" y="3299216"/>
            <a:ext cx="407376" cy="40737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802" y="4446263"/>
            <a:ext cx="407376" cy="40737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59184" y="3288610"/>
            <a:ext cx="491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Text to Sign Language using Semantic Analysis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59184" y="3853674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Handling Sinhala &amp; Singlish API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59184" y="4436293"/>
            <a:ext cx="482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Interaction with Chat application “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Sanwadha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90212" y="5013099"/>
            <a:ext cx="27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Sticker and GIFs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802" y="3853674"/>
            <a:ext cx="407376" cy="40737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802" y="5014191"/>
            <a:ext cx="407376" cy="4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4" grpId="0"/>
      <p:bldP spid="26" grpId="0"/>
      <p:bldP spid="39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9016" y="1466945"/>
            <a:ext cx="56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GIF Compression &amp; Extraction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7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665" y="6027434"/>
            <a:ext cx="407376" cy="4073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86" y="6027434"/>
            <a:ext cx="407376" cy="4073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33041" y="6036585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 in progress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30062" y="6046456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Waiting Task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96" y="6035573"/>
            <a:ext cx="407376" cy="4073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14872" y="6044724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Task completed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02342"/>
              </p:ext>
            </p:extLst>
          </p:nvPr>
        </p:nvGraphicFramePr>
        <p:xfrm>
          <a:off x="1573725" y="2720831"/>
          <a:ext cx="9120751" cy="27183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303051">
                  <a:extLst>
                    <a:ext uri="{9D8B030D-6E8A-4147-A177-3AD203B41FA5}">
                      <a16:colId xmlns:a16="http://schemas.microsoft.com/office/drawing/2014/main" val="80372230"/>
                    </a:ext>
                  </a:extLst>
                </a:gridCol>
                <a:gridCol w="2817700">
                  <a:extLst>
                    <a:ext uri="{9D8B030D-6E8A-4147-A177-3AD203B41FA5}">
                      <a16:colId xmlns:a16="http://schemas.microsoft.com/office/drawing/2014/main" val="3404265386"/>
                    </a:ext>
                  </a:extLst>
                </a:gridCol>
              </a:tblGrid>
              <a:tr h="64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Status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5453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02457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87554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0312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58894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26" y="4461516"/>
            <a:ext cx="407376" cy="4073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26" y="3421786"/>
            <a:ext cx="407376" cy="407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73725" y="3385620"/>
            <a:ext cx="426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Sign Language to GIF format conversion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73725" y="3904853"/>
            <a:ext cx="524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&amp; GZIP compression algorithm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73725" y="448747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Interaction with Messenger API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73725" y="4994778"/>
            <a:ext cx="27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Sticker and GIFs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26" y="3955048"/>
            <a:ext cx="407376" cy="4073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26" y="4994778"/>
            <a:ext cx="407376" cy="4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3" grpId="0"/>
      <p:bldP spid="24" grpId="0"/>
      <p:bldP spid="26" grpId="0"/>
      <p:bldP spid="42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016" y="1476151"/>
            <a:ext cx="509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 Recognition Module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8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665" y="6027434"/>
            <a:ext cx="407376" cy="4073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86" y="6027434"/>
            <a:ext cx="407376" cy="4073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33041" y="6036585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 in progress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30062" y="6046456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Waiting Task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96" y="6035573"/>
            <a:ext cx="407376" cy="4073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14872" y="6044724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Task completed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96972"/>
              </p:ext>
            </p:extLst>
          </p:nvPr>
        </p:nvGraphicFramePr>
        <p:xfrm>
          <a:off x="1573725" y="2720831"/>
          <a:ext cx="9120751" cy="27183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303051">
                  <a:extLst>
                    <a:ext uri="{9D8B030D-6E8A-4147-A177-3AD203B41FA5}">
                      <a16:colId xmlns:a16="http://schemas.microsoft.com/office/drawing/2014/main" val="80372230"/>
                    </a:ext>
                  </a:extLst>
                </a:gridCol>
                <a:gridCol w="2817700">
                  <a:extLst>
                    <a:ext uri="{9D8B030D-6E8A-4147-A177-3AD203B41FA5}">
                      <a16:colId xmlns:a16="http://schemas.microsoft.com/office/drawing/2014/main" val="3404265386"/>
                    </a:ext>
                  </a:extLst>
                </a:gridCol>
              </a:tblGrid>
              <a:tr h="64044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Status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55453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02457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87554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0312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58894"/>
                  </a:ext>
                </a:extLst>
              </a:tr>
            </a:tbl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26" y="4449428"/>
            <a:ext cx="407376" cy="4073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26" y="3409698"/>
            <a:ext cx="407376" cy="407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573725" y="3385620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Speech Recognition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73725" y="3904853"/>
            <a:ext cx="227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Speaker Recognition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73725" y="4487472"/>
            <a:ext cx="314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Natural Language Processing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01189" y="5013800"/>
            <a:ext cx="27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Creating Sticker and GIFs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26" y="3955048"/>
            <a:ext cx="407376" cy="4073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26" y="4994778"/>
            <a:ext cx="407376" cy="4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3" grpId="0"/>
      <p:bldP spid="24" grpId="0"/>
      <p:bldP spid="26" grpId="0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13972"/>
          </a:xfrm>
          <a:prstGeom prst="rect">
            <a:avLst/>
          </a:prstGeom>
          <a:solidFill>
            <a:srgbClr val="903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219016" y="-95738"/>
            <a:ext cx="11830170" cy="14669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ea typeface="DejaVu Sans"/>
                <a:cs typeface="Segoe UI" panose="020B0502040204020203" pitchFamily="34" charset="0"/>
              </a:rPr>
              <a:t>Challenges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836232-DC50-4BBF-9BAA-E65A5D732CA8}" type="slidenum">
              <a:rPr lang="en-US" sz="2000" b="1" smtClean="0">
                <a:solidFill>
                  <a:schemeClr val="tx1"/>
                </a:solidFill>
              </a:rPr>
              <a:t>9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06C79-3BCB-42AF-B026-CC5EAA7D4A69}"/>
              </a:ext>
            </a:extLst>
          </p:cNvPr>
          <p:cNvSpPr txBox="1"/>
          <p:nvPr/>
        </p:nvSpPr>
        <p:spPr>
          <a:xfrm>
            <a:off x="752897" y="1822801"/>
            <a:ext cx="9467842" cy="453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Detecting  Deaf and Regular user at the Login point.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Save and Retrieve Sinhala data in database.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Merging individual GIFs together as one.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Sinhala Text To Speech : Linguistic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Semantic Analysis : Sinhala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spc="-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Segoe UI" panose="020B0502040204020203" pitchFamily="34" charset="0"/>
                <a:cs typeface="Segoe UI" panose="020B0502040204020203" pitchFamily="34" charset="0"/>
              </a:rPr>
              <a:t>2D Model illustration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pc="-1" dirty="0">
              <a:solidFill>
                <a:srgbClr val="A73986"/>
              </a:solidFill>
              <a:uFill>
                <a:solidFill>
                  <a:srgbClr val="FFFFFF"/>
                </a:solidFill>
              </a:u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A16D8-D4D9-4EB7-AA47-D53C3CDE5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0" t="8" r="22693"/>
          <a:stretch/>
        </p:blipFill>
        <p:spPr>
          <a:xfrm>
            <a:off x="6877879" y="3499085"/>
            <a:ext cx="4111488" cy="28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7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369</Words>
  <Application>Microsoft Office PowerPoint</Application>
  <PresentationFormat>Widescreen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42 Emancipated</vt:lpstr>
      <vt:lpstr>Arial</vt:lpstr>
      <vt:lpstr>-banhart-hollow-</vt:lpstr>
      <vt:lpstr>Calibri</vt:lpstr>
      <vt:lpstr>Calibri Light</vt:lpstr>
      <vt:lpstr>Chiller</vt:lpstr>
      <vt:lpstr>DejaVu Sans</vt:lpstr>
      <vt:lpstr>Roboto Light</vt:lpstr>
      <vt:lpstr>Segoe UI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Yasintha Perera</dc:creator>
  <cp:lastModifiedBy>Poorvi</cp:lastModifiedBy>
  <cp:revision>275</cp:revision>
  <dcterms:created xsi:type="dcterms:W3CDTF">2017-03-19T17:01:57Z</dcterms:created>
  <dcterms:modified xsi:type="dcterms:W3CDTF">2017-07-11T07:14:03Z</dcterms:modified>
</cp:coreProperties>
</file>