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308" r:id="rId3"/>
    <p:sldId id="259" r:id="rId4"/>
    <p:sldId id="266" r:id="rId5"/>
    <p:sldId id="267" r:id="rId6"/>
    <p:sldId id="285" r:id="rId7"/>
    <p:sldId id="268" r:id="rId8"/>
    <p:sldId id="286" r:id="rId9"/>
    <p:sldId id="271" r:id="rId10"/>
    <p:sldId id="301" r:id="rId11"/>
    <p:sldId id="299" r:id="rId12"/>
    <p:sldId id="304" r:id="rId13"/>
    <p:sldId id="305" r:id="rId14"/>
    <p:sldId id="306" r:id="rId15"/>
    <p:sldId id="307" r:id="rId16"/>
    <p:sldId id="322" r:id="rId17"/>
    <p:sldId id="323" r:id="rId18"/>
    <p:sldId id="324" r:id="rId19"/>
    <p:sldId id="325" r:id="rId20"/>
    <p:sldId id="276" r:id="rId21"/>
    <p:sldId id="294" r:id="rId22"/>
    <p:sldId id="297" r:id="rId23"/>
    <p:sldId id="303" r:id="rId24"/>
    <p:sldId id="326" r:id="rId25"/>
    <p:sldId id="327" r:id="rId26"/>
    <p:sldId id="320" r:id="rId27"/>
    <p:sldId id="282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75"/>
    <a:srgbClr val="FF0066"/>
    <a:srgbClr val="830368"/>
    <a:srgbClr val="8A2285"/>
    <a:srgbClr val="26527B"/>
    <a:srgbClr val="990000"/>
    <a:srgbClr val="863A3A"/>
    <a:srgbClr val="000066"/>
    <a:srgbClr val="FCBF5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89" d="100"/>
          <a:sy n="89" d="100"/>
        </p:scale>
        <p:origin x="571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20042-199A-4960-9AFA-688C409723D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663C-1A21-4336-A5F6-95051D5A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have not an interpreter definitely we are getting trouble. Because we cant understand what our deaf friend try to say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B663C-1A21-4336-A5F6-95051D5A7A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offer “</a:t>
            </a:r>
            <a:r>
              <a:rPr lang="en-US" dirty="0" err="1"/>
              <a:t>Sanwada</a:t>
            </a:r>
            <a:r>
              <a:rPr lang="en-US" dirty="0"/>
              <a:t>” as a solution that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B663C-1A21-4336-A5F6-95051D5A7A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DD1D-0359-47B3-8AE8-2975E80E804E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98E-4188-4484-8911-ED2119DCB83B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575-8A88-48FF-B3F5-D291975CA2B6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6565-050A-485A-BF80-25E664D07A8B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C10B-14F8-4672-9977-9E5FA8FE3F38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86C8-F42C-44AC-B434-C918480C4295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C8F-2F3E-47AB-A0EC-7F37285E41EB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62AF-15BA-4F4B-9534-5297B47A343D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7554-5B11-4BC2-A542-9E7AA753832A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80E9-F4B9-43B3-94F4-04CE373EAF78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C844-D4D1-484C-BEE5-90E689C8CF57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0D-FEFC-460D-B47F-9E08F3D861E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7244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0687" y="3934841"/>
            <a:ext cx="773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Presentation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417" y="4899606"/>
            <a:ext cx="1139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031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 Mobile Assistant for Hearing Impairers to Interact with the Society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2" y="175206"/>
            <a:ext cx="2032921" cy="777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46" y="2544234"/>
            <a:ext cx="1170642" cy="12413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8EA79BC-AB62-4C1A-86EF-F5606D874CBD}"/>
              </a:ext>
            </a:extLst>
          </p:cNvPr>
          <p:cNvSpPr txBox="1"/>
          <p:nvPr/>
        </p:nvSpPr>
        <p:spPr>
          <a:xfrm>
            <a:off x="4506264" y="646795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35266866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System Diagram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429245" y="4582756"/>
            <a:ext cx="850360" cy="822552"/>
          </a:xfrm>
          <a:prstGeom prst="roundRect">
            <a:avLst/>
          </a:prstGeom>
          <a:solidFill>
            <a:srgbClr val="26527B"/>
          </a:solidFill>
          <a:ln w="19050">
            <a:solidFill>
              <a:srgbClr val="9D3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1"/>
          <p:cNvSpPr/>
          <p:nvPr/>
        </p:nvSpPr>
        <p:spPr>
          <a:xfrm>
            <a:off x="3525048" y="4591053"/>
            <a:ext cx="848035" cy="78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spc="-1" dirty="0">
                <a:solidFill>
                  <a:srgbClr val="FCBF58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gif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8" y="2303141"/>
            <a:ext cx="1142782" cy="1141045"/>
          </a:xfrm>
          <a:prstGeom prst="rect">
            <a:avLst/>
          </a:prstGeom>
        </p:spPr>
      </p:pic>
      <p:sp>
        <p:nvSpPr>
          <p:cNvPr id="14" name="CustomShape 1"/>
          <p:cNvSpPr/>
          <p:nvPr/>
        </p:nvSpPr>
        <p:spPr>
          <a:xfrm>
            <a:off x="10642792" y="3431972"/>
            <a:ext cx="981494" cy="345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User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4889945" y="2737625"/>
            <a:ext cx="1322246" cy="244114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stomShape 1"/>
          <p:cNvSpPr/>
          <p:nvPr/>
        </p:nvSpPr>
        <p:spPr>
          <a:xfrm>
            <a:off x="8264636" y="3322717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Voice output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48" y="2267307"/>
            <a:ext cx="1953265" cy="10907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5" y="2071632"/>
            <a:ext cx="1172334" cy="11705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1" t="43253" r="31394"/>
          <a:stretch/>
        </p:blipFill>
        <p:spPr>
          <a:xfrm>
            <a:off x="5984648" y="4290627"/>
            <a:ext cx="873802" cy="1551725"/>
          </a:xfrm>
          <a:prstGeom prst="rect">
            <a:avLst/>
          </a:prstGeom>
        </p:spPr>
      </p:pic>
      <p:sp>
        <p:nvSpPr>
          <p:cNvPr id="44" name="Arrow: Right 43"/>
          <p:cNvSpPr/>
          <p:nvPr/>
        </p:nvSpPr>
        <p:spPr>
          <a:xfrm>
            <a:off x="1760045" y="2690910"/>
            <a:ext cx="786273" cy="268091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/>
          <p:cNvSpPr/>
          <p:nvPr/>
        </p:nvSpPr>
        <p:spPr>
          <a:xfrm rot="12921466">
            <a:off x="1634103" y="4340865"/>
            <a:ext cx="1508134" cy="261644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/>
          <p:cNvSpPr/>
          <p:nvPr/>
        </p:nvSpPr>
        <p:spPr>
          <a:xfrm>
            <a:off x="9512085" y="2614669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/>
          <p:cNvSpPr/>
          <p:nvPr/>
        </p:nvSpPr>
        <p:spPr>
          <a:xfrm rot="8013228">
            <a:off x="9807443" y="4262288"/>
            <a:ext cx="848897" cy="260242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/>
          <p:nvPr/>
        </p:nvSpPr>
        <p:spPr>
          <a:xfrm>
            <a:off x="7527431" y="2677230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/>
          <p:cNvSpPr/>
          <p:nvPr/>
        </p:nvSpPr>
        <p:spPr>
          <a:xfrm rot="10800000">
            <a:off x="7278875" y="4962079"/>
            <a:ext cx="1000548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stomShape 1"/>
          <p:cNvSpPr/>
          <p:nvPr/>
        </p:nvSpPr>
        <p:spPr>
          <a:xfrm>
            <a:off x="3526922" y="3402621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2D Model </a:t>
            </a:r>
          </a:p>
        </p:txBody>
      </p:sp>
      <p:sp>
        <p:nvSpPr>
          <p:cNvPr id="58" name="CustomShape 1"/>
          <p:cNvSpPr/>
          <p:nvPr/>
        </p:nvSpPr>
        <p:spPr>
          <a:xfrm>
            <a:off x="2448688" y="3412579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Animated Stickers 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3135153" y="5523557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Gif Creation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stomShape 1"/>
          <p:cNvSpPr/>
          <p:nvPr/>
        </p:nvSpPr>
        <p:spPr>
          <a:xfrm>
            <a:off x="5772416" y="5842352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Text Message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9" y="2088300"/>
            <a:ext cx="886946" cy="159104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331541" y="3501101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D - User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62"/>
          <a:stretch/>
        </p:blipFill>
        <p:spPr>
          <a:xfrm>
            <a:off x="8506982" y="2396896"/>
            <a:ext cx="840694" cy="7602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62"/>
          <a:stretch/>
        </p:blipFill>
        <p:spPr>
          <a:xfrm rot="10800000">
            <a:off x="8719763" y="4634613"/>
            <a:ext cx="840694" cy="7602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19016" y="1377440"/>
            <a:ext cx="2916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procedure</a:t>
            </a:r>
          </a:p>
          <a:p>
            <a:endParaRPr lang="en-US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49" y="1827183"/>
            <a:ext cx="847523" cy="840548"/>
          </a:xfrm>
          <a:prstGeom prst="rect">
            <a:avLst/>
          </a:prstGeom>
        </p:spPr>
      </p:pic>
      <p:sp>
        <p:nvSpPr>
          <p:cNvPr id="62" name="CustomShape 1"/>
          <p:cNvSpPr/>
          <p:nvPr/>
        </p:nvSpPr>
        <p:spPr>
          <a:xfrm>
            <a:off x="6202276" y="3681396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Text Message</a:t>
            </a:r>
          </a:p>
        </p:txBody>
      </p:sp>
      <p:sp>
        <p:nvSpPr>
          <p:cNvPr id="63" name="CustomShape 1"/>
          <p:cNvSpPr/>
          <p:nvPr/>
        </p:nvSpPr>
        <p:spPr>
          <a:xfrm>
            <a:off x="8497040" y="5488748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Voice input</a:t>
            </a:r>
          </a:p>
        </p:txBody>
      </p:sp>
      <p:sp>
        <p:nvSpPr>
          <p:cNvPr id="64" name="Arrow: Right 63"/>
          <p:cNvSpPr/>
          <p:nvPr/>
        </p:nvSpPr>
        <p:spPr>
          <a:xfrm rot="10800000">
            <a:off x="4723472" y="4858685"/>
            <a:ext cx="1000548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10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9E41838-9F82-45F2-9914-39EA99FC5E9D}"/>
              </a:ext>
            </a:extLst>
          </p:cNvPr>
          <p:cNvSpPr txBox="1"/>
          <p:nvPr/>
        </p:nvSpPr>
        <p:spPr>
          <a:xfrm>
            <a:off x="4617754" y="6485962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2928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5" grpId="0" animBg="1"/>
      <p:bldP spid="26" grpId="0"/>
      <p:bldP spid="44" grpId="0" animBg="1"/>
      <p:bldP spid="45" grpId="0" animBg="1"/>
      <p:bldP spid="47" grpId="0" animBg="1"/>
      <p:bldP spid="50" grpId="0" animBg="1"/>
      <p:bldP spid="51" grpId="0" animBg="1"/>
      <p:bldP spid="55" grpId="0" animBg="1"/>
      <p:bldP spid="57" grpId="0"/>
      <p:bldP spid="58" grpId="0"/>
      <p:bldP spid="38" grpId="0"/>
      <p:bldP spid="59" grpId="0"/>
      <p:bldP spid="53" grpId="0"/>
      <p:bldP spid="62" grpId="0"/>
      <p:bldP spid="63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28" y="1371207"/>
            <a:ext cx="2403715" cy="24884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26" y="3825551"/>
            <a:ext cx="2461123" cy="24453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13" y="3827308"/>
            <a:ext cx="2403715" cy="27446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27" y="1372964"/>
            <a:ext cx="2451790" cy="24884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9137" y="2442013"/>
            <a:ext cx="2229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8767" y="3979291"/>
            <a:ext cx="2229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Recognition Module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9779" y="2440256"/>
            <a:ext cx="2675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5974" y="3996348"/>
            <a:ext cx="235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11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CC85D6-356F-4335-A63C-473538DEC407}"/>
              </a:ext>
            </a:extLst>
          </p:cNvPr>
          <p:cNvSpPr txBox="1"/>
          <p:nvPr/>
        </p:nvSpPr>
        <p:spPr>
          <a:xfrm>
            <a:off x="4711211" y="6462756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14029264 – </a:t>
            </a:r>
            <a:r>
              <a:rPr lang="en-US" b="1" dirty="0" err="1"/>
              <a:t>S.Y.M.Perera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7917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54" y="1713627"/>
            <a:ext cx="4104120" cy="42488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5320147"/>
            <a:ext cx="1127161" cy="11216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93" y="5310169"/>
            <a:ext cx="1105060" cy="12618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4181834"/>
            <a:ext cx="1127161" cy="1144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017" y="1343630"/>
            <a:ext cx="406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86833" y="5393130"/>
            <a:ext cx="22296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Recognition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09781" y="4589760"/>
            <a:ext cx="118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26652" y="5362341"/>
            <a:ext cx="1169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99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 </a:t>
            </a:r>
          </a:p>
          <a:p>
            <a:pPr algn="ctr"/>
            <a:r>
              <a:rPr lang="en-US" sz="1100" b="1" dirty="0">
                <a:solidFill>
                  <a:srgbClr val="99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Compression &amp; Extraction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80452" y="2781450"/>
            <a:ext cx="30279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Having Senses for each Finger joints with high flexibility. Hearing impaired user can bend or stretch very easily from each sense to create the user’s 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6077" y="6346711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544BA9-15DA-4736-A50C-20EE52D93810}"/>
              </a:ext>
            </a:extLst>
          </p:cNvPr>
          <p:cNvSpPr txBox="1"/>
          <p:nvPr/>
        </p:nvSpPr>
        <p:spPr>
          <a:xfrm>
            <a:off x="4769847" y="6489863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14029264 – </a:t>
            </a:r>
            <a:r>
              <a:rPr lang="en-US" b="1" dirty="0" err="1"/>
              <a:t>S.Y.M.Perera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099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938" y="4181026"/>
            <a:ext cx="1105060" cy="11440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5320147"/>
            <a:ext cx="1127161" cy="11216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93" y="5310169"/>
            <a:ext cx="1105060" cy="12618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97" y="1736333"/>
            <a:ext cx="4227696" cy="4290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0337" y="4669883"/>
            <a:ext cx="1000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97496" y="5437141"/>
            <a:ext cx="22296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Recognition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26652" y="5427163"/>
            <a:ext cx="1169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99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1969" y="2749865"/>
            <a:ext cx="2425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input by the user is sent to a module which tries to recognize word by word through </a:t>
            </a:r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 Analysis</a:t>
            </a:r>
            <a:r>
              <a:rPr lang="en-US" sz="2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017" y="1343630"/>
            <a:ext cx="406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9121949" y="63627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pPr/>
              <a:t>13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30723AB-3287-4D2C-9CCD-278270D82332}"/>
              </a:ext>
            </a:extLst>
          </p:cNvPr>
          <p:cNvSpPr txBox="1"/>
          <p:nvPr/>
        </p:nvSpPr>
        <p:spPr>
          <a:xfrm>
            <a:off x="4769847" y="6469452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14029264 – </a:t>
            </a:r>
            <a:r>
              <a:rPr lang="en-US" b="1" dirty="0" err="1"/>
              <a:t>S.Y.M.Perera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51763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938" y="4181026"/>
            <a:ext cx="1105060" cy="11440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42" y="2108902"/>
            <a:ext cx="4376912" cy="43553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93" y="5310169"/>
            <a:ext cx="1105060" cy="12618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4181834"/>
            <a:ext cx="1127161" cy="1144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0337" y="4669883"/>
            <a:ext cx="1000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20444" y="4654465"/>
            <a:ext cx="118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26652" y="5427163"/>
            <a:ext cx="1169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99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14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2636" y="6414087"/>
            <a:ext cx="3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14029264 – </a:t>
            </a:r>
            <a:r>
              <a:rPr lang="en-US" b="1" dirty="0" err="1"/>
              <a:t>S.Y.M.Perera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92491" y="2239446"/>
            <a:ext cx="32027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303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Speech Recognition will recognize the words from the given speech. Spoken words are analyzed by a Spoken Language Understanding. Use of text-to-speech synthesis (TTS) module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016" y="1343630"/>
            <a:ext cx="590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 Recognition Module</a:t>
            </a:r>
          </a:p>
        </p:txBody>
      </p:sp>
    </p:spTree>
    <p:extLst>
      <p:ext uri="{BB962C8B-B14F-4D97-AF65-F5344CB8AC3E}">
        <p14:creationId xmlns:p14="http://schemas.microsoft.com/office/powerpoint/2010/main" val="36736152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938" y="4181026"/>
            <a:ext cx="1105060" cy="11440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5320147"/>
            <a:ext cx="1127161" cy="11216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0" y="2192435"/>
            <a:ext cx="3841757" cy="43866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21" y="4181834"/>
            <a:ext cx="1127161" cy="1144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0337" y="4669883"/>
            <a:ext cx="1000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97496" y="5437141"/>
            <a:ext cx="22296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Recognition </a:t>
            </a:r>
          </a:p>
          <a:p>
            <a:pPr algn="ctr"/>
            <a:r>
              <a:rPr lang="en-US" sz="1100" b="1" dirty="0">
                <a:solidFill>
                  <a:srgbClr val="29292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20444" y="4654465"/>
            <a:ext cx="118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4546" y="2300003"/>
            <a:ext cx="32027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files are send through the networks by compressing. The “GZIP Compression Algorithm” is used for the compression &amp; output GIF is deliver under decompression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016" y="1343630"/>
            <a:ext cx="651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0B1A5F5-A42C-488B-A161-C789B923836E}"/>
              </a:ext>
            </a:extLst>
          </p:cNvPr>
          <p:cNvSpPr txBox="1"/>
          <p:nvPr/>
        </p:nvSpPr>
        <p:spPr>
          <a:xfrm>
            <a:off x="4636890" y="648866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14029264 – </a:t>
            </a:r>
            <a:r>
              <a:rPr lang="en-US" b="1" dirty="0" err="1"/>
              <a:t>S.Y.M.Perera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2228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016" y="1466945"/>
            <a:ext cx="406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40666"/>
              </p:ext>
            </p:extLst>
          </p:nvPr>
        </p:nvGraphicFramePr>
        <p:xfrm>
          <a:off x="1472922" y="3013510"/>
          <a:ext cx="9215802" cy="33166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29670">
                  <a:extLst>
                    <a:ext uri="{9D8B030D-6E8A-4147-A177-3AD203B41FA5}">
                      <a16:colId xmlns="" xmlns:a16="http://schemas.microsoft.com/office/drawing/2014/main" val="3112625293"/>
                    </a:ext>
                  </a:extLst>
                </a:gridCol>
                <a:gridCol w="2086132">
                  <a:extLst>
                    <a:ext uri="{9D8B030D-6E8A-4147-A177-3AD203B41FA5}">
                      <a16:colId xmlns="" xmlns:a16="http://schemas.microsoft.com/office/drawing/2014/main" val="3542780490"/>
                    </a:ext>
                  </a:extLst>
                </a:gridCol>
              </a:tblGrid>
              <a:tr h="55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5832971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1545676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5163927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0629223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3939370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2489004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78" y="3613676"/>
            <a:ext cx="407376" cy="4073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2B53052-02D7-4364-9680-500FD208BB72}"/>
              </a:ext>
            </a:extLst>
          </p:cNvPr>
          <p:cNvGrpSpPr/>
          <p:nvPr/>
        </p:nvGrpSpPr>
        <p:grpSpPr>
          <a:xfrm>
            <a:off x="2232453" y="2262962"/>
            <a:ext cx="6977451" cy="415515"/>
            <a:chOff x="2080053" y="2249060"/>
            <a:chExt cx="6977451" cy="41551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222" y="2249060"/>
              <a:ext cx="407376" cy="4073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43" y="2249060"/>
              <a:ext cx="407376" cy="40737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105598" y="2258211"/>
              <a:ext cx="19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Work in progress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2619" y="2268082"/>
              <a:ext cx="145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Waiting Task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053" y="2257199"/>
              <a:ext cx="407376" cy="40737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487429" y="2266350"/>
              <a:ext cx="17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Task completed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72920" y="3651720"/>
            <a:ext cx="21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2D model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2920" y="4186600"/>
            <a:ext cx="408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Convert created 2D model sign to Text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72920" y="4725434"/>
            <a:ext cx="21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Offline Messaging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2920" y="5311570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72920" y="584456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Signs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5859454"/>
            <a:ext cx="407376" cy="40737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79" y="4719749"/>
            <a:ext cx="407376" cy="4073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78" y="4222733"/>
            <a:ext cx="407376" cy="4073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5290942"/>
            <a:ext cx="407376" cy="407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AB67814-C6DC-497D-8FF6-636A302A01ED}"/>
              </a:ext>
            </a:extLst>
          </p:cNvPr>
          <p:cNvSpPr txBox="1"/>
          <p:nvPr/>
        </p:nvSpPr>
        <p:spPr>
          <a:xfrm>
            <a:off x="4628345" y="649378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14076176 – </a:t>
            </a:r>
            <a:r>
              <a:rPr lang="en-US" b="1" dirty="0" err="1"/>
              <a:t>A.M.O.P.Bandara</a:t>
            </a:r>
            <a:endParaRPr lang="en-US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2215992-E028-4352-933D-47DDA5D6FA36}"/>
              </a:ext>
            </a:extLst>
          </p:cNvPr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CB2F9BF-6F40-4650-8C5F-FA2112C5647E}"/>
              </a:ext>
            </a:extLst>
          </p:cNvPr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13861"/>
              </p:ext>
            </p:extLst>
          </p:nvPr>
        </p:nvGraphicFramePr>
        <p:xfrm>
          <a:off x="1648649" y="3224035"/>
          <a:ext cx="9274595" cy="299067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729442">
                  <a:extLst>
                    <a:ext uri="{9D8B030D-6E8A-4147-A177-3AD203B41FA5}">
                      <a16:colId xmlns="" xmlns:a16="http://schemas.microsoft.com/office/drawing/2014/main" val="80372230"/>
                    </a:ext>
                  </a:extLst>
                </a:gridCol>
                <a:gridCol w="2545153">
                  <a:extLst>
                    <a:ext uri="{9D8B030D-6E8A-4147-A177-3AD203B41FA5}">
                      <a16:colId xmlns="" xmlns:a16="http://schemas.microsoft.com/office/drawing/2014/main" val="3404265386"/>
                    </a:ext>
                  </a:extLst>
                </a:gridCol>
              </a:tblGrid>
              <a:tr h="705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0255453"/>
                  </a:ext>
                </a:extLst>
              </a:tr>
              <a:tr h="568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6802457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8387554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170312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705889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016" y="1371207"/>
            <a:ext cx="41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17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39" y="5144670"/>
            <a:ext cx="407376" cy="4073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7621" y="3987017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to Sign Language using Semantic Analysis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17621" y="4552081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Handling Sinhala API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7621" y="5134700"/>
            <a:ext cx="482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Interaction with Chat application “Sanwadha”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48649" y="5711506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39" y="5712598"/>
            <a:ext cx="407376" cy="4073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39" y="3983609"/>
            <a:ext cx="407376" cy="4073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39" y="4582347"/>
            <a:ext cx="407376" cy="40737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599E97-B9F5-4B29-A7D3-573668378721}"/>
              </a:ext>
            </a:extLst>
          </p:cNvPr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E78312B0-8953-4F17-A874-AF784F15896E}"/>
              </a:ext>
            </a:extLst>
          </p:cNvPr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644E6BC-43F1-4232-852B-1A3866EA42D9}"/>
              </a:ext>
            </a:extLst>
          </p:cNvPr>
          <p:cNvSpPr txBox="1"/>
          <p:nvPr/>
        </p:nvSpPr>
        <p:spPr>
          <a:xfrm>
            <a:off x="4628345" y="649378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14076176 – </a:t>
            </a:r>
            <a:r>
              <a:rPr lang="en-US" b="1" dirty="0" err="1"/>
              <a:t>A.M.O.P.Bandara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62018D1-BDA4-494D-B606-A6CD6738DF45}"/>
              </a:ext>
            </a:extLst>
          </p:cNvPr>
          <p:cNvGrpSpPr/>
          <p:nvPr/>
        </p:nvGrpSpPr>
        <p:grpSpPr>
          <a:xfrm>
            <a:off x="2232453" y="2262962"/>
            <a:ext cx="6977451" cy="415515"/>
            <a:chOff x="2080053" y="2249060"/>
            <a:chExt cx="6977451" cy="415515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19014DCF-77B1-4481-8022-F876F0778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222" y="2249060"/>
              <a:ext cx="407376" cy="407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15473A4F-6652-4839-9361-2C4E40C7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43" y="2249060"/>
              <a:ext cx="407376" cy="40737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05209A2-0ADD-4A7A-ACD8-20E1D992F712}"/>
                </a:ext>
              </a:extLst>
            </p:cNvPr>
            <p:cNvSpPr txBox="1"/>
            <p:nvPr/>
          </p:nvSpPr>
          <p:spPr>
            <a:xfrm>
              <a:off x="5105598" y="2258211"/>
              <a:ext cx="19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Work in progress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625AB1C-F094-4959-B58F-33F620FED269}"/>
                </a:ext>
              </a:extLst>
            </p:cNvPr>
            <p:cNvSpPr txBox="1"/>
            <p:nvPr/>
          </p:nvSpPr>
          <p:spPr>
            <a:xfrm>
              <a:off x="7602619" y="2268082"/>
              <a:ext cx="145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Waiting Task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C8194E81-DD73-4CA7-8265-557101C0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053" y="2257199"/>
              <a:ext cx="407376" cy="40737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4241E04-8F1D-4DCF-BF5B-B54894AF64AC}"/>
                </a:ext>
              </a:extLst>
            </p:cNvPr>
            <p:cNvSpPr txBox="1"/>
            <p:nvPr/>
          </p:nvSpPr>
          <p:spPr>
            <a:xfrm>
              <a:off x="2487429" y="2266350"/>
              <a:ext cx="17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Task 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1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9016" y="1466945"/>
            <a:ext cx="56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62582"/>
              </p:ext>
            </p:extLst>
          </p:nvPr>
        </p:nvGraphicFramePr>
        <p:xfrm>
          <a:off x="1518307" y="3455454"/>
          <a:ext cx="9120751" cy="27183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03051">
                  <a:extLst>
                    <a:ext uri="{9D8B030D-6E8A-4147-A177-3AD203B41FA5}">
                      <a16:colId xmlns="" xmlns:a16="http://schemas.microsoft.com/office/drawing/2014/main" val="80372230"/>
                    </a:ext>
                  </a:extLst>
                </a:gridCol>
                <a:gridCol w="2817700">
                  <a:extLst>
                    <a:ext uri="{9D8B030D-6E8A-4147-A177-3AD203B41FA5}">
                      <a16:colId xmlns="" xmlns:a16="http://schemas.microsoft.com/office/drawing/2014/main" val="3404265386"/>
                    </a:ext>
                  </a:extLst>
                </a:gridCol>
              </a:tblGrid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0255453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6802457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8387554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170312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7058894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8" y="5196139"/>
            <a:ext cx="407376" cy="4073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8" y="4156409"/>
            <a:ext cx="407376" cy="407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18307" y="4120243"/>
            <a:ext cx="426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 Language to GIF format conversion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18307" y="4639476"/>
            <a:ext cx="524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&amp; GZIP compression algorithm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8307" y="5222095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Interaction with Messenger API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8307" y="5729401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8" y="4682248"/>
            <a:ext cx="407376" cy="4073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8" y="5691357"/>
            <a:ext cx="407376" cy="40737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B749BA5E-F41A-477D-8663-346B2CB66AE0}"/>
              </a:ext>
            </a:extLst>
          </p:cNvPr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7E8F78E-5757-47C5-9755-473C88E3AD2D}"/>
              </a:ext>
            </a:extLst>
          </p:cNvPr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C959CF-4DCA-46B0-9257-D8C83055850D}"/>
              </a:ext>
            </a:extLst>
          </p:cNvPr>
          <p:cNvSpPr txBox="1"/>
          <p:nvPr/>
        </p:nvSpPr>
        <p:spPr>
          <a:xfrm>
            <a:off x="4628345" y="649378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14076176 – </a:t>
            </a:r>
            <a:r>
              <a:rPr lang="en-US" b="1" dirty="0" err="1"/>
              <a:t>A.M.O.P.Bandara</a:t>
            </a:r>
            <a:endParaRPr lang="en-US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790D9DB-1299-4714-AC66-58DACB4499C5}"/>
              </a:ext>
            </a:extLst>
          </p:cNvPr>
          <p:cNvGrpSpPr/>
          <p:nvPr/>
        </p:nvGrpSpPr>
        <p:grpSpPr>
          <a:xfrm>
            <a:off x="2293505" y="2405149"/>
            <a:ext cx="6977451" cy="415515"/>
            <a:chOff x="2080053" y="2249060"/>
            <a:chExt cx="6977451" cy="415515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5216D894-8C0F-4D42-BED2-881AB6AF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222" y="2249060"/>
              <a:ext cx="407376" cy="407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DE90EDE7-C802-48B0-A4CF-57FAECE87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43" y="2249060"/>
              <a:ext cx="407376" cy="40737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00C85E2-7858-43A7-AC2C-B454FDC62F77}"/>
                </a:ext>
              </a:extLst>
            </p:cNvPr>
            <p:cNvSpPr txBox="1"/>
            <p:nvPr/>
          </p:nvSpPr>
          <p:spPr>
            <a:xfrm>
              <a:off x="5105598" y="2258211"/>
              <a:ext cx="19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Work in progress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1E02E05-8468-4927-BBBA-FE0FCB88D9C7}"/>
                </a:ext>
              </a:extLst>
            </p:cNvPr>
            <p:cNvSpPr txBox="1"/>
            <p:nvPr/>
          </p:nvSpPr>
          <p:spPr>
            <a:xfrm>
              <a:off x="7602619" y="2268082"/>
              <a:ext cx="145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Waiting Task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3BA8E3A1-FA6F-4AA7-B70C-7BEFADAC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053" y="2257199"/>
              <a:ext cx="407376" cy="40737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A1DB806-7497-4B93-A0D0-6D72591C04CA}"/>
                </a:ext>
              </a:extLst>
            </p:cNvPr>
            <p:cNvSpPr txBox="1"/>
            <p:nvPr/>
          </p:nvSpPr>
          <p:spPr>
            <a:xfrm>
              <a:off x="2487429" y="2266350"/>
              <a:ext cx="17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Task 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9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016" y="1476151"/>
            <a:ext cx="50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Recognition Module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19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5651"/>
              </p:ext>
            </p:extLst>
          </p:nvPr>
        </p:nvGraphicFramePr>
        <p:xfrm>
          <a:off x="1532162" y="3240545"/>
          <a:ext cx="9120751" cy="27183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03051">
                  <a:extLst>
                    <a:ext uri="{9D8B030D-6E8A-4147-A177-3AD203B41FA5}">
                      <a16:colId xmlns="" xmlns:a16="http://schemas.microsoft.com/office/drawing/2014/main" val="80372230"/>
                    </a:ext>
                  </a:extLst>
                </a:gridCol>
                <a:gridCol w="2817700">
                  <a:extLst>
                    <a:ext uri="{9D8B030D-6E8A-4147-A177-3AD203B41FA5}">
                      <a16:colId xmlns="" xmlns:a16="http://schemas.microsoft.com/office/drawing/2014/main" val="3404265386"/>
                    </a:ext>
                  </a:extLst>
                </a:gridCol>
              </a:tblGrid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0255453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6802457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8387554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170312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7058894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63" y="3929412"/>
            <a:ext cx="407376" cy="407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32162" y="390533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Speech Recognition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32162" y="4424567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Speaker Recognition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32162" y="5007186"/>
            <a:ext cx="31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Natural Language Processing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59626" y="5533514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63" y="5514492"/>
            <a:ext cx="407376" cy="4073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63" y="4474762"/>
            <a:ext cx="407376" cy="4073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63" y="4988164"/>
            <a:ext cx="407376" cy="40737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565325D-03B5-4199-8D4D-CD51D60373DF}"/>
              </a:ext>
            </a:extLst>
          </p:cNvPr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3E24F5-A7E6-4838-8D18-7C6EAB829B81}"/>
              </a:ext>
            </a:extLst>
          </p:cNvPr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8E7D0BA-979F-45A2-B531-BB972EA40B72}"/>
              </a:ext>
            </a:extLst>
          </p:cNvPr>
          <p:cNvSpPr txBox="1"/>
          <p:nvPr/>
        </p:nvSpPr>
        <p:spPr>
          <a:xfrm>
            <a:off x="4628345" y="649378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14076176 – </a:t>
            </a:r>
            <a:r>
              <a:rPr lang="en-US" b="1" dirty="0" err="1"/>
              <a:t>A.M.O.P.Bandara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CAFE9F3-F3B7-4AC0-A5A1-ED7518033D32}"/>
              </a:ext>
            </a:extLst>
          </p:cNvPr>
          <p:cNvGrpSpPr/>
          <p:nvPr/>
        </p:nvGrpSpPr>
        <p:grpSpPr>
          <a:xfrm>
            <a:off x="2232453" y="2262962"/>
            <a:ext cx="6977451" cy="415515"/>
            <a:chOff x="2080053" y="2249060"/>
            <a:chExt cx="6977451" cy="415515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FBFA34BE-1C2A-4454-A98B-F19B6590E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222" y="2249060"/>
              <a:ext cx="407376" cy="40737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91E51E56-8D72-4E79-8788-2E0F391D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43" y="2249060"/>
              <a:ext cx="407376" cy="40737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0BE9429-2C60-458E-A32B-75B517A75947}"/>
                </a:ext>
              </a:extLst>
            </p:cNvPr>
            <p:cNvSpPr txBox="1"/>
            <p:nvPr/>
          </p:nvSpPr>
          <p:spPr>
            <a:xfrm>
              <a:off x="5105598" y="2258211"/>
              <a:ext cx="19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Work in progress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8516E68-C07E-49C0-B6E9-EFAE0E3DE953}"/>
                </a:ext>
              </a:extLst>
            </p:cNvPr>
            <p:cNvSpPr txBox="1"/>
            <p:nvPr/>
          </p:nvSpPr>
          <p:spPr>
            <a:xfrm>
              <a:off x="7602619" y="2268082"/>
              <a:ext cx="145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Waiting Task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E71DB54C-EC22-44A5-B618-6E6C8634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053" y="2257199"/>
              <a:ext cx="407376" cy="40737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2318DA7-85D6-42DA-BB2B-ED7D401574D8}"/>
                </a:ext>
              </a:extLst>
            </p:cNvPr>
            <p:cNvSpPr txBox="1"/>
            <p:nvPr/>
          </p:nvSpPr>
          <p:spPr>
            <a:xfrm>
              <a:off x="2487429" y="2266350"/>
              <a:ext cx="17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Task 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6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CustomShape 1"/>
          <p:cNvSpPr/>
          <p:nvPr/>
        </p:nvSpPr>
        <p:spPr>
          <a:xfrm>
            <a:off x="399930" y="150600"/>
            <a:ext cx="3772020" cy="9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Group Details</a:t>
            </a:r>
            <a:endParaRPr lang="en-US" sz="18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7031" y="1233478"/>
            <a:ext cx="3456395" cy="6583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 	- 17-092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436" y="2114192"/>
            <a:ext cx="1835014" cy="1830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31" y="2096743"/>
            <a:ext cx="1848879" cy="1848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71" y="2114192"/>
            <a:ext cx="1830139" cy="18301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74" y="5227192"/>
            <a:ext cx="1256455" cy="125537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67300" y="4106287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IT14029264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30" y="2063749"/>
            <a:ext cx="1849180" cy="184758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34154" y="4377154"/>
            <a:ext cx="17574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S.Y.M. </a:t>
            </a:r>
            <a:r>
              <a:rPr lang="en-US" sz="2400" b="1" cap="none" spc="0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Perera</a:t>
            </a:r>
            <a:endParaRPr lang="en-US" sz="2000" b="1" cap="none" spc="0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1563" y="4177099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IT14114618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9979" y="4402592"/>
            <a:ext cx="1871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J.P.C.N. Jayalath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8913" y="4177099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IT14106866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56075" y="4429894"/>
            <a:ext cx="14621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W.S. </a:t>
            </a:r>
            <a:r>
              <a:rPr lang="en-US" sz="2000" b="1" dirty="0" err="1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Tissera</a:t>
            </a:r>
            <a:endParaRPr lang="en-US" sz="2000" b="1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9196" y="4189767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IT14076176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1436" y="4414782"/>
            <a:ext cx="20596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A.M.O.P. Bandara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66229" y="5734336"/>
            <a:ext cx="45817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Supervisor- Prof. Samantha </a:t>
            </a:r>
            <a:r>
              <a:rPr lang="en-US" sz="2000" b="1" dirty="0" err="1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Thelijjagoda</a:t>
            </a:r>
            <a:endParaRPr lang="en-US" sz="2000" b="1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55754" y="630361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28804" y="5086350"/>
            <a:ext cx="8415338" cy="14288"/>
          </a:xfrm>
          <a:prstGeom prst="line">
            <a:avLst/>
          </a:prstGeom>
          <a:ln w="38100">
            <a:solidFill>
              <a:srgbClr val="90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8FAB15E-C0B6-41A1-AF37-30FFD1FD633A}"/>
              </a:ext>
            </a:extLst>
          </p:cNvPr>
          <p:cNvSpPr txBox="1"/>
          <p:nvPr/>
        </p:nvSpPr>
        <p:spPr>
          <a:xfrm>
            <a:off x="4506264" y="646795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7129467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743450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74530" y="382514"/>
            <a:ext cx="3772020" cy="1839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Technologies we are using….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689" y="397559"/>
            <a:ext cx="4067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 Studio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 Database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MAYA </a:t>
            </a:r>
            <a:r>
              <a:rPr lang="en-US" sz="2400" dirty="0" smtClean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Autodesk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Adobe Illustrator</a:t>
            </a:r>
            <a:endParaRPr lang="en-US" sz="2400" dirty="0">
              <a:solidFill>
                <a:srgbClr val="7026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Photoshop CC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CorelDraw </a:t>
            </a:r>
            <a:r>
              <a:rPr lang="en-US" sz="2400" dirty="0" smtClean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X7</a:t>
            </a:r>
            <a:endParaRPr lang="en-US" sz="2400" dirty="0">
              <a:solidFill>
                <a:srgbClr val="7026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6" y="1948112"/>
            <a:ext cx="1311893" cy="6537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6" y="2881148"/>
            <a:ext cx="1067871" cy="935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56" y="4425429"/>
            <a:ext cx="681110" cy="6811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05" y="5575150"/>
            <a:ext cx="2129719" cy="364813"/>
          </a:xfrm>
          <a:prstGeom prst="rect">
            <a:avLst/>
          </a:prstGeom>
        </p:spPr>
      </p:pic>
      <p:pic>
        <p:nvPicPr>
          <p:cNvPr id="1026" name="Picture 2" descr="Image result for photosh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61" y="5467857"/>
            <a:ext cx="579398" cy="57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21" y="5401978"/>
            <a:ext cx="989395" cy="555688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/>
          </p:cNvCxnSpPr>
          <p:nvPr/>
        </p:nvCxnSpPr>
        <p:spPr>
          <a:xfrm>
            <a:off x="345394" y="6721475"/>
            <a:ext cx="4398056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65" y="3115199"/>
            <a:ext cx="1138554" cy="113758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00125" y="2344760"/>
            <a:ext cx="2743200" cy="3230390"/>
          </a:xfrm>
          <a:prstGeom prst="rect">
            <a:avLst/>
          </a:prstGeom>
          <a:solidFill>
            <a:srgbClr val="90317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20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355321"/>
            <a:ext cx="3029272" cy="12221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3F5895A-D495-49A1-90C7-706249B108E1}"/>
              </a:ext>
            </a:extLst>
          </p:cNvPr>
          <p:cNvSpPr txBox="1"/>
          <p:nvPr/>
        </p:nvSpPr>
        <p:spPr>
          <a:xfrm>
            <a:off x="4628345" y="649378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14076176 – </a:t>
            </a:r>
            <a:r>
              <a:rPr lang="en-US" b="1" dirty="0" err="1"/>
              <a:t>A.M.O.P.Bandara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89557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7244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5318" y="3954959"/>
            <a:ext cx="5841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&amp; Benefits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07" y="895533"/>
            <a:ext cx="4926984" cy="29333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1211" y="645470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14114618 – J.P.C.N. Jayalath</a:t>
            </a:r>
          </a:p>
        </p:txBody>
      </p:sp>
      <p:sp>
        <p:nvSpPr>
          <p:cNvPr id="12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9016681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21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37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394" y="1588415"/>
            <a:ext cx="11327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hearing impaired people to communicate themselves once they are in distance.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to link hearing impaired people with ordinary people.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fully integrate the Hearing impaired individuals in the society.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Avoids too much texting in chatting.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message sending effective.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 of offline messaging.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47" y="3857442"/>
            <a:ext cx="4023175" cy="26468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8929269" y="6355289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22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582ACA1-02AF-43D0-A24B-984DCE0DBC83}"/>
              </a:ext>
            </a:extLst>
          </p:cNvPr>
          <p:cNvSpPr txBox="1"/>
          <p:nvPr/>
        </p:nvSpPr>
        <p:spPr>
          <a:xfrm>
            <a:off x="4711211" y="645470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14114618 – J.P.C.N. Jayalath</a:t>
            </a:r>
          </a:p>
        </p:txBody>
      </p:sp>
    </p:spTree>
    <p:extLst>
      <p:ext uri="{BB962C8B-B14F-4D97-AF65-F5344CB8AC3E}">
        <p14:creationId xmlns:p14="http://schemas.microsoft.com/office/powerpoint/2010/main" val="16261248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2849" y="1961364"/>
            <a:ext cx="3905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CustomShape 1"/>
          <p:cNvSpPr/>
          <p:nvPr/>
        </p:nvSpPr>
        <p:spPr>
          <a:xfrm>
            <a:off x="371416" y="56662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A7398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Business Pitch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4562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5394" y="6721475"/>
            <a:ext cx="4387834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5587" y="2067597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787" y="1578131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028" y="1480209"/>
            <a:ext cx="56114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spc="-1" dirty="0">
                <a:solidFill>
                  <a:srgbClr val="A73986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How do we earn revenue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029" y="2124507"/>
            <a:ext cx="8205572" cy="527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Government funds via special projects (MOH, Ministry of IT, ICTA).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Endorse through Health Care exhibitions &amp; offering trial accounts.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- Charge for elementary  application – Free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- Charge for Advanced features – Rs.2 per download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Invest through Independent Software Vendors (ISV) in Private Companies.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000" b="1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- “Ahanna Foundation for Deaf” purchase the application 	for Rs.300,000 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69" y="2870731"/>
            <a:ext cx="2890795" cy="2890795"/>
          </a:xfrm>
          <a:prstGeom prst="rect">
            <a:avLst/>
          </a:prstGeom>
        </p:spPr>
      </p:pic>
      <p:sp>
        <p:nvSpPr>
          <p:cNvPr id="16" name="CustomShape 1"/>
          <p:cNvSpPr/>
          <p:nvPr/>
        </p:nvSpPr>
        <p:spPr>
          <a:xfrm>
            <a:off x="1706668" y="6060926"/>
            <a:ext cx="1069662" cy="705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19" name="Slide Number Placeholder 42"/>
          <p:cNvSpPr txBox="1">
            <a:spLocks/>
          </p:cNvSpPr>
          <p:nvPr/>
        </p:nvSpPr>
        <p:spPr>
          <a:xfrm>
            <a:off x="8929269" y="6355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36232-DC50-4BBF-9BAA-E65A5D732CA8}" type="slidenum">
              <a:rPr lang="en-US" sz="2000" b="1" smtClean="0">
                <a:solidFill>
                  <a:schemeClr val="bg1"/>
                </a:solidFill>
              </a:rPr>
              <a:pPr/>
              <a:t>23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C07FEFD-7152-457D-BF02-7AFCAE794C6A}"/>
              </a:ext>
            </a:extLst>
          </p:cNvPr>
          <p:cNvSpPr txBox="1"/>
          <p:nvPr/>
        </p:nvSpPr>
        <p:spPr>
          <a:xfrm>
            <a:off x="4711211" y="645470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14114618 – J.P.C.N. Jayalath</a:t>
            </a:r>
          </a:p>
        </p:txBody>
      </p:sp>
    </p:spTree>
    <p:extLst>
      <p:ext uri="{BB962C8B-B14F-4D97-AF65-F5344CB8AC3E}">
        <p14:creationId xmlns:p14="http://schemas.microsoft.com/office/powerpoint/2010/main" val="10051546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71416" y="56662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A7398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Business Pitch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4562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5394" y="6721475"/>
            <a:ext cx="4387834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5587" y="2067597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787" y="1578131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1245" y="1931803"/>
            <a:ext cx="6999202" cy="444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Digital Marketing 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3275" indent="377825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</a:p>
          <a:p>
            <a:pPr marL="803275" indent="377825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</a:p>
          <a:p>
            <a:pPr marL="803275" indent="377825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Linked In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>
              <a:lnSpc>
                <a:spcPct val="90000"/>
              </a:lnSpc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- As a Plugin to the Facebook Messenger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$8.25 per download of Sanwadha Plugin</a:t>
            </a:r>
          </a:p>
          <a:p>
            <a:pPr>
              <a:lnSpc>
                <a:spcPct val="90000"/>
              </a:lnSpc>
              <a:defRPr/>
            </a:pPr>
            <a:endParaRPr lang="en-US" sz="2000" b="1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1706668" y="6060926"/>
            <a:ext cx="1069662" cy="705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19" name="Slide Number Placeholder 42"/>
          <p:cNvSpPr txBox="1">
            <a:spLocks/>
          </p:cNvSpPr>
          <p:nvPr/>
        </p:nvSpPr>
        <p:spPr>
          <a:xfrm>
            <a:off x="8929269" y="6355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36232-DC50-4BBF-9BAA-E65A5D732CA8}" type="slidenum">
              <a:rPr lang="en-US" sz="2000" b="1" smtClean="0">
                <a:solidFill>
                  <a:schemeClr val="bg1"/>
                </a:solidFill>
              </a:rPr>
              <a:pPr/>
              <a:t>24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A8DEA4-0835-4199-AB85-8CC89CE7E439}"/>
              </a:ext>
            </a:extLst>
          </p:cNvPr>
          <p:cNvSpPr txBox="1"/>
          <p:nvPr/>
        </p:nvSpPr>
        <p:spPr>
          <a:xfrm>
            <a:off x="4711211" y="645470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14114618 – J.P.C.N. Jayalath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4C5AE1F-25F1-4286-9D8F-B7DDCA7C5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33" y="834967"/>
            <a:ext cx="2747611" cy="4884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5D05865-37ED-40A6-84B6-74B8E3D50F29}"/>
              </a:ext>
            </a:extLst>
          </p:cNvPr>
          <p:cNvSpPr/>
          <p:nvPr/>
        </p:nvSpPr>
        <p:spPr>
          <a:xfrm>
            <a:off x="8396582" y="3221937"/>
            <a:ext cx="3076707" cy="266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peech Bubble: Oval 41">
            <a:extLst>
              <a:ext uri="{FF2B5EF4-FFF2-40B4-BE49-F238E27FC236}">
                <a16:creationId xmlns="" xmlns:a16="http://schemas.microsoft.com/office/drawing/2014/main" id="{795C7CC9-3D7D-47D4-9565-F1B7A332BAFD}"/>
              </a:ext>
            </a:extLst>
          </p:cNvPr>
          <p:cNvSpPr/>
          <p:nvPr/>
        </p:nvSpPr>
        <p:spPr>
          <a:xfrm>
            <a:off x="6066984" y="1447661"/>
            <a:ext cx="1408646" cy="1189093"/>
          </a:xfrm>
          <a:prstGeom prst="wedgeEllipseCallout">
            <a:avLst>
              <a:gd name="adj1" fmla="val -46190"/>
              <a:gd name="adj2" fmla="val 49283"/>
            </a:avLst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DCD66F5B-CC2F-4B4B-9A57-D2CD5817E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5" y="2712700"/>
            <a:ext cx="2052762" cy="17578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499CDD5-901B-41AD-A0A3-3CFC04C380CA}"/>
              </a:ext>
            </a:extLst>
          </p:cNvPr>
          <p:cNvSpPr txBox="1"/>
          <p:nvPr/>
        </p:nvSpPr>
        <p:spPr>
          <a:xfrm>
            <a:off x="8619533" y="363296"/>
            <a:ext cx="28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Facebook Messenger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949CBC4-6BE4-4880-87E1-C61A1625A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25" y="1817550"/>
            <a:ext cx="1154405" cy="3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3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  <p:bldP spid="42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2849" y="1961364"/>
            <a:ext cx="3905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CustomShape 1"/>
          <p:cNvSpPr/>
          <p:nvPr/>
        </p:nvSpPr>
        <p:spPr>
          <a:xfrm>
            <a:off x="371416" y="56662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A7398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Business Pitch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4562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5394" y="6721475"/>
            <a:ext cx="4387834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5587" y="2067597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787" y="1578131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394" y="1367378"/>
            <a:ext cx="9612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Give a premium model and then supply additional services.</a:t>
            </a:r>
          </a:p>
          <a:p>
            <a:pPr>
              <a:lnSpc>
                <a:spcPct val="90000"/>
              </a:lnSpc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Forming partnership with companies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20725" indent="263525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Through Advertisements</a:t>
            </a:r>
          </a:p>
          <a:p>
            <a:pPr>
              <a:lnSpc>
                <a:spcPct val="90000"/>
              </a:lnSpc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20725" indent="377825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GB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Google AdSense</a:t>
            </a:r>
          </a:p>
          <a:p>
            <a:pPr>
              <a:lnSpc>
                <a:spcPct val="90000"/>
              </a:lnSpc>
              <a:defRPr/>
            </a:pPr>
            <a:endParaRPr lang="en-GB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1706668" y="6060926"/>
            <a:ext cx="1069662" cy="705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19" name="Slide Number Placeholder 42"/>
          <p:cNvSpPr txBox="1">
            <a:spLocks/>
          </p:cNvSpPr>
          <p:nvPr/>
        </p:nvSpPr>
        <p:spPr>
          <a:xfrm>
            <a:off x="8929269" y="6355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36232-DC50-4BBF-9BAA-E65A5D732CA8}" type="slidenum">
              <a:rPr lang="en-US" sz="2000" b="1" smtClean="0">
                <a:solidFill>
                  <a:schemeClr val="bg1"/>
                </a:solidFill>
              </a:rPr>
              <a:pPr/>
              <a:t>25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A8DEA4-0835-4199-AB85-8CC89CE7E439}"/>
              </a:ext>
            </a:extLst>
          </p:cNvPr>
          <p:cNvSpPr txBox="1"/>
          <p:nvPr/>
        </p:nvSpPr>
        <p:spPr>
          <a:xfrm>
            <a:off x="4711211" y="6454705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14114618 – J.P.C.N. Jayalath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3AE5517B-43BC-4D32-9BFF-F5EA0E071E4D}"/>
              </a:ext>
            </a:extLst>
          </p:cNvPr>
          <p:cNvGrpSpPr/>
          <p:nvPr/>
        </p:nvGrpSpPr>
        <p:grpSpPr>
          <a:xfrm>
            <a:off x="1388635" y="1788906"/>
            <a:ext cx="7221965" cy="1955201"/>
            <a:chOff x="1388635" y="1788906"/>
            <a:chExt cx="7221965" cy="1955201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9CD3FAC7-4C34-4701-9376-BA9A6D47E129}"/>
                </a:ext>
              </a:extLst>
            </p:cNvPr>
            <p:cNvSpPr/>
            <p:nvPr/>
          </p:nvSpPr>
          <p:spPr>
            <a:xfrm>
              <a:off x="6689349" y="1801350"/>
              <a:ext cx="1921251" cy="1936367"/>
            </a:xfrm>
            <a:prstGeom prst="rect">
              <a:avLst/>
            </a:prstGeom>
            <a:gradFill flip="none" rotWithShape="1">
              <a:gsLst>
                <a:gs pos="0">
                  <a:srgbClr val="FF0066">
                    <a:tint val="66000"/>
                    <a:satMod val="160000"/>
                  </a:srgbClr>
                </a:gs>
                <a:gs pos="50000">
                  <a:srgbClr val="FF0066">
                    <a:tint val="44500"/>
                    <a:satMod val="160000"/>
                  </a:srgbClr>
                </a:gs>
                <a:gs pos="100000">
                  <a:srgbClr val="FF0066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F3D4333F-FF28-43A0-AC57-3ABCAAE37B75}"/>
                </a:ext>
              </a:extLst>
            </p:cNvPr>
            <p:cNvSpPr/>
            <p:nvPr/>
          </p:nvSpPr>
          <p:spPr>
            <a:xfrm>
              <a:off x="4055954" y="1788906"/>
              <a:ext cx="1921251" cy="1936367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ACDCF25-5320-4D8B-9D9B-A344356294B8}"/>
                </a:ext>
              </a:extLst>
            </p:cNvPr>
            <p:cNvSpPr/>
            <p:nvPr/>
          </p:nvSpPr>
          <p:spPr>
            <a:xfrm>
              <a:off x="1388635" y="1807740"/>
              <a:ext cx="1921251" cy="1936367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E3BA317-C38D-46B6-AF57-DBC4C123BDA3}"/>
                </a:ext>
              </a:extLst>
            </p:cNvPr>
            <p:cNvSpPr txBox="1"/>
            <p:nvPr/>
          </p:nvSpPr>
          <p:spPr>
            <a:xfrm>
              <a:off x="1719267" y="1957744"/>
              <a:ext cx="1213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accent5">
                      <a:lumMod val="50000"/>
                    </a:schemeClr>
                  </a:solidFill>
                </a:rPr>
                <a:t>Basic Suite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32242A4-7C2A-461E-AAAD-A4FA5C21D79C}"/>
                </a:ext>
              </a:extLst>
            </p:cNvPr>
            <p:cNvSpPr txBox="1"/>
            <p:nvPr/>
          </p:nvSpPr>
          <p:spPr>
            <a:xfrm>
              <a:off x="4389298" y="1950817"/>
              <a:ext cx="1213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accent5">
                      <a:lumMod val="50000"/>
                    </a:schemeClr>
                  </a:solidFill>
                </a:rPr>
                <a:t>Plus Suite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C414A570-B659-40DF-A99D-8B88DE681811}"/>
                </a:ext>
              </a:extLst>
            </p:cNvPr>
            <p:cNvSpPr txBox="1"/>
            <p:nvPr/>
          </p:nvSpPr>
          <p:spPr>
            <a:xfrm>
              <a:off x="7043175" y="1957744"/>
              <a:ext cx="136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accent5">
                      <a:lumMod val="50000"/>
                    </a:schemeClr>
                  </a:solidFill>
                </a:rPr>
                <a:t>Prime Suite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BDBAA70-9A84-4D71-8465-A0B0097D3D37}"/>
                </a:ext>
              </a:extLst>
            </p:cNvPr>
            <p:cNvSpPr txBox="1"/>
            <p:nvPr/>
          </p:nvSpPr>
          <p:spPr>
            <a:xfrm>
              <a:off x="1638189" y="2375624"/>
              <a:ext cx="1374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Basic chat with Animated Stickers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ABE1A59-2978-49F4-93FC-2C7494578CAD}"/>
                </a:ext>
              </a:extLst>
            </p:cNvPr>
            <p:cNvSpPr txBox="1"/>
            <p:nvPr/>
          </p:nvSpPr>
          <p:spPr>
            <a:xfrm>
              <a:off x="4353127" y="2242034"/>
              <a:ext cx="13744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Basic Suite with Learning Sign language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D6F312E-54C8-4B9A-95F9-6F48CD399D3E}"/>
                </a:ext>
              </a:extLst>
            </p:cNvPr>
            <p:cNvSpPr txBox="1"/>
            <p:nvPr/>
          </p:nvSpPr>
          <p:spPr>
            <a:xfrm>
              <a:off x="6962743" y="2438760"/>
              <a:ext cx="1374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Plus Suite with Voice Segment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9A6E991-72C7-4D92-83B6-82D4D4469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60" y="4052227"/>
            <a:ext cx="4647505" cy="15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48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8" y="153777"/>
            <a:ext cx="6161119" cy="6704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3736720"/>
            <a:ext cx="933450" cy="9906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7124" y="3275055"/>
            <a:ext cx="1415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C000"/>
                </a:solidFill>
                <a:latin typeface="+mj-lt"/>
              </a:rPr>
              <a:t>Download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3025" y="2661293"/>
            <a:ext cx="4249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bg1"/>
                </a:solidFill>
                <a:latin typeface="42 Emancipated" panose="00000400000000000000" pitchFamily="2" charset="0"/>
              </a:rPr>
              <a:t>communication</a:t>
            </a:r>
          </a:p>
        </p:txBody>
      </p:sp>
      <p:sp>
        <p:nvSpPr>
          <p:cNvPr id="11" name="Rectangle 10"/>
          <p:cNvSpPr/>
          <p:nvPr/>
        </p:nvSpPr>
        <p:spPr>
          <a:xfrm rot="3753271">
            <a:off x="1301296" y="3994163"/>
            <a:ext cx="27364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bg1"/>
                </a:solidFill>
                <a:latin typeface="-banhart-hollow-" panose="05010101010101010101" pitchFamily="2" charset="2"/>
              </a:rPr>
              <a:t>HAPPY</a:t>
            </a:r>
          </a:p>
        </p:txBody>
      </p:sp>
      <p:sp>
        <p:nvSpPr>
          <p:cNvPr id="12" name="CustomShape 1"/>
          <p:cNvSpPr/>
          <p:nvPr/>
        </p:nvSpPr>
        <p:spPr>
          <a:xfrm rot="18983117">
            <a:off x="1878235" y="4862789"/>
            <a:ext cx="2564448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hiller" panose="04020404031007020602" pitchFamily="82" charset="0"/>
                <a:ea typeface="DejaVu Sans"/>
                <a:cs typeface="Segoe UI" panose="020B0502040204020203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6626741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2348125" y="1038873"/>
            <a:ext cx="8143448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1" normalizeH="0" baseline="0" noProof="0" dirty="0">
                <a:ln>
                  <a:noFill/>
                </a:ln>
                <a:solidFill>
                  <a:srgbClr val="83036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Thank You 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41289" y="6369998"/>
            <a:ext cx="65395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5" y="2952750"/>
            <a:ext cx="2253363" cy="2391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9998"/>
            <a:ext cx="12192000" cy="488002"/>
          </a:xfrm>
          <a:prstGeom prst="rect">
            <a:avLst/>
          </a:prstGeom>
          <a:solidFill>
            <a:srgbClr val="830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85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2551358" y="2474071"/>
            <a:ext cx="7089283" cy="1937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600" spc="-1" dirty="0">
                <a:solidFill>
                  <a:srgbClr val="830368"/>
                </a:solidFill>
                <a:uFill>
                  <a:solidFill>
                    <a:srgbClr val="FFFFFF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Q &amp; 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032224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74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743450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9930" y="150600"/>
            <a:ext cx="3772020" cy="9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Overview</a:t>
            </a:r>
            <a:endParaRPr lang="en-US" sz="18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6910" y="6087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Research Problem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Background Study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Objectives 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Project Overview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Advancement in functionalities 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Technologies</a:t>
            </a:r>
            <a:endParaRPr lang="en-US" sz="2800" spc="-1" dirty="0">
              <a:solidFill>
                <a:srgbClr val="70265B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Business Plan</a:t>
            </a:r>
          </a:p>
          <a:p>
            <a:pPr marL="457920" indent="-457200">
              <a:lnSpc>
                <a:spcPct val="150000"/>
              </a:lnSpc>
              <a:buClr>
                <a:srgbClr val="903175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70265B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963280"/>
            <a:ext cx="1200150" cy="1200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57866" y="1944153"/>
            <a:ext cx="2743200" cy="3230390"/>
          </a:xfrm>
          <a:prstGeom prst="rect">
            <a:avLst/>
          </a:prstGeom>
          <a:solidFill>
            <a:srgbClr val="90317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6881AF-F3F6-4D7B-8657-339B43C194B2}"/>
              </a:ext>
            </a:extLst>
          </p:cNvPr>
          <p:cNvSpPr txBox="1"/>
          <p:nvPr/>
        </p:nvSpPr>
        <p:spPr>
          <a:xfrm>
            <a:off x="4678972" y="648866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3676252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What will go wrong without an Interpreter?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1619714"/>
            <a:ext cx="6374134" cy="4481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1608280"/>
            <a:ext cx="6374134" cy="44933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2712" y="6398251"/>
            <a:ext cx="30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14114618 – J.P.C.N. Jayalath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7D7F105-3A3E-4AA6-813D-6F0AA6850745}"/>
              </a:ext>
            </a:extLst>
          </p:cNvPr>
          <p:cNvSpPr txBox="1"/>
          <p:nvPr/>
        </p:nvSpPr>
        <p:spPr>
          <a:xfrm>
            <a:off x="4612712" y="648866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32040396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Research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2849" y="1961364"/>
            <a:ext cx="3905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394" y="1445151"/>
            <a:ext cx="89215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deaf people feel awkward or become frustrated trying to communicate with ordinary people, especially when no interpreter is available. </a:t>
            </a:r>
            <a:r>
              <a:rPr lang="en-US" sz="16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(SaraEgo1,Communication between deaf and hearing society, 2014)</a:t>
            </a:r>
          </a:p>
          <a:p>
            <a:pPr lvl="0" algn="just"/>
            <a:endParaRPr lang="en-US" sz="2400" dirty="0">
              <a:solidFill>
                <a:srgbClr val="7026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There’s no way to share emotions and feelings unless they meet each other. </a:t>
            </a:r>
            <a:r>
              <a:rPr lang="en-US" sz="16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(M. </a:t>
            </a:r>
            <a:r>
              <a:rPr lang="en-US" sz="1600" dirty="0" err="1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Alimohammadi</a:t>
            </a:r>
            <a:r>
              <a:rPr lang="en-US" sz="16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M. Zahedi, Communication between deaf and hearing children using statistical machine translation, 2015 )</a:t>
            </a:r>
          </a:p>
          <a:p>
            <a:pPr lvl="0" algn="just"/>
            <a:endParaRPr lang="en-US" sz="2400" dirty="0">
              <a:solidFill>
                <a:srgbClr val="7026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Deaf community discourage to be social. </a:t>
            </a:r>
            <a:r>
              <a:rPr lang="en-US" sz="16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(M. </a:t>
            </a:r>
            <a:r>
              <a:rPr lang="en-US" sz="1600" dirty="0" err="1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Alimohammadi</a:t>
            </a:r>
            <a:r>
              <a:rPr lang="en-US" sz="16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M. Zahedi, Communication between deaf and hearing children using statistical machine translation, 2015 )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265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26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Deaf people unable to get any support from ordinary people since there isn’t any common communication mode.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948" y="4067228"/>
            <a:ext cx="2106560" cy="21065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64B2082-9D12-4E3E-BC32-CAA3CA070856}"/>
              </a:ext>
            </a:extLst>
          </p:cNvPr>
          <p:cNvSpPr txBox="1"/>
          <p:nvPr/>
        </p:nvSpPr>
        <p:spPr>
          <a:xfrm>
            <a:off x="4513539" y="6500813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5099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561" y="4495110"/>
            <a:ext cx="1273232" cy="1227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Background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2849" y="1961364"/>
            <a:ext cx="3905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206" y="1418074"/>
            <a:ext cx="77141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Discussions &amp; Interviews</a:t>
            </a:r>
            <a:endParaRPr lang="en-US" sz="28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Prof. Samantha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Thelijjagoda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Head/Department of Information Systems Engineering(SLIIT)</a:t>
            </a:r>
          </a:p>
          <a:p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Rev. Sister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Nirmali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Principal - St. Joseph's School For The Deaf,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Ragama</a:t>
            </a:r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Mr.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Kasun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Jayathunga</a:t>
            </a:r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Founder &amp; CEO at “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Ahanna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(Listening) Foundation”</a:t>
            </a:r>
          </a:p>
          <a:p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Ms.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Rajitha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Viduransi</a:t>
            </a:r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Interpreter for the Deaf, “</a:t>
            </a:r>
            <a:r>
              <a:rPr lang="en-US" sz="2000" dirty="0" err="1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Ahanna</a:t>
            </a:r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(Listening)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62" y="2987981"/>
            <a:ext cx="2429475" cy="1190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B5E3A8-610F-4D17-A175-E66F368ACA19}"/>
              </a:ext>
            </a:extLst>
          </p:cNvPr>
          <p:cNvSpPr txBox="1"/>
          <p:nvPr/>
        </p:nvSpPr>
        <p:spPr>
          <a:xfrm>
            <a:off x="4513539" y="648866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22733503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48948" y="2080469"/>
            <a:ext cx="2694103" cy="2852913"/>
            <a:chOff x="5769790" y="2247173"/>
            <a:chExt cx="1749307" cy="18524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790" y="2247173"/>
              <a:ext cx="1749307" cy="18524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107042" y="2955021"/>
              <a:ext cx="1091821" cy="436728"/>
            </a:xfrm>
            <a:prstGeom prst="rect">
              <a:avLst/>
            </a:prstGeom>
            <a:solidFill>
              <a:srgbClr val="A73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5886450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180915" y="118224"/>
            <a:ext cx="5742213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spc="-1" dirty="0">
                <a:solidFill>
                  <a:srgbClr val="9D357F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What we offer….</a:t>
            </a:r>
          </a:p>
        </p:txBody>
      </p:sp>
      <p:sp>
        <p:nvSpPr>
          <p:cNvPr id="16" name="Oval 15"/>
          <p:cNvSpPr/>
          <p:nvPr/>
        </p:nvSpPr>
        <p:spPr>
          <a:xfrm flipH="1">
            <a:off x="532379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588005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643631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H="1">
            <a:off x="643631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588005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 flipH="1">
            <a:off x="532379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532379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 flipH="1">
            <a:off x="588005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6436315" y="3250483"/>
            <a:ext cx="407762" cy="407762"/>
          </a:xfrm>
          <a:prstGeom prst="ellipse">
            <a:avLst/>
          </a:prstGeom>
          <a:noFill/>
          <a:ln>
            <a:solidFill>
              <a:srgbClr val="A739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2700" y="2959100"/>
            <a:ext cx="2019300" cy="1016000"/>
          </a:xfrm>
          <a:prstGeom prst="rect">
            <a:avLst/>
          </a:prstGeom>
          <a:solidFill>
            <a:srgbClr val="A73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10" y="3118062"/>
            <a:ext cx="1964578" cy="672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/>
              <a:t>7</a:t>
            </a:fld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74018B-F66F-42B8-8DA9-CD194F41A4B7}"/>
              </a:ext>
            </a:extLst>
          </p:cNvPr>
          <p:cNvSpPr txBox="1"/>
          <p:nvPr/>
        </p:nvSpPr>
        <p:spPr>
          <a:xfrm>
            <a:off x="4585456" y="6488668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9029638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73986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55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611757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66225" y="178416"/>
            <a:ext cx="4092557" cy="9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Main Objective</a:t>
            </a:r>
            <a:endParaRPr lang="en-US" sz="18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2282236"/>
            <a:ext cx="65333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83036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deliver excessive support by enabling hearing impaired people to communicate with others and actively interact with the society.</a:t>
            </a:r>
          </a:p>
          <a:p>
            <a:pPr algn="just"/>
            <a:endParaRPr lang="en-US" sz="2400" dirty="0">
              <a:solidFill>
                <a:srgbClr val="A739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400" dirty="0">
              <a:solidFill>
                <a:srgbClr val="A739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1" y="2630264"/>
            <a:ext cx="1301733" cy="13017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8154" y="1745543"/>
            <a:ext cx="2743200" cy="3230390"/>
          </a:xfrm>
          <a:prstGeom prst="rect">
            <a:avLst/>
          </a:prstGeom>
          <a:solidFill>
            <a:srgbClr val="90317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E8489D9-EA6D-4A33-BC1A-474E453D4A94}"/>
              </a:ext>
            </a:extLst>
          </p:cNvPr>
          <p:cNvSpPr txBox="1"/>
          <p:nvPr/>
        </p:nvSpPr>
        <p:spPr>
          <a:xfrm>
            <a:off x="4611757" y="6481210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441100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System Diagram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0770" y="2345336"/>
            <a:ext cx="850360" cy="822552"/>
          </a:xfrm>
          <a:prstGeom prst="roundRect">
            <a:avLst/>
          </a:prstGeom>
          <a:solidFill>
            <a:srgbClr val="26527B"/>
          </a:solidFill>
          <a:ln w="19050">
            <a:solidFill>
              <a:srgbClr val="9D3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1"/>
          <p:cNvSpPr/>
          <p:nvPr/>
        </p:nvSpPr>
        <p:spPr>
          <a:xfrm>
            <a:off x="5702165" y="2473980"/>
            <a:ext cx="713815" cy="565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spc="-1" dirty="0">
                <a:solidFill>
                  <a:srgbClr val="FCBF58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gif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39" y="2852572"/>
            <a:ext cx="749470" cy="749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41" y="1955683"/>
            <a:ext cx="749470" cy="7953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" y="2200887"/>
            <a:ext cx="1142782" cy="1141045"/>
          </a:xfrm>
          <a:prstGeom prst="rect">
            <a:avLst/>
          </a:prstGeom>
        </p:spPr>
      </p:pic>
      <p:sp>
        <p:nvSpPr>
          <p:cNvPr id="14" name="CustomShape 1"/>
          <p:cNvSpPr/>
          <p:nvPr/>
        </p:nvSpPr>
        <p:spPr>
          <a:xfrm>
            <a:off x="10283903" y="3250288"/>
            <a:ext cx="981494" cy="345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D-User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3911026" y="2695289"/>
            <a:ext cx="1322246" cy="292003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stomShape 1"/>
          <p:cNvSpPr/>
          <p:nvPr/>
        </p:nvSpPr>
        <p:spPr>
          <a:xfrm>
            <a:off x="2518631" y="3706191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Text Message</a:t>
            </a:r>
          </a:p>
        </p:txBody>
      </p:sp>
      <p:sp>
        <p:nvSpPr>
          <p:cNvPr id="27" name="CustomShape 1"/>
          <p:cNvSpPr/>
          <p:nvPr/>
        </p:nvSpPr>
        <p:spPr>
          <a:xfrm>
            <a:off x="3793972" y="3074201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Sign Language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86" y="4613783"/>
            <a:ext cx="1953265" cy="10907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370" y="2022810"/>
            <a:ext cx="1142782" cy="114104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1" t="43253" r="31394"/>
          <a:stretch/>
        </p:blipFill>
        <p:spPr>
          <a:xfrm>
            <a:off x="3558552" y="4408684"/>
            <a:ext cx="893068" cy="1585938"/>
          </a:xfrm>
          <a:prstGeom prst="rect">
            <a:avLst/>
          </a:prstGeom>
        </p:spPr>
      </p:pic>
      <p:sp>
        <p:nvSpPr>
          <p:cNvPr id="40" name="Arrow: Right 39"/>
          <p:cNvSpPr/>
          <p:nvPr/>
        </p:nvSpPr>
        <p:spPr>
          <a:xfrm rot="20541610">
            <a:off x="6900076" y="2403731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/>
          <p:cNvSpPr/>
          <p:nvPr/>
        </p:nvSpPr>
        <p:spPr>
          <a:xfrm>
            <a:off x="1810023" y="2675023"/>
            <a:ext cx="786273" cy="268091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/>
          <p:cNvSpPr/>
          <p:nvPr/>
        </p:nvSpPr>
        <p:spPr>
          <a:xfrm rot="1079630">
            <a:off x="6899886" y="2980961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/>
          <p:cNvSpPr/>
          <p:nvPr/>
        </p:nvSpPr>
        <p:spPr>
          <a:xfrm rot="1500142">
            <a:off x="9129104" y="2336440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/>
          <p:cNvSpPr/>
          <p:nvPr/>
        </p:nvSpPr>
        <p:spPr>
          <a:xfrm rot="20608819">
            <a:off x="9128914" y="2913670"/>
            <a:ext cx="653511" cy="275080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/>
          <p:cNvSpPr/>
          <p:nvPr/>
        </p:nvSpPr>
        <p:spPr>
          <a:xfrm rot="8063853">
            <a:off x="9245966" y="4228494"/>
            <a:ext cx="1286938" cy="306026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/>
          <p:cNvSpPr/>
          <p:nvPr/>
        </p:nvSpPr>
        <p:spPr>
          <a:xfrm rot="10800000">
            <a:off x="5186367" y="5157741"/>
            <a:ext cx="1197428" cy="274288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row: Right 54"/>
          <p:cNvSpPr/>
          <p:nvPr/>
        </p:nvSpPr>
        <p:spPr>
          <a:xfrm rot="12371047">
            <a:off x="1671882" y="4440874"/>
            <a:ext cx="1324527" cy="317334"/>
          </a:xfrm>
          <a:prstGeom prst="rightArrow">
            <a:avLst>
              <a:gd name="adj1" fmla="val 50000"/>
              <a:gd name="adj2" fmla="val 97819"/>
            </a:avLst>
          </a:prstGeom>
          <a:solidFill>
            <a:srgbClr val="FF7C8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stomShape 1"/>
          <p:cNvSpPr/>
          <p:nvPr/>
        </p:nvSpPr>
        <p:spPr>
          <a:xfrm>
            <a:off x="7742824" y="5755372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2D Model </a:t>
            </a:r>
          </a:p>
        </p:txBody>
      </p:sp>
      <p:sp>
        <p:nvSpPr>
          <p:cNvPr id="58" name="CustomShape 1"/>
          <p:cNvSpPr/>
          <p:nvPr/>
        </p:nvSpPr>
        <p:spPr>
          <a:xfrm>
            <a:off x="6679830" y="5772156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Animated Stickers 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5357978" y="3147680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Gif Creation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7569292" y="3551963"/>
            <a:ext cx="1370933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Facebook Messenger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stomShape 1"/>
          <p:cNvSpPr/>
          <p:nvPr/>
        </p:nvSpPr>
        <p:spPr>
          <a:xfrm>
            <a:off x="3378333" y="5943143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Text Message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61" y="2132548"/>
            <a:ext cx="886946" cy="15910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31" y="1802430"/>
            <a:ext cx="847523" cy="840548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357817" y="3426692"/>
            <a:ext cx="1392395" cy="49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16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User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20" y="4221780"/>
            <a:ext cx="847523" cy="8405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016" y="1377463"/>
            <a:ext cx="315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Chatting Procedure</a:t>
            </a:r>
            <a:endParaRPr lang="en-US" sz="2400" u="sng" dirty="0"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9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4430CE5-4108-4DF2-8958-2AC4A5D18A0B}"/>
              </a:ext>
            </a:extLst>
          </p:cNvPr>
          <p:cNvSpPr txBox="1"/>
          <p:nvPr/>
        </p:nvSpPr>
        <p:spPr>
          <a:xfrm>
            <a:off x="4630271" y="6476026"/>
            <a:ext cx="370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14106866 – </a:t>
            </a:r>
            <a:r>
              <a:rPr lang="en-US" b="1" dirty="0" err="1"/>
              <a:t>W.Shenali</a:t>
            </a:r>
            <a:r>
              <a:rPr lang="en-US" b="1" dirty="0"/>
              <a:t> Tissera</a:t>
            </a:r>
          </a:p>
        </p:txBody>
      </p:sp>
    </p:spTree>
    <p:extLst>
      <p:ext uri="{BB962C8B-B14F-4D97-AF65-F5344CB8AC3E}">
        <p14:creationId xmlns:p14="http://schemas.microsoft.com/office/powerpoint/2010/main" val="23213678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5" grpId="0" animBg="1"/>
      <p:bldP spid="26" grpId="0"/>
      <p:bldP spid="27" grpId="0"/>
      <p:bldP spid="40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5" grpId="0" animBg="1"/>
      <p:bldP spid="57" grpId="0"/>
      <p:bldP spid="58" grpId="0"/>
      <p:bldP spid="38" grpId="0"/>
      <p:bldP spid="41" grpId="0"/>
      <p:bldP spid="59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940</Words>
  <Application>Microsoft Office PowerPoint</Application>
  <PresentationFormat>Widescreen</PresentationFormat>
  <Paragraphs>302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42 Emancipated</vt:lpstr>
      <vt:lpstr>Arial</vt:lpstr>
      <vt:lpstr>-banhart-hollow-</vt:lpstr>
      <vt:lpstr>Calibri</vt:lpstr>
      <vt:lpstr>Calibri Light</vt:lpstr>
      <vt:lpstr>Chiller</vt:lpstr>
      <vt:lpstr>DejaVu Sans</vt:lpstr>
      <vt:lpstr>Roboto Light</vt:lpstr>
      <vt:lpstr>Segoe UI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Yasintha Perera</dc:creator>
  <cp:lastModifiedBy>Admin</cp:lastModifiedBy>
  <cp:revision>254</cp:revision>
  <dcterms:created xsi:type="dcterms:W3CDTF">2017-03-19T17:01:57Z</dcterms:created>
  <dcterms:modified xsi:type="dcterms:W3CDTF">2017-09-27T05:04:14Z</dcterms:modified>
</cp:coreProperties>
</file>