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2" r:id="rId2"/>
    <p:sldId id="329" r:id="rId3"/>
    <p:sldId id="312" r:id="rId4"/>
    <p:sldId id="375" r:id="rId5"/>
    <p:sldId id="373" r:id="rId6"/>
    <p:sldId id="383" r:id="rId7"/>
    <p:sldId id="376" r:id="rId8"/>
    <p:sldId id="379" r:id="rId9"/>
    <p:sldId id="374" r:id="rId10"/>
    <p:sldId id="378" r:id="rId11"/>
    <p:sldId id="377" r:id="rId12"/>
    <p:sldId id="380" r:id="rId13"/>
    <p:sldId id="381" r:id="rId14"/>
    <p:sldId id="382" r:id="rId15"/>
    <p:sldId id="384" r:id="rId16"/>
    <p:sldId id="388" r:id="rId17"/>
    <p:sldId id="386" r:id="rId18"/>
    <p:sldId id="387" r:id="rId19"/>
    <p:sldId id="390" r:id="rId20"/>
    <p:sldId id="391" r:id="rId21"/>
    <p:sldId id="393" r:id="rId22"/>
    <p:sldId id="392" r:id="rId23"/>
    <p:sldId id="394" r:id="rId24"/>
    <p:sldId id="396" r:id="rId25"/>
    <p:sldId id="395" r:id="rId26"/>
    <p:sldId id="397" r:id="rId27"/>
    <p:sldId id="398" r:id="rId28"/>
    <p:sldId id="399" r:id="rId2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631"/>
    <a:srgbClr val="FC591B"/>
    <a:srgbClr val="4D75FA"/>
    <a:srgbClr val="F6D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74"/>
  </p:normalViewPr>
  <p:slideViewPr>
    <p:cSldViewPr>
      <p:cViewPr varScale="1">
        <p:scale>
          <a:sx n="67" d="100"/>
          <a:sy n="67" d="100"/>
        </p:scale>
        <p:origin x="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F9380-664E-9546-BE60-D31952B8E8C8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A8D3-4FB0-BE40-A92A-63C3533DF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7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5785" y="510844"/>
            <a:ext cx="16632528" cy="226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cs typeface="YS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8316" y="3746348"/>
            <a:ext cx="17207467" cy="3156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863890-055B-E141-966D-825FEC19C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4250" y="1049731"/>
            <a:ext cx="9503650" cy="1157112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 algn="l">
              <a:lnSpc>
                <a:spcPct val="88700"/>
              </a:lnSpc>
              <a:spcBef>
                <a:spcPts val="1120"/>
              </a:spcBef>
            </a:pPr>
            <a:r>
              <a:rPr lang="ru-RU" sz="7400" spc="300" dirty="0">
                <a:latin typeface="YSText-Medium"/>
                <a:cs typeface="YSText-Medium"/>
              </a:rPr>
              <a:t>3 спринт</a:t>
            </a:r>
            <a:endParaRPr sz="7400" spc="300" dirty="0">
              <a:latin typeface="YSText-Medium"/>
              <a:cs typeface="YSText-Medium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2FB667-7927-2A43-8956-8E4940F3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4650" y="9800350"/>
            <a:ext cx="3378200" cy="711200"/>
          </a:xfrm>
          <a:prstGeom prst="rect">
            <a:avLst/>
          </a:prstGeom>
        </p:spPr>
      </p:pic>
      <p:sp>
        <p:nvSpPr>
          <p:cNvPr id="9" name="object 3"/>
          <p:cNvSpPr txBox="1">
            <a:spLocks/>
          </p:cNvSpPr>
          <p:nvPr/>
        </p:nvSpPr>
        <p:spPr>
          <a:xfrm>
            <a:off x="1185425" y="5444304"/>
            <a:ext cx="8866625" cy="13488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 algn="ctr">
              <a:lnSpc>
                <a:spcPct val="88700"/>
              </a:lnSpc>
              <a:spcBef>
                <a:spcPts val="1120"/>
              </a:spcBef>
            </a:pPr>
            <a:r>
              <a:rPr lang="ru-RU" sz="8800" kern="0" spc="300" dirty="0">
                <a:latin typeface="YSText-Medium"/>
                <a:cs typeface="YSText-Medium"/>
              </a:rPr>
              <a:t>Все готовы?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863890-055B-E141-966D-825FEC19C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" y="0"/>
            <a:ext cx="20104100" cy="11308556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8B5D631B-CD98-5248-9CE1-368E6F75B3CF}"/>
              </a:ext>
            </a:extLst>
          </p:cNvPr>
          <p:cNvSpPr txBox="1">
            <a:spLocks/>
          </p:cNvSpPr>
          <p:nvPr/>
        </p:nvSpPr>
        <p:spPr>
          <a:xfrm>
            <a:off x="1033024" y="2073275"/>
            <a:ext cx="10619226" cy="229870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</a:pPr>
            <a:r>
              <a:rPr lang="ru-RU" sz="7400" b="0" kern="0" spc="200" dirty="0">
                <a:latin typeface="YSText-Medium"/>
                <a:cs typeface="YSText-Medium"/>
              </a:rPr>
              <a:t>Анализ бизнес-показателей. </a:t>
            </a:r>
          </a:p>
        </p:txBody>
      </p:sp>
    </p:spTree>
    <p:extLst>
      <p:ext uri="{BB962C8B-B14F-4D97-AF65-F5344CB8AC3E}">
        <p14:creationId xmlns:p14="http://schemas.microsoft.com/office/powerpoint/2010/main" val="316389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01875"/>
            <a:ext cx="17526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Как часто люди возвращаются? </a:t>
            </a:r>
            <a:r>
              <a:rPr lang="ru-RU" sz="4000" b="1" dirty="0">
                <a:solidFill>
                  <a:schemeClr val="bg1"/>
                </a:solidFill>
              </a:rPr>
              <a:t>Ошибки</a:t>
            </a:r>
            <a:r>
              <a:rPr lang="ru-RU" sz="4000" dirty="0">
                <a:solidFill>
                  <a:schemeClr val="bg1"/>
                </a:solidFill>
              </a:rPr>
              <a:t>: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Тепловая карта должна быть тепловой картой, а не черными квадратами. Для этого можно: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или убрать 0 период;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или использовать параметр </a:t>
            </a:r>
            <a:r>
              <a:rPr lang="en-US" sz="4000" dirty="0" err="1">
                <a:solidFill>
                  <a:schemeClr val="bg1"/>
                </a:solidFill>
              </a:rPr>
              <a:t>vmax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Оптимальные подписи оси ОУ.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 берите за 1 (после нулевого!) период и описывайте дальнейшую тенденцию.</a:t>
            </a:r>
          </a:p>
          <a:p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7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01875"/>
            <a:ext cx="175260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Только на этом шаге мы начинаем работать с данными о продажах. </a:t>
            </a:r>
            <a:r>
              <a:rPr lang="ru-RU" sz="4000" dirty="0">
                <a:solidFill>
                  <a:schemeClr val="bg1"/>
                </a:solidFill>
              </a:rPr>
              <a:t>До этого вся работа была на множестве посетителей.</a:t>
            </a:r>
            <a:endParaRPr lang="ru-RU" sz="4000" b="1" dirty="0">
              <a:solidFill>
                <a:schemeClr val="bg1"/>
              </a:solidFill>
            </a:endParaRP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Когда люди начинают покупать? </a:t>
            </a:r>
          </a:p>
          <a:p>
            <a:r>
              <a:rPr lang="ru-RU" sz="4000" dirty="0">
                <a:solidFill>
                  <a:schemeClr val="bg1"/>
                </a:solidFill>
              </a:rPr>
              <a:t>Вопрос можно понять как: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Через сколько времени после первого посещения люди начинают покупать?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 какую по счету сессию люди начинают покупать?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Обе трактовки верны! 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324381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01875"/>
            <a:ext cx="1752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раз покупают за период? 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Пример расчета.</a:t>
            </a:r>
          </a:p>
          <a:p>
            <a:r>
              <a:rPr lang="ru-RU" sz="4000" dirty="0">
                <a:solidFill>
                  <a:schemeClr val="bg1"/>
                </a:solidFill>
              </a:rPr>
              <a:t>Пусть у нас только 1 когорта, вот данные по ее продажам 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50152"/>
              </p:ext>
            </p:extLst>
          </p:nvPr>
        </p:nvGraphicFramePr>
        <p:xfrm>
          <a:off x="2813531" y="5195570"/>
          <a:ext cx="134027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547">
                  <a:extLst>
                    <a:ext uri="{9D8B030D-6E8A-4147-A177-3AD203B41FA5}">
                      <a16:colId xmlns:a16="http://schemas.microsoft.com/office/drawing/2014/main" val="3576358056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3416242582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967743503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1242924185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2364690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Период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4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Количество покупателей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Количество покупок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70749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212850" y="8676929"/>
            <a:ext cx="1752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в среднем 1 покупатель в когорте делает покупок за все время? </a:t>
            </a:r>
          </a:p>
          <a:p>
            <a:r>
              <a:rPr lang="ru-RU" sz="4000" dirty="0">
                <a:solidFill>
                  <a:schemeClr val="bg1"/>
                </a:solidFill>
              </a:rPr>
              <a:t>Ответы с любой точностью пишите в чат.</a:t>
            </a:r>
          </a:p>
        </p:txBody>
      </p:sp>
    </p:spTree>
    <p:extLst>
      <p:ext uri="{BB962C8B-B14F-4D97-AF65-F5344CB8AC3E}">
        <p14:creationId xmlns:p14="http://schemas.microsoft.com/office/powerpoint/2010/main" val="5386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85884"/>
            <a:ext cx="175260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раз покупают за период? 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Важно уточнение вопроса – </a:t>
            </a:r>
            <a:r>
              <a:rPr lang="ru-RU" sz="4000" i="1" dirty="0">
                <a:solidFill>
                  <a:schemeClr val="bg1"/>
                </a:solidFill>
              </a:rPr>
              <a:t>за какой период</a:t>
            </a:r>
            <a:r>
              <a:rPr lang="ru-RU" sz="4000" dirty="0">
                <a:solidFill>
                  <a:schemeClr val="bg1"/>
                </a:solidFill>
              </a:rPr>
              <a:t>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Для расчета показателей за период Х месяцев можно использовать только данные: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по когортам, которые взаимодействуют с компанией в течение Х месяцев или более;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за первые Х месяцев жизни когорт.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17200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606675"/>
            <a:ext cx="175260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Какой средний чек?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Средний чек – это старая метрика с давно устоявшимся определением. Это именно </a:t>
            </a:r>
            <a:r>
              <a:rPr lang="ru-RU" sz="4000" b="1" dirty="0">
                <a:solidFill>
                  <a:schemeClr val="bg1"/>
                </a:solidFill>
              </a:rPr>
              <a:t>среднее</a:t>
            </a:r>
            <a:r>
              <a:rPr lang="ru-RU" sz="4000" dirty="0">
                <a:solidFill>
                  <a:schemeClr val="bg1"/>
                </a:solidFill>
              </a:rPr>
              <a:t> (</a:t>
            </a:r>
            <a:r>
              <a:rPr lang="en-US" sz="4000" dirty="0">
                <a:solidFill>
                  <a:schemeClr val="bg1"/>
                </a:solidFill>
              </a:rPr>
              <a:t>mean)</a:t>
            </a:r>
            <a:r>
              <a:rPr lang="ru-RU" sz="4000" dirty="0">
                <a:solidFill>
                  <a:schemeClr val="bg1"/>
                </a:solidFill>
              </a:rPr>
              <a:t> количество денег, которое покупатель платить за 1 взаимодействие с фирмой. Бизнес прекрасно ее понимает и очень ею интересуется.</a:t>
            </a:r>
          </a:p>
          <a:p>
            <a:endParaRPr lang="ru-RU" sz="4000" b="1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график изменения во времени;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  <a:p>
            <a:r>
              <a:rPr lang="ru-RU" sz="4000" dirty="0">
                <a:solidFill>
                  <a:schemeClr val="bg1"/>
                </a:solidFill>
              </a:rPr>
              <a:t>Если дополнительно хочется сделать </a:t>
            </a:r>
            <a:r>
              <a:rPr lang="ru-RU" sz="4000" dirty="0" err="1">
                <a:solidFill>
                  <a:schemeClr val="bg1"/>
                </a:solidFill>
              </a:rPr>
              <a:t>когортный</a:t>
            </a:r>
            <a:r>
              <a:rPr lang="ru-RU" sz="4000" dirty="0">
                <a:solidFill>
                  <a:schemeClr val="bg1"/>
                </a:solidFill>
              </a:rPr>
              <a:t> анализ – пожалуйста.</a:t>
            </a:r>
          </a:p>
          <a:p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606675"/>
            <a:ext cx="17526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Какой средний чек? </a:t>
            </a:r>
            <a:r>
              <a:rPr lang="ru-RU" sz="4000" b="1" dirty="0">
                <a:solidFill>
                  <a:schemeClr val="bg1"/>
                </a:solidFill>
              </a:rPr>
              <a:t>Ошибки: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сделать предварительную группировку по любому показателю;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слишком сильно опираться на </a:t>
            </a:r>
            <a:r>
              <a:rPr lang="ru-RU" sz="4000" dirty="0" err="1">
                <a:solidFill>
                  <a:schemeClr val="bg1"/>
                </a:solidFill>
              </a:rPr>
              <a:t>когортный</a:t>
            </a:r>
            <a:r>
              <a:rPr lang="ru-RU" sz="4000" dirty="0">
                <a:solidFill>
                  <a:schemeClr val="bg1"/>
                </a:solidFill>
              </a:rPr>
              <a:t> анализ.</a:t>
            </a:r>
          </a:p>
          <a:p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4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835275"/>
            <a:ext cx="1752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 каких единицах измерять?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Можно писать руб., можно писать у.е., можно писать </a:t>
            </a:r>
            <a:r>
              <a:rPr lang="en-US" sz="4000" dirty="0">
                <a:solidFill>
                  <a:schemeClr val="bg1"/>
                </a:solidFill>
              </a:rPr>
              <a:t> $</a:t>
            </a:r>
            <a:r>
              <a:rPr lang="ru-RU" sz="4000" dirty="0">
                <a:solidFill>
                  <a:schemeClr val="bg1"/>
                </a:solidFill>
              </a:rPr>
              <a:t> - все является правильным.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До какого знака после запятой округлять?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У малых финансовых величин есть оптимальное число знаков после запятой.</a:t>
            </a:r>
          </a:p>
        </p:txBody>
      </p:sp>
    </p:spTree>
    <p:extLst>
      <p:ext uri="{BB962C8B-B14F-4D97-AF65-F5344CB8AC3E}">
        <p14:creationId xmlns:p14="http://schemas.microsoft.com/office/powerpoint/2010/main" val="12271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</a:t>
            </a:r>
            <a:r>
              <a:rPr lang="ru-RU" sz="4800" dirty="0" err="1">
                <a:solidFill>
                  <a:schemeClr val="bg1"/>
                </a:solidFill>
              </a:rPr>
              <a:t>Проажи</a:t>
            </a:r>
            <a:r>
              <a:rPr lang="ru-RU" sz="4800" dirty="0">
                <a:solidFill>
                  <a:schemeClr val="bg1"/>
                </a:solidFill>
              </a:rPr>
              <a:t>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денег приносят? (</a:t>
            </a:r>
            <a:r>
              <a:rPr lang="en-US" sz="4000" dirty="0">
                <a:solidFill>
                  <a:schemeClr val="bg1"/>
                </a:solidFill>
              </a:rPr>
              <a:t>LTV)</a:t>
            </a:r>
            <a:endParaRPr lang="ru-RU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Очень часто при расчете </a:t>
            </a:r>
            <a:r>
              <a:rPr lang="en-US" sz="4000" dirty="0">
                <a:solidFill>
                  <a:schemeClr val="bg1"/>
                </a:solidFill>
              </a:rPr>
              <a:t>LTV</a:t>
            </a:r>
            <a:r>
              <a:rPr lang="ru-RU" sz="4000" dirty="0">
                <a:solidFill>
                  <a:schemeClr val="bg1"/>
                </a:solidFill>
              </a:rPr>
              <a:t> хотят перейти от выручки с 1 покупателя к прибыли с 1 покупателя. Для этого нужно знать </a:t>
            </a:r>
            <a:r>
              <a:rPr lang="en-US" sz="4000" b="1" dirty="0">
                <a:solidFill>
                  <a:schemeClr val="bg1"/>
                </a:solidFill>
              </a:rPr>
              <a:t>margin rate</a:t>
            </a:r>
            <a:r>
              <a:rPr lang="en-US" sz="4000" dirty="0">
                <a:solidFill>
                  <a:schemeClr val="bg1"/>
                </a:solidFill>
              </a:rPr>
              <a:t>. </a:t>
            </a:r>
            <a:r>
              <a:rPr lang="ru-RU" sz="4000" dirty="0">
                <a:solidFill>
                  <a:schemeClr val="bg1"/>
                </a:solidFill>
              </a:rPr>
              <a:t>Для вычисления </a:t>
            </a:r>
            <a:r>
              <a:rPr lang="en-US" sz="4000" dirty="0">
                <a:solidFill>
                  <a:schemeClr val="bg1"/>
                </a:solidFill>
              </a:rPr>
              <a:t>margin rate</a:t>
            </a:r>
            <a:r>
              <a:rPr lang="ru-RU" sz="4000" dirty="0">
                <a:solidFill>
                  <a:schemeClr val="bg1"/>
                </a:solidFill>
              </a:rPr>
              <a:t> нужно знать расходы на 1 продажу – этой информации в проекте нет. Варианты решения: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Вообще не вспоминать </a:t>
            </a:r>
            <a:r>
              <a:rPr lang="en-US" sz="4000" dirty="0">
                <a:solidFill>
                  <a:schemeClr val="bg1"/>
                </a:solidFill>
              </a:rPr>
              <a:t>margin rate</a:t>
            </a:r>
            <a:r>
              <a:rPr lang="ru-RU" sz="4000" dirty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Написать, что, поскольку данных нет – считаем </a:t>
            </a:r>
            <a:r>
              <a:rPr lang="en-US" sz="4000" dirty="0">
                <a:solidFill>
                  <a:schemeClr val="bg1"/>
                </a:solidFill>
              </a:rPr>
              <a:t>margin rate</a:t>
            </a:r>
            <a:r>
              <a:rPr lang="ru-RU" sz="4000" dirty="0">
                <a:solidFill>
                  <a:schemeClr val="bg1"/>
                </a:solidFill>
              </a:rPr>
              <a:t> = 100%.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Выбрать любое другое значение </a:t>
            </a:r>
            <a:r>
              <a:rPr lang="en-US" sz="4000" dirty="0">
                <a:solidFill>
                  <a:schemeClr val="bg1"/>
                </a:solidFill>
              </a:rPr>
              <a:t>margin rate</a:t>
            </a:r>
            <a:r>
              <a:rPr lang="ru-RU" sz="4000" dirty="0">
                <a:solidFill>
                  <a:schemeClr val="bg1"/>
                </a:solidFill>
              </a:rPr>
              <a:t> и считать дальше, опираясь на него.</a:t>
            </a:r>
          </a:p>
        </p:txBody>
      </p:sp>
    </p:spTree>
    <p:extLst>
      <p:ext uri="{BB962C8B-B14F-4D97-AF65-F5344CB8AC3E}">
        <p14:creationId xmlns:p14="http://schemas.microsoft.com/office/powerpoint/2010/main" val="122479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Продукт.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99219" y="2264940"/>
            <a:ext cx="17526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денег приносят? (</a:t>
            </a:r>
            <a:r>
              <a:rPr lang="en-US" sz="4000" dirty="0">
                <a:solidFill>
                  <a:schemeClr val="bg1"/>
                </a:solidFill>
              </a:rPr>
              <a:t>LTV)</a:t>
            </a:r>
            <a:endParaRPr lang="ru-RU" sz="4000" dirty="0">
              <a:solidFill>
                <a:schemeClr val="bg1"/>
              </a:solidFill>
            </a:endParaRP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В финансовом менеджменте вопрос «когда» так же важен, как и вопрос «сколько»: 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algn="ctr"/>
            <a:r>
              <a:rPr lang="en-US" sz="6600" strike="sngStrike" dirty="0">
                <a:solidFill>
                  <a:schemeClr val="bg1"/>
                </a:solidFill>
              </a:rPr>
              <a:t>LTV </a:t>
            </a:r>
            <a:r>
              <a:rPr lang="ru-RU" sz="6600" strike="sngStrike" dirty="0">
                <a:solidFill>
                  <a:schemeClr val="bg1"/>
                </a:solidFill>
              </a:rPr>
              <a:t>= 3 	у.е.</a:t>
            </a:r>
            <a:r>
              <a:rPr lang="ru-RU" sz="6600" dirty="0">
                <a:solidFill>
                  <a:schemeClr val="bg1"/>
                </a:solidFill>
              </a:rPr>
              <a:t>                    </a:t>
            </a:r>
            <a:r>
              <a:rPr lang="en-US" sz="6600" dirty="0">
                <a:solidFill>
                  <a:schemeClr val="bg1"/>
                </a:solidFill>
              </a:rPr>
              <a:t>LTV </a:t>
            </a:r>
            <a:r>
              <a:rPr lang="ru-RU" sz="6600" dirty="0">
                <a:solidFill>
                  <a:schemeClr val="bg1"/>
                </a:solidFill>
              </a:rPr>
              <a:t>= 3 у.е./год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b="1" dirty="0">
                <a:solidFill>
                  <a:schemeClr val="bg1"/>
                </a:solidFill>
              </a:rPr>
              <a:t>Выбор периода расчета важен!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Продукт.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денег приносят? (</a:t>
            </a:r>
            <a:r>
              <a:rPr lang="en-US" sz="4000" dirty="0">
                <a:solidFill>
                  <a:schemeClr val="bg1"/>
                </a:solidFill>
              </a:rPr>
              <a:t>LTV)</a:t>
            </a:r>
            <a:endParaRPr lang="ru-RU" sz="4000" dirty="0">
              <a:solidFill>
                <a:schemeClr val="bg1"/>
              </a:solidFill>
            </a:endParaRP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Метод проверки: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LTV</a:t>
            </a:r>
            <a:r>
              <a:rPr lang="ru-RU" sz="4000" dirty="0">
                <a:solidFill>
                  <a:schemeClr val="bg1"/>
                </a:solidFill>
              </a:rPr>
              <a:t> за </a:t>
            </a:r>
            <a:r>
              <a:rPr lang="en-US" sz="4000" dirty="0">
                <a:solidFill>
                  <a:schemeClr val="bg1"/>
                </a:solidFill>
              </a:rPr>
              <a:t>X</a:t>
            </a:r>
            <a:r>
              <a:rPr lang="ru-RU" sz="4000" dirty="0">
                <a:solidFill>
                  <a:schemeClr val="bg1"/>
                </a:solidFill>
              </a:rPr>
              <a:t> месяцев = Число покупок за Х месяцев  * средний чек.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910" y="3660273"/>
            <a:ext cx="2747645" cy="2744470"/>
          </a:xfrm>
          <a:custGeom>
            <a:avLst/>
            <a:gdLst/>
            <a:ahLst/>
            <a:cxnLst/>
            <a:rect l="l" t="t" r="r" b="b"/>
            <a:pathLst>
              <a:path w="2747645" h="2744470">
                <a:moveTo>
                  <a:pt x="2747442" y="0"/>
                </a:moveTo>
                <a:lnTo>
                  <a:pt x="2698932" y="2256"/>
                </a:lnTo>
                <a:lnTo>
                  <a:pt x="2650637" y="5314"/>
                </a:lnTo>
                <a:lnTo>
                  <a:pt x="2602563" y="9168"/>
                </a:lnTo>
                <a:lnTo>
                  <a:pt x="2554715" y="13810"/>
                </a:lnTo>
                <a:lnTo>
                  <a:pt x="2507101" y="19235"/>
                </a:lnTo>
                <a:lnTo>
                  <a:pt x="2459728" y="25435"/>
                </a:lnTo>
                <a:lnTo>
                  <a:pt x="2412601" y="32404"/>
                </a:lnTo>
                <a:lnTo>
                  <a:pt x="2365727" y="40135"/>
                </a:lnTo>
                <a:lnTo>
                  <a:pt x="2319113" y="48623"/>
                </a:lnTo>
                <a:lnTo>
                  <a:pt x="2272765" y="57860"/>
                </a:lnTo>
                <a:lnTo>
                  <a:pt x="2226690" y="67841"/>
                </a:lnTo>
                <a:lnTo>
                  <a:pt x="2180894" y="78557"/>
                </a:lnTo>
                <a:lnTo>
                  <a:pt x="2135384" y="90004"/>
                </a:lnTo>
                <a:lnTo>
                  <a:pt x="2090166" y="102174"/>
                </a:lnTo>
                <a:lnTo>
                  <a:pt x="2045247" y="115061"/>
                </a:lnTo>
                <a:lnTo>
                  <a:pt x="2000634" y="128659"/>
                </a:lnTo>
                <a:lnTo>
                  <a:pt x="1956332" y="142960"/>
                </a:lnTo>
                <a:lnTo>
                  <a:pt x="1912349" y="157959"/>
                </a:lnTo>
                <a:lnTo>
                  <a:pt x="1868691" y="173648"/>
                </a:lnTo>
                <a:lnTo>
                  <a:pt x="1825364" y="190022"/>
                </a:lnTo>
                <a:lnTo>
                  <a:pt x="1782376" y="207074"/>
                </a:lnTo>
                <a:lnTo>
                  <a:pt x="1739731" y="224796"/>
                </a:lnTo>
                <a:lnTo>
                  <a:pt x="1697438" y="243184"/>
                </a:lnTo>
                <a:lnTo>
                  <a:pt x="1655503" y="262230"/>
                </a:lnTo>
                <a:lnTo>
                  <a:pt x="1613932" y="281927"/>
                </a:lnTo>
                <a:lnTo>
                  <a:pt x="1572731" y="302269"/>
                </a:lnTo>
                <a:lnTo>
                  <a:pt x="1531908" y="323250"/>
                </a:lnTo>
                <a:lnTo>
                  <a:pt x="1491468" y="344864"/>
                </a:lnTo>
                <a:lnTo>
                  <a:pt x="1451418" y="367102"/>
                </a:lnTo>
                <a:lnTo>
                  <a:pt x="1411765" y="389960"/>
                </a:lnTo>
                <a:lnTo>
                  <a:pt x="1372516" y="413430"/>
                </a:lnTo>
                <a:lnTo>
                  <a:pt x="1333676" y="437506"/>
                </a:lnTo>
                <a:lnTo>
                  <a:pt x="1295253" y="462182"/>
                </a:lnTo>
                <a:lnTo>
                  <a:pt x="1257252" y="487451"/>
                </a:lnTo>
                <a:lnTo>
                  <a:pt x="1219681" y="513306"/>
                </a:lnTo>
                <a:lnTo>
                  <a:pt x="1182545" y="539741"/>
                </a:lnTo>
                <a:lnTo>
                  <a:pt x="1145852" y="566749"/>
                </a:lnTo>
                <a:lnTo>
                  <a:pt x="1109608" y="594324"/>
                </a:lnTo>
                <a:lnTo>
                  <a:pt x="1073820" y="622460"/>
                </a:lnTo>
                <a:lnTo>
                  <a:pt x="1038493" y="651149"/>
                </a:lnTo>
                <a:lnTo>
                  <a:pt x="1003635" y="680385"/>
                </a:lnTo>
                <a:lnTo>
                  <a:pt x="969252" y="710163"/>
                </a:lnTo>
                <a:lnTo>
                  <a:pt x="935351" y="740474"/>
                </a:lnTo>
                <a:lnTo>
                  <a:pt x="901938" y="771313"/>
                </a:lnTo>
                <a:lnTo>
                  <a:pt x="869019" y="802674"/>
                </a:lnTo>
                <a:lnTo>
                  <a:pt x="836602" y="834549"/>
                </a:lnTo>
                <a:lnTo>
                  <a:pt x="804692" y="866932"/>
                </a:lnTo>
                <a:lnTo>
                  <a:pt x="773296" y="899816"/>
                </a:lnTo>
                <a:lnTo>
                  <a:pt x="742421" y="933196"/>
                </a:lnTo>
                <a:lnTo>
                  <a:pt x="712074" y="967064"/>
                </a:lnTo>
                <a:lnTo>
                  <a:pt x="682260" y="1001415"/>
                </a:lnTo>
                <a:lnTo>
                  <a:pt x="652986" y="1036240"/>
                </a:lnTo>
                <a:lnTo>
                  <a:pt x="624259" y="1071535"/>
                </a:lnTo>
                <a:lnTo>
                  <a:pt x="596086" y="1107292"/>
                </a:lnTo>
                <a:lnTo>
                  <a:pt x="568473" y="1143505"/>
                </a:lnTo>
                <a:lnTo>
                  <a:pt x="541425" y="1180168"/>
                </a:lnTo>
                <a:lnTo>
                  <a:pt x="514951" y="1217273"/>
                </a:lnTo>
                <a:lnTo>
                  <a:pt x="489056" y="1254815"/>
                </a:lnTo>
                <a:lnTo>
                  <a:pt x="463748" y="1292786"/>
                </a:lnTo>
                <a:lnTo>
                  <a:pt x="439031" y="1331181"/>
                </a:lnTo>
                <a:lnTo>
                  <a:pt x="414914" y="1369993"/>
                </a:lnTo>
                <a:lnTo>
                  <a:pt x="391403" y="1409215"/>
                </a:lnTo>
                <a:lnTo>
                  <a:pt x="368503" y="1448840"/>
                </a:lnTo>
                <a:lnTo>
                  <a:pt x="346222" y="1488863"/>
                </a:lnTo>
                <a:lnTo>
                  <a:pt x="324566" y="1529276"/>
                </a:lnTo>
                <a:lnTo>
                  <a:pt x="303542" y="1570074"/>
                </a:lnTo>
                <a:lnTo>
                  <a:pt x="283156" y="1611249"/>
                </a:lnTo>
                <a:lnTo>
                  <a:pt x="263414" y="1652795"/>
                </a:lnTo>
                <a:lnTo>
                  <a:pt x="244324" y="1694706"/>
                </a:lnTo>
                <a:lnTo>
                  <a:pt x="225892" y="1736975"/>
                </a:lnTo>
                <a:lnTo>
                  <a:pt x="208124" y="1779595"/>
                </a:lnTo>
                <a:lnTo>
                  <a:pt x="191027" y="1822560"/>
                </a:lnTo>
                <a:lnTo>
                  <a:pt x="174607" y="1865864"/>
                </a:lnTo>
                <a:lnTo>
                  <a:pt x="158871" y="1909500"/>
                </a:lnTo>
                <a:lnTo>
                  <a:pt x="143825" y="1953461"/>
                </a:lnTo>
                <a:lnTo>
                  <a:pt x="129476" y="1997741"/>
                </a:lnTo>
                <a:lnTo>
                  <a:pt x="115831" y="2042334"/>
                </a:lnTo>
                <a:lnTo>
                  <a:pt x="102895" y="2087232"/>
                </a:lnTo>
                <a:lnTo>
                  <a:pt x="90676" y="2132430"/>
                </a:lnTo>
                <a:lnTo>
                  <a:pt x="79181" y="2177920"/>
                </a:lnTo>
                <a:lnTo>
                  <a:pt x="68414" y="2223697"/>
                </a:lnTo>
                <a:lnTo>
                  <a:pt x="58384" y="2269753"/>
                </a:lnTo>
                <a:lnTo>
                  <a:pt x="49096" y="2316083"/>
                </a:lnTo>
                <a:lnTo>
                  <a:pt x="40558" y="2362679"/>
                </a:lnTo>
                <a:lnTo>
                  <a:pt x="32775" y="2409536"/>
                </a:lnTo>
                <a:lnTo>
                  <a:pt x="25754" y="2456646"/>
                </a:lnTo>
                <a:lnTo>
                  <a:pt x="19502" y="2504003"/>
                </a:lnTo>
                <a:lnTo>
                  <a:pt x="14025" y="2551601"/>
                </a:lnTo>
                <a:lnTo>
                  <a:pt x="9329" y="2599433"/>
                </a:lnTo>
                <a:lnTo>
                  <a:pt x="5422" y="2647492"/>
                </a:lnTo>
                <a:lnTo>
                  <a:pt x="2310" y="2695773"/>
                </a:lnTo>
                <a:lnTo>
                  <a:pt x="0" y="2744268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960439" y="6632617"/>
            <a:ext cx="2741295" cy="2744470"/>
          </a:xfrm>
          <a:custGeom>
            <a:avLst/>
            <a:gdLst/>
            <a:ahLst/>
            <a:cxnLst/>
            <a:rect l="l" t="t" r="r" b="b"/>
            <a:pathLst>
              <a:path w="2741295" h="2744470">
                <a:moveTo>
                  <a:pt x="0" y="2744101"/>
                </a:moveTo>
                <a:lnTo>
                  <a:pt x="48410" y="2741740"/>
                </a:lnTo>
                <a:lnTo>
                  <a:pt x="96606" y="2738581"/>
                </a:lnTo>
                <a:lnTo>
                  <a:pt x="144581" y="2734630"/>
                </a:lnTo>
                <a:lnTo>
                  <a:pt x="192329" y="2729893"/>
                </a:lnTo>
                <a:lnTo>
                  <a:pt x="239844" y="2724377"/>
                </a:lnTo>
                <a:lnTo>
                  <a:pt x="287118" y="2718088"/>
                </a:lnTo>
                <a:lnTo>
                  <a:pt x="334145" y="2711033"/>
                </a:lnTo>
                <a:lnTo>
                  <a:pt x="380919" y="2703219"/>
                </a:lnTo>
                <a:lnTo>
                  <a:pt x="427433" y="2694652"/>
                </a:lnTo>
                <a:lnTo>
                  <a:pt x="473681" y="2685338"/>
                </a:lnTo>
                <a:lnTo>
                  <a:pt x="519656" y="2675284"/>
                </a:lnTo>
                <a:lnTo>
                  <a:pt x="565352" y="2664496"/>
                </a:lnTo>
                <a:lnTo>
                  <a:pt x="610762" y="2652981"/>
                </a:lnTo>
                <a:lnTo>
                  <a:pt x="655880" y="2640746"/>
                </a:lnTo>
                <a:lnTo>
                  <a:pt x="700699" y="2627796"/>
                </a:lnTo>
                <a:lnTo>
                  <a:pt x="745213" y="2614139"/>
                </a:lnTo>
                <a:lnTo>
                  <a:pt x="789416" y="2599781"/>
                </a:lnTo>
                <a:lnTo>
                  <a:pt x="833300" y="2584728"/>
                </a:lnTo>
                <a:lnTo>
                  <a:pt x="876859" y="2568987"/>
                </a:lnTo>
                <a:lnTo>
                  <a:pt x="920087" y="2552564"/>
                </a:lnTo>
                <a:lnTo>
                  <a:pt x="962977" y="2535466"/>
                </a:lnTo>
                <a:lnTo>
                  <a:pt x="1005524" y="2517700"/>
                </a:lnTo>
                <a:lnTo>
                  <a:pt x="1047719" y="2499271"/>
                </a:lnTo>
                <a:lnTo>
                  <a:pt x="1089557" y="2480187"/>
                </a:lnTo>
                <a:lnTo>
                  <a:pt x="1131032" y="2460453"/>
                </a:lnTo>
                <a:lnTo>
                  <a:pt x="1172136" y="2440077"/>
                </a:lnTo>
                <a:lnTo>
                  <a:pt x="1212864" y="2419065"/>
                </a:lnTo>
                <a:lnTo>
                  <a:pt x="1253208" y="2397423"/>
                </a:lnTo>
                <a:lnTo>
                  <a:pt x="1293163" y="2375158"/>
                </a:lnTo>
                <a:lnTo>
                  <a:pt x="1332721" y="2352276"/>
                </a:lnTo>
                <a:lnTo>
                  <a:pt x="1371877" y="2328785"/>
                </a:lnTo>
                <a:lnTo>
                  <a:pt x="1410624" y="2304689"/>
                </a:lnTo>
                <a:lnTo>
                  <a:pt x="1448955" y="2279996"/>
                </a:lnTo>
                <a:lnTo>
                  <a:pt x="1486864" y="2254713"/>
                </a:lnTo>
                <a:lnTo>
                  <a:pt x="1524344" y="2228846"/>
                </a:lnTo>
                <a:lnTo>
                  <a:pt x="1561389" y="2202400"/>
                </a:lnTo>
                <a:lnTo>
                  <a:pt x="1597992" y="2175384"/>
                </a:lnTo>
                <a:lnTo>
                  <a:pt x="1634147" y="2147803"/>
                </a:lnTo>
                <a:lnTo>
                  <a:pt x="1669848" y="2119664"/>
                </a:lnTo>
                <a:lnTo>
                  <a:pt x="1705087" y="2090973"/>
                </a:lnTo>
                <a:lnTo>
                  <a:pt x="1739859" y="2061737"/>
                </a:lnTo>
                <a:lnTo>
                  <a:pt x="1774156" y="2031962"/>
                </a:lnTo>
                <a:lnTo>
                  <a:pt x="1807973" y="2001655"/>
                </a:lnTo>
                <a:lnTo>
                  <a:pt x="1841303" y="1970823"/>
                </a:lnTo>
                <a:lnTo>
                  <a:pt x="1874139" y="1939471"/>
                </a:lnTo>
                <a:lnTo>
                  <a:pt x="1906475" y="1907606"/>
                </a:lnTo>
                <a:lnTo>
                  <a:pt x="1938304" y="1875236"/>
                </a:lnTo>
                <a:lnTo>
                  <a:pt x="1969620" y="1842365"/>
                </a:lnTo>
                <a:lnTo>
                  <a:pt x="2000417" y="1809002"/>
                </a:lnTo>
                <a:lnTo>
                  <a:pt x="2030687" y="1775152"/>
                </a:lnTo>
                <a:lnTo>
                  <a:pt x="2060425" y="1740821"/>
                </a:lnTo>
                <a:lnTo>
                  <a:pt x="2089624" y="1706017"/>
                </a:lnTo>
                <a:lnTo>
                  <a:pt x="2118277" y="1670745"/>
                </a:lnTo>
                <a:lnTo>
                  <a:pt x="2146378" y="1635013"/>
                </a:lnTo>
                <a:lnTo>
                  <a:pt x="2173921" y="1598827"/>
                </a:lnTo>
                <a:lnTo>
                  <a:pt x="2200898" y="1562193"/>
                </a:lnTo>
                <a:lnTo>
                  <a:pt x="2227304" y="1525117"/>
                </a:lnTo>
                <a:lnTo>
                  <a:pt x="2253131" y="1487607"/>
                </a:lnTo>
                <a:lnTo>
                  <a:pt x="2278374" y="1449669"/>
                </a:lnTo>
                <a:lnTo>
                  <a:pt x="2303026" y="1411309"/>
                </a:lnTo>
                <a:lnTo>
                  <a:pt x="2327080" y="1372534"/>
                </a:lnTo>
                <a:lnTo>
                  <a:pt x="2350531" y="1333350"/>
                </a:lnTo>
                <a:lnTo>
                  <a:pt x="2373370" y="1293764"/>
                </a:lnTo>
                <a:lnTo>
                  <a:pt x="2395593" y="1253782"/>
                </a:lnTo>
                <a:lnTo>
                  <a:pt x="2417192" y="1213411"/>
                </a:lnTo>
                <a:lnTo>
                  <a:pt x="2438161" y="1172657"/>
                </a:lnTo>
                <a:lnTo>
                  <a:pt x="2458494" y="1131527"/>
                </a:lnTo>
                <a:lnTo>
                  <a:pt x="2478183" y="1090027"/>
                </a:lnTo>
                <a:lnTo>
                  <a:pt x="2497223" y="1048164"/>
                </a:lnTo>
                <a:lnTo>
                  <a:pt x="2515606" y="1005944"/>
                </a:lnTo>
                <a:lnTo>
                  <a:pt x="2533328" y="963374"/>
                </a:lnTo>
                <a:lnTo>
                  <a:pt x="2550380" y="920460"/>
                </a:lnTo>
                <a:lnTo>
                  <a:pt x="2566756" y="877209"/>
                </a:lnTo>
                <a:lnTo>
                  <a:pt x="2582451" y="833627"/>
                </a:lnTo>
                <a:lnTo>
                  <a:pt x="2597457" y="789721"/>
                </a:lnTo>
                <a:lnTo>
                  <a:pt x="2611768" y="745497"/>
                </a:lnTo>
                <a:lnTo>
                  <a:pt x="2625378" y="700962"/>
                </a:lnTo>
                <a:lnTo>
                  <a:pt x="2638279" y="656122"/>
                </a:lnTo>
                <a:lnTo>
                  <a:pt x="2650466" y="610983"/>
                </a:lnTo>
                <a:lnTo>
                  <a:pt x="2661932" y="565553"/>
                </a:lnTo>
                <a:lnTo>
                  <a:pt x="2672670" y="519838"/>
                </a:lnTo>
                <a:lnTo>
                  <a:pt x="2682675" y="473844"/>
                </a:lnTo>
                <a:lnTo>
                  <a:pt x="2691939" y="427577"/>
                </a:lnTo>
                <a:lnTo>
                  <a:pt x="2700455" y="381045"/>
                </a:lnTo>
                <a:lnTo>
                  <a:pt x="2708219" y="334254"/>
                </a:lnTo>
                <a:lnTo>
                  <a:pt x="2715222" y="287210"/>
                </a:lnTo>
                <a:lnTo>
                  <a:pt x="2721459" y="239919"/>
                </a:lnTo>
                <a:lnTo>
                  <a:pt x="2726923" y="192389"/>
                </a:lnTo>
                <a:lnTo>
                  <a:pt x="2731607" y="144625"/>
                </a:lnTo>
                <a:lnTo>
                  <a:pt x="2735506" y="96635"/>
                </a:lnTo>
                <a:lnTo>
                  <a:pt x="2738612" y="48424"/>
                </a:lnTo>
                <a:lnTo>
                  <a:pt x="2740918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960439" y="3660438"/>
            <a:ext cx="2741295" cy="2744470"/>
          </a:xfrm>
          <a:custGeom>
            <a:avLst/>
            <a:gdLst/>
            <a:ahLst/>
            <a:cxnLst/>
            <a:rect l="l" t="t" r="r" b="b"/>
            <a:pathLst>
              <a:path w="2741295" h="2744470">
                <a:moveTo>
                  <a:pt x="2740918" y="2744101"/>
                </a:moveTo>
                <a:lnTo>
                  <a:pt x="2738612" y="2695676"/>
                </a:lnTo>
                <a:lnTo>
                  <a:pt x="2735506" y="2647465"/>
                </a:lnTo>
                <a:lnTo>
                  <a:pt x="2731607" y="2599474"/>
                </a:lnTo>
                <a:lnTo>
                  <a:pt x="2726923" y="2551710"/>
                </a:lnTo>
                <a:lnTo>
                  <a:pt x="2721459" y="2504180"/>
                </a:lnTo>
                <a:lnTo>
                  <a:pt x="2715222" y="2456889"/>
                </a:lnTo>
                <a:lnTo>
                  <a:pt x="2708219" y="2409844"/>
                </a:lnTo>
                <a:lnTo>
                  <a:pt x="2700455" y="2363053"/>
                </a:lnTo>
                <a:lnTo>
                  <a:pt x="2691939" y="2316520"/>
                </a:lnTo>
                <a:lnTo>
                  <a:pt x="2682675" y="2270254"/>
                </a:lnTo>
                <a:lnTo>
                  <a:pt x="2672670" y="2224259"/>
                </a:lnTo>
                <a:lnTo>
                  <a:pt x="2661932" y="2178544"/>
                </a:lnTo>
                <a:lnTo>
                  <a:pt x="2650466" y="2133114"/>
                </a:lnTo>
                <a:lnTo>
                  <a:pt x="2638279" y="2087975"/>
                </a:lnTo>
                <a:lnTo>
                  <a:pt x="2625378" y="2043135"/>
                </a:lnTo>
                <a:lnTo>
                  <a:pt x="2611768" y="1998599"/>
                </a:lnTo>
                <a:lnTo>
                  <a:pt x="2597457" y="1954375"/>
                </a:lnTo>
                <a:lnTo>
                  <a:pt x="2582451" y="1910469"/>
                </a:lnTo>
                <a:lnTo>
                  <a:pt x="2566756" y="1866887"/>
                </a:lnTo>
                <a:lnTo>
                  <a:pt x="2550380" y="1823636"/>
                </a:lnTo>
                <a:lnTo>
                  <a:pt x="2533328" y="1780721"/>
                </a:lnTo>
                <a:lnTo>
                  <a:pt x="2515606" y="1738151"/>
                </a:lnTo>
                <a:lnTo>
                  <a:pt x="2497223" y="1695931"/>
                </a:lnTo>
                <a:lnTo>
                  <a:pt x="2478183" y="1654068"/>
                </a:lnTo>
                <a:lnTo>
                  <a:pt x="2458494" y="1612568"/>
                </a:lnTo>
                <a:lnTo>
                  <a:pt x="2438161" y="1571438"/>
                </a:lnTo>
                <a:lnTo>
                  <a:pt x="2417192" y="1530684"/>
                </a:lnTo>
                <a:lnTo>
                  <a:pt x="2395593" y="1490312"/>
                </a:lnTo>
                <a:lnTo>
                  <a:pt x="2373370" y="1450330"/>
                </a:lnTo>
                <a:lnTo>
                  <a:pt x="2350531" y="1410744"/>
                </a:lnTo>
                <a:lnTo>
                  <a:pt x="2327080" y="1371560"/>
                </a:lnTo>
                <a:lnTo>
                  <a:pt x="2303026" y="1332785"/>
                </a:lnTo>
                <a:lnTo>
                  <a:pt x="2278374" y="1294425"/>
                </a:lnTo>
                <a:lnTo>
                  <a:pt x="2253131" y="1256486"/>
                </a:lnTo>
                <a:lnTo>
                  <a:pt x="2227304" y="1218976"/>
                </a:lnTo>
                <a:lnTo>
                  <a:pt x="2200898" y="1181901"/>
                </a:lnTo>
                <a:lnTo>
                  <a:pt x="2173921" y="1145267"/>
                </a:lnTo>
                <a:lnTo>
                  <a:pt x="2146378" y="1109080"/>
                </a:lnTo>
                <a:lnTo>
                  <a:pt x="2118277" y="1073348"/>
                </a:lnTo>
                <a:lnTo>
                  <a:pt x="2089624" y="1038077"/>
                </a:lnTo>
                <a:lnTo>
                  <a:pt x="2060425" y="1003272"/>
                </a:lnTo>
                <a:lnTo>
                  <a:pt x="2030687" y="968942"/>
                </a:lnTo>
                <a:lnTo>
                  <a:pt x="2000417" y="935091"/>
                </a:lnTo>
                <a:lnTo>
                  <a:pt x="1969620" y="901728"/>
                </a:lnTo>
                <a:lnTo>
                  <a:pt x="1938304" y="868857"/>
                </a:lnTo>
                <a:lnTo>
                  <a:pt x="1906475" y="836487"/>
                </a:lnTo>
                <a:lnTo>
                  <a:pt x="1874139" y="804622"/>
                </a:lnTo>
                <a:lnTo>
                  <a:pt x="1841303" y="773270"/>
                </a:lnTo>
                <a:lnTo>
                  <a:pt x="1807973" y="742438"/>
                </a:lnTo>
                <a:lnTo>
                  <a:pt x="1774156" y="712131"/>
                </a:lnTo>
                <a:lnTo>
                  <a:pt x="1739859" y="682356"/>
                </a:lnTo>
                <a:lnTo>
                  <a:pt x="1705087" y="653120"/>
                </a:lnTo>
                <a:lnTo>
                  <a:pt x="1669848" y="624429"/>
                </a:lnTo>
                <a:lnTo>
                  <a:pt x="1634147" y="596290"/>
                </a:lnTo>
                <a:lnTo>
                  <a:pt x="1597992" y="568709"/>
                </a:lnTo>
                <a:lnTo>
                  <a:pt x="1561389" y="541693"/>
                </a:lnTo>
                <a:lnTo>
                  <a:pt x="1524344" y="515248"/>
                </a:lnTo>
                <a:lnTo>
                  <a:pt x="1486864" y="489381"/>
                </a:lnTo>
                <a:lnTo>
                  <a:pt x="1448955" y="464097"/>
                </a:lnTo>
                <a:lnTo>
                  <a:pt x="1410624" y="439405"/>
                </a:lnTo>
                <a:lnTo>
                  <a:pt x="1371877" y="415309"/>
                </a:lnTo>
                <a:lnTo>
                  <a:pt x="1332721" y="391818"/>
                </a:lnTo>
                <a:lnTo>
                  <a:pt x="1293163" y="368936"/>
                </a:lnTo>
                <a:lnTo>
                  <a:pt x="1253208" y="346671"/>
                </a:lnTo>
                <a:lnTo>
                  <a:pt x="1212864" y="325029"/>
                </a:lnTo>
                <a:lnTo>
                  <a:pt x="1172136" y="304017"/>
                </a:lnTo>
                <a:lnTo>
                  <a:pt x="1131032" y="283641"/>
                </a:lnTo>
                <a:lnTo>
                  <a:pt x="1089557" y="263908"/>
                </a:lnTo>
                <a:lnTo>
                  <a:pt x="1047719" y="244824"/>
                </a:lnTo>
                <a:lnTo>
                  <a:pt x="1005524" y="226396"/>
                </a:lnTo>
                <a:lnTo>
                  <a:pt x="962977" y="208629"/>
                </a:lnTo>
                <a:lnTo>
                  <a:pt x="920087" y="191532"/>
                </a:lnTo>
                <a:lnTo>
                  <a:pt x="876859" y="175109"/>
                </a:lnTo>
                <a:lnTo>
                  <a:pt x="833300" y="159368"/>
                </a:lnTo>
                <a:lnTo>
                  <a:pt x="789416" y="144315"/>
                </a:lnTo>
                <a:lnTo>
                  <a:pt x="745213" y="129957"/>
                </a:lnTo>
                <a:lnTo>
                  <a:pt x="700699" y="116300"/>
                </a:lnTo>
                <a:lnTo>
                  <a:pt x="655880" y="103351"/>
                </a:lnTo>
                <a:lnTo>
                  <a:pt x="610762" y="91116"/>
                </a:lnTo>
                <a:lnTo>
                  <a:pt x="565352" y="79601"/>
                </a:lnTo>
                <a:lnTo>
                  <a:pt x="519656" y="68814"/>
                </a:lnTo>
                <a:lnTo>
                  <a:pt x="473681" y="58760"/>
                </a:lnTo>
                <a:lnTo>
                  <a:pt x="427433" y="49446"/>
                </a:lnTo>
                <a:lnTo>
                  <a:pt x="380919" y="40879"/>
                </a:lnTo>
                <a:lnTo>
                  <a:pt x="334145" y="33065"/>
                </a:lnTo>
                <a:lnTo>
                  <a:pt x="287118" y="26010"/>
                </a:lnTo>
                <a:lnTo>
                  <a:pt x="239844" y="19722"/>
                </a:lnTo>
                <a:lnTo>
                  <a:pt x="192329" y="14206"/>
                </a:lnTo>
                <a:lnTo>
                  <a:pt x="144581" y="9470"/>
                </a:lnTo>
                <a:lnTo>
                  <a:pt x="96606" y="5519"/>
                </a:lnTo>
                <a:lnTo>
                  <a:pt x="48410" y="2360"/>
                </a:lnTo>
                <a:lnTo>
                  <a:pt x="0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84913" y="6632614"/>
            <a:ext cx="2747645" cy="2744470"/>
          </a:xfrm>
          <a:custGeom>
            <a:avLst/>
            <a:gdLst/>
            <a:ahLst/>
            <a:cxnLst/>
            <a:rect l="l" t="t" r="r" b="b"/>
            <a:pathLst>
              <a:path w="2747645" h="2744470">
                <a:moveTo>
                  <a:pt x="0" y="0"/>
                </a:moveTo>
                <a:lnTo>
                  <a:pt x="2310" y="48494"/>
                </a:lnTo>
                <a:lnTo>
                  <a:pt x="5422" y="96775"/>
                </a:lnTo>
                <a:lnTo>
                  <a:pt x="9329" y="144834"/>
                </a:lnTo>
                <a:lnTo>
                  <a:pt x="14024" y="192666"/>
                </a:lnTo>
                <a:lnTo>
                  <a:pt x="19500" y="240264"/>
                </a:lnTo>
                <a:lnTo>
                  <a:pt x="25752" y="287622"/>
                </a:lnTo>
                <a:lnTo>
                  <a:pt x="32773" y="334732"/>
                </a:lnTo>
                <a:lnTo>
                  <a:pt x="40556" y="381588"/>
                </a:lnTo>
                <a:lnTo>
                  <a:pt x="49094" y="428184"/>
                </a:lnTo>
                <a:lnTo>
                  <a:pt x="58381" y="474514"/>
                </a:lnTo>
                <a:lnTo>
                  <a:pt x="68412" y="520571"/>
                </a:lnTo>
                <a:lnTo>
                  <a:pt x="79178" y="566347"/>
                </a:lnTo>
                <a:lnTo>
                  <a:pt x="90674" y="611838"/>
                </a:lnTo>
                <a:lnTo>
                  <a:pt x="102892" y="657035"/>
                </a:lnTo>
                <a:lnTo>
                  <a:pt x="115828" y="701934"/>
                </a:lnTo>
                <a:lnTo>
                  <a:pt x="129473" y="746526"/>
                </a:lnTo>
                <a:lnTo>
                  <a:pt x="143822" y="790806"/>
                </a:lnTo>
                <a:lnTo>
                  <a:pt x="158867" y="834767"/>
                </a:lnTo>
                <a:lnTo>
                  <a:pt x="174603" y="878403"/>
                </a:lnTo>
                <a:lnTo>
                  <a:pt x="191023" y="921707"/>
                </a:lnTo>
                <a:lnTo>
                  <a:pt x="208120" y="964672"/>
                </a:lnTo>
                <a:lnTo>
                  <a:pt x="225888" y="1007292"/>
                </a:lnTo>
                <a:lnTo>
                  <a:pt x="244320" y="1049561"/>
                </a:lnTo>
                <a:lnTo>
                  <a:pt x="263410" y="1091472"/>
                </a:lnTo>
                <a:lnTo>
                  <a:pt x="283152" y="1133018"/>
                </a:lnTo>
                <a:lnTo>
                  <a:pt x="303538" y="1174194"/>
                </a:lnTo>
                <a:lnTo>
                  <a:pt x="324562" y="1214991"/>
                </a:lnTo>
                <a:lnTo>
                  <a:pt x="346218" y="1255404"/>
                </a:lnTo>
                <a:lnTo>
                  <a:pt x="368499" y="1295427"/>
                </a:lnTo>
                <a:lnTo>
                  <a:pt x="391398" y="1335053"/>
                </a:lnTo>
                <a:lnTo>
                  <a:pt x="414910" y="1374274"/>
                </a:lnTo>
                <a:lnTo>
                  <a:pt x="439027" y="1413086"/>
                </a:lnTo>
                <a:lnTo>
                  <a:pt x="463744" y="1451481"/>
                </a:lnTo>
                <a:lnTo>
                  <a:pt x="489052" y="1489452"/>
                </a:lnTo>
                <a:lnTo>
                  <a:pt x="514947" y="1526994"/>
                </a:lnTo>
                <a:lnTo>
                  <a:pt x="541421" y="1564099"/>
                </a:lnTo>
                <a:lnTo>
                  <a:pt x="568469" y="1600762"/>
                </a:lnTo>
                <a:lnTo>
                  <a:pt x="596082" y="1636975"/>
                </a:lnTo>
                <a:lnTo>
                  <a:pt x="624256" y="1672732"/>
                </a:lnTo>
                <a:lnTo>
                  <a:pt x="652982" y="1708027"/>
                </a:lnTo>
                <a:lnTo>
                  <a:pt x="682256" y="1742853"/>
                </a:lnTo>
                <a:lnTo>
                  <a:pt x="712070" y="1777203"/>
                </a:lnTo>
                <a:lnTo>
                  <a:pt x="742418" y="1811071"/>
                </a:lnTo>
                <a:lnTo>
                  <a:pt x="773293" y="1844451"/>
                </a:lnTo>
                <a:lnTo>
                  <a:pt x="804688" y="1877336"/>
                </a:lnTo>
                <a:lnTo>
                  <a:pt x="836598" y="1909719"/>
                </a:lnTo>
                <a:lnTo>
                  <a:pt x="869016" y="1941594"/>
                </a:lnTo>
                <a:lnTo>
                  <a:pt x="901935" y="1972954"/>
                </a:lnTo>
                <a:lnTo>
                  <a:pt x="935348" y="2003793"/>
                </a:lnTo>
                <a:lnTo>
                  <a:pt x="969249" y="2034104"/>
                </a:lnTo>
                <a:lnTo>
                  <a:pt x="1003632" y="2063882"/>
                </a:lnTo>
                <a:lnTo>
                  <a:pt x="1038490" y="2093118"/>
                </a:lnTo>
                <a:lnTo>
                  <a:pt x="1073817" y="2121807"/>
                </a:lnTo>
                <a:lnTo>
                  <a:pt x="1109606" y="2149943"/>
                </a:lnTo>
                <a:lnTo>
                  <a:pt x="1145850" y="2177518"/>
                </a:lnTo>
                <a:lnTo>
                  <a:pt x="1182543" y="2204526"/>
                </a:lnTo>
                <a:lnTo>
                  <a:pt x="1219678" y="2230961"/>
                </a:lnTo>
                <a:lnTo>
                  <a:pt x="1257250" y="2256816"/>
                </a:lnTo>
                <a:lnTo>
                  <a:pt x="1295250" y="2282085"/>
                </a:lnTo>
                <a:lnTo>
                  <a:pt x="1333674" y="2306761"/>
                </a:lnTo>
                <a:lnTo>
                  <a:pt x="1372514" y="2330837"/>
                </a:lnTo>
                <a:lnTo>
                  <a:pt x="1411763" y="2354307"/>
                </a:lnTo>
                <a:lnTo>
                  <a:pt x="1451416" y="2377165"/>
                </a:lnTo>
                <a:lnTo>
                  <a:pt x="1491466" y="2399404"/>
                </a:lnTo>
                <a:lnTo>
                  <a:pt x="1531906" y="2421017"/>
                </a:lnTo>
                <a:lnTo>
                  <a:pt x="1572729" y="2441998"/>
                </a:lnTo>
                <a:lnTo>
                  <a:pt x="1613930" y="2462340"/>
                </a:lnTo>
                <a:lnTo>
                  <a:pt x="1655502" y="2482038"/>
                </a:lnTo>
                <a:lnTo>
                  <a:pt x="1697437" y="2501083"/>
                </a:lnTo>
                <a:lnTo>
                  <a:pt x="1739730" y="2519471"/>
                </a:lnTo>
                <a:lnTo>
                  <a:pt x="1782374" y="2537194"/>
                </a:lnTo>
                <a:lnTo>
                  <a:pt x="1825363" y="2554245"/>
                </a:lnTo>
                <a:lnTo>
                  <a:pt x="1868690" y="2570619"/>
                </a:lnTo>
                <a:lnTo>
                  <a:pt x="1912348" y="2586308"/>
                </a:lnTo>
                <a:lnTo>
                  <a:pt x="1956331" y="2601307"/>
                </a:lnTo>
                <a:lnTo>
                  <a:pt x="2000633" y="2615608"/>
                </a:lnTo>
                <a:lnTo>
                  <a:pt x="2045246" y="2629206"/>
                </a:lnTo>
                <a:lnTo>
                  <a:pt x="2090165" y="2642093"/>
                </a:lnTo>
                <a:lnTo>
                  <a:pt x="2135383" y="2654263"/>
                </a:lnTo>
                <a:lnTo>
                  <a:pt x="2180893" y="2665710"/>
                </a:lnTo>
                <a:lnTo>
                  <a:pt x="2226689" y="2676427"/>
                </a:lnTo>
                <a:lnTo>
                  <a:pt x="2272764" y="2686407"/>
                </a:lnTo>
                <a:lnTo>
                  <a:pt x="2319112" y="2695644"/>
                </a:lnTo>
                <a:lnTo>
                  <a:pt x="2365727" y="2704132"/>
                </a:lnTo>
                <a:lnTo>
                  <a:pt x="2412600" y="2711864"/>
                </a:lnTo>
                <a:lnTo>
                  <a:pt x="2459728" y="2718833"/>
                </a:lnTo>
                <a:lnTo>
                  <a:pt x="2507101" y="2725033"/>
                </a:lnTo>
                <a:lnTo>
                  <a:pt x="2554715" y="2730457"/>
                </a:lnTo>
                <a:lnTo>
                  <a:pt x="2602563" y="2735099"/>
                </a:lnTo>
                <a:lnTo>
                  <a:pt x="2650637" y="2738953"/>
                </a:lnTo>
                <a:lnTo>
                  <a:pt x="2698932" y="2742011"/>
                </a:lnTo>
                <a:lnTo>
                  <a:pt x="2747442" y="2744268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878403" y="4500818"/>
            <a:ext cx="0" cy="2021205"/>
          </a:xfrm>
          <a:custGeom>
            <a:avLst/>
            <a:gdLst/>
            <a:ahLst/>
            <a:cxnLst/>
            <a:rect l="l" t="t" r="r" b="b"/>
            <a:pathLst>
              <a:path h="2021204">
                <a:moveTo>
                  <a:pt x="0" y="2020659"/>
                </a:moveTo>
                <a:lnTo>
                  <a:pt x="0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999353" y="5168091"/>
            <a:ext cx="1452880" cy="1379220"/>
          </a:xfrm>
          <a:custGeom>
            <a:avLst/>
            <a:gdLst/>
            <a:ahLst/>
            <a:cxnLst/>
            <a:rect l="l" t="t" r="r" b="b"/>
            <a:pathLst>
              <a:path w="1452879" h="1379220">
                <a:moveTo>
                  <a:pt x="0" y="1379093"/>
                </a:moveTo>
                <a:lnTo>
                  <a:pt x="1452665" y="0"/>
                </a:lnTo>
              </a:path>
            </a:pathLst>
          </a:custGeom>
          <a:ln w="83509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13750" y="2444364"/>
            <a:ext cx="10820400" cy="317586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ru-RU" sz="4950" kern="0" spc="200" dirty="0">
                <a:solidFill>
                  <a:srgbClr val="FFFFFF"/>
                </a:solidFill>
                <a:latin typeface="YSText-Light"/>
                <a:cs typeface="YSText-Light"/>
              </a:rPr>
              <a:t>Встреча длится 1,5 часа</a:t>
            </a:r>
          </a:p>
          <a:p>
            <a:pPr marL="698500" marR="5080" indent="-685800">
              <a:lnSpc>
                <a:spcPts val="585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ru-RU" sz="4950" kern="0" spc="200" dirty="0">
                <a:solidFill>
                  <a:srgbClr val="FFFFFF"/>
                </a:solidFill>
                <a:latin typeface="YSText-Light"/>
                <a:cs typeface="YSText-Light"/>
              </a:rPr>
              <a:t>Перерыв на 10 минут в середине</a:t>
            </a:r>
          </a:p>
          <a:p>
            <a:pPr marL="12700" marR="5080">
              <a:lnSpc>
                <a:spcPts val="5850"/>
              </a:lnSpc>
              <a:spcBef>
                <a:spcPts val="365"/>
              </a:spcBef>
            </a:pPr>
            <a:endParaRPr sz="4950" kern="0" spc="200" dirty="0">
              <a:latin typeface="YSText-Light"/>
              <a:cs typeface="YSText-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>
              <a:latin typeface="YSText-Light"/>
              <a:cs typeface="YSText-Light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629F7E7-EB29-094E-960E-76DDE9FC901B}"/>
              </a:ext>
            </a:extLst>
          </p:cNvPr>
          <p:cNvCxnSpPr>
            <a:cxnSpLocks/>
          </p:cNvCxnSpPr>
          <p:nvPr/>
        </p:nvCxnSpPr>
        <p:spPr>
          <a:xfrm>
            <a:off x="8680450" y="9845675"/>
            <a:ext cx="10287000" cy="0"/>
          </a:xfrm>
          <a:prstGeom prst="line">
            <a:avLst/>
          </a:prstGeom>
          <a:ln w="38100">
            <a:solidFill>
              <a:srgbClr val="F6D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9">
            <a:extLst>
              <a:ext uri="{FF2B5EF4-FFF2-40B4-BE49-F238E27FC236}">
                <a16:creationId xmlns:a16="http://schemas.microsoft.com/office/drawing/2014/main" id="{0E62B478-8F9D-654A-99E6-32C31121EE0D}"/>
              </a:ext>
            </a:extLst>
          </p:cNvPr>
          <p:cNvSpPr txBox="1">
            <a:spLocks/>
          </p:cNvSpPr>
          <p:nvPr/>
        </p:nvSpPr>
        <p:spPr>
          <a:xfrm>
            <a:off x="603250" y="437547"/>
            <a:ext cx="6375123" cy="229870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YS Text"/>
                <a:ea typeface="+mj-ea"/>
                <a:cs typeface="YS Text"/>
              </a:defRPr>
            </a:lvl1pPr>
          </a:lstStyle>
          <a:p>
            <a:pPr marL="12700" marR="5080">
              <a:lnSpc>
                <a:spcPts val="8740"/>
              </a:lnSpc>
              <a:spcBef>
                <a:spcPts val="525"/>
              </a:spcBef>
            </a:pPr>
            <a:r>
              <a:rPr lang="ru-RU" sz="7400" b="0" kern="0" spc="200" dirty="0">
                <a:latin typeface="YSText-Medium"/>
                <a:cs typeface="YSText-Medium"/>
              </a:rPr>
              <a:t>Регламент встречи</a:t>
            </a:r>
            <a:endParaRPr lang="ru-RU" sz="7400" kern="0" spc="200" dirty="0">
              <a:latin typeface="YSText-Medium"/>
              <a:cs typeface="YSText-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597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Маркетинг.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9083" y="2049496"/>
            <a:ext cx="175260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денег потратили? Всего / на каждый источник / по времени?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По времени ?  - Означает, что нужно изучить, как данные по расходам «всего» изменяются со временем.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Всего ? 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значение метрики;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график;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 (можно сравнить с общей прибылью).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8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Маркетинг.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9083" y="2049496"/>
            <a:ext cx="1752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денег потратили? Всего / на каждый источник / по времени?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На каждый источник ? 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таблица;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  <a:p>
            <a:r>
              <a:rPr lang="ru-RU" sz="4000" dirty="0">
                <a:solidFill>
                  <a:schemeClr val="bg1"/>
                </a:solidFill>
              </a:rPr>
              <a:t>Можно добавить график.</a:t>
            </a:r>
          </a:p>
        </p:txBody>
      </p:sp>
    </p:spTree>
    <p:extLst>
      <p:ext uri="{BB962C8B-B14F-4D97-AF65-F5344CB8AC3E}">
        <p14:creationId xmlns:p14="http://schemas.microsoft.com/office/powerpoint/2010/main" val="36922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Маркетинг.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стоило привлечение одного </a:t>
            </a:r>
            <a:r>
              <a:rPr lang="ru-RU" sz="4000" b="1" dirty="0">
                <a:solidFill>
                  <a:schemeClr val="bg1"/>
                </a:solidFill>
              </a:rPr>
              <a:t>покупателя </a:t>
            </a:r>
            <a:r>
              <a:rPr lang="ru-RU" sz="4000" dirty="0">
                <a:solidFill>
                  <a:schemeClr val="bg1"/>
                </a:solidFill>
              </a:rPr>
              <a:t>из каждого источника? (САС)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Сложность: пользователи заходят с разных источников. Варианты решения: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Вычислить, в какую именно сессию была совершена покупка и привязать ее именно к этому источнику.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Привязать пользователя к тому источнику, с которого он чаще заходил.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Привязать пользователя к тому источнику, с которого он впервые зашел.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Последний метод основывается на числе покупок с 1 пользователя и на том, в какую сессию обычно происходит покупка.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Стоит использовать метод </a:t>
            </a:r>
            <a:r>
              <a:rPr lang="en-US" sz="4000" dirty="0">
                <a:solidFill>
                  <a:schemeClr val="bg1"/>
                </a:solidFill>
              </a:rPr>
              <a:t>first</a:t>
            </a:r>
            <a:r>
              <a:rPr lang="ru-RU" sz="4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330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Маркетинг.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стоило привлечение одного </a:t>
            </a:r>
            <a:r>
              <a:rPr lang="ru-RU" sz="4000" b="1" dirty="0">
                <a:solidFill>
                  <a:schemeClr val="bg1"/>
                </a:solidFill>
              </a:rPr>
              <a:t>покупателя </a:t>
            </a:r>
            <a:r>
              <a:rPr lang="ru-RU" sz="4000" dirty="0">
                <a:solidFill>
                  <a:schemeClr val="bg1"/>
                </a:solidFill>
              </a:rPr>
              <a:t>из каждого источника? (САС)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таблица средних значений метрики по источникам;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графики;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354613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Маркетинг.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Методы проверки: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После того, как вы разобьете уникальных покупателей по источникам и по месяцам – убедитесь, что их общее количество совпадает с количеством уникальных покупателей в исходных таблицах.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САС по источникам должны примерно поровну разделится на 2 группы: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САС по источнику ниже среднего САС по всем покупателям;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САС по источнику выше среднего САС по всем покупателям.</a:t>
            </a:r>
          </a:p>
        </p:txBody>
      </p:sp>
    </p:spTree>
    <p:extLst>
      <p:ext uri="{BB962C8B-B14F-4D97-AF65-F5344CB8AC3E}">
        <p14:creationId xmlns:p14="http://schemas.microsoft.com/office/powerpoint/2010/main" val="203292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Маркетинг.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На сколько окупились расходы? (ROI)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Окупаемость нужно считать не от </a:t>
            </a:r>
            <a:r>
              <a:rPr lang="en-US" sz="4000" dirty="0">
                <a:solidFill>
                  <a:schemeClr val="bg1"/>
                </a:solidFill>
              </a:rPr>
              <a:t>revenue, </a:t>
            </a:r>
            <a:r>
              <a:rPr lang="ru-RU" sz="4000" dirty="0">
                <a:solidFill>
                  <a:schemeClr val="bg1"/>
                </a:solidFill>
              </a:rPr>
              <a:t>а от </a:t>
            </a:r>
            <a:r>
              <a:rPr lang="en-US" sz="4000" dirty="0">
                <a:solidFill>
                  <a:schemeClr val="bg1"/>
                </a:solidFill>
              </a:rPr>
              <a:t>LTV</a:t>
            </a:r>
            <a:r>
              <a:rPr lang="ru-RU" sz="4000" dirty="0">
                <a:solidFill>
                  <a:schemeClr val="bg1"/>
                </a:solidFill>
              </a:rPr>
              <a:t> (в целом и по источникам).</a:t>
            </a:r>
          </a:p>
          <a:p>
            <a:r>
              <a:rPr lang="ru-RU" sz="4000" dirty="0">
                <a:solidFill>
                  <a:schemeClr val="bg1"/>
                </a:solidFill>
              </a:rPr>
              <a:t>Не забывать про сопоставимый период (как с </a:t>
            </a:r>
            <a:r>
              <a:rPr lang="en-US" sz="4000" dirty="0">
                <a:solidFill>
                  <a:schemeClr val="bg1"/>
                </a:solidFill>
              </a:rPr>
              <a:t>LTV)</a:t>
            </a:r>
            <a:endParaRPr lang="ru-RU" sz="4000" dirty="0">
              <a:solidFill>
                <a:schemeClr val="bg1"/>
              </a:solidFill>
            </a:endParaRP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таблица средних значений метрики по источникам;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 </a:t>
            </a:r>
          </a:p>
        </p:txBody>
      </p:sp>
    </p:spTree>
    <p:extLst>
      <p:ext uri="{BB962C8B-B14F-4D97-AF65-F5344CB8AC3E}">
        <p14:creationId xmlns:p14="http://schemas.microsoft.com/office/powerpoint/2010/main" val="1660551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Дополнение.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Отобразите на графиках, как эти метрики отличаются по устройствам и по рекламным источникам? Как они меняются во времени?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Какие метрики считать по устройствам?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все (если есть время);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до </a:t>
            </a:r>
            <a:r>
              <a:rPr lang="en-US" sz="4000" dirty="0">
                <a:solidFill>
                  <a:schemeClr val="bg1"/>
                </a:solidFill>
              </a:rPr>
              <a:t>LTV</a:t>
            </a:r>
            <a:r>
              <a:rPr lang="ru-RU" sz="4000" dirty="0">
                <a:solidFill>
                  <a:schemeClr val="bg1"/>
                </a:solidFill>
              </a:rPr>
              <a:t> (если времени мало).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Считаем общую метрику на всех пользователей/покупателей, а потом еще 2 по устройствам.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Дополнительно: посчитайте доли платформ по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21583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Дополнение.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6500" y="2378075"/>
            <a:ext cx="1752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Отобразите на графиках, как эти метрики отличаются по устройствам и по рекламным источникам? Как они меняются во времени?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Какие метрики считать по источникам?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все (если есть время);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от </a:t>
            </a:r>
            <a:r>
              <a:rPr lang="en-US" sz="4000" dirty="0">
                <a:solidFill>
                  <a:schemeClr val="bg1"/>
                </a:solidFill>
              </a:rPr>
              <a:t>LTV</a:t>
            </a:r>
            <a:r>
              <a:rPr lang="ru-RU" sz="4000" dirty="0">
                <a:solidFill>
                  <a:schemeClr val="bg1"/>
                </a:solidFill>
              </a:rPr>
              <a:t> включительно (если времени мало).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Тепловая карта по периодам и когортам отражает изменения во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5363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3. Напишите вывод: порекомендуйте маркетологам, куда и сколько им стоит вкладывать денег?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3216275"/>
            <a:ext cx="1752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Выводы должны быть: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не просто описанием графиков;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не быть «подходящими для любой ситуации», а основываться на данных.</a:t>
            </a:r>
          </a:p>
          <a:p>
            <a:pPr marL="571500" indent="-571500">
              <a:buFontTx/>
              <a:buChar char="-"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726" y="510844"/>
            <a:ext cx="16750501" cy="803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3849370">
              <a:lnSpc>
                <a:spcPts val="5850"/>
              </a:lnSpc>
              <a:spcBef>
                <a:spcPts val="365"/>
              </a:spcBef>
            </a:pPr>
            <a:r>
              <a:rPr lang="ru-RU" spc="200" dirty="0"/>
              <a:t>Наши договоренности</a:t>
            </a:r>
            <a:endParaRPr spc="200" dirty="0"/>
          </a:p>
        </p:txBody>
      </p:sp>
      <p:sp>
        <p:nvSpPr>
          <p:cNvPr id="3" name="object 3"/>
          <p:cNvSpPr txBox="1"/>
          <p:nvPr/>
        </p:nvSpPr>
        <p:spPr>
          <a:xfrm>
            <a:off x="471867" y="4287049"/>
            <a:ext cx="4375724" cy="3692036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быть на «ты»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быть вовремя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камера включена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понятное имя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одновременно работает 1 микрофон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8324" y="4554564"/>
            <a:ext cx="5199526" cy="523091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можно ошибаться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уважительное отношение друг к другу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глупых вопросов не бывает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задавать вопросы в чате</a:t>
            </a:r>
          </a:p>
          <a:p>
            <a:pPr marL="12700" marR="5080">
              <a:lnSpc>
                <a:spcPts val="3879"/>
              </a:lnSpc>
              <a:spcBef>
                <a:spcPts val="290"/>
              </a:spcBef>
            </a:pPr>
            <a:endParaRPr lang="ru-RU" sz="3300" kern="0" spc="100" dirty="0">
              <a:solidFill>
                <a:srgbClr val="FFFFFF"/>
              </a:solidFill>
              <a:latin typeface="YS Text"/>
              <a:cs typeface="YS Text"/>
            </a:endParaRPr>
          </a:p>
          <a:p>
            <a:pPr marL="12700" marR="5080">
              <a:lnSpc>
                <a:spcPts val="3879"/>
              </a:lnSpc>
              <a:spcBef>
                <a:spcPts val="290"/>
              </a:spcBef>
            </a:pPr>
            <a:endParaRPr sz="3300" kern="0" spc="100" dirty="0">
              <a:latin typeface="YS Text"/>
              <a:cs typeface="YS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3741" y="4838814"/>
            <a:ext cx="4920040" cy="361509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запись консультации доступна только студентам Яндекс-практикума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критикуешь – предлагай</a:t>
            </a:r>
          </a:p>
          <a:p>
            <a:pPr marL="469900" marR="5080" indent="-457200">
              <a:lnSpc>
                <a:spcPts val="38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ru-RU" sz="3300" kern="0" spc="100" dirty="0">
                <a:solidFill>
                  <a:srgbClr val="FFFFFF"/>
                </a:solidFill>
                <a:latin typeface="YS Text"/>
                <a:cs typeface="YS Text"/>
              </a:rPr>
              <a:t>проактивность</a:t>
            </a:r>
            <a:endParaRPr sz="3300" kern="0" spc="100" dirty="0">
              <a:latin typeface="YS Text"/>
              <a:cs typeface="YS Tex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5608" y="3742576"/>
            <a:ext cx="0" cy="5870575"/>
          </a:xfrm>
          <a:custGeom>
            <a:avLst/>
            <a:gdLst/>
            <a:ahLst/>
            <a:cxnLst/>
            <a:rect l="l" t="t" r="r" b="b"/>
            <a:pathLst>
              <a:path h="5870575">
                <a:moveTo>
                  <a:pt x="0" y="0"/>
                </a:moveTo>
                <a:lnTo>
                  <a:pt x="0" y="5870050"/>
                </a:lnTo>
              </a:path>
            </a:pathLst>
          </a:custGeom>
          <a:ln w="94386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99851" y="3742570"/>
            <a:ext cx="0" cy="5870575"/>
          </a:xfrm>
          <a:custGeom>
            <a:avLst/>
            <a:gdLst/>
            <a:ahLst/>
            <a:cxnLst/>
            <a:rect l="l" t="t" r="r" b="b"/>
            <a:pathLst>
              <a:path h="5870575">
                <a:moveTo>
                  <a:pt x="0" y="5870050"/>
                </a:moveTo>
                <a:lnTo>
                  <a:pt x="0" y="0"/>
                </a:lnTo>
              </a:path>
            </a:pathLst>
          </a:custGeom>
          <a:ln w="94386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857703" y="3584722"/>
            <a:ext cx="5870575" cy="0"/>
          </a:xfrm>
          <a:custGeom>
            <a:avLst/>
            <a:gdLst/>
            <a:ahLst/>
            <a:cxnLst/>
            <a:rect l="l" t="t" r="r" b="b"/>
            <a:pathLst>
              <a:path w="5870575">
                <a:moveTo>
                  <a:pt x="0" y="0"/>
                </a:moveTo>
                <a:lnTo>
                  <a:pt x="5870050" y="0"/>
                </a:lnTo>
              </a:path>
            </a:pathLst>
          </a:custGeom>
          <a:ln w="94386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857697" y="9770479"/>
            <a:ext cx="5870575" cy="0"/>
          </a:xfrm>
          <a:custGeom>
            <a:avLst/>
            <a:gdLst/>
            <a:ahLst/>
            <a:cxnLst/>
            <a:rect l="l" t="t" r="r" b="b"/>
            <a:pathLst>
              <a:path w="5870575">
                <a:moveTo>
                  <a:pt x="5870050" y="0"/>
                </a:moveTo>
                <a:lnTo>
                  <a:pt x="0" y="0"/>
                </a:lnTo>
              </a:path>
            </a:pathLst>
          </a:custGeom>
          <a:ln w="94386">
            <a:solidFill>
              <a:srgbClr val="FF363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983076" y="7670950"/>
            <a:ext cx="1121410" cy="1941830"/>
          </a:xfrm>
          <a:custGeom>
            <a:avLst/>
            <a:gdLst/>
            <a:ahLst/>
            <a:cxnLst/>
            <a:rect l="l" t="t" r="r" b="b"/>
            <a:pathLst>
              <a:path w="1121409" h="1941829">
                <a:moveTo>
                  <a:pt x="0" y="1941671"/>
                </a:moveTo>
                <a:lnTo>
                  <a:pt x="1121024" y="0"/>
                </a:lnTo>
              </a:path>
            </a:pathLst>
          </a:custGeom>
          <a:ln w="94386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583753" y="3584722"/>
            <a:ext cx="1694814" cy="2935605"/>
          </a:xfrm>
          <a:custGeom>
            <a:avLst/>
            <a:gdLst/>
            <a:ahLst/>
            <a:cxnLst/>
            <a:rect l="l" t="t" r="r" b="b"/>
            <a:pathLst>
              <a:path w="1694815" h="2935604">
                <a:moveTo>
                  <a:pt x="1694534" y="0"/>
                </a:moveTo>
                <a:lnTo>
                  <a:pt x="0" y="2935020"/>
                </a:lnTo>
              </a:path>
            </a:pathLst>
          </a:custGeom>
          <a:ln w="94386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436147" y="9770479"/>
            <a:ext cx="3389629" cy="0"/>
          </a:xfrm>
          <a:custGeom>
            <a:avLst/>
            <a:gdLst/>
            <a:ahLst/>
            <a:cxnLst/>
            <a:rect l="l" t="t" r="r" b="b"/>
            <a:pathLst>
              <a:path w="3389630">
                <a:moveTo>
                  <a:pt x="0" y="0"/>
                </a:moveTo>
                <a:lnTo>
                  <a:pt x="3389069" y="0"/>
                </a:lnTo>
              </a:path>
            </a:pathLst>
          </a:custGeom>
          <a:ln w="94386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436147" y="3426865"/>
            <a:ext cx="3389629" cy="0"/>
          </a:xfrm>
          <a:custGeom>
            <a:avLst/>
            <a:gdLst/>
            <a:ahLst/>
            <a:cxnLst/>
            <a:rect l="l" t="t" r="r" b="b"/>
            <a:pathLst>
              <a:path w="3389630">
                <a:moveTo>
                  <a:pt x="3389069" y="0"/>
                </a:moveTo>
                <a:lnTo>
                  <a:pt x="0" y="0"/>
                </a:lnTo>
              </a:path>
            </a:pathLst>
          </a:custGeom>
          <a:ln w="94386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8983076" y="3584724"/>
            <a:ext cx="1121410" cy="1941830"/>
          </a:xfrm>
          <a:custGeom>
            <a:avLst/>
            <a:gdLst/>
            <a:ahLst/>
            <a:cxnLst/>
            <a:rect l="l" t="t" r="r" b="b"/>
            <a:pathLst>
              <a:path w="1121409" h="1941829">
                <a:moveTo>
                  <a:pt x="1121024" y="1941670"/>
                </a:moveTo>
                <a:lnTo>
                  <a:pt x="0" y="0"/>
                </a:lnTo>
              </a:path>
            </a:pathLst>
          </a:custGeom>
          <a:ln w="94386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3583742" y="6677598"/>
            <a:ext cx="1694814" cy="2935605"/>
          </a:xfrm>
          <a:custGeom>
            <a:avLst/>
            <a:gdLst/>
            <a:ahLst/>
            <a:cxnLst/>
            <a:rect l="l" t="t" r="r" b="b"/>
            <a:pathLst>
              <a:path w="1694815" h="2935604">
                <a:moveTo>
                  <a:pt x="0" y="0"/>
                </a:moveTo>
                <a:lnTo>
                  <a:pt x="1694534" y="2935020"/>
                </a:lnTo>
              </a:path>
            </a:pathLst>
          </a:custGeom>
          <a:ln w="94386">
            <a:solidFill>
              <a:srgbClr val="4E75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0" y="3426865"/>
            <a:ext cx="2543175" cy="1400810"/>
          </a:xfrm>
          <a:custGeom>
            <a:avLst/>
            <a:gdLst/>
            <a:ahLst/>
            <a:cxnLst/>
            <a:rect l="l" t="t" r="r" b="b"/>
            <a:pathLst>
              <a:path w="2543175" h="1400810">
                <a:moveTo>
                  <a:pt x="2542684" y="0"/>
                </a:moveTo>
                <a:lnTo>
                  <a:pt x="2494099" y="2213"/>
                </a:lnTo>
                <a:lnTo>
                  <a:pt x="2445701" y="5137"/>
                </a:lnTo>
                <a:lnTo>
                  <a:pt x="2397498" y="8767"/>
                </a:lnTo>
                <a:lnTo>
                  <a:pt x="2349495" y="13098"/>
                </a:lnTo>
                <a:lnTo>
                  <a:pt x="2301695" y="18124"/>
                </a:lnTo>
                <a:lnTo>
                  <a:pt x="2254105" y="23840"/>
                </a:lnTo>
                <a:lnTo>
                  <a:pt x="2206729" y="30242"/>
                </a:lnTo>
                <a:lnTo>
                  <a:pt x="2159573" y="37323"/>
                </a:lnTo>
                <a:lnTo>
                  <a:pt x="2112641" y="45080"/>
                </a:lnTo>
                <a:lnTo>
                  <a:pt x="2065940" y="53507"/>
                </a:lnTo>
                <a:lnTo>
                  <a:pt x="2019473" y="62599"/>
                </a:lnTo>
                <a:lnTo>
                  <a:pt x="1973246" y="72350"/>
                </a:lnTo>
                <a:lnTo>
                  <a:pt x="1927265" y="82756"/>
                </a:lnTo>
                <a:lnTo>
                  <a:pt x="1881534" y="93811"/>
                </a:lnTo>
                <a:lnTo>
                  <a:pt x="1836058" y="105511"/>
                </a:lnTo>
                <a:lnTo>
                  <a:pt x="1790842" y="117850"/>
                </a:lnTo>
                <a:lnTo>
                  <a:pt x="1745893" y="130823"/>
                </a:lnTo>
                <a:lnTo>
                  <a:pt x="1701214" y="144425"/>
                </a:lnTo>
                <a:lnTo>
                  <a:pt x="1656811" y="158651"/>
                </a:lnTo>
                <a:lnTo>
                  <a:pt x="1612688" y="173496"/>
                </a:lnTo>
                <a:lnTo>
                  <a:pt x="1568852" y="188955"/>
                </a:lnTo>
                <a:lnTo>
                  <a:pt x="1525307" y="205022"/>
                </a:lnTo>
                <a:lnTo>
                  <a:pt x="1482059" y="221693"/>
                </a:lnTo>
                <a:lnTo>
                  <a:pt x="1439112" y="238961"/>
                </a:lnTo>
                <a:lnTo>
                  <a:pt x="1396471" y="256824"/>
                </a:lnTo>
                <a:lnTo>
                  <a:pt x="1354142" y="275274"/>
                </a:lnTo>
                <a:lnTo>
                  <a:pt x="1312129" y="294307"/>
                </a:lnTo>
                <a:lnTo>
                  <a:pt x="1270439" y="313919"/>
                </a:lnTo>
                <a:lnTo>
                  <a:pt x="1229076" y="334103"/>
                </a:lnTo>
                <a:lnTo>
                  <a:pt x="1188044" y="354854"/>
                </a:lnTo>
                <a:lnTo>
                  <a:pt x="1147350" y="376169"/>
                </a:lnTo>
                <a:lnTo>
                  <a:pt x="1106998" y="398040"/>
                </a:lnTo>
                <a:lnTo>
                  <a:pt x="1066994" y="420464"/>
                </a:lnTo>
                <a:lnTo>
                  <a:pt x="1027342" y="443436"/>
                </a:lnTo>
                <a:lnTo>
                  <a:pt x="988048" y="466949"/>
                </a:lnTo>
                <a:lnTo>
                  <a:pt x="949116" y="490999"/>
                </a:lnTo>
                <a:lnTo>
                  <a:pt x="910553" y="515582"/>
                </a:lnTo>
                <a:lnTo>
                  <a:pt x="872362" y="540691"/>
                </a:lnTo>
                <a:lnTo>
                  <a:pt x="834549" y="566321"/>
                </a:lnTo>
                <a:lnTo>
                  <a:pt x="797120" y="592469"/>
                </a:lnTo>
                <a:lnTo>
                  <a:pt x="760079" y="619127"/>
                </a:lnTo>
                <a:lnTo>
                  <a:pt x="723432" y="646292"/>
                </a:lnTo>
                <a:lnTo>
                  <a:pt x="687183" y="673959"/>
                </a:lnTo>
                <a:lnTo>
                  <a:pt x="651338" y="702121"/>
                </a:lnTo>
                <a:lnTo>
                  <a:pt x="615901" y="730774"/>
                </a:lnTo>
                <a:lnTo>
                  <a:pt x="580879" y="759913"/>
                </a:lnTo>
                <a:lnTo>
                  <a:pt x="546275" y="789533"/>
                </a:lnTo>
                <a:lnTo>
                  <a:pt x="512096" y="819629"/>
                </a:lnTo>
                <a:lnTo>
                  <a:pt x="478346" y="850195"/>
                </a:lnTo>
                <a:lnTo>
                  <a:pt x="445030" y="881227"/>
                </a:lnTo>
                <a:lnTo>
                  <a:pt x="412154" y="912718"/>
                </a:lnTo>
                <a:lnTo>
                  <a:pt x="379722" y="944666"/>
                </a:lnTo>
                <a:lnTo>
                  <a:pt x="347740" y="977063"/>
                </a:lnTo>
                <a:lnTo>
                  <a:pt x="316213" y="1009905"/>
                </a:lnTo>
                <a:lnTo>
                  <a:pt x="285145" y="1043187"/>
                </a:lnTo>
                <a:lnTo>
                  <a:pt x="254543" y="1076904"/>
                </a:lnTo>
                <a:lnTo>
                  <a:pt x="224411" y="1111050"/>
                </a:lnTo>
                <a:lnTo>
                  <a:pt x="194754" y="1145621"/>
                </a:lnTo>
                <a:lnTo>
                  <a:pt x="165577" y="1180611"/>
                </a:lnTo>
                <a:lnTo>
                  <a:pt x="136886" y="1216016"/>
                </a:lnTo>
                <a:lnTo>
                  <a:pt x="108686" y="1251829"/>
                </a:lnTo>
                <a:lnTo>
                  <a:pt x="80981" y="1288047"/>
                </a:lnTo>
                <a:lnTo>
                  <a:pt x="53777" y="1324664"/>
                </a:lnTo>
                <a:lnTo>
                  <a:pt x="27080" y="1361675"/>
                </a:lnTo>
                <a:lnTo>
                  <a:pt x="893" y="1399074"/>
                </a:lnTo>
                <a:lnTo>
                  <a:pt x="0" y="1400389"/>
                </a:lnTo>
              </a:path>
            </a:pathLst>
          </a:custGeom>
          <a:ln w="94386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800873" y="6791403"/>
            <a:ext cx="3102610" cy="3106420"/>
          </a:xfrm>
          <a:custGeom>
            <a:avLst/>
            <a:gdLst/>
            <a:ahLst/>
            <a:cxnLst/>
            <a:rect l="l" t="t" r="r" b="b"/>
            <a:pathLst>
              <a:path w="3102610" h="3106420">
                <a:moveTo>
                  <a:pt x="0" y="3106173"/>
                </a:moveTo>
                <a:lnTo>
                  <a:pt x="48487" y="3103856"/>
                </a:lnTo>
                <a:lnTo>
                  <a:pt x="96785" y="3100830"/>
                </a:lnTo>
                <a:lnTo>
                  <a:pt x="144890" y="3097102"/>
                </a:lnTo>
                <a:lnTo>
                  <a:pt x="192794" y="3092676"/>
                </a:lnTo>
                <a:lnTo>
                  <a:pt x="240495" y="3087557"/>
                </a:lnTo>
                <a:lnTo>
                  <a:pt x="287986" y="3081750"/>
                </a:lnTo>
                <a:lnTo>
                  <a:pt x="335262" y="3075261"/>
                </a:lnTo>
                <a:lnTo>
                  <a:pt x="382318" y="3068094"/>
                </a:lnTo>
                <a:lnTo>
                  <a:pt x="429150" y="3060255"/>
                </a:lnTo>
                <a:lnTo>
                  <a:pt x="475752" y="3051749"/>
                </a:lnTo>
                <a:lnTo>
                  <a:pt x="522119" y="3042580"/>
                </a:lnTo>
                <a:lnTo>
                  <a:pt x="568246" y="3032754"/>
                </a:lnTo>
                <a:lnTo>
                  <a:pt x="614128" y="3022276"/>
                </a:lnTo>
                <a:lnTo>
                  <a:pt x="659759" y="3011151"/>
                </a:lnTo>
                <a:lnTo>
                  <a:pt x="705135" y="2999385"/>
                </a:lnTo>
                <a:lnTo>
                  <a:pt x="750251" y="2986981"/>
                </a:lnTo>
                <a:lnTo>
                  <a:pt x="795101" y="2973946"/>
                </a:lnTo>
                <a:lnTo>
                  <a:pt x="839681" y="2960284"/>
                </a:lnTo>
                <a:lnTo>
                  <a:pt x="883985" y="2946001"/>
                </a:lnTo>
                <a:lnTo>
                  <a:pt x="928008" y="2931101"/>
                </a:lnTo>
                <a:lnTo>
                  <a:pt x="971745" y="2915590"/>
                </a:lnTo>
                <a:lnTo>
                  <a:pt x="1015192" y="2899473"/>
                </a:lnTo>
                <a:lnTo>
                  <a:pt x="1058342" y="2882754"/>
                </a:lnTo>
                <a:lnTo>
                  <a:pt x="1101191" y="2865440"/>
                </a:lnTo>
                <a:lnTo>
                  <a:pt x="1143734" y="2847535"/>
                </a:lnTo>
                <a:lnTo>
                  <a:pt x="1185966" y="2829043"/>
                </a:lnTo>
                <a:lnTo>
                  <a:pt x="1227881" y="2809971"/>
                </a:lnTo>
                <a:lnTo>
                  <a:pt x="1269474" y="2790324"/>
                </a:lnTo>
                <a:lnTo>
                  <a:pt x="1310741" y="2770105"/>
                </a:lnTo>
                <a:lnTo>
                  <a:pt x="1351677" y="2749321"/>
                </a:lnTo>
                <a:lnTo>
                  <a:pt x="1392275" y="2727977"/>
                </a:lnTo>
                <a:lnTo>
                  <a:pt x="1432532" y="2706078"/>
                </a:lnTo>
                <a:lnTo>
                  <a:pt x="1472442" y="2683628"/>
                </a:lnTo>
                <a:lnTo>
                  <a:pt x="1511999" y="2660633"/>
                </a:lnTo>
                <a:lnTo>
                  <a:pt x="1551200" y="2637098"/>
                </a:lnTo>
                <a:lnTo>
                  <a:pt x="1590038" y="2613028"/>
                </a:lnTo>
                <a:lnTo>
                  <a:pt x="1628509" y="2588429"/>
                </a:lnTo>
                <a:lnTo>
                  <a:pt x="1666608" y="2563304"/>
                </a:lnTo>
                <a:lnTo>
                  <a:pt x="1704329" y="2537660"/>
                </a:lnTo>
                <a:lnTo>
                  <a:pt x="1741667" y="2511501"/>
                </a:lnTo>
                <a:lnTo>
                  <a:pt x="1778618" y="2484833"/>
                </a:lnTo>
                <a:lnTo>
                  <a:pt x="1815176" y="2457661"/>
                </a:lnTo>
                <a:lnTo>
                  <a:pt x="1851336" y="2429989"/>
                </a:lnTo>
                <a:lnTo>
                  <a:pt x="1887093" y="2401822"/>
                </a:lnTo>
                <a:lnTo>
                  <a:pt x="1922442" y="2373167"/>
                </a:lnTo>
                <a:lnTo>
                  <a:pt x="1957378" y="2344028"/>
                </a:lnTo>
                <a:lnTo>
                  <a:pt x="1991896" y="2314410"/>
                </a:lnTo>
                <a:lnTo>
                  <a:pt x="2025990" y="2284318"/>
                </a:lnTo>
                <a:lnTo>
                  <a:pt x="2059656" y="2253757"/>
                </a:lnTo>
                <a:lnTo>
                  <a:pt x="2092889" y="2222732"/>
                </a:lnTo>
                <a:lnTo>
                  <a:pt x="2125683" y="2191249"/>
                </a:lnTo>
                <a:lnTo>
                  <a:pt x="2158033" y="2159313"/>
                </a:lnTo>
                <a:lnTo>
                  <a:pt x="2189935" y="2126928"/>
                </a:lnTo>
                <a:lnTo>
                  <a:pt x="2221382" y="2094099"/>
                </a:lnTo>
                <a:lnTo>
                  <a:pt x="2252371" y="2060833"/>
                </a:lnTo>
                <a:lnTo>
                  <a:pt x="2282895" y="2027133"/>
                </a:lnTo>
                <a:lnTo>
                  <a:pt x="2312951" y="1993006"/>
                </a:lnTo>
                <a:lnTo>
                  <a:pt x="2342532" y="1958455"/>
                </a:lnTo>
                <a:lnTo>
                  <a:pt x="2371634" y="1923487"/>
                </a:lnTo>
                <a:lnTo>
                  <a:pt x="2400251" y="1888106"/>
                </a:lnTo>
                <a:lnTo>
                  <a:pt x="2428379" y="1852317"/>
                </a:lnTo>
                <a:lnTo>
                  <a:pt x="2456013" y="1816125"/>
                </a:lnTo>
                <a:lnTo>
                  <a:pt x="2483146" y="1779537"/>
                </a:lnTo>
                <a:lnTo>
                  <a:pt x="2509775" y="1742555"/>
                </a:lnTo>
                <a:lnTo>
                  <a:pt x="2535894" y="1705187"/>
                </a:lnTo>
                <a:lnTo>
                  <a:pt x="2561498" y="1667436"/>
                </a:lnTo>
                <a:lnTo>
                  <a:pt x="2586582" y="1629308"/>
                </a:lnTo>
                <a:lnTo>
                  <a:pt x="2611141" y="1590808"/>
                </a:lnTo>
                <a:lnTo>
                  <a:pt x="2635170" y="1551942"/>
                </a:lnTo>
                <a:lnTo>
                  <a:pt x="2658663" y="1512713"/>
                </a:lnTo>
                <a:lnTo>
                  <a:pt x="2681616" y="1473128"/>
                </a:lnTo>
                <a:lnTo>
                  <a:pt x="2704024" y="1433190"/>
                </a:lnTo>
                <a:lnTo>
                  <a:pt x="2725881" y="1392907"/>
                </a:lnTo>
                <a:lnTo>
                  <a:pt x="2747182" y="1352282"/>
                </a:lnTo>
                <a:lnTo>
                  <a:pt x="2767922" y="1311320"/>
                </a:lnTo>
                <a:lnTo>
                  <a:pt x="2788097" y="1270028"/>
                </a:lnTo>
                <a:lnTo>
                  <a:pt x="2807700" y="1228409"/>
                </a:lnTo>
                <a:lnTo>
                  <a:pt x="2826728" y="1186469"/>
                </a:lnTo>
                <a:lnTo>
                  <a:pt x="2845174" y="1144213"/>
                </a:lnTo>
                <a:lnTo>
                  <a:pt x="2863035" y="1101646"/>
                </a:lnTo>
                <a:lnTo>
                  <a:pt x="2880303" y="1058773"/>
                </a:lnTo>
                <a:lnTo>
                  <a:pt x="2896976" y="1015599"/>
                </a:lnTo>
                <a:lnTo>
                  <a:pt x="2913047" y="972130"/>
                </a:lnTo>
                <a:lnTo>
                  <a:pt x="2928511" y="928370"/>
                </a:lnTo>
                <a:lnTo>
                  <a:pt x="2943364" y="884325"/>
                </a:lnTo>
                <a:lnTo>
                  <a:pt x="2957600" y="840000"/>
                </a:lnTo>
                <a:lnTo>
                  <a:pt x="2971214" y="795399"/>
                </a:lnTo>
                <a:lnTo>
                  <a:pt x="2984201" y="750528"/>
                </a:lnTo>
                <a:lnTo>
                  <a:pt x="2996556" y="705391"/>
                </a:lnTo>
                <a:lnTo>
                  <a:pt x="3008274" y="659995"/>
                </a:lnTo>
                <a:lnTo>
                  <a:pt x="3019350" y="614344"/>
                </a:lnTo>
                <a:lnTo>
                  <a:pt x="3029778" y="568443"/>
                </a:lnTo>
                <a:lnTo>
                  <a:pt x="3039554" y="522298"/>
                </a:lnTo>
                <a:lnTo>
                  <a:pt x="3048673" y="475912"/>
                </a:lnTo>
                <a:lnTo>
                  <a:pt x="3057129" y="429293"/>
                </a:lnTo>
                <a:lnTo>
                  <a:pt x="3064917" y="382443"/>
                </a:lnTo>
                <a:lnTo>
                  <a:pt x="3072033" y="335370"/>
                </a:lnTo>
                <a:lnTo>
                  <a:pt x="3078470" y="288077"/>
                </a:lnTo>
                <a:lnTo>
                  <a:pt x="3084225" y="240570"/>
                </a:lnTo>
                <a:lnTo>
                  <a:pt x="3089292" y="192853"/>
                </a:lnTo>
                <a:lnTo>
                  <a:pt x="3093665" y="144933"/>
                </a:lnTo>
                <a:lnTo>
                  <a:pt x="3097340" y="96814"/>
                </a:lnTo>
                <a:lnTo>
                  <a:pt x="3100312" y="48501"/>
                </a:lnTo>
                <a:lnTo>
                  <a:pt x="3102576" y="0"/>
                </a:lnTo>
              </a:path>
            </a:pathLst>
          </a:custGeom>
          <a:ln w="94386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800871" y="3427055"/>
            <a:ext cx="3102610" cy="3106420"/>
          </a:xfrm>
          <a:custGeom>
            <a:avLst/>
            <a:gdLst/>
            <a:ahLst/>
            <a:cxnLst/>
            <a:rect l="l" t="t" r="r" b="b"/>
            <a:pathLst>
              <a:path w="3102610" h="3106420">
                <a:moveTo>
                  <a:pt x="3102576" y="3106173"/>
                </a:moveTo>
                <a:lnTo>
                  <a:pt x="3100312" y="3057671"/>
                </a:lnTo>
                <a:lnTo>
                  <a:pt x="3097340" y="3009358"/>
                </a:lnTo>
                <a:lnTo>
                  <a:pt x="3093665" y="2961239"/>
                </a:lnTo>
                <a:lnTo>
                  <a:pt x="3089292" y="2913319"/>
                </a:lnTo>
                <a:lnTo>
                  <a:pt x="3084225" y="2865603"/>
                </a:lnTo>
                <a:lnTo>
                  <a:pt x="3078470" y="2818096"/>
                </a:lnTo>
                <a:lnTo>
                  <a:pt x="3072033" y="2770803"/>
                </a:lnTo>
                <a:lnTo>
                  <a:pt x="3064917" y="2723729"/>
                </a:lnTo>
                <a:lnTo>
                  <a:pt x="3057129" y="2676880"/>
                </a:lnTo>
                <a:lnTo>
                  <a:pt x="3048673" y="2630260"/>
                </a:lnTo>
                <a:lnTo>
                  <a:pt x="3039554" y="2583875"/>
                </a:lnTo>
                <a:lnTo>
                  <a:pt x="3029778" y="2537729"/>
                </a:lnTo>
                <a:lnTo>
                  <a:pt x="3019350" y="2491828"/>
                </a:lnTo>
                <a:lnTo>
                  <a:pt x="3008274" y="2446177"/>
                </a:lnTo>
                <a:lnTo>
                  <a:pt x="2996556" y="2400781"/>
                </a:lnTo>
                <a:lnTo>
                  <a:pt x="2984201" y="2355645"/>
                </a:lnTo>
                <a:lnTo>
                  <a:pt x="2971214" y="2310774"/>
                </a:lnTo>
                <a:lnTo>
                  <a:pt x="2957600" y="2266173"/>
                </a:lnTo>
                <a:lnTo>
                  <a:pt x="2943364" y="2221847"/>
                </a:lnTo>
                <a:lnTo>
                  <a:pt x="2928511" y="2177802"/>
                </a:lnTo>
                <a:lnTo>
                  <a:pt x="2913047" y="2134042"/>
                </a:lnTo>
                <a:lnTo>
                  <a:pt x="2896976" y="2090573"/>
                </a:lnTo>
                <a:lnTo>
                  <a:pt x="2880303" y="2047400"/>
                </a:lnTo>
                <a:lnTo>
                  <a:pt x="2863035" y="2004527"/>
                </a:lnTo>
                <a:lnTo>
                  <a:pt x="2845174" y="1961960"/>
                </a:lnTo>
                <a:lnTo>
                  <a:pt x="2826728" y="1919704"/>
                </a:lnTo>
                <a:lnTo>
                  <a:pt x="2807700" y="1877764"/>
                </a:lnTo>
                <a:lnTo>
                  <a:pt x="2788097" y="1836145"/>
                </a:lnTo>
                <a:lnTo>
                  <a:pt x="2767922" y="1794852"/>
                </a:lnTo>
                <a:lnTo>
                  <a:pt x="2747182" y="1753891"/>
                </a:lnTo>
                <a:lnTo>
                  <a:pt x="2725881" y="1713266"/>
                </a:lnTo>
                <a:lnTo>
                  <a:pt x="2704024" y="1672982"/>
                </a:lnTo>
                <a:lnTo>
                  <a:pt x="2681616" y="1633045"/>
                </a:lnTo>
                <a:lnTo>
                  <a:pt x="2658663" y="1593460"/>
                </a:lnTo>
                <a:lnTo>
                  <a:pt x="2635170" y="1554231"/>
                </a:lnTo>
                <a:lnTo>
                  <a:pt x="2611141" y="1515364"/>
                </a:lnTo>
                <a:lnTo>
                  <a:pt x="2586582" y="1476864"/>
                </a:lnTo>
                <a:lnTo>
                  <a:pt x="2561498" y="1438737"/>
                </a:lnTo>
                <a:lnTo>
                  <a:pt x="2535894" y="1400986"/>
                </a:lnTo>
                <a:lnTo>
                  <a:pt x="2509775" y="1363617"/>
                </a:lnTo>
                <a:lnTo>
                  <a:pt x="2483146" y="1326636"/>
                </a:lnTo>
                <a:lnTo>
                  <a:pt x="2456013" y="1290047"/>
                </a:lnTo>
                <a:lnTo>
                  <a:pt x="2428379" y="1253856"/>
                </a:lnTo>
                <a:lnTo>
                  <a:pt x="2400251" y="1218067"/>
                </a:lnTo>
                <a:lnTo>
                  <a:pt x="2371634" y="1182686"/>
                </a:lnTo>
                <a:lnTo>
                  <a:pt x="2342532" y="1147717"/>
                </a:lnTo>
                <a:lnTo>
                  <a:pt x="2312951" y="1113167"/>
                </a:lnTo>
                <a:lnTo>
                  <a:pt x="2282895" y="1079039"/>
                </a:lnTo>
                <a:lnTo>
                  <a:pt x="2252371" y="1045340"/>
                </a:lnTo>
                <a:lnTo>
                  <a:pt x="2221382" y="1012073"/>
                </a:lnTo>
                <a:lnTo>
                  <a:pt x="2189935" y="979245"/>
                </a:lnTo>
                <a:lnTo>
                  <a:pt x="2158033" y="946860"/>
                </a:lnTo>
                <a:lnTo>
                  <a:pt x="2125683" y="914923"/>
                </a:lnTo>
                <a:lnTo>
                  <a:pt x="2092889" y="883440"/>
                </a:lnTo>
                <a:lnTo>
                  <a:pt x="2059656" y="852416"/>
                </a:lnTo>
                <a:lnTo>
                  <a:pt x="2025990" y="821855"/>
                </a:lnTo>
                <a:lnTo>
                  <a:pt x="1991896" y="791763"/>
                </a:lnTo>
                <a:lnTo>
                  <a:pt x="1957378" y="762145"/>
                </a:lnTo>
                <a:lnTo>
                  <a:pt x="1922442" y="733005"/>
                </a:lnTo>
                <a:lnTo>
                  <a:pt x="1887093" y="704350"/>
                </a:lnTo>
                <a:lnTo>
                  <a:pt x="1851336" y="676184"/>
                </a:lnTo>
                <a:lnTo>
                  <a:pt x="1815176" y="648512"/>
                </a:lnTo>
                <a:lnTo>
                  <a:pt x="1778618" y="621339"/>
                </a:lnTo>
                <a:lnTo>
                  <a:pt x="1741667" y="594671"/>
                </a:lnTo>
                <a:lnTo>
                  <a:pt x="1704329" y="568512"/>
                </a:lnTo>
                <a:lnTo>
                  <a:pt x="1666608" y="542868"/>
                </a:lnTo>
                <a:lnTo>
                  <a:pt x="1628509" y="517744"/>
                </a:lnTo>
                <a:lnTo>
                  <a:pt x="1590038" y="493144"/>
                </a:lnTo>
                <a:lnTo>
                  <a:pt x="1551200" y="469074"/>
                </a:lnTo>
                <a:lnTo>
                  <a:pt x="1511999" y="445539"/>
                </a:lnTo>
                <a:lnTo>
                  <a:pt x="1472442" y="422545"/>
                </a:lnTo>
                <a:lnTo>
                  <a:pt x="1432532" y="400095"/>
                </a:lnTo>
                <a:lnTo>
                  <a:pt x="1392275" y="378195"/>
                </a:lnTo>
                <a:lnTo>
                  <a:pt x="1351677" y="356851"/>
                </a:lnTo>
                <a:lnTo>
                  <a:pt x="1310741" y="336067"/>
                </a:lnTo>
                <a:lnTo>
                  <a:pt x="1269474" y="315849"/>
                </a:lnTo>
                <a:lnTo>
                  <a:pt x="1227881" y="296201"/>
                </a:lnTo>
                <a:lnTo>
                  <a:pt x="1185966" y="277129"/>
                </a:lnTo>
                <a:lnTo>
                  <a:pt x="1143734" y="258638"/>
                </a:lnTo>
                <a:lnTo>
                  <a:pt x="1101191" y="240733"/>
                </a:lnTo>
                <a:lnTo>
                  <a:pt x="1058342" y="223418"/>
                </a:lnTo>
                <a:lnTo>
                  <a:pt x="1015192" y="206700"/>
                </a:lnTo>
                <a:lnTo>
                  <a:pt x="971745" y="190582"/>
                </a:lnTo>
                <a:lnTo>
                  <a:pt x="928008" y="175071"/>
                </a:lnTo>
                <a:lnTo>
                  <a:pt x="883985" y="160172"/>
                </a:lnTo>
                <a:lnTo>
                  <a:pt x="839681" y="145888"/>
                </a:lnTo>
                <a:lnTo>
                  <a:pt x="795101" y="132227"/>
                </a:lnTo>
                <a:lnTo>
                  <a:pt x="750251" y="119191"/>
                </a:lnTo>
                <a:lnTo>
                  <a:pt x="705135" y="106788"/>
                </a:lnTo>
                <a:lnTo>
                  <a:pt x="659759" y="95021"/>
                </a:lnTo>
                <a:lnTo>
                  <a:pt x="614128" y="83896"/>
                </a:lnTo>
                <a:lnTo>
                  <a:pt x="568246" y="73418"/>
                </a:lnTo>
                <a:lnTo>
                  <a:pt x="522119" y="63592"/>
                </a:lnTo>
                <a:lnTo>
                  <a:pt x="475752" y="54424"/>
                </a:lnTo>
                <a:lnTo>
                  <a:pt x="429150" y="45917"/>
                </a:lnTo>
                <a:lnTo>
                  <a:pt x="382318" y="38078"/>
                </a:lnTo>
                <a:lnTo>
                  <a:pt x="335262" y="30911"/>
                </a:lnTo>
                <a:lnTo>
                  <a:pt x="287986" y="24422"/>
                </a:lnTo>
                <a:lnTo>
                  <a:pt x="240495" y="18615"/>
                </a:lnTo>
                <a:lnTo>
                  <a:pt x="192794" y="13497"/>
                </a:lnTo>
                <a:lnTo>
                  <a:pt x="144890" y="9070"/>
                </a:lnTo>
                <a:lnTo>
                  <a:pt x="96785" y="5342"/>
                </a:lnTo>
                <a:lnTo>
                  <a:pt x="48487" y="2317"/>
                </a:lnTo>
                <a:lnTo>
                  <a:pt x="0" y="0"/>
                </a:lnTo>
              </a:path>
            </a:pathLst>
          </a:custGeom>
          <a:ln w="94386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0" y="8497375"/>
            <a:ext cx="2543175" cy="1400810"/>
          </a:xfrm>
          <a:custGeom>
            <a:avLst/>
            <a:gdLst/>
            <a:ahLst/>
            <a:cxnLst/>
            <a:rect l="l" t="t" r="r" b="b"/>
            <a:pathLst>
              <a:path w="2543175" h="1400809">
                <a:moveTo>
                  <a:pt x="0" y="0"/>
                </a:moveTo>
                <a:lnTo>
                  <a:pt x="27080" y="38714"/>
                </a:lnTo>
                <a:lnTo>
                  <a:pt x="53778" y="75725"/>
                </a:lnTo>
                <a:lnTo>
                  <a:pt x="80982" y="112342"/>
                </a:lnTo>
                <a:lnTo>
                  <a:pt x="108686" y="148560"/>
                </a:lnTo>
                <a:lnTo>
                  <a:pt x="136887" y="184373"/>
                </a:lnTo>
                <a:lnTo>
                  <a:pt x="165578" y="219778"/>
                </a:lnTo>
                <a:lnTo>
                  <a:pt x="194754" y="254768"/>
                </a:lnTo>
                <a:lnTo>
                  <a:pt x="224411" y="289339"/>
                </a:lnTo>
                <a:lnTo>
                  <a:pt x="254543" y="323485"/>
                </a:lnTo>
                <a:lnTo>
                  <a:pt x="285146" y="357202"/>
                </a:lnTo>
                <a:lnTo>
                  <a:pt x="316213" y="390484"/>
                </a:lnTo>
                <a:lnTo>
                  <a:pt x="347740" y="423326"/>
                </a:lnTo>
                <a:lnTo>
                  <a:pt x="379722" y="455723"/>
                </a:lnTo>
                <a:lnTo>
                  <a:pt x="412154" y="487670"/>
                </a:lnTo>
                <a:lnTo>
                  <a:pt x="445030" y="519162"/>
                </a:lnTo>
                <a:lnTo>
                  <a:pt x="478346" y="550194"/>
                </a:lnTo>
                <a:lnTo>
                  <a:pt x="512096" y="580760"/>
                </a:lnTo>
                <a:lnTo>
                  <a:pt x="546276" y="610856"/>
                </a:lnTo>
                <a:lnTo>
                  <a:pt x="580879" y="640476"/>
                </a:lnTo>
                <a:lnTo>
                  <a:pt x="615902" y="669615"/>
                </a:lnTo>
                <a:lnTo>
                  <a:pt x="651338" y="698268"/>
                </a:lnTo>
                <a:lnTo>
                  <a:pt x="687183" y="726430"/>
                </a:lnTo>
                <a:lnTo>
                  <a:pt x="723432" y="754097"/>
                </a:lnTo>
                <a:lnTo>
                  <a:pt x="760080" y="781262"/>
                </a:lnTo>
                <a:lnTo>
                  <a:pt x="797121" y="807920"/>
                </a:lnTo>
                <a:lnTo>
                  <a:pt x="834550" y="834068"/>
                </a:lnTo>
                <a:lnTo>
                  <a:pt x="872362" y="859698"/>
                </a:lnTo>
                <a:lnTo>
                  <a:pt x="910553" y="884807"/>
                </a:lnTo>
                <a:lnTo>
                  <a:pt x="949117" y="909390"/>
                </a:lnTo>
                <a:lnTo>
                  <a:pt x="988048" y="933440"/>
                </a:lnTo>
                <a:lnTo>
                  <a:pt x="1027342" y="956953"/>
                </a:lnTo>
                <a:lnTo>
                  <a:pt x="1066994" y="979925"/>
                </a:lnTo>
                <a:lnTo>
                  <a:pt x="1106999" y="1002349"/>
                </a:lnTo>
                <a:lnTo>
                  <a:pt x="1147350" y="1024220"/>
                </a:lnTo>
                <a:lnTo>
                  <a:pt x="1188045" y="1045535"/>
                </a:lnTo>
                <a:lnTo>
                  <a:pt x="1229076" y="1066286"/>
                </a:lnTo>
                <a:lnTo>
                  <a:pt x="1270440" y="1086470"/>
                </a:lnTo>
                <a:lnTo>
                  <a:pt x="1312130" y="1106082"/>
                </a:lnTo>
                <a:lnTo>
                  <a:pt x="1354142" y="1125115"/>
                </a:lnTo>
                <a:lnTo>
                  <a:pt x="1396471" y="1143565"/>
                </a:lnTo>
                <a:lnTo>
                  <a:pt x="1439112" y="1161427"/>
                </a:lnTo>
                <a:lnTo>
                  <a:pt x="1482059" y="1178696"/>
                </a:lnTo>
                <a:lnTo>
                  <a:pt x="1525308" y="1195367"/>
                </a:lnTo>
                <a:lnTo>
                  <a:pt x="1568853" y="1211434"/>
                </a:lnTo>
                <a:lnTo>
                  <a:pt x="1612689" y="1226893"/>
                </a:lnTo>
                <a:lnTo>
                  <a:pt x="1656811" y="1241738"/>
                </a:lnTo>
                <a:lnTo>
                  <a:pt x="1701214" y="1255964"/>
                </a:lnTo>
                <a:lnTo>
                  <a:pt x="1745893" y="1269566"/>
                </a:lnTo>
                <a:lnTo>
                  <a:pt x="1790843" y="1282539"/>
                </a:lnTo>
                <a:lnTo>
                  <a:pt x="1836058" y="1294878"/>
                </a:lnTo>
                <a:lnTo>
                  <a:pt x="1881534" y="1306578"/>
                </a:lnTo>
                <a:lnTo>
                  <a:pt x="1927265" y="1317633"/>
                </a:lnTo>
                <a:lnTo>
                  <a:pt x="1973247" y="1328039"/>
                </a:lnTo>
                <a:lnTo>
                  <a:pt x="2019473" y="1337790"/>
                </a:lnTo>
                <a:lnTo>
                  <a:pt x="2065940" y="1346882"/>
                </a:lnTo>
                <a:lnTo>
                  <a:pt x="2112642" y="1355309"/>
                </a:lnTo>
                <a:lnTo>
                  <a:pt x="2159573" y="1363065"/>
                </a:lnTo>
                <a:lnTo>
                  <a:pt x="2206729" y="1370147"/>
                </a:lnTo>
                <a:lnTo>
                  <a:pt x="2254105" y="1376549"/>
                </a:lnTo>
                <a:lnTo>
                  <a:pt x="2301695" y="1382265"/>
                </a:lnTo>
                <a:lnTo>
                  <a:pt x="2349495" y="1387291"/>
                </a:lnTo>
                <a:lnTo>
                  <a:pt x="2397499" y="1391622"/>
                </a:lnTo>
                <a:lnTo>
                  <a:pt x="2445702" y="1395252"/>
                </a:lnTo>
                <a:lnTo>
                  <a:pt x="2494099" y="1398176"/>
                </a:lnTo>
                <a:lnTo>
                  <a:pt x="2542685" y="1400389"/>
                </a:lnTo>
              </a:path>
            </a:pathLst>
          </a:custGeom>
          <a:ln w="94386">
            <a:solidFill>
              <a:srgbClr val="F5DE6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</p:spTree>
    <p:extLst>
      <p:ext uri="{BB962C8B-B14F-4D97-AF65-F5344CB8AC3E}">
        <p14:creationId xmlns:p14="http://schemas.microsoft.com/office/powerpoint/2010/main" val="16321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394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1. Загрузите данные и подготовьте их к анализу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01875"/>
            <a:ext cx="17526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Три файла: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</a:rPr>
              <a:t>visits_log</a:t>
            </a:r>
            <a:r>
              <a:rPr lang="ru-RU" sz="4000" dirty="0">
                <a:solidFill>
                  <a:schemeClr val="bg1"/>
                </a:solidFill>
              </a:rPr>
              <a:t>,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</a:rPr>
              <a:t>orders_log</a:t>
            </a:r>
            <a:r>
              <a:rPr lang="ru-RU" sz="4000" dirty="0">
                <a:solidFill>
                  <a:schemeClr val="bg1"/>
                </a:solidFill>
              </a:rPr>
              <a:t>,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costs</a:t>
            </a:r>
            <a:r>
              <a:rPr lang="ru-RU" sz="4000" dirty="0">
                <a:solidFill>
                  <a:schemeClr val="bg1"/>
                </a:solidFill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Данные чистые: нет пропусков, нет редких и выбивающихся значений.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Важно различать множества  </a:t>
            </a:r>
            <a:r>
              <a:rPr lang="en-US" sz="4000" dirty="0" err="1">
                <a:solidFill>
                  <a:schemeClr val="bg1"/>
                </a:solidFill>
              </a:rPr>
              <a:t>Uid</a:t>
            </a:r>
            <a:r>
              <a:rPr lang="ru-RU" sz="4000" dirty="0">
                <a:solidFill>
                  <a:schemeClr val="bg1"/>
                </a:solidFill>
              </a:rPr>
              <a:t>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из </a:t>
            </a:r>
            <a:r>
              <a:rPr lang="en-US" sz="4000" dirty="0" err="1">
                <a:solidFill>
                  <a:schemeClr val="bg1"/>
                </a:solidFill>
              </a:rPr>
              <a:t>visits_log</a:t>
            </a:r>
            <a:r>
              <a:rPr lang="ru-RU" sz="4000" dirty="0">
                <a:solidFill>
                  <a:schemeClr val="bg1"/>
                </a:solidFill>
              </a:rPr>
              <a:t> – </a:t>
            </a:r>
            <a:r>
              <a:rPr lang="ru-RU" sz="4000" b="1" dirty="0">
                <a:solidFill>
                  <a:schemeClr val="bg1"/>
                </a:solidFill>
              </a:rPr>
              <a:t>посетители</a:t>
            </a:r>
            <a:r>
              <a:rPr lang="ru-RU" sz="4000" dirty="0">
                <a:solidFill>
                  <a:schemeClr val="bg1"/>
                </a:solidFill>
              </a:rPr>
              <a:t>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из </a:t>
            </a:r>
            <a:r>
              <a:rPr lang="en-US" sz="4000" dirty="0" err="1">
                <a:solidFill>
                  <a:schemeClr val="bg1"/>
                </a:solidFill>
              </a:rPr>
              <a:t>orders_log</a:t>
            </a:r>
            <a:r>
              <a:rPr lang="ru-RU" sz="4000" dirty="0">
                <a:solidFill>
                  <a:schemeClr val="bg1"/>
                </a:solidFill>
              </a:rPr>
              <a:t> – </a:t>
            </a:r>
            <a:r>
              <a:rPr lang="ru-RU" sz="4000" b="1" dirty="0">
                <a:solidFill>
                  <a:schemeClr val="bg1"/>
                </a:solidFill>
              </a:rPr>
              <a:t>покупатели</a:t>
            </a:r>
            <a:r>
              <a:rPr lang="ru-RU" sz="4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40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Продукт.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1844675"/>
            <a:ext cx="17526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людей пользуются в день, неделю, месяц?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DAU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WAU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MAU</a:t>
            </a:r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график изменения метрик во времени;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b="1" dirty="0">
                <a:solidFill>
                  <a:schemeClr val="bg1"/>
                </a:solidFill>
              </a:rPr>
              <a:t>Почему среднее значение метрики так важно – его можно использовать в формулах для экономических расчетов.</a:t>
            </a:r>
          </a:p>
        </p:txBody>
      </p:sp>
    </p:spTree>
    <p:extLst>
      <p:ext uri="{BB962C8B-B14F-4D97-AF65-F5344CB8AC3E}">
        <p14:creationId xmlns:p14="http://schemas.microsoft.com/office/powerpoint/2010/main" val="31708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Продукт.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01875"/>
            <a:ext cx="1752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сессий в день? 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Вопрос можно понять как: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Сколько всего сессий в среднем проходит на платформе в день?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Сколько сессий в среднем совершает 1 пользователь в день?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12850" y="4130675"/>
            <a:ext cx="1752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0000"/>
                </a:solidFill>
              </a:rPr>
              <a:t>Сколько сессий в среднем совершает 1 пользователь в день?</a:t>
            </a:r>
          </a:p>
        </p:txBody>
      </p:sp>
    </p:spTree>
    <p:extLst>
      <p:ext uri="{BB962C8B-B14F-4D97-AF65-F5344CB8AC3E}">
        <p14:creationId xmlns:p14="http://schemas.microsoft.com/office/powerpoint/2010/main" val="7686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Продукт.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01875"/>
            <a:ext cx="17526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Сколько длится одна сессия?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Необходимо начертить гистограмму.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Стоит вычислить все средние меры и выбрать наиболее подходящую.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 с объяснением ее выбора;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Какие средние меры вы знаете? (можно в чатик)</a:t>
            </a:r>
          </a:p>
          <a:p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6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0"/>
          <p:cNvSpPr txBox="1"/>
          <p:nvPr/>
        </p:nvSpPr>
        <p:spPr>
          <a:xfrm>
            <a:off x="552727" y="10508445"/>
            <a:ext cx="229298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5"/>
              </a:lnSpc>
            </a:pPr>
            <a:r>
              <a:rPr sz="2050" dirty="0">
                <a:solidFill>
                  <a:srgbClr val="FFFFFF"/>
                </a:solidFill>
                <a:latin typeface="YSText-Light"/>
                <a:cs typeface="YSText-Light"/>
              </a:rPr>
              <a:t>Яндекс.Практикум</a:t>
            </a:r>
            <a:endParaRPr sz="2050" dirty="0">
              <a:latin typeface="YSText-Light"/>
              <a:cs typeface="Y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2850" y="854075"/>
            <a:ext cx="1569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Шаг 2. Продажи.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0" y="2301875"/>
            <a:ext cx="17526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Как часто люди возвращаются?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рассчитываем </a:t>
            </a:r>
            <a:r>
              <a:rPr lang="en-US" sz="4000" dirty="0">
                <a:solidFill>
                  <a:schemeClr val="bg1"/>
                </a:solidFill>
              </a:rPr>
              <a:t>Retention Rate</a:t>
            </a:r>
            <a:r>
              <a:rPr lang="ru-RU" sz="4000" dirty="0">
                <a:solidFill>
                  <a:schemeClr val="bg1"/>
                </a:solidFill>
              </a:rPr>
              <a:t>, для чего: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необходимо сделать </a:t>
            </a:r>
            <a:r>
              <a:rPr lang="ru-RU" sz="4000" dirty="0" err="1">
                <a:solidFill>
                  <a:schemeClr val="bg1"/>
                </a:solidFill>
              </a:rPr>
              <a:t>когортный</a:t>
            </a:r>
            <a:r>
              <a:rPr lang="ru-RU" sz="4000" dirty="0">
                <a:solidFill>
                  <a:schemeClr val="bg1"/>
                </a:solidFill>
              </a:rPr>
              <a:t> анализ по месяцам.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Формат ответа: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тепловая карта;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среднее значение метрики;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</a:rPr>
              <a:t>выводы.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endParaRPr lang="ru-RU" sz="4000" dirty="0">
              <a:solidFill>
                <a:schemeClr val="bg1"/>
              </a:solidFill>
            </a:endParaRPr>
          </a:p>
          <a:p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8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854075"/>
            <a:ext cx="14752152" cy="87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4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16869</TotalTime>
  <Words>1449</Words>
  <Application>Microsoft Office PowerPoint</Application>
  <PresentationFormat>Custom</PresentationFormat>
  <Paragraphs>278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YS Text</vt:lpstr>
      <vt:lpstr>YSText-Light</vt:lpstr>
      <vt:lpstr>YSText-Medium</vt:lpstr>
      <vt:lpstr>Office Theme</vt:lpstr>
      <vt:lpstr>3 спринт</vt:lpstr>
      <vt:lpstr>PowerPoint Presentation</vt:lpstr>
      <vt:lpstr>Наши договоренности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Zalesskiy</dc:creator>
  <cp:lastModifiedBy>Group 1</cp:lastModifiedBy>
  <cp:revision>416</cp:revision>
  <dcterms:created xsi:type="dcterms:W3CDTF">2019-06-18T02:34:13Z</dcterms:created>
  <dcterms:modified xsi:type="dcterms:W3CDTF">2021-04-20T15:45:38Z</dcterms:modified>
</cp:coreProperties>
</file>