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323" r:id="rId2"/>
    <p:sldId id="332" r:id="rId3"/>
    <p:sldId id="333" r:id="rId4"/>
    <p:sldId id="334" r:id="rId5"/>
    <p:sldId id="336" r:id="rId6"/>
    <p:sldId id="338" r:id="rId7"/>
    <p:sldId id="340" r:id="rId8"/>
    <p:sldId id="350" r:id="rId9"/>
    <p:sldId id="349" r:id="rId10"/>
    <p:sldId id="344" r:id="rId11"/>
    <p:sldId id="351" r:id="rId12"/>
    <p:sldId id="352" r:id="rId13"/>
    <p:sldId id="353" r:id="rId14"/>
    <p:sldId id="354" r:id="rId15"/>
    <p:sldId id="355" r:id="rId16"/>
    <p:sldId id="356" r:id="rId17"/>
    <p:sldId id="346" r:id="rId18"/>
    <p:sldId id="357" r:id="rId19"/>
    <p:sldId id="359" r:id="rId20"/>
    <p:sldId id="347" r:id="rId21"/>
    <p:sldId id="360" r:id="rId22"/>
    <p:sldId id="361" r:id="rId23"/>
    <p:sldId id="362" r:id="rId24"/>
    <p:sldId id="331" r:id="rId25"/>
  </p:sldIdLst>
  <p:sldSz cx="9144000" cy="5143500" type="screen16x9"/>
  <p:notesSz cx="7102475" cy="10233025"/>
  <p:embeddedFontLst>
    <p:embeddedFont>
      <p:font typeface="Calibri" panose="020F0502020204030204" pitchFamily="34" charset="0"/>
      <p:regular r:id="rId27"/>
      <p:bold r:id="rId28"/>
      <p:italic r:id="rId29"/>
      <p:boldItalic r:id="rId30"/>
    </p:embeddedFont>
    <p:embeddedFont>
      <p:font typeface="微软雅黑" panose="020B0503020204020204" pitchFamily="34" charset="-122"/>
      <p:regular r:id="rId31"/>
      <p:bold r:id="rId32"/>
    </p:embeddedFont>
  </p:embeddedFontLst>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EA0000"/>
    <a:srgbClr val="03A9F3"/>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45" autoAdjust="0"/>
  </p:normalViewPr>
  <p:slideViewPr>
    <p:cSldViewPr snapToGrid="0">
      <p:cViewPr varScale="1">
        <p:scale>
          <a:sx n="138" d="100"/>
          <a:sy n="138" d="100"/>
        </p:scale>
        <p:origin x="114" y="174"/>
      </p:cViewPr>
      <p:guideLst>
        <p:guide orient="horz" pos="1620"/>
        <p:guide pos="2880"/>
        <p:guide pos="54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7739" cy="511651"/>
          </a:xfrm>
          <a:prstGeom prst="rect">
            <a:avLst/>
          </a:prstGeom>
        </p:spPr>
        <p:txBody>
          <a:bodyPr vert="horz" lIns="99057" tIns="49528" rIns="99057" bIns="49528" rtlCol="0"/>
          <a:lstStyle>
            <a:lvl1pPr algn="l">
              <a:defRPr sz="1300"/>
            </a:lvl1pPr>
          </a:lstStyle>
          <a:p>
            <a:endParaRPr lang="zh-CN" altLang="en-US"/>
          </a:p>
        </p:txBody>
      </p:sp>
      <p:sp>
        <p:nvSpPr>
          <p:cNvPr id="3" name="日期占位符 2"/>
          <p:cNvSpPr>
            <a:spLocks noGrp="1"/>
          </p:cNvSpPr>
          <p:nvPr>
            <p:ph type="dt" idx="1"/>
          </p:nvPr>
        </p:nvSpPr>
        <p:spPr>
          <a:xfrm>
            <a:off x="4023092" y="0"/>
            <a:ext cx="3077739" cy="511651"/>
          </a:xfrm>
          <a:prstGeom prst="rect">
            <a:avLst/>
          </a:prstGeom>
        </p:spPr>
        <p:txBody>
          <a:bodyPr vert="horz" lIns="99057" tIns="49528" rIns="99057" bIns="49528" rtlCol="0"/>
          <a:lstStyle>
            <a:lvl1pPr algn="r">
              <a:defRPr sz="1300"/>
            </a:lvl1pPr>
          </a:lstStyle>
          <a:p>
            <a:fld id="{9936A364-F56D-418B-92EA-B8A9C286C719}" type="datetimeFigureOut">
              <a:rPr lang="zh-CN" altLang="en-US" smtClean="0"/>
              <a:t>2020/9/22</a:t>
            </a:fld>
            <a:endParaRPr lang="zh-CN" altLang="en-US"/>
          </a:p>
        </p:txBody>
      </p:sp>
      <p:sp>
        <p:nvSpPr>
          <p:cNvPr id="4" name="幻灯片图像占位符 3"/>
          <p:cNvSpPr>
            <a:spLocks noGrp="1" noRot="1" noChangeAspect="1"/>
          </p:cNvSpPr>
          <p:nvPr>
            <p:ph type="sldImg" idx="2"/>
          </p:nvPr>
        </p:nvSpPr>
        <p:spPr>
          <a:xfrm>
            <a:off x="139700" y="766763"/>
            <a:ext cx="6823075" cy="3838575"/>
          </a:xfrm>
          <a:prstGeom prst="rect">
            <a:avLst/>
          </a:prstGeom>
          <a:noFill/>
          <a:ln w="12700">
            <a:solidFill>
              <a:prstClr val="black"/>
            </a:solidFill>
          </a:ln>
        </p:spPr>
        <p:txBody>
          <a:bodyPr vert="horz" lIns="99057" tIns="49528" rIns="99057" bIns="49528" rtlCol="0" anchor="ctr"/>
          <a:lstStyle/>
          <a:p>
            <a:endParaRPr lang="zh-CN" altLang="en-US"/>
          </a:p>
        </p:txBody>
      </p:sp>
      <p:sp>
        <p:nvSpPr>
          <p:cNvPr id="5" name="备注占位符 4"/>
          <p:cNvSpPr>
            <a:spLocks noGrp="1"/>
          </p:cNvSpPr>
          <p:nvPr>
            <p:ph type="body" sz="quarter" idx="3"/>
          </p:nvPr>
        </p:nvSpPr>
        <p:spPr>
          <a:xfrm>
            <a:off x="710248" y="4860687"/>
            <a:ext cx="5681980" cy="4604861"/>
          </a:xfrm>
          <a:prstGeom prst="rect">
            <a:avLst/>
          </a:prstGeom>
        </p:spPr>
        <p:txBody>
          <a:bodyPr vert="horz" lIns="99057" tIns="49528" rIns="99057" bIns="49528"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19598"/>
            <a:ext cx="3077739" cy="511651"/>
          </a:xfrm>
          <a:prstGeom prst="rect">
            <a:avLst/>
          </a:prstGeom>
        </p:spPr>
        <p:txBody>
          <a:bodyPr vert="horz" lIns="99057" tIns="49528" rIns="99057" bIns="4952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092" y="9719598"/>
            <a:ext cx="3077739" cy="511651"/>
          </a:xfrm>
          <a:prstGeom prst="rect">
            <a:avLst/>
          </a:prstGeom>
        </p:spPr>
        <p:txBody>
          <a:bodyPr vert="horz" lIns="99057" tIns="49528" rIns="99057" bIns="49528" rtlCol="0" anchor="b"/>
          <a:lstStyle>
            <a:lvl1pPr algn="r">
              <a:defRPr sz="13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47894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24</a:t>
            </a:fld>
            <a:endParaRPr lang="zh-CN" altLang="en-US"/>
          </a:p>
        </p:txBody>
      </p:sp>
    </p:spTree>
    <p:extLst>
      <p:ext uri="{BB962C8B-B14F-4D97-AF65-F5344CB8AC3E}">
        <p14:creationId xmlns:p14="http://schemas.microsoft.com/office/powerpoint/2010/main" val="3265475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14569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56227584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t>2020/9/22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t>2020/9/22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t>2020/9/22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t>2020/9/22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矩形 2"/>
          <p:cNvSpPr>
            <a:spLocks noChangeArrowheads="1"/>
          </p:cNvSpPr>
          <p:nvPr/>
        </p:nvSpPr>
        <p:spPr bwMode="auto">
          <a:xfrm>
            <a:off x="2923690" y="3651250"/>
            <a:ext cx="6229836"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1"/>
          <p:cNvSpPr>
            <a:spLocks noChangeArrowheads="1"/>
          </p:cNvSpPr>
          <p:nvPr/>
        </p:nvSpPr>
        <p:spPr bwMode="auto">
          <a:xfrm>
            <a:off x="4927811" y="3154066"/>
            <a:ext cx="187583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smtClean="0">
                <a:solidFill>
                  <a:srgbClr val="ED7D31"/>
                </a:solidFill>
                <a:latin typeface="Arial" panose="020B0604020202020204" pitchFamily="34" charset="0"/>
                <a:ea typeface="微软雅黑" panose="020B0503020204020204" pitchFamily="34" charset="-122"/>
                <a:sym typeface="Arial" panose="020B0604020202020204" pitchFamily="34" charset="0"/>
              </a:rPr>
              <a:t>研发二部</a:t>
            </a:r>
            <a:r>
              <a:rPr lang="en-US" altLang="zh-CN" sz="2100" b="1" dirty="0">
                <a:solidFill>
                  <a:srgbClr val="ED7D31"/>
                </a:solidFill>
                <a:latin typeface="Arial" panose="020B0604020202020204" pitchFamily="34" charset="0"/>
                <a:ea typeface="微软雅黑" panose="020B0503020204020204" pitchFamily="34" charset="-122"/>
                <a:sym typeface="Arial" panose="020B0604020202020204" pitchFamily="34" charset="0"/>
              </a:rPr>
              <a:t> </a:t>
            </a:r>
            <a:r>
              <a:rPr lang="zh-CN" altLang="en-US" sz="2100" b="1" dirty="0" smtClean="0">
                <a:solidFill>
                  <a:srgbClr val="ED7D31"/>
                </a:solidFill>
                <a:latin typeface="Arial" panose="020B0604020202020204" pitchFamily="34" charset="0"/>
                <a:ea typeface="微软雅黑" panose="020B0503020204020204" pitchFamily="34" charset="-122"/>
                <a:sym typeface="Arial" panose="020B0604020202020204" pitchFamily="34" charset="0"/>
              </a:rPr>
              <a:t>王玉</a:t>
            </a:r>
            <a:endPar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1"/>
          <p:cNvSpPr>
            <a:spLocks noChangeArrowheads="1"/>
          </p:cNvSpPr>
          <p:nvPr/>
        </p:nvSpPr>
        <p:spPr bwMode="auto">
          <a:xfrm>
            <a:off x="3041227" y="3744278"/>
            <a:ext cx="607197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685800" fontAlgn="base">
              <a:spcBef>
                <a:spcPct val="0"/>
              </a:spcBef>
              <a:spcAft>
                <a:spcPct val="0"/>
              </a:spcAft>
              <a:buFont typeface="Arial" panose="020B0604020202020204" pitchFamily="34" charset="0"/>
              <a:buNone/>
            </a:pPr>
            <a:r>
              <a:rPr lang="zh-CN" altLang="en-US" sz="24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手写数字识别模型在</a:t>
            </a:r>
            <a:r>
              <a:rPr lang="en-US" altLang="zh-CN" sz="24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24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端的部署   </a:t>
            </a:r>
            <a:endParaRPr lang="en-US" altLang="zh-CN" sz="24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algn="r" defTabSz="685800" fontAlgn="base">
              <a:spcBef>
                <a:spcPct val="0"/>
              </a:spcBef>
              <a:spcAft>
                <a:spcPct val="0"/>
              </a:spcAft>
              <a:buFont typeface="Arial" panose="020B0604020202020204" pitchFamily="34" charset="0"/>
              <a:buNone/>
            </a:pPr>
            <a:r>
              <a:rPr lang="en-US" altLang="zh-CN" sz="20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--1</a:t>
            </a:r>
            <a:r>
              <a:rPr lang="zh-CN" altLang="en-US" sz="20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课时</a:t>
            </a:r>
          </a:p>
        </p:txBody>
      </p:sp>
    </p:spTree>
    <p:extLst>
      <p:ext uri="{BB962C8B-B14F-4D97-AF65-F5344CB8AC3E}">
        <p14:creationId xmlns:p14="http://schemas.microsoft.com/office/powerpoint/2010/main" val="3604439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三</a:t>
            </a:r>
            <a:r>
              <a:rPr lang="zh-CN" altLang="zh-CN" sz="3600" b="1" dirty="0" smtClean="0"/>
              <a:t>、</a:t>
            </a:r>
            <a:r>
              <a:rPr lang="en-US" altLang="zh-CN" sz="3600" b="1" dirty="0" smtClean="0"/>
              <a:t>Android</a:t>
            </a:r>
            <a:r>
              <a:rPr lang="zh-CN" altLang="en-US" sz="3600" b="1" dirty="0" smtClean="0"/>
              <a:t>端</a:t>
            </a:r>
            <a:r>
              <a:rPr lang="zh-CN" altLang="zh-CN" sz="3600" b="1" dirty="0" smtClean="0"/>
              <a:t>部署</a:t>
            </a:r>
            <a:endParaRPr lang="zh-CN" altLang="en-US" sz="3600" dirty="0"/>
          </a:p>
        </p:txBody>
      </p:sp>
      <p:sp>
        <p:nvSpPr>
          <p:cNvPr id="3" name="文本框 2"/>
          <p:cNvSpPr txBox="1"/>
          <p:nvPr/>
        </p:nvSpPr>
        <p:spPr>
          <a:xfrm>
            <a:off x="755226" y="1789238"/>
            <a:ext cx="7633547" cy="461665"/>
          </a:xfrm>
          <a:prstGeom prst="rect">
            <a:avLst/>
          </a:prstGeom>
          <a:noFill/>
        </p:spPr>
        <p:txBody>
          <a:bodyPr wrap="square" rtlCol="0">
            <a:spAutoFit/>
          </a:bodyPr>
          <a:lstStyle/>
          <a:p>
            <a:r>
              <a:rPr lang="en-US" altLang="zh-CN" sz="2400" dirty="0" smtClean="0"/>
              <a:t>3.1 </a:t>
            </a:r>
            <a:r>
              <a:rPr lang="zh-CN" altLang="en-US" sz="2400" dirty="0" smtClean="0"/>
              <a:t>拷贝</a:t>
            </a:r>
            <a:r>
              <a:rPr lang="en-US" altLang="zh-CN" sz="2400" dirty="0" err="1" smtClean="0"/>
              <a:t>ncnn</a:t>
            </a:r>
            <a:r>
              <a:rPr lang="zh-CN" altLang="en-US" sz="2400" dirty="0" smtClean="0"/>
              <a:t>相关库到指定文件夹</a:t>
            </a:r>
            <a:endParaRPr lang="en-US" altLang="zh-CN" sz="2400" dirty="0" smtClean="0"/>
          </a:p>
        </p:txBody>
      </p:sp>
      <p:pic>
        <p:nvPicPr>
          <p:cNvPr id="4" name="图片 3"/>
          <p:cNvPicPr>
            <a:picLocks noChangeAspect="1"/>
          </p:cNvPicPr>
          <p:nvPr/>
        </p:nvPicPr>
        <p:blipFill>
          <a:blip r:embed="rId3"/>
          <a:stretch>
            <a:fillRect/>
          </a:stretch>
        </p:blipFill>
        <p:spPr>
          <a:xfrm>
            <a:off x="755226" y="2360386"/>
            <a:ext cx="5343525" cy="695325"/>
          </a:xfrm>
          <a:prstGeom prst="rect">
            <a:avLst/>
          </a:prstGeom>
        </p:spPr>
      </p:pic>
      <p:pic>
        <p:nvPicPr>
          <p:cNvPr id="5" name="图片 4"/>
          <p:cNvPicPr>
            <a:picLocks noChangeAspect="1"/>
          </p:cNvPicPr>
          <p:nvPr/>
        </p:nvPicPr>
        <p:blipFill>
          <a:blip r:embed="rId4"/>
          <a:stretch>
            <a:fillRect/>
          </a:stretch>
        </p:blipFill>
        <p:spPr>
          <a:xfrm>
            <a:off x="457200" y="1115750"/>
            <a:ext cx="8290370" cy="473600"/>
          </a:xfrm>
          <a:prstGeom prst="rect">
            <a:avLst/>
          </a:prstGeom>
        </p:spPr>
      </p:pic>
    </p:spTree>
    <p:extLst>
      <p:ext uri="{BB962C8B-B14F-4D97-AF65-F5344CB8AC3E}">
        <p14:creationId xmlns:p14="http://schemas.microsoft.com/office/powerpoint/2010/main" val="207917731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646293" y="372348"/>
            <a:ext cx="2743315" cy="461665"/>
          </a:xfrm>
          <a:prstGeom prst="rect">
            <a:avLst/>
          </a:prstGeom>
        </p:spPr>
        <p:txBody>
          <a:bodyPr wrap="none">
            <a:spAutoFit/>
          </a:bodyPr>
          <a:lstStyle/>
          <a:p>
            <a:r>
              <a:rPr lang="en-US" altLang="zh-CN" sz="2400" dirty="0"/>
              <a:t>3.2 </a:t>
            </a:r>
            <a:r>
              <a:rPr lang="zh-CN" altLang="en-US" sz="2400" dirty="0"/>
              <a:t>配置</a:t>
            </a:r>
            <a:r>
              <a:rPr lang="en-US" altLang="zh-CN" sz="2400" dirty="0" err="1"/>
              <a:t>build.gradle</a:t>
            </a:r>
            <a:endParaRPr lang="en-US" altLang="zh-CN" sz="2400" dirty="0"/>
          </a:p>
        </p:txBody>
      </p:sp>
      <p:pic>
        <p:nvPicPr>
          <p:cNvPr id="5" name="图片 4"/>
          <p:cNvPicPr>
            <a:picLocks noChangeAspect="1"/>
          </p:cNvPicPr>
          <p:nvPr/>
        </p:nvPicPr>
        <p:blipFill>
          <a:blip r:embed="rId3"/>
          <a:stretch>
            <a:fillRect/>
          </a:stretch>
        </p:blipFill>
        <p:spPr>
          <a:xfrm>
            <a:off x="767395" y="834013"/>
            <a:ext cx="4305832" cy="4276136"/>
          </a:xfrm>
          <a:prstGeom prst="rect">
            <a:avLst/>
          </a:prstGeom>
        </p:spPr>
      </p:pic>
    </p:spTree>
    <p:extLst>
      <p:ext uri="{BB962C8B-B14F-4D97-AF65-F5344CB8AC3E}">
        <p14:creationId xmlns:p14="http://schemas.microsoft.com/office/powerpoint/2010/main" val="286260064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537920" y="297841"/>
            <a:ext cx="2943563" cy="461665"/>
          </a:xfrm>
          <a:prstGeom prst="rect">
            <a:avLst/>
          </a:prstGeom>
        </p:spPr>
        <p:txBody>
          <a:bodyPr wrap="none">
            <a:spAutoFit/>
          </a:bodyPr>
          <a:lstStyle/>
          <a:p>
            <a:r>
              <a:rPr lang="en-US" altLang="zh-CN" sz="2400" dirty="0"/>
              <a:t>3.3 </a:t>
            </a:r>
            <a:r>
              <a:rPr lang="zh-CN" altLang="en-US" sz="2400" dirty="0"/>
              <a:t>配置</a:t>
            </a:r>
            <a:r>
              <a:rPr lang="en-US" altLang="zh-CN" sz="2400" dirty="0"/>
              <a:t>CMakeList.txt</a:t>
            </a:r>
          </a:p>
        </p:txBody>
      </p:sp>
      <p:pic>
        <p:nvPicPr>
          <p:cNvPr id="7" name="图片 6"/>
          <p:cNvPicPr>
            <a:picLocks noChangeAspect="1"/>
          </p:cNvPicPr>
          <p:nvPr/>
        </p:nvPicPr>
        <p:blipFill>
          <a:blip r:embed="rId3"/>
          <a:stretch>
            <a:fillRect/>
          </a:stretch>
        </p:blipFill>
        <p:spPr>
          <a:xfrm>
            <a:off x="537920" y="842542"/>
            <a:ext cx="6534399" cy="3592618"/>
          </a:xfrm>
          <a:prstGeom prst="rect">
            <a:avLst/>
          </a:prstGeom>
        </p:spPr>
      </p:pic>
    </p:spTree>
    <p:extLst>
      <p:ext uri="{BB962C8B-B14F-4D97-AF65-F5344CB8AC3E}">
        <p14:creationId xmlns:p14="http://schemas.microsoft.com/office/powerpoint/2010/main" val="173854521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537920" y="297841"/>
            <a:ext cx="2395207" cy="461665"/>
          </a:xfrm>
          <a:prstGeom prst="rect">
            <a:avLst/>
          </a:prstGeom>
        </p:spPr>
        <p:txBody>
          <a:bodyPr wrap="none">
            <a:spAutoFit/>
          </a:bodyPr>
          <a:lstStyle/>
          <a:p>
            <a:r>
              <a:rPr lang="en-US" altLang="zh-CN" sz="2400" dirty="0"/>
              <a:t>3.4 Java</a:t>
            </a:r>
            <a:r>
              <a:rPr lang="zh-CN" altLang="en-US" sz="2400" dirty="0"/>
              <a:t>代码编写</a:t>
            </a:r>
            <a:endParaRPr lang="en-US" altLang="zh-CN" sz="2400" dirty="0"/>
          </a:p>
        </p:txBody>
      </p:sp>
      <p:pic>
        <p:nvPicPr>
          <p:cNvPr id="2" name="图片 1"/>
          <p:cNvPicPr>
            <a:picLocks noChangeAspect="1"/>
          </p:cNvPicPr>
          <p:nvPr/>
        </p:nvPicPr>
        <p:blipFill>
          <a:blip r:embed="rId3"/>
          <a:stretch>
            <a:fillRect/>
          </a:stretch>
        </p:blipFill>
        <p:spPr>
          <a:xfrm>
            <a:off x="537920" y="840786"/>
            <a:ext cx="4160838" cy="3827971"/>
          </a:xfrm>
          <a:prstGeom prst="rect">
            <a:avLst/>
          </a:prstGeom>
        </p:spPr>
      </p:pic>
    </p:spTree>
    <p:extLst>
      <p:ext uri="{BB962C8B-B14F-4D97-AF65-F5344CB8AC3E}">
        <p14:creationId xmlns:p14="http://schemas.microsoft.com/office/powerpoint/2010/main" val="32021321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537920" y="297841"/>
            <a:ext cx="2202847" cy="461665"/>
          </a:xfrm>
          <a:prstGeom prst="rect">
            <a:avLst/>
          </a:prstGeom>
        </p:spPr>
        <p:txBody>
          <a:bodyPr wrap="none">
            <a:spAutoFit/>
          </a:bodyPr>
          <a:lstStyle/>
          <a:p>
            <a:r>
              <a:rPr lang="en-US" altLang="zh-CN" sz="2400" dirty="0"/>
              <a:t>3.5 </a:t>
            </a:r>
            <a:r>
              <a:rPr lang="en-US" altLang="zh-CN" sz="2400" dirty="0" err="1"/>
              <a:t>Jni</a:t>
            </a:r>
            <a:r>
              <a:rPr lang="zh-CN" altLang="en-US" sz="2400" dirty="0"/>
              <a:t>代码编写</a:t>
            </a:r>
          </a:p>
        </p:txBody>
      </p:sp>
      <p:sp>
        <p:nvSpPr>
          <p:cNvPr id="5" name="矩形 4"/>
          <p:cNvSpPr/>
          <p:nvPr/>
        </p:nvSpPr>
        <p:spPr>
          <a:xfrm>
            <a:off x="537920" y="808897"/>
            <a:ext cx="1800493" cy="369332"/>
          </a:xfrm>
          <a:prstGeom prst="rect">
            <a:avLst/>
          </a:prstGeom>
        </p:spPr>
        <p:txBody>
          <a:bodyPr wrap="none">
            <a:spAutoFit/>
          </a:bodyPr>
          <a:lstStyle/>
          <a:p>
            <a:r>
              <a:rPr lang="en-US" altLang="zh-CN" dirty="0" smtClean="0">
                <a:latin typeface="+mn-ea"/>
              </a:rPr>
              <a:t>3.5.1 </a:t>
            </a:r>
            <a:r>
              <a:rPr lang="zh-CN" altLang="en-US" dirty="0" smtClean="0">
                <a:latin typeface="+mn-ea"/>
              </a:rPr>
              <a:t>模型加载</a:t>
            </a:r>
            <a:endParaRPr lang="en-US" altLang="zh-CN" dirty="0">
              <a:latin typeface="+mn-ea"/>
            </a:endParaRPr>
          </a:p>
        </p:txBody>
      </p:sp>
      <p:pic>
        <p:nvPicPr>
          <p:cNvPr id="6" name="图片 5"/>
          <p:cNvPicPr>
            <a:picLocks noChangeAspect="1"/>
          </p:cNvPicPr>
          <p:nvPr/>
        </p:nvPicPr>
        <p:blipFill>
          <a:blip r:embed="rId3"/>
          <a:stretch>
            <a:fillRect/>
          </a:stretch>
        </p:blipFill>
        <p:spPr>
          <a:xfrm>
            <a:off x="537920" y="1178229"/>
            <a:ext cx="5601441" cy="3731740"/>
          </a:xfrm>
          <a:prstGeom prst="rect">
            <a:avLst/>
          </a:prstGeom>
        </p:spPr>
      </p:pic>
    </p:spTree>
    <p:extLst>
      <p:ext uri="{BB962C8B-B14F-4D97-AF65-F5344CB8AC3E}">
        <p14:creationId xmlns:p14="http://schemas.microsoft.com/office/powerpoint/2010/main" val="271104418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537920" y="375403"/>
            <a:ext cx="2492990" cy="369332"/>
          </a:xfrm>
          <a:prstGeom prst="rect">
            <a:avLst/>
          </a:prstGeom>
        </p:spPr>
        <p:txBody>
          <a:bodyPr wrap="none">
            <a:spAutoFit/>
          </a:bodyPr>
          <a:lstStyle/>
          <a:p>
            <a:r>
              <a:rPr lang="en-US" altLang="zh-CN" dirty="0" smtClean="0">
                <a:latin typeface="+mn-ea"/>
              </a:rPr>
              <a:t>3.5.2 </a:t>
            </a:r>
            <a:r>
              <a:rPr lang="zh-CN" altLang="en-US" dirty="0" smtClean="0">
                <a:latin typeface="+mn-ea"/>
              </a:rPr>
              <a:t>数据预处理输入</a:t>
            </a:r>
            <a:endParaRPr lang="en-US" altLang="zh-CN" dirty="0">
              <a:latin typeface="+mn-ea"/>
            </a:endParaRPr>
          </a:p>
        </p:txBody>
      </p:sp>
      <p:pic>
        <p:nvPicPr>
          <p:cNvPr id="2" name="图片 1"/>
          <p:cNvPicPr>
            <a:picLocks noChangeAspect="1"/>
          </p:cNvPicPr>
          <p:nvPr/>
        </p:nvPicPr>
        <p:blipFill>
          <a:blip r:embed="rId3"/>
          <a:stretch>
            <a:fillRect/>
          </a:stretch>
        </p:blipFill>
        <p:spPr>
          <a:xfrm>
            <a:off x="537920" y="831744"/>
            <a:ext cx="8043149" cy="1694710"/>
          </a:xfrm>
          <a:prstGeom prst="rect">
            <a:avLst/>
          </a:prstGeom>
        </p:spPr>
      </p:pic>
    </p:spTree>
    <p:extLst>
      <p:ext uri="{BB962C8B-B14F-4D97-AF65-F5344CB8AC3E}">
        <p14:creationId xmlns:p14="http://schemas.microsoft.com/office/powerpoint/2010/main" val="46004192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537920" y="341537"/>
            <a:ext cx="1800493" cy="369332"/>
          </a:xfrm>
          <a:prstGeom prst="rect">
            <a:avLst/>
          </a:prstGeom>
        </p:spPr>
        <p:txBody>
          <a:bodyPr wrap="none">
            <a:spAutoFit/>
          </a:bodyPr>
          <a:lstStyle/>
          <a:p>
            <a:r>
              <a:rPr lang="en-US" altLang="zh-CN" dirty="0" smtClean="0">
                <a:latin typeface="+mn-ea"/>
              </a:rPr>
              <a:t>3.5.3 </a:t>
            </a:r>
            <a:r>
              <a:rPr lang="zh-CN" altLang="en-US" dirty="0" smtClean="0">
                <a:latin typeface="+mn-ea"/>
              </a:rPr>
              <a:t>推理输出</a:t>
            </a:r>
            <a:endParaRPr lang="en-US" altLang="zh-CN" dirty="0">
              <a:latin typeface="+mn-ea"/>
            </a:endParaRPr>
          </a:p>
        </p:txBody>
      </p:sp>
      <p:pic>
        <p:nvPicPr>
          <p:cNvPr id="2" name="图片 1"/>
          <p:cNvPicPr>
            <a:picLocks noChangeAspect="1"/>
          </p:cNvPicPr>
          <p:nvPr/>
        </p:nvPicPr>
        <p:blipFill>
          <a:blip r:embed="rId3"/>
          <a:stretch>
            <a:fillRect/>
          </a:stretch>
        </p:blipFill>
        <p:spPr>
          <a:xfrm>
            <a:off x="561471" y="710869"/>
            <a:ext cx="3732822" cy="4313483"/>
          </a:xfrm>
          <a:prstGeom prst="rect">
            <a:avLst/>
          </a:prstGeom>
        </p:spPr>
      </p:pic>
    </p:spTree>
    <p:extLst>
      <p:ext uri="{BB962C8B-B14F-4D97-AF65-F5344CB8AC3E}">
        <p14:creationId xmlns:p14="http://schemas.microsoft.com/office/powerpoint/2010/main" val="350709519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b="1" dirty="0" smtClean="0"/>
              <a:t>四</a:t>
            </a:r>
            <a:r>
              <a:rPr lang="zh-CN" altLang="zh-CN" sz="3600" b="1" dirty="0" smtClean="0"/>
              <a:t>、</a:t>
            </a:r>
            <a:r>
              <a:rPr lang="en-US" altLang="zh-CN" sz="3600" b="1" dirty="0" smtClean="0"/>
              <a:t>PC</a:t>
            </a:r>
            <a:r>
              <a:rPr lang="zh-CN" altLang="en-US" sz="3600" b="1" dirty="0" smtClean="0"/>
              <a:t>端与</a:t>
            </a:r>
            <a:r>
              <a:rPr lang="en-US" altLang="zh-CN" sz="3600" b="1" dirty="0" smtClean="0"/>
              <a:t>Android</a:t>
            </a:r>
            <a:r>
              <a:rPr lang="zh-CN" altLang="en-US" sz="3600" b="1" dirty="0" smtClean="0"/>
              <a:t>端推理结果对比与调试</a:t>
            </a:r>
            <a:endParaRPr lang="zh-CN" altLang="en-US" sz="3600" dirty="0"/>
          </a:p>
        </p:txBody>
      </p:sp>
      <p:sp>
        <p:nvSpPr>
          <p:cNvPr id="3" name="文本框 2"/>
          <p:cNvSpPr txBox="1"/>
          <p:nvPr/>
        </p:nvSpPr>
        <p:spPr>
          <a:xfrm>
            <a:off x="693806" y="2829683"/>
            <a:ext cx="3656522" cy="2123658"/>
          </a:xfrm>
          <a:prstGeom prst="rect">
            <a:avLst/>
          </a:prstGeom>
          <a:noFill/>
        </p:spPr>
        <p:txBody>
          <a:bodyPr wrap="square" rtlCol="0">
            <a:spAutoFit/>
          </a:bodyPr>
          <a:lstStyle/>
          <a:p>
            <a:r>
              <a:rPr lang="en-US" altLang="zh-CN" sz="2400" dirty="0" smtClean="0"/>
              <a:t>4.1 </a:t>
            </a:r>
            <a:r>
              <a:rPr lang="zh-CN" altLang="en-US" sz="2400" dirty="0" smtClean="0"/>
              <a:t>制作统一的测试图片</a:t>
            </a:r>
            <a:endParaRPr lang="en-US" altLang="zh-CN" sz="2400" dirty="0" smtClean="0"/>
          </a:p>
          <a:p>
            <a:pPr>
              <a:lnSpc>
                <a:spcPct val="150000"/>
              </a:lnSpc>
            </a:pPr>
            <a:r>
              <a:rPr lang="zh-CN" altLang="en-US" dirty="0"/>
              <a:t>图片</a:t>
            </a:r>
            <a:r>
              <a:rPr lang="zh-CN" altLang="en-US" dirty="0" smtClean="0"/>
              <a:t>尺寸：</a:t>
            </a:r>
            <a:r>
              <a:rPr lang="en-US" altLang="zh-CN" dirty="0" smtClean="0"/>
              <a:t>&gt;=28x28</a:t>
            </a:r>
          </a:p>
          <a:p>
            <a:pPr>
              <a:lnSpc>
                <a:spcPct val="150000"/>
              </a:lnSpc>
            </a:pPr>
            <a:r>
              <a:rPr lang="zh-CN" altLang="en-US" dirty="0" smtClean="0"/>
              <a:t>图片颜色构成：黑底白字</a:t>
            </a:r>
            <a:r>
              <a:rPr lang="en-US" altLang="zh-CN" dirty="0" smtClean="0"/>
              <a:t>RGB</a:t>
            </a:r>
            <a:r>
              <a:rPr lang="zh-CN" altLang="en-US" dirty="0" smtClean="0"/>
              <a:t>图</a:t>
            </a:r>
            <a:endParaRPr lang="en-US" altLang="zh-CN" dirty="0" smtClean="0"/>
          </a:p>
          <a:p>
            <a:pPr>
              <a:lnSpc>
                <a:spcPct val="150000"/>
              </a:lnSpc>
            </a:pPr>
            <a:r>
              <a:rPr lang="zh-CN" altLang="en-US" dirty="0" smtClean="0"/>
              <a:t>图片内容：白色手写阿拉伯数字</a:t>
            </a:r>
            <a:endParaRPr lang="en-US" altLang="zh-CN" dirty="0" smtClean="0"/>
          </a:p>
          <a:p>
            <a:pPr>
              <a:lnSpc>
                <a:spcPct val="150000"/>
              </a:lnSpc>
            </a:pPr>
            <a:r>
              <a:rPr lang="zh-CN" altLang="en-US" dirty="0" smtClean="0"/>
              <a:t>图片格式：</a:t>
            </a:r>
            <a:r>
              <a:rPr lang="en-US" altLang="zh-CN" dirty="0" smtClean="0"/>
              <a:t>jpg</a:t>
            </a:r>
            <a:r>
              <a:rPr lang="zh-CN" altLang="en-US" dirty="0" smtClean="0"/>
              <a:t>、</a:t>
            </a:r>
            <a:r>
              <a:rPr lang="en-US" altLang="zh-CN" dirty="0" err="1" smtClean="0"/>
              <a:t>png</a:t>
            </a:r>
            <a:r>
              <a:rPr lang="zh-CN" altLang="en-US" dirty="0"/>
              <a:t>、</a:t>
            </a:r>
            <a:r>
              <a:rPr lang="en-US" altLang="zh-CN" dirty="0" smtClean="0"/>
              <a:t>bmp</a:t>
            </a:r>
          </a:p>
        </p:txBody>
      </p:sp>
      <p:pic>
        <p:nvPicPr>
          <p:cNvPr id="4" name="图片 3"/>
          <p:cNvPicPr>
            <a:picLocks noChangeAspect="1"/>
          </p:cNvPicPr>
          <p:nvPr/>
        </p:nvPicPr>
        <p:blipFill>
          <a:blip r:embed="rId3"/>
          <a:stretch>
            <a:fillRect/>
          </a:stretch>
        </p:blipFill>
        <p:spPr>
          <a:xfrm>
            <a:off x="4245986" y="3207329"/>
            <a:ext cx="4440814" cy="1653494"/>
          </a:xfrm>
          <a:prstGeom prst="rect">
            <a:avLst/>
          </a:prstGeom>
        </p:spPr>
      </p:pic>
      <p:pic>
        <p:nvPicPr>
          <p:cNvPr id="5" name="图片 4"/>
          <p:cNvPicPr>
            <a:picLocks noChangeAspect="1"/>
          </p:cNvPicPr>
          <p:nvPr/>
        </p:nvPicPr>
        <p:blipFill>
          <a:blip r:embed="rId4"/>
          <a:stretch>
            <a:fillRect/>
          </a:stretch>
        </p:blipFill>
        <p:spPr>
          <a:xfrm>
            <a:off x="693806" y="1172507"/>
            <a:ext cx="4861576" cy="1371467"/>
          </a:xfrm>
          <a:prstGeom prst="rect">
            <a:avLst/>
          </a:prstGeom>
        </p:spPr>
      </p:pic>
    </p:spTree>
    <p:extLst>
      <p:ext uri="{BB962C8B-B14F-4D97-AF65-F5344CB8AC3E}">
        <p14:creationId xmlns:p14="http://schemas.microsoft.com/office/powerpoint/2010/main" val="32037271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641977" y="201413"/>
            <a:ext cx="3118161" cy="461665"/>
          </a:xfrm>
          <a:prstGeom prst="rect">
            <a:avLst/>
          </a:prstGeom>
        </p:spPr>
        <p:txBody>
          <a:bodyPr wrap="none">
            <a:spAutoFit/>
          </a:bodyPr>
          <a:lstStyle/>
          <a:p>
            <a:r>
              <a:rPr lang="en-US" altLang="zh-CN" sz="2400" dirty="0"/>
              <a:t>4.2 PC</a:t>
            </a:r>
            <a:r>
              <a:rPr lang="zh-CN" altLang="en-US" sz="2400" dirty="0"/>
              <a:t>端模型推理测试</a:t>
            </a:r>
            <a:endParaRPr lang="en-US" altLang="zh-CN" sz="2400" dirty="0"/>
          </a:p>
        </p:txBody>
      </p:sp>
      <p:sp>
        <p:nvSpPr>
          <p:cNvPr id="5" name="矩形 4"/>
          <p:cNvSpPr/>
          <p:nvPr/>
        </p:nvSpPr>
        <p:spPr>
          <a:xfrm>
            <a:off x="641977" y="660645"/>
            <a:ext cx="2807243" cy="369332"/>
          </a:xfrm>
          <a:prstGeom prst="rect">
            <a:avLst/>
          </a:prstGeom>
        </p:spPr>
        <p:txBody>
          <a:bodyPr wrap="none">
            <a:spAutoFit/>
          </a:bodyPr>
          <a:lstStyle/>
          <a:p>
            <a:r>
              <a:rPr lang="en-US" altLang="zh-CN" dirty="0"/>
              <a:t>4.2.1 </a:t>
            </a:r>
            <a:r>
              <a:rPr lang="en-US" altLang="zh-CN" dirty="0" err="1"/>
              <a:t>Pytorch</a:t>
            </a:r>
            <a:r>
              <a:rPr lang="zh-CN" altLang="en-US" dirty="0"/>
              <a:t>模型推理测试</a:t>
            </a:r>
            <a:endParaRPr lang="en-US" altLang="zh-CN" dirty="0"/>
          </a:p>
        </p:txBody>
      </p:sp>
      <p:pic>
        <p:nvPicPr>
          <p:cNvPr id="6" name="图片 5"/>
          <p:cNvPicPr>
            <a:picLocks noChangeAspect="1"/>
          </p:cNvPicPr>
          <p:nvPr/>
        </p:nvPicPr>
        <p:blipFill>
          <a:blip r:embed="rId3"/>
          <a:stretch>
            <a:fillRect/>
          </a:stretch>
        </p:blipFill>
        <p:spPr>
          <a:xfrm>
            <a:off x="641977" y="1029977"/>
            <a:ext cx="3618449" cy="1589133"/>
          </a:xfrm>
          <a:prstGeom prst="rect">
            <a:avLst/>
          </a:prstGeom>
        </p:spPr>
      </p:pic>
      <p:sp>
        <p:nvSpPr>
          <p:cNvPr id="8" name="矩形 7"/>
          <p:cNvSpPr/>
          <p:nvPr/>
        </p:nvSpPr>
        <p:spPr>
          <a:xfrm>
            <a:off x="641977" y="2702468"/>
            <a:ext cx="2582245" cy="369332"/>
          </a:xfrm>
          <a:prstGeom prst="rect">
            <a:avLst/>
          </a:prstGeom>
        </p:spPr>
        <p:txBody>
          <a:bodyPr wrap="none">
            <a:spAutoFit/>
          </a:bodyPr>
          <a:lstStyle/>
          <a:p>
            <a:r>
              <a:rPr lang="en-US" altLang="zh-CN" dirty="0"/>
              <a:t>4.2.2 </a:t>
            </a:r>
            <a:r>
              <a:rPr lang="en-US" altLang="zh-CN" dirty="0" err="1"/>
              <a:t>Onnx</a:t>
            </a:r>
            <a:r>
              <a:rPr lang="zh-CN" altLang="en-US" dirty="0"/>
              <a:t>模型推理测试</a:t>
            </a:r>
            <a:endParaRPr lang="en-US" altLang="zh-CN" dirty="0"/>
          </a:p>
        </p:txBody>
      </p:sp>
      <p:pic>
        <p:nvPicPr>
          <p:cNvPr id="9" name="图片 8"/>
          <p:cNvPicPr>
            <a:picLocks noChangeAspect="1"/>
          </p:cNvPicPr>
          <p:nvPr/>
        </p:nvPicPr>
        <p:blipFill>
          <a:blip r:embed="rId4"/>
          <a:stretch>
            <a:fillRect/>
          </a:stretch>
        </p:blipFill>
        <p:spPr>
          <a:xfrm>
            <a:off x="641977" y="3071800"/>
            <a:ext cx="3699730" cy="1302919"/>
          </a:xfrm>
          <a:prstGeom prst="rect">
            <a:avLst/>
          </a:prstGeom>
        </p:spPr>
      </p:pic>
      <p:sp>
        <p:nvSpPr>
          <p:cNvPr id="10" name="矩形 9"/>
          <p:cNvSpPr/>
          <p:nvPr/>
        </p:nvSpPr>
        <p:spPr>
          <a:xfrm>
            <a:off x="641977" y="4416466"/>
            <a:ext cx="3992953" cy="369332"/>
          </a:xfrm>
          <a:prstGeom prst="rect">
            <a:avLst/>
          </a:prstGeom>
        </p:spPr>
        <p:txBody>
          <a:bodyPr wrap="none">
            <a:spAutoFit/>
          </a:bodyPr>
          <a:lstStyle/>
          <a:p>
            <a:r>
              <a:rPr lang="en-US" altLang="zh-CN" dirty="0"/>
              <a:t>4.2.3 </a:t>
            </a:r>
            <a:r>
              <a:rPr lang="en-US" altLang="zh-CN" dirty="0" err="1"/>
              <a:t>Pytorch</a:t>
            </a:r>
            <a:r>
              <a:rPr lang="zh-CN" altLang="en-US" dirty="0"/>
              <a:t>与</a:t>
            </a:r>
            <a:r>
              <a:rPr lang="en-US" altLang="zh-CN" dirty="0" err="1"/>
              <a:t>Onnx</a:t>
            </a:r>
            <a:r>
              <a:rPr lang="zh-CN" altLang="en-US" dirty="0"/>
              <a:t>模型推理结果比较</a:t>
            </a:r>
            <a:endParaRPr lang="en-US" altLang="zh-CN" dirty="0"/>
          </a:p>
        </p:txBody>
      </p:sp>
      <p:pic>
        <p:nvPicPr>
          <p:cNvPr id="11" name="图片 10"/>
          <p:cNvPicPr>
            <a:picLocks noChangeAspect="1"/>
          </p:cNvPicPr>
          <p:nvPr/>
        </p:nvPicPr>
        <p:blipFill>
          <a:blip r:embed="rId5"/>
          <a:stretch>
            <a:fillRect/>
          </a:stretch>
        </p:blipFill>
        <p:spPr>
          <a:xfrm>
            <a:off x="641977" y="4785798"/>
            <a:ext cx="4306363" cy="201598"/>
          </a:xfrm>
          <a:prstGeom prst="rect">
            <a:avLst/>
          </a:prstGeom>
        </p:spPr>
      </p:pic>
    </p:spTree>
    <p:extLst>
      <p:ext uri="{BB962C8B-B14F-4D97-AF65-F5344CB8AC3E}">
        <p14:creationId xmlns:p14="http://schemas.microsoft.com/office/powerpoint/2010/main" val="152691564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文本框 2"/>
          <p:cNvSpPr txBox="1"/>
          <p:nvPr/>
        </p:nvSpPr>
        <p:spPr>
          <a:xfrm>
            <a:off x="535094" y="270748"/>
            <a:ext cx="7945120" cy="461665"/>
          </a:xfrm>
          <a:prstGeom prst="rect">
            <a:avLst/>
          </a:prstGeom>
          <a:noFill/>
        </p:spPr>
        <p:txBody>
          <a:bodyPr wrap="square" rtlCol="0">
            <a:spAutoFit/>
          </a:bodyPr>
          <a:lstStyle/>
          <a:p>
            <a:r>
              <a:rPr lang="en-US" altLang="zh-CN" sz="2400" dirty="0" smtClean="0"/>
              <a:t>4.3 Android</a:t>
            </a:r>
            <a:r>
              <a:rPr lang="zh-CN" altLang="en-US" sz="2400" dirty="0" smtClean="0"/>
              <a:t>端模型推理测试</a:t>
            </a:r>
            <a:endParaRPr lang="en-US" altLang="zh-CN" sz="2400" dirty="0" smtClean="0"/>
          </a:p>
        </p:txBody>
      </p:sp>
      <p:pic>
        <p:nvPicPr>
          <p:cNvPr id="4" name="图片 3"/>
          <p:cNvPicPr>
            <a:picLocks noChangeAspect="1"/>
          </p:cNvPicPr>
          <p:nvPr/>
        </p:nvPicPr>
        <p:blipFill>
          <a:blip r:embed="rId3"/>
          <a:stretch>
            <a:fillRect/>
          </a:stretch>
        </p:blipFill>
        <p:spPr>
          <a:xfrm>
            <a:off x="535094" y="870843"/>
            <a:ext cx="3343275" cy="1600200"/>
          </a:xfrm>
          <a:prstGeom prst="rect">
            <a:avLst/>
          </a:prstGeom>
        </p:spPr>
      </p:pic>
      <p:sp>
        <p:nvSpPr>
          <p:cNvPr id="6" name="矩形 5"/>
          <p:cNvSpPr/>
          <p:nvPr/>
        </p:nvSpPr>
        <p:spPr>
          <a:xfrm>
            <a:off x="535094" y="2678337"/>
            <a:ext cx="4027064" cy="461665"/>
          </a:xfrm>
          <a:prstGeom prst="rect">
            <a:avLst/>
          </a:prstGeom>
        </p:spPr>
        <p:txBody>
          <a:bodyPr wrap="none">
            <a:spAutoFit/>
          </a:bodyPr>
          <a:lstStyle/>
          <a:p>
            <a:r>
              <a:rPr lang="en-US" altLang="zh-CN" sz="2400" dirty="0"/>
              <a:t>4.4 </a:t>
            </a:r>
            <a:r>
              <a:rPr lang="zh-CN" altLang="en-US" sz="2400" dirty="0"/>
              <a:t>测试结果差异分析与调试</a:t>
            </a:r>
          </a:p>
        </p:txBody>
      </p:sp>
      <p:sp>
        <p:nvSpPr>
          <p:cNvPr id="7" name="文本框 6"/>
          <p:cNvSpPr txBox="1"/>
          <p:nvPr/>
        </p:nvSpPr>
        <p:spPr>
          <a:xfrm>
            <a:off x="535094" y="3271520"/>
            <a:ext cx="7369386" cy="1338828"/>
          </a:xfrm>
          <a:prstGeom prst="rect">
            <a:avLst/>
          </a:prstGeom>
          <a:noFill/>
        </p:spPr>
        <p:txBody>
          <a:bodyPr wrap="square" rtlCol="0">
            <a:spAutoFit/>
          </a:bodyPr>
          <a:lstStyle/>
          <a:p>
            <a:pPr>
              <a:lnSpc>
                <a:spcPct val="150000"/>
              </a:lnSpc>
            </a:pPr>
            <a:r>
              <a:rPr lang="en-US" altLang="zh-CN" dirty="0" smtClean="0"/>
              <a:t>4.4.1 Android</a:t>
            </a:r>
            <a:r>
              <a:rPr lang="zh-CN" altLang="en-US" dirty="0" smtClean="0"/>
              <a:t>端输入到模型的数据预处理与</a:t>
            </a:r>
            <a:r>
              <a:rPr lang="en-US" altLang="zh-CN" dirty="0" smtClean="0"/>
              <a:t>PC</a:t>
            </a:r>
            <a:r>
              <a:rPr lang="zh-CN" altLang="en-US" dirty="0" smtClean="0"/>
              <a:t>端处理不对应</a:t>
            </a:r>
            <a:endParaRPr lang="en-US" altLang="zh-CN" dirty="0" smtClean="0"/>
          </a:p>
          <a:p>
            <a:pPr>
              <a:lnSpc>
                <a:spcPct val="150000"/>
              </a:lnSpc>
            </a:pPr>
            <a:r>
              <a:rPr lang="en-US" altLang="zh-CN" dirty="0" smtClean="0"/>
              <a:t>4.4.2 </a:t>
            </a:r>
            <a:r>
              <a:rPr lang="zh-CN" altLang="en-US" dirty="0" smtClean="0"/>
              <a:t>不同系统平台对非</a:t>
            </a:r>
            <a:r>
              <a:rPr lang="en-US" altLang="zh-CN" dirty="0" smtClean="0"/>
              <a:t>bmp</a:t>
            </a:r>
            <a:r>
              <a:rPr lang="zh-CN" altLang="en-US" dirty="0" smtClean="0"/>
              <a:t>格式数据解析存在一定差异</a:t>
            </a:r>
            <a:endParaRPr lang="en-US" altLang="zh-CN" dirty="0" smtClean="0"/>
          </a:p>
          <a:p>
            <a:pPr>
              <a:lnSpc>
                <a:spcPct val="150000"/>
              </a:lnSpc>
            </a:pPr>
            <a:r>
              <a:rPr lang="en-US" altLang="zh-CN" dirty="0" smtClean="0"/>
              <a:t>4.4.3 PC</a:t>
            </a:r>
            <a:r>
              <a:rPr lang="zh-CN" altLang="en-US" dirty="0" smtClean="0"/>
              <a:t>端数值精度与</a:t>
            </a:r>
            <a:r>
              <a:rPr lang="en-US" altLang="zh-CN" dirty="0" smtClean="0"/>
              <a:t>Android</a:t>
            </a:r>
            <a:r>
              <a:rPr lang="zh-CN" altLang="en-US" dirty="0" smtClean="0"/>
              <a:t>端数值精度存在一定差异</a:t>
            </a:r>
            <a:endParaRPr lang="zh-CN" altLang="en-US" dirty="0"/>
          </a:p>
        </p:txBody>
      </p:sp>
    </p:spTree>
    <p:extLst>
      <p:ext uri="{BB962C8B-B14F-4D97-AF65-F5344CB8AC3E}">
        <p14:creationId xmlns:p14="http://schemas.microsoft.com/office/powerpoint/2010/main" val="91705760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311727" y="1200151"/>
            <a:ext cx="8575963" cy="3394472"/>
          </a:xfrm>
        </p:spPr>
        <p:txBody>
          <a:bodyPr>
            <a:normAutofit/>
          </a:bodyPr>
          <a:lstStyle/>
          <a:p>
            <a:r>
              <a:rPr lang="zh-CN" altLang="en-US" dirty="0" smtClean="0"/>
              <a:t>一、</a:t>
            </a:r>
            <a:r>
              <a:rPr lang="zh-CN" altLang="en-US" b="1" dirty="0" smtClean="0"/>
              <a:t>网络模型转换</a:t>
            </a:r>
            <a:endParaRPr lang="en-US" altLang="zh-CN" b="1" dirty="0" smtClean="0"/>
          </a:p>
          <a:p>
            <a:r>
              <a:rPr lang="zh-CN" altLang="en-US" b="1" dirty="0" smtClean="0"/>
              <a:t>二、</a:t>
            </a:r>
            <a:r>
              <a:rPr lang="en-US" altLang="zh-CN" b="1" dirty="0" smtClean="0"/>
              <a:t>NCNN</a:t>
            </a:r>
            <a:r>
              <a:rPr lang="zh-CN" altLang="en-US" b="1" dirty="0" smtClean="0"/>
              <a:t>库编译</a:t>
            </a:r>
            <a:endParaRPr lang="en-US" altLang="zh-CN" b="1" dirty="0" smtClean="0"/>
          </a:p>
          <a:p>
            <a:r>
              <a:rPr lang="zh-CN" altLang="en-US" b="1" dirty="0"/>
              <a:t>三</a:t>
            </a:r>
            <a:r>
              <a:rPr lang="zh-CN" altLang="en-US" b="1" dirty="0" smtClean="0"/>
              <a:t>、</a:t>
            </a:r>
            <a:r>
              <a:rPr lang="en-US" altLang="zh-CN" b="1" dirty="0" smtClean="0"/>
              <a:t>Android</a:t>
            </a:r>
            <a:r>
              <a:rPr lang="zh-CN" altLang="en-US" b="1" dirty="0" smtClean="0"/>
              <a:t>端</a:t>
            </a:r>
            <a:r>
              <a:rPr lang="zh-CN" altLang="zh-CN" b="1" dirty="0" smtClean="0"/>
              <a:t>部署</a:t>
            </a:r>
            <a:endParaRPr lang="en-US" altLang="zh-CN" b="1" dirty="0" smtClean="0"/>
          </a:p>
          <a:p>
            <a:r>
              <a:rPr lang="zh-CN" altLang="en-US" b="1" dirty="0" smtClean="0"/>
              <a:t>四、</a:t>
            </a:r>
            <a:r>
              <a:rPr lang="en-US" altLang="zh-CN" b="1" dirty="0" smtClean="0"/>
              <a:t>PC</a:t>
            </a:r>
            <a:r>
              <a:rPr lang="zh-CN" altLang="en-US" b="1" dirty="0" smtClean="0"/>
              <a:t>端与</a:t>
            </a:r>
            <a:r>
              <a:rPr lang="en-US" altLang="zh-CN" b="1" dirty="0" smtClean="0"/>
              <a:t>Android</a:t>
            </a:r>
            <a:r>
              <a:rPr lang="zh-CN" altLang="en-US" b="1" dirty="0" smtClean="0"/>
              <a:t>端推理结果</a:t>
            </a:r>
            <a:r>
              <a:rPr lang="zh-CN" altLang="en-US" b="1" dirty="0" smtClean="0"/>
              <a:t>对比调试</a:t>
            </a:r>
            <a:endParaRPr lang="en-US" altLang="zh-CN" b="1" dirty="0" smtClean="0"/>
          </a:p>
          <a:p>
            <a:r>
              <a:rPr lang="zh-CN" altLang="en-US" b="1" dirty="0"/>
              <a:t>五</a:t>
            </a:r>
            <a:r>
              <a:rPr lang="zh-CN" altLang="en-US" b="1" dirty="0" smtClean="0"/>
              <a:t>、</a:t>
            </a:r>
            <a:r>
              <a:rPr lang="en-US" altLang="zh-CN" b="1" dirty="0" smtClean="0"/>
              <a:t>Benchmark</a:t>
            </a:r>
            <a:r>
              <a:rPr lang="zh-CN" altLang="en-US" b="1" dirty="0" smtClean="0"/>
              <a:t>与</a:t>
            </a:r>
            <a:r>
              <a:rPr lang="en-US" altLang="zh-CN" b="1" dirty="0" smtClean="0"/>
              <a:t>Android</a:t>
            </a:r>
            <a:r>
              <a:rPr lang="zh-CN" altLang="en-US" b="1" dirty="0" smtClean="0"/>
              <a:t>应用性能</a:t>
            </a:r>
            <a:r>
              <a:rPr lang="zh-CN" altLang="en-US" b="1" dirty="0" smtClean="0"/>
              <a:t>对比调试</a:t>
            </a:r>
            <a:endParaRPr lang="zh-CN" altLang="en-US" dirty="0"/>
          </a:p>
        </p:txBody>
      </p:sp>
    </p:spTree>
    <p:extLst>
      <p:ext uri="{BB962C8B-B14F-4D97-AF65-F5344CB8AC3E}">
        <p14:creationId xmlns:p14="http://schemas.microsoft.com/office/powerpoint/2010/main" val="104197369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681329"/>
          </a:xfrm>
        </p:spPr>
        <p:txBody>
          <a:bodyPr>
            <a:normAutofit fontScale="90000"/>
          </a:bodyPr>
          <a:lstStyle/>
          <a:p>
            <a:r>
              <a:rPr lang="zh-CN" altLang="en-US" sz="3600" b="1" dirty="0"/>
              <a:t>五</a:t>
            </a:r>
            <a:r>
              <a:rPr lang="zh-CN" altLang="zh-CN" sz="3600" b="1" dirty="0" smtClean="0"/>
              <a:t>、</a:t>
            </a:r>
            <a:r>
              <a:rPr lang="en-US" altLang="zh-CN" sz="3600" b="1" dirty="0" smtClean="0"/>
              <a:t>Benchmark</a:t>
            </a:r>
            <a:r>
              <a:rPr lang="zh-CN" altLang="en-US" sz="3600" b="1" dirty="0" smtClean="0"/>
              <a:t>与</a:t>
            </a:r>
            <a:r>
              <a:rPr lang="en-US" altLang="zh-CN" sz="3600" b="1" dirty="0" smtClean="0"/>
              <a:t>Android</a:t>
            </a:r>
            <a:r>
              <a:rPr lang="zh-CN" altLang="en-US" sz="3600" b="1" dirty="0" smtClean="0"/>
              <a:t>应用性能</a:t>
            </a:r>
            <a:r>
              <a:rPr lang="zh-CN" altLang="en-US" sz="3600" b="1" dirty="0" smtClean="0"/>
              <a:t>对比调试</a:t>
            </a:r>
            <a:endParaRPr lang="zh-CN" altLang="en-US" sz="3600" dirty="0"/>
          </a:p>
        </p:txBody>
      </p:sp>
      <p:sp>
        <p:nvSpPr>
          <p:cNvPr id="3" name="文本框 2"/>
          <p:cNvSpPr txBox="1"/>
          <p:nvPr/>
        </p:nvSpPr>
        <p:spPr>
          <a:xfrm>
            <a:off x="660400" y="2008336"/>
            <a:ext cx="7823200" cy="461665"/>
          </a:xfrm>
          <a:prstGeom prst="rect">
            <a:avLst/>
          </a:prstGeom>
          <a:noFill/>
        </p:spPr>
        <p:txBody>
          <a:bodyPr wrap="square" rtlCol="0">
            <a:spAutoFit/>
          </a:bodyPr>
          <a:lstStyle/>
          <a:p>
            <a:r>
              <a:rPr lang="en-US" altLang="zh-CN" sz="2400" dirty="0" smtClean="0"/>
              <a:t>5.1 Benchmark</a:t>
            </a:r>
            <a:r>
              <a:rPr lang="zh-CN" altLang="en-US" sz="2400" dirty="0" smtClean="0"/>
              <a:t>纯模型推理性能测试</a:t>
            </a:r>
            <a:endParaRPr lang="en-US" altLang="zh-CN" sz="2400" dirty="0" smtClean="0"/>
          </a:p>
        </p:txBody>
      </p:sp>
      <p:pic>
        <p:nvPicPr>
          <p:cNvPr id="4" name="图片 3"/>
          <p:cNvPicPr>
            <a:picLocks noChangeAspect="1"/>
          </p:cNvPicPr>
          <p:nvPr/>
        </p:nvPicPr>
        <p:blipFill>
          <a:blip r:embed="rId3"/>
          <a:stretch>
            <a:fillRect/>
          </a:stretch>
        </p:blipFill>
        <p:spPr>
          <a:xfrm>
            <a:off x="745595" y="2470001"/>
            <a:ext cx="3348423" cy="2575710"/>
          </a:xfrm>
          <a:prstGeom prst="rect">
            <a:avLst/>
          </a:prstGeom>
        </p:spPr>
      </p:pic>
      <p:pic>
        <p:nvPicPr>
          <p:cNvPr id="5" name="图片 4"/>
          <p:cNvPicPr>
            <a:picLocks noChangeAspect="1"/>
          </p:cNvPicPr>
          <p:nvPr/>
        </p:nvPicPr>
        <p:blipFill>
          <a:blip r:embed="rId4"/>
          <a:stretch>
            <a:fillRect/>
          </a:stretch>
        </p:blipFill>
        <p:spPr>
          <a:xfrm>
            <a:off x="745595" y="953609"/>
            <a:ext cx="3922857" cy="1164267"/>
          </a:xfrm>
          <a:prstGeom prst="rect">
            <a:avLst/>
          </a:prstGeom>
        </p:spPr>
      </p:pic>
    </p:spTree>
    <p:extLst>
      <p:ext uri="{BB962C8B-B14F-4D97-AF65-F5344CB8AC3E}">
        <p14:creationId xmlns:p14="http://schemas.microsoft.com/office/powerpoint/2010/main" val="368957634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文本框 2"/>
          <p:cNvSpPr txBox="1"/>
          <p:nvPr/>
        </p:nvSpPr>
        <p:spPr>
          <a:xfrm>
            <a:off x="663787" y="372534"/>
            <a:ext cx="7823200" cy="461665"/>
          </a:xfrm>
          <a:prstGeom prst="rect">
            <a:avLst/>
          </a:prstGeom>
          <a:noFill/>
        </p:spPr>
        <p:txBody>
          <a:bodyPr wrap="square" rtlCol="0">
            <a:spAutoFit/>
          </a:bodyPr>
          <a:lstStyle/>
          <a:p>
            <a:r>
              <a:rPr lang="en-US" altLang="zh-CN" sz="2400" dirty="0" smtClean="0"/>
              <a:t>5.2 Android</a:t>
            </a:r>
            <a:r>
              <a:rPr lang="zh-CN" altLang="en-US" sz="2400" dirty="0" smtClean="0"/>
              <a:t>端纯模型推理性能测试</a:t>
            </a:r>
            <a:endParaRPr lang="en-US" altLang="zh-CN" sz="2400" dirty="0" smtClean="0"/>
          </a:p>
        </p:txBody>
      </p:sp>
      <p:pic>
        <p:nvPicPr>
          <p:cNvPr id="4" name="图片 3"/>
          <p:cNvPicPr>
            <a:picLocks noChangeAspect="1"/>
          </p:cNvPicPr>
          <p:nvPr/>
        </p:nvPicPr>
        <p:blipFill>
          <a:blip r:embed="rId3"/>
          <a:stretch>
            <a:fillRect/>
          </a:stretch>
        </p:blipFill>
        <p:spPr>
          <a:xfrm>
            <a:off x="663787" y="979594"/>
            <a:ext cx="4724400" cy="2019300"/>
          </a:xfrm>
          <a:prstGeom prst="rect">
            <a:avLst/>
          </a:prstGeom>
        </p:spPr>
      </p:pic>
      <p:sp>
        <p:nvSpPr>
          <p:cNvPr id="6" name="矩形 5"/>
          <p:cNvSpPr/>
          <p:nvPr/>
        </p:nvSpPr>
        <p:spPr>
          <a:xfrm>
            <a:off x="663787" y="3091511"/>
            <a:ext cx="4642618" cy="461665"/>
          </a:xfrm>
          <a:prstGeom prst="rect">
            <a:avLst/>
          </a:prstGeom>
        </p:spPr>
        <p:txBody>
          <a:bodyPr wrap="none">
            <a:spAutoFit/>
          </a:bodyPr>
          <a:lstStyle/>
          <a:p>
            <a:r>
              <a:rPr lang="en-US" altLang="zh-CN" sz="2400" dirty="0"/>
              <a:t>5.3 </a:t>
            </a:r>
            <a:r>
              <a:rPr lang="zh-CN" altLang="en-US" sz="2400" dirty="0"/>
              <a:t>模型推理性能差异分析与调试</a:t>
            </a:r>
            <a:endParaRPr lang="en-US" altLang="zh-CN" sz="2400" dirty="0"/>
          </a:p>
        </p:txBody>
      </p:sp>
      <p:sp>
        <p:nvSpPr>
          <p:cNvPr id="7" name="矩形 6"/>
          <p:cNvSpPr/>
          <p:nvPr/>
        </p:nvSpPr>
        <p:spPr>
          <a:xfrm>
            <a:off x="663787" y="3645793"/>
            <a:ext cx="6546427" cy="1338828"/>
          </a:xfrm>
          <a:prstGeom prst="rect">
            <a:avLst/>
          </a:prstGeom>
        </p:spPr>
        <p:txBody>
          <a:bodyPr wrap="square">
            <a:spAutoFit/>
          </a:bodyPr>
          <a:lstStyle/>
          <a:p>
            <a:pPr>
              <a:lnSpc>
                <a:spcPct val="150000"/>
              </a:lnSpc>
            </a:pPr>
            <a:r>
              <a:rPr lang="en-US" altLang="zh-CN" dirty="0" smtClean="0"/>
              <a:t>5.3.1 </a:t>
            </a:r>
            <a:r>
              <a:rPr lang="en-US" altLang="zh-CN" dirty="0"/>
              <a:t>Android</a:t>
            </a:r>
            <a:r>
              <a:rPr lang="zh-CN" altLang="en-US" dirty="0" smtClean="0"/>
              <a:t>端</a:t>
            </a:r>
            <a:r>
              <a:rPr lang="en-US" altLang="zh-CN" dirty="0" smtClean="0"/>
              <a:t>Java</a:t>
            </a:r>
            <a:r>
              <a:rPr lang="zh-CN" altLang="en-US" dirty="0" smtClean="0"/>
              <a:t>上层代码或其他应用运行占用系统资源较多</a:t>
            </a:r>
            <a:endParaRPr lang="en-US" altLang="zh-CN" dirty="0" smtClean="0"/>
          </a:p>
          <a:p>
            <a:pPr>
              <a:lnSpc>
                <a:spcPct val="150000"/>
              </a:lnSpc>
            </a:pPr>
            <a:r>
              <a:rPr lang="en-US" altLang="zh-CN" dirty="0" smtClean="0"/>
              <a:t>5.3.2 </a:t>
            </a:r>
            <a:r>
              <a:rPr lang="zh-CN" altLang="en-US" dirty="0" smtClean="0"/>
              <a:t>模型</a:t>
            </a:r>
            <a:r>
              <a:rPr lang="zh-CN" altLang="en-US" dirty="0" smtClean="0"/>
              <a:t>加载运行优化</a:t>
            </a:r>
            <a:r>
              <a:rPr lang="zh-CN" altLang="en-US" dirty="0" smtClean="0"/>
              <a:t>配置存在差异（如线程</a:t>
            </a:r>
            <a:r>
              <a:rPr lang="zh-CN" altLang="en-US" dirty="0" smtClean="0"/>
              <a:t>数、资源使用率）</a:t>
            </a:r>
            <a:endParaRPr lang="en-US" altLang="zh-CN" dirty="0"/>
          </a:p>
          <a:p>
            <a:pPr>
              <a:lnSpc>
                <a:spcPct val="150000"/>
              </a:lnSpc>
            </a:pPr>
            <a:r>
              <a:rPr lang="en-US" altLang="zh-CN" dirty="0" smtClean="0"/>
              <a:t>5.3.3 </a:t>
            </a:r>
            <a:r>
              <a:rPr lang="zh-CN" altLang="en-US" dirty="0" smtClean="0"/>
              <a:t>正式测试前是否对</a:t>
            </a:r>
            <a:r>
              <a:rPr lang="en-US" altLang="zh-CN" dirty="0" smtClean="0"/>
              <a:t>CPU</a:t>
            </a:r>
            <a:r>
              <a:rPr lang="zh-CN" altLang="en-US" dirty="0" smtClean="0"/>
              <a:t>进行热身</a:t>
            </a:r>
            <a:endParaRPr lang="zh-CN" altLang="en-US" dirty="0"/>
          </a:p>
        </p:txBody>
      </p:sp>
    </p:spTree>
    <p:extLst>
      <p:ext uri="{BB962C8B-B14F-4D97-AF65-F5344CB8AC3E}">
        <p14:creationId xmlns:p14="http://schemas.microsoft.com/office/powerpoint/2010/main" val="102703576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文本框 2"/>
          <p:cNvSpPr txBox="1"/>
          <p:nvPr/>
        </p:nvSpPr>
        <p:spPr>
          <a:xfrm>
            <a:off x="575734" y="352214"/>
            <a:ext cx="7823200" cy="461665"/>
          </a:xfrm>
          <a:prstGeom prst="rect">
            <a:avLst/>
          </a:prstGeom>
          <a:noFill/>
        </p:spPr>
        <p:txBody>
          <a:bodyPr wrap="square" rtlCol="0">
            <a:spAutoFit/>
          </a:bodyPr>
          <a:lstStyle/>
          <a:p>
            <a:r>
              <a:rPr lang="en-US" altLang="zh-CN" sz="2400" dirty="0" smtClean="0"/>
              <a:t>5.4 </a:t>
            </a:r>
            <a:r>
              <a:rPr lang="zh-CN" altLang="en-US" sz="2400" dirty="0" smtClean="0"/>
              <a:t>其他性能优化</a:t>
            </a:r>
            <a:endParaRPr lang="zh-CN" altLang="en-US" sz="2400" dirty="0"/>
          </a:p>
        </p:txBody>
      </p:sp>
      <p:sp>
        <p:nvSpPr>
          <p:cNvPr id="5" name="矩形 4"/>
          <p:cNvSpPr/>
          <p:nvPr/>
        </p:nvSpPr>
        <p:spPr>
          <a:xfrm>
            <a:off x="575733" y="924652"/>
            <a:ext cx="6766559" cy="1338828"/>
          </a:xfrm>
          <a:prstGeom prst="rect">
            <a:avLst/>
          </a:prstGeom>
        </p:spPr>
        <p:txBody>
          <a:bodyPr wrap="square">
            <a:spAutoFit/>
          </a:bodyPr>
          <a:lstStyle/>
          <a:p>
            <a:pPr>
              <a:lnSpc>
                <a:spcPct val="150000"/>
              </a:lnSpc>
            </a:pPr>
            <a:r>
              <a:rPr lang="en-US" altLang="zh-CN" dirty="0" smtClean="0"/>
              <a:t>5.4.1 </a:t>
            </a:r>
            <a:r>
              <a:rPr lang="zh-CN" altLang="en-US" dirty="0" smtClean="0"/>
              <a:t>高性能图片或位图读取</a:t>
            </a:r>
            <a:endParaRPr lang="en-US" altLang="zh-CN" dirty="0"/>
          </a:p>
          <a:p>
            <a:pPr>
              <a:lnSpc>
                <a:spcPct val="150000"/>
              </a:lnSpc>
            </a:pPr>
            <a:r>
              <a:rPr lang="en-US" altLang="zh-CN" dirty="0" smtClean="0"/>
              <a:t>5.4.2 </a:t>
            </a:r>
            <a:r>
              <a:rPr lang="zh-CN" altLang="en-US" dirty="0"/>
              <a:t>耗时</a:t>
            </a:r>
            <a:r>
              <a:rPr lang="zh-CN" altLang="en-US" dirty="0" smtClean="0"/>
              <a:t>操作尽量放在</a:t>
            </a:r>
            <a:r>
              <a:rPr lang="en-US" altLang="zh-CN" dirty="0" err="1" smtClean="0"/>
              <a:t>jni</a:t>
            </a:r>
            <a:r>
              <a:rPr lang="zh-CN" altLang="en-US" dirty="0" smtClean="0"/>
              <a:t>层处理</a:t>
            </a:r>
            <a:endParaRPr lang="en-US" altLang="zh-CN" dirty="0" smtClean="0"/>
          </a:p>
          <a:p>
            <a:pPr>
              <a:lnSpc>
                <a:spcPct val="150000"/>
              </a:lnSpc>
            </a:pPr>
            <a:r>
              <a:rPr lang="en-US" altLang="zh-CN" dirty="0" smtClean="0"/>
              <a:t>5.4.3 </a:t>
            </a:r>
            <a:r>
              <a:rPr lang="zh-CN" altLang="en-US" dirty="0" smtClean="0"/>
              <a:t>检查内存泄漏问题，不再使用的对象资源要及时释放</a:t>
            </a:r>
            <a:endParaRPr lang="zh-CN" altLang="en-US" dirty="0"/>
          </a:p>
        </p:txBody>
      </p:sp>
    </p:spTree>
    <p:extLst>
      <p:ext uri="{BB962C8B-B14F-4D97-AF65-F5344CB8AC3E}">
        <p14:creationId xmlns:p14="http://schemas.microsoft.com/office/powerpoint/2010/main" val="233857226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文本框 2"/>
          <p:cNvSpPr txBox="1"/>
          <p:nvPr/>
        </p:nvSpPr>
        <p:spPr>
          <a:xfrm>
            <a:off x="575734" y="352214"/>
            <a:ext cx="7823200" cy="461665"/>
          </a:xfrm>
          <a:prstGeom prst="rect">
            <a:avLst/>
          </a:prstGeom>
          <a:noFill/>
        </p:spPr>
        <p:txBody>
          <a:bodyPr wrap="square" rtlCol="0">
            <a:spAutoFit/>
          </a:bodyPr>
          <a:lstStyle/>
          <a:p>
            <a:r>
              <a:rPr lang="zh-CN" altLang="en-US" sz="2400" dirty="0" smtClean="0"/>
              <a:t>附：相关资源网站</a:t>
            </a:r>
            <a:endParaRPr lang="zh-CN" altLang="en-US" sz="2400" dirty="0"/>
          </a:p>
        </p:txBody>
      </p:sp>
      <p:sp>
        <p:nvSpPr>
          <p:cNvPr id="2" name="文本框 1"/>
          <p:cNvSpPr txBox="1"/>
          <p:nvPr/>
        </p:nvSpPr>
        <p:spPr>
          <a:xfrm>
            <a:off x="665018" y="969818"/>
            <a:ext cx="7169727" cy="2126864"/>
          </a:xfrm>
          <a:prstGeom prst="rect">
            <a:avLst/>
          </a:prstGeom>
          <a:noFill/>
        </p:spPr>
        <p:txBody>
          <a:bodyPr wrap="square" rtlCol="0">
            <a:spAutoFit/>
          </a:bodyPr>
          <a:lstStyle/>
          <a:p>
            <a:pPr>
              <a:lnSpc>
                <a:spcPct val="150000"/>
              </a:lnSpc>
            </a:pPr>
            <a:r>
              <a:rPr lang="en-US" altLang="zh-CN" b="1" dirty="0" smtClean="0"/>
              <a:t>NCNN</a:t>
            </a:r>
            <a:r>
              <a:rPr lang="zh-CN" altLang="en-US" dirty="0" smtClean="0"/>
              <a:t>：</a:t>
            </a:r>
            <a:r>
              <a:rPr lang="en-US" altLang="zh-CN" dirty="0" smtClean="0"/>
              <a:t>https</a:t>
            </a:r>
            <a:r>
              <a:rPr lang="en-US" altLang="zh-CN" dirty="0"/>
              <a:t>://github.com/Tencent/ncnn</a:t>
            </a:r>
          </a:p>
          <a:p>
            <a:pPr>
              <a:lnSpc>
                <a:spcPct val="150000"/>
              </a:lnSpc>
            </a:pPr>
            <a:r>
              <a:rPr lang="en-US" altLang="zh-CN" b="1" dirty="0" err="1" smtClean="0"/>
              <a:t>Protobuf</a:t>
            </a:r>
            <a:r>
              <a:rPr lang="zh-CN" altLang="en-US" dirty="0" smtClean="0"/>
              <a:t>：</a:t>
            </a:r>
            <a:r>
              <a:rPr lang="en-US" altLang="zh-CN" dirty="0" smtClean="0"/>
              <a:t>https</a:t>
            </a:r>
            <a:r>
              <a:rPr lang="en-US" altLang="zh-CN" dirty="0"/>
              <a:t>://github.com/protocolbuffers/protobuf</a:t>
            </a:r>
          </a:p>
          <a:p>
            <a:pPr>
              <a:lnSpc>
                <a:spcPct val="150000"/>
              </a:lnSpc>
            </a:pPr>
            <a:r>
              <a:rPr lang="en-US" altLang="zh-CN" b="1" dirty="0" err="1" smtClean="0"/>
              <a:t>VulKan</a:t>
            </a:r>
            <a:r>
              <a:rPr lang="zh-CN" altLang="en-US" b="1" dirty="0" smtClean="0"/>
              <a:t>：</a:t>
            </a:r>
            <a:r>
              <a:rPr lang="en-US" altLang="zh-CN" dirty="0" smtClean="0"/>
              <a:t>https</a:t>
            </a:r>
            <a:r>
              <a:rPr lang="en-US" altLang="zh-CN" dirty="0"/>
              <a:t>://sdk.lunarg.com/</a:t>
            </a:r>
          </a:p>
          <a:p>
            <a:pPr>
              <a:lnSpc>
                <a:spcPct val="150000"/>
              </a:lnSpc>
            </a:pPr>
            <a:r>
              <a:rPr lang="en-US" altLang="zh-CN" b="1" dirty="0" err="1" smtClean="0"/>
              <a:t>Pytorch</a:t>
            </a:r>
            <a:r>
              <a:rPr lang="zh-CN" altLang="en-US" b="1" dirty="0" smtClean="0"/>
              <a:t>训练到</a:t>
            </a:r>
            <a:r>
              <a:rPr lang="en-US" altLang="zh-CN" b="1" dirty="0" smtClean="0"/>
              <a:t>NCNN</a:t>
            </a:r>
            <a:r>
              <a:rPr lang="zh-CN" altLang="en-US" b="1" dirty="0" smtClean="0"/>
              <a:t>部署实例详解：</a:t>
            </a:r>
            <a:endParaRPr lang="en-US" altLang="zh-CN" b="1" dirty="0" smtClean="0"/>
          </a:p>
          <a:p>
            <a:pPr>
              <a:lnSpc>
                <a:spcPct val="150000"/>
              </a:lnSpc>
            </a:pPr>
            <a:r>
              <a:rPr lang="en-US" altLang="zh-CN" dirty="0" smtClean="0"/>
              <a:t>https</a:t>
            </a:r>
            <a:r>
              <a:rPr lang="en-US" altLang="zh-CN" dirty="0"/>
              <a:t>://blog.csdn.net/qq_38109843/article/details/104433933</a:t>
            </a:r>
            <a:endParaRPr lang="zh-CN" altLang="en-US" dirty="0"/>
          </a:p>
        </p:txBody>
      </p:sp>
    </p:spTree>
    <p:extLst>
      <p:ext uri="{BB962C8B-B14F-4D97-AF65-F5344CB8AC3E}">
        <p14:creationId xmlns:p14="http://schemas.microsoft.com/office/powerpoint/2010/main" val="278737380"/>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5" name="TextBox 7"/>
          <p:cNvSpPr>
            <a:spLocks noChangeArrowheads="1"/>
          </p:cNvSpPr>
          <p:nvPr/>
        </p:nvSpPr>
        <p:spPr bwMode="auto">
          <a:xfrm>
            <a:off x="5703125" y="2173506"/>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smtClean="0">
                <a:solidFill>
                  <a:srgbClr val="12B0C9"/>
                </a:solidFill>
                <a:ea typeface="微软雅黑" panose="020B0503020204020204" pitchFamily="34" charset="-122"/>
                <a:sym typeface="Arial" panose="020B0604020202020204" pitchFamily="34" charset="0"/>
              </a:rPr>
              <a:t>THANK YOU</a:t>
            </a:r>
            <a:endParaRPr lang="zh-CN" altLang="en-US" sz="3600" dirty="0" smtClean="0">
              <a:solidFill>
                <a:srgbClr val="12B0C9"/>
              </a:solidFill>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4"/>
          <a:stretch>
            <a:fillRect/>
          </a:stretch>
        </p:blipFill>
        <p:spPr>
          <a:xfrm>
            <a:off x="7542953" y="3542453"/>
            <a:ext cx="1601047" cy="1601047"/>
          </a:xfrm>
          <a:prstGeom prst="rect">
            <a:avLst/>
          </a:prstGeom>
        </p:spPr>
      </p:pic>
    </p:spTree>
    <p:extLst>
      <p:ext uri="{BB962C8B-B14F-4D97-AF65-F5344CB8AC3E}">
        <p14:creationId xmlns:p14="http://schemas.microsoft.com/office/powerpoint/2010/main" val="26328984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t>一、网络模型转换</a:t>
            </a:r>
            <a:endParaRPr lang="zh-CN" altLang="en-US" sz="3600" dirty="0"/>
          </a:p>
        </p:txBody>
      </p:sp>
      <p:sp>
        <p:nvSpPr>
          <p:cNvPr id="4" name="Rectangle 2"/>
          <p:cNvSpPr>
            <a:spLocks noChangeArrowheads="1"/>
          </p:cNvSpPr>
          <p:nvPr/>
        </p:nvSpPr>
        <p:spPr bwMode="auto">
          <a:xfrm>
            <a:off x="1598556" y="10130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762000" y="1063228"/>
            <a:ext cx="7620000" cy="3754874"/>
          </a:xfrm>
          <a:prstGeom prst="rect">
            <a:avLst/>
          </a:prstGeom>
          <a:noFill/>
        </p:spPr>
        <p:txBody>
          <a:bodyPr wrap="square" rtlCol="0">
            <a:spAutoFit/>
          </a:bodyPr>
          <a:lstStyle/>
          <a:p>
            <a:pPr>
              <a:spcBef>
                <a:spcPct val="0"/>
              </a:spcBef>
            </a:pPr>
            <a:r>
              <a:rPr lang="en-US" altLang="zh-CN" sz="3200" dirty="0">
                <a:latin typeface="+mj-lt"/>
                <a:ea typeface="+mj-ea"/>
                <a:cs typeface="+mj-cs"/>
              </a:rPr>
              <a:t>1</a:t>
            </a:r>
            <a:r>
              <a:rPr lang="zh-CN" altLang="en-US" sz="3200" dirty="0">
                <a:latin typeface="+mj-lt"/>
                <a:ea typeface="+mj-ea"/>
                <a:cs typeface="+mj-cs"/>
              </a:rPr>
              <a:t>、什么是</a:t>
            </a:r>
            <a:r>
              <a:rPr lang="zh-CN" altLang="en-US" sz="3200" dirty="0" smtClean="0">
                <a:latin typeface="+mj-lt"/>
                <a:ea typeface="+mj-ea"/>
                <a:cs typeface="+mj-cs"/>
              </a:rPr>
              <a:t>网络模型</a:t>
            </a:r>
            <a:endParaRPr lang="en-US" altLang="zh-CN" sz="3200" dirty="0">
              <a:latin typeface="+mj-lt"/>
              <a:ea typeface="+mj-ea"/>
              <a:cs typeface="+mj-cs"/>
            </a:endParaRPr>
          </a:p>
          <a:p>
            <a:pPr>
              <a:lnSpc>
                <a:spcPct val="150000"/>
              </a:lnSpc>
              <a:spcBef>
                <a:spcPct val="0"/>
              </a:spcBef>
            </a:pPr>
            <a:r>
              <a:rPr lang="en-US" altLang="zh-CN" sz="2400" dirty="0" smtClean="0"/>
              <a:t>        </a:t>
            </a:r>
            <a:r>
              <a:rPr lang="zh-CN" altLang="zh-CN" dirty="0" smtClean="0"/>
              <a:t>人工智能</a:t>
            </a:r>
            <a:r>
              <a:rPr lang="zh-CN" altLang="en-US" dirty="0" smtClean="0"/>
              <a:t>算法</a:t>
            </a:r>
            <a:r>
              <a:rPr lang="zh-CN" altLang="zh-CN" dirty="0" smtClean="0"/>
              <a:t>开发</a:t>
            </a:r>
            <a:r>
              <a:rPr lang="zh-CN" altLang="zh-CN" dirty="0"/>
              <a:t>工程师根据具体需求设计的</a:t>
            </a:r>
            <a:r>
              <a:rPr lang="zh-CN" altLang="zh-CN" dirty="0">
                <a:solidFill>
                  <a:srgbClr val="FF0000"/>
                </a:solidFill>
              </a:rPr>
              <a:t>深度学习网络结构与参数</a:t>
            </a:r>
            <a:r>
              <a:rPr lang="zh-CN" altLang="zh-CN" dirty="0"/>
              <a:t>，并且通过这些网络模型的数据实现进一步的训练与</a:t>
            </a:r>
            <a:r>
              <a:rPr lang="zh-CN" altLang="zh-CN" dirty="0" smtClean="0"/>
              <a:t>预测</a:t>
            </a:r>
            <a:r>
              <a:rPr lang="zh-CN" altLang="en-US" dirty="0" smtClean="0"/>
              <a:t>。</a:t>
            </a:r>
            <a:endParaRPr lang="en-US" altLang="zh-CN" dirty="0" smtClean="0"/>
          </a:p>
          <a:p>
            <a:pPr>
              <a:spcBef>
                <a:spcPct val="0"/>
              </a:spcBef>
            </a:pPr>
            <a:r>
              <a:rPr lang="en-US" altLang="zh-CN" sz="3200" dirty="0">
                <a:latin typeface="+mj-lt"/>
                <a:ea typeface="+mj-ea"/>
                <a:cs typeface="+mj-cs"/>
              </a:rPr>
              <a:t>2</a:t>
            </a:r>
            <a:r>
              <a:rPr lang="zh-CN" altLang="en-US" sz="3200" dirty="0">
                <a:latin typeface="+mj-lt"/>
                <a:ea typeface="+mj-ea"/>
                <a:cs typeface="+mj-cs"/>
              </a:rPr>
              <a:t>、为什么需要进行模型转换</a:t>
            </a:r>
            <a:endParaRPr lang="en-US" altLang="zh-CN" sz="3200" dirty="0">
              <a:latin typeface="+mj-lt"/>
              <a:ea typeface="+mj-ea"/>
              <a:cs typeface="+mj-cs"/>
            </a:endParaRPr>
          </a:p>
          <a:p>
            <a:pPr>
              <a:lnSpc>
                <a:spcPct val="150000"/>
              </a:lnSpc>
            </a:pPr>
            <a:r>
              <a:rPr lang="en-US" altLang="zh-CN" sz="2000" dirty="0" smtClean="0">
                <a:latin typeface="+mn-ea"/>
              </a:rPr>
              <a:t>    </a:t>
            </a:r>
            <a:r>
              <a:rPr lang="zh-CN" altLang="en-US" dirty="0" smtClean="0">
                <a:latin typeface="+mn-ea"/>
              </a:rPr>
              <a:t>一般</a:t>
            </a:r>
            <a:r>
              <a:rPr lang="zh-CN" altLang="en-US" dirty="0">
                <a:latin typeface="+mn-ea"/>
              </a:rPr>
              <a:t>深度学习</a:t>
            </a:r>
            <a:r>
              <a:rPr lang="zh-CN" altLang="en-US" dirty="0" smtClean="0">
                <a:latin typeface="+mn-ea"/>
              </a:rPr>
              <a:t>模型必须在</a:t>
            </a:r>
            <a:r>
              <a:rPr lang="en-US" altLang="zh-CN" dirty="0" smtClean="0">
                <a:latin typeface="+mn-ea"/>
              </a:rPr>
              <a:t>PC</a:t>
            </a:r>
            <a:r>
              <a:rPr lang="zh-CN" altLang="en-US" dirty="0" smtClean="0">
                <a:latin typeface="+mn-ea"/>
              </a:rPr>
              <a:t>端上进行训练，且保存的模型文件与所选择的训练框架具有较大关联，无法在移动端直接调用，所以需要提取模型文件的抽象特性，并通过相应的部署框架转换成移动端平台可识别的文件格式进行调用使用。</a:t>
            </a:r>
            <a:endParaRPr lang="en-US" altLang="zh-CN" dirty="0" smtClean="0">
              <a:latin typeface="+mn-ea"/>
            </a:endParaRPr>
          </a:p>
        </p:txBody>
      </p:sp>
    </p:spTree>
    <p:extLst>
      <p:ext uri="{BB962C8B-B14F-4D97-AF65-F5344CB8AC3E}">
        <p14:creationId xmlns:p14="http://schemas.microsoft.com/office/powerpoint/2010/main" val="164097009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3</a:t>
            </a:r>
            <a:r>
              <a:rPr lang="zh-CN" altLang="en-US" sz="3200" dirty="0"/>
              <a:t>、模型转换的</a:t>
            </a:r>
            <a:r>
              <a:rPr lang="zh-CN" altLang="en-US" sz="3200" dirty="0" smtClean="0"/>
              <a:t>步骤</a:t>
            </a:r>
            <a:endParaRPr lang="en-US" altLang="zh-CN" sz="3200" dirty="0"/>
          </a:p>
        </p:txBody>
      </p:sp>
      <p:sp>
        <p:nvSpPr>
          <p:cNvPr id="3" name="内容占位符 2"/>
          <p:cNvSpPr>
            <a:spLocks noGrp="1"/>
          </p:cNvSpPr>
          <p:nvPr>
            <p:ph idx="1"/>
          </p:nvPr>
        </p:nvSpPr>
        <p:spPr>
          <a:xfrm>
            <a:off x="457200" y="1474709"/>
            <a:ext cx="8229600" cy="445769"/>
          </a:xfrm>
        </p:spPr>
        <p:txBody>
          <a:bodyPr>
            <a:normAutofit lnSpcReduction="10000"/>
          </a:bodyPr>
          <a:lstStyle/>
          <a:p>
            <a:pPr marL="0" indent="0">
              <a:buNone/>
            </a:pPr>
            <a:r>
              <a:rPr lang="en-US" altLang="zh-CN" sz="2400" dirty="0"/>
              <a:t>3.1 </a:t>
            </a:r>
            <a:r>
              <a:rPr lang="en-US" altLang="zh-CN" sz="2400" dirty="0" err="1"/>
              <a:t>pytorch</a:t>
            </a:r>
            <a:r>
              <a:rPr lang="en-US" altLang="zh-CN" sz="2400" dirty="0"/>
              <a:t>-&gt;</a:t>
            </a:r>
            <a:r>
              <a:rPr lang="en-US" altLang="zh-CN" sz="2400" dirty="0" err="1" smtClean="0"/>
              <a:t>onnx</a:t>
            </a:r>
            <a:endParaRPr lang="en-US" altLang="zh-CN" sz="2400" dirty="0" smtClean="0"/>
          </a:p>
          <a:p>
            <a:pPr marL="0" indent="0">
              <a:buNone/>
            </a:pPr>
            <a:endParaRPr lang="en-US" altLang="zh-CN" sz="2400" dirty="0"/>
          </a:p>
          <a:p>
            <a:pPr marL="0" indent="0">
              <a:buNone/>
            </a:pPr>
            <a:endParaRPr lang="zh-CN" altLang="en-US" sz="1800" dirty="0"/>
          </a:p>
        </p:txBody>
      </p:sp>
      <p:sp>
        <p:nvSpPr>
          <p:cNvPr id="4" name="Rectangle 2"/>
          <p:cNvSpPr>
            <a:spLocks noChangeArrowheads="1"/>
          </p:cNvSpPr>
          <p:nvPr/>
        </p:nvSpPr>
        <p:spPr bwMode="auto">
          <a:xfrm>
            <a:off x="2072202" y="23945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3"/>
          <a:stretch>
            <a:fillRect/>
          </a:stretch>
        </p:blipFill>
        <p:spPr>
          <a:xfrm>
            <a:off x="457201" y="1920478"/>
            <a:ext cx="4889630" cy="3122294"/>
          </a:xfrm>
          <a:prstGeom prst="rect">
            <a:avLst/>
          </a:prstGeom>
        </p:spPr>
      </p:pic>
      <p:pic>
        <p:nvPicPr>
          <p:cNvPr id="7" name="图片 6"/>
          <p:cNvPicPr>
            <a:picLocks noChangeAspect="1"/>
          </p:cNvPicPr>
          <p:nvPr/>
        </p:nvPicPr>
        <p:blipFill>
          <a:blip r:embed="rId4"/>
          <a:stretch>
            <a:fillRect/>
          </a:stretch>
        </p:blipFill>
        <p:spPr>
          <a:xfrm>
            <a:off x="457200" y="928645"/>
            <a:ext cx="6017682" cy="503200"/>
          </a:xfrm>
          <a:prstGeom prst="rect">
            <a:avLst/>
          </a:prstGeom>
        </p:spPr>
      </p:pic>
    </p:spTree>
    <p:extLst>
      <p:ext uri="{BB962C8B-B14F-4D97-AF65-F5344CB8AC3E}">
        <p14:creationId xmlns:p14="http://schemas.microsoft.com/office/powerpoint/2010/main" val="282529968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967026" y="1063227"/>
            <a:ext cx="10394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9055" y="329621"/>
            <a:ext cx="7303453" cy="461665"/>
          </a:xfrm>
          <a:prstGeom prst="rect">
            <a:avLst/>
          </a:prstGeom>
        </p:spPr>
        <p:txBody>
          <a:bodyPr wrap="square">
            <a:spAutoFit/>
          </a:bodyPr>
          <a:lstStyle/>
          <a:p>
            <a:r>
              <a:rPr lang="en-US" altLang="zh-CN" sz="2400" dirty="0"/>
              <a:t>3.2 </a:t>
            </a:r>
            <a:r>
              <a:rPr lang="en-US" altLang="zh-CN" sz="2400" dirty="0" err="1"/>
              <a:t>onnx</a:t>
            </a:r>
            <a:r>
              <a:rPr lang="en-US" altLang="zh-CN" sz="2400" dirty="0"/>
              <a:t>-&gt;</a:t>
            </a:r>
            <a:r>
              <a:rPr lang="en-US" altLang="zh-CN" sz="2400" dirty="0" err="1"/>
              <a:t>simple_onnx</a:t>
            </a:r>
            <a:endParaRPr lang="en-US" altLang="zh-CN" sz="2400" dirty="0"/>
          </a:p>
        </p:txBody>
      </p:sp>
      <p:pic>
        <p:nvPicPr>
          <p:cNvPr id="9" name="图片 8"/>
          <p:cNvPicPr>
            <a:picLocks noChangeAspect="1"/>
          </p:cNvPicPr>
          <p:nvPr/>
        </p:nvPicPr>
        <p:blipFill>
          <a:blip r:embed="rId3"/>
          <a:stretch>
            <a:fillRect/>
          </a:stretch>
        </p:blipFill>
        <p:spPr>
          <a:xfrm>
            <a:off x="649055" y="905643"/>
            <a:ext cx="6219825" cy="914400"/>
          </a:xfrm>
          <a:prstGeom prst="rect">
            <a:avLst/>
          </a:prstGeom>
        </p:spPr>
      </p:pic>
      <p:sp>
        <p:nvSpPr>
          <p:cNvPr id="10" name="矩形 9"/>
          <p:cNvSpPr/>
          <p:nvPr/>
        </p:nvSpPr>
        <p:spPr>
          <a:xfrm>
            <a:off x="649055" y="1883660"/>
            <a:ext cx="3097643" cy="461665"/>
          </a:xfrm>
          <a:prstGeom prst="rect">
            <a:avLst/>
          </a:prstGeom>
        </p:spPr>
        <p:txBody>
          <a:bodyPr wrap="none">
            <a:spAutoFit/>
          </a:bodyPr>
          <a:lstStyle/>
          <a:p>
            <a:r>
              <a:rPr lang="en-US" altLang="zh-CN" sz="2400" dirty="0"/>
              <a:t>3.3 </a:t>
            </a:r>
            <a:r>
              <a:rPr lang="en-US" altLang="zh-CN" sz="2400" dirty="0" err="1"/>
              <a:t>simple_onnx</a:t>
            </a:r>
            <a:r>
              <a:rPr lang="en-US" altLang="zh-CN" sz="2400" dirty="0"/>
              <a:t>-&gt;</a:t>
            </a:r>
            <a:r>
              <a:rPr lang="en-US" altLang="zh-CN" sz="2400" dirty="0" err="1" smtClean="0"/>
              <a:t>ncnn</a:t>
            </a:r>
            <a:endParaRPr lang="en-US" altLang="zh-CN" sz="2400" dirty="0" smtClean="0"/>
          </a:p>
        </p:txBody>
      </p:sp>
      <p:sp>
        <p:nvSpPr>
          <p:cNvPr id="2" name="矩形 1"/>
          <p:cNvSpPr/>
          <p:nvPr/>
        </p:nvSpPr>
        <p:spPr>
          <a:xfrm>
            <a:off x="649055" y="2345325"/>
            <a:ext cx="2319866" cy="369332"/>
          </a:xfrm>
          <a:prstGeom prst="rect">
            <a:avLst/>
          </a:prstGeom>
        </p:spPr>
        <p:txBody>
          <a:bodyPr wrap="none">
            <a:spAutoFit/>
          </a:bodyPr>
          <a:lstStyle/>
          <a:p>
            <a:r>
              <a:rPr lang="en-US" altLang="zh-CN" dirty="0" smtClean="0"/>
              <a:t>3.3.1 </a:t>
            </a:r>
            <a:r>
              <a:rPr lang="zh-CN" altLang="en-US" dirty="0" smtClean="0"/>
              <a:t>安装</a:t>
            </a:r>
            <a:r>
              <a:rPr lang="zh-CN" altLang="en-US" dirty="0"/>
              <a:t>相关依赖库</a:t>
            </a:r>
            <a:endParaRPr lang="zh-CN" altLang="en-US" dirty="0"/>
          </a:p>
        </p:txBody>
      </p:sp>
      <p:pic>
        <p:nvPicPr>
          <p:cNvPr id="3" name="图片 2"/>
          <p:cNvPicPr>
            <a:picLocks noChangeAspect="1"/>
          </p:cNvPicPr>
          <p:nvPr/>
        </p:nvPicPr>
        <p:blipFill>
          <a:blip r:embed="rId4"/>
          <a:stretch>
            <a:fillRect/>
          </a:stretch>
        </p:blipFill>
        <p:spPr>
          <a:xfrm>
            <a:off x="649055" y="2733302"/>
            <a:ext cx="2684704" cy="443020"/>
          </a:xfrm>
          <a:prstGeom prst="rect">
            <a:avLst/>
          </a:prstGeom>
        </p:spPr>
      </p:pic>
      <p:pic>
        <p:nvPicPr>
          <p:cNvPr id="5" name="图片 4"/>
          <p:cNvPicPr>
            <a:picLocks noChangeAspect="1"/>
          </p:cNvPicPr>
          <p:nvPr/>
        </p:nvPicPr>
        <p:blipFill>
          <a:blip r:embed="rId5"/>
          <a:stretch>
            <a:fillRect/>
          </a:stretch>
        </p:blipFill>
        <p:spPr>
          <a:xfrm>
            <a:off x="649055" y="3194967"/>
            <a:ext cx="4747290" cy="1798609"/>
          </a:xfrm>
          <a:prstGeom prst="rect">
            <a:avLst/>
          </a:prstGeom>
        </p:spPr>
      </p:pic>
    </p:spTree>
    <p:extLst>
      <p:ext uri="{BB962C8B-B14F-4D97-AF65-F5344CB8AC3E}">
        <p14:creationId xmlns:p14="http://schemas.microsoft.com/office/powerpoint/2010/main" val="218949618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2012996" y="11068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04889" y="387435"/>
            <a:ext cx="1628972" cy="507831"/>
          </a:xfrm>
          <a:prstGeom prst="rect">
            <a:avLst/>
          </a:prstGeom>
        </p:spPr>
        <p:txBody>
          <a:bodyPr wrap="none">
            <a:spAutoFit/>
          </a:bodyPr>
          <a:lstStyle/>
          <a:p>
            <a:pPr>
              <a:lnSpc>
                <a:spcPct val="150000"/>
              </a:lnSpc>
            </a:pPr>
            <a:r>
              <a:rPr lang="en-US" altLang="zh-CN" dirty="0" smtClean="0"/>
              <a:t>3.3.2 </a:t>
            </a:r>
            <a:r>
              <a:rPr lang="zh-CN" altLang="en-US" dirty="0" smtClean="0"/>
              <a:t>编译</a:t>
            </a:r>
            <a:r>
              <a:rPr lang="en-US" altLang="zh-CN" dirty="0" err="1" smtClean="0"/>
              <a:t>ncnn</a:t>
            </a:r>
            <a:endParaRPr lang="zh-CN" altLang="en-US" dirty="0"/>
          </a:p>
        </p:txBody>
      </p:sp>
      <p:sp>
        <p:nvSpPr>
          <p:cNvPr id="5" name="矩形 4"/>
          <p:cNvSpPr/>
          <p:nvPr/>
        </p:nvSpPr>
        <p:spPr>
          <a:xfrm>
            <a:off x="404889" y="2317835"/>
            <a:ext cx="2090637" cy="460382"/>
          </a:xfrm>
          <a:prstGeom prst="rect">
            <a:avLst/>
          </a:prstGeom>
        </p:spPr>
        <p:txBody>
          <a:bodyPr wrap="none">
            <a:spAutoFit/>
          </a:bodyPr>
          <a:lstStyle/>
          <a:p>
            <a:pPr>
              <a:lnSpc>
                <a:spcPct val="150000"/>
              </a:lnSpc>
            </a:pPr>
            <a:r>
              <a:rPr lang="en-US" altLang="zh-CN" dirty="0" smtClean="0"/>
              <a:t>3.3.3 </a:t>
            </a:r>
            <a:r>
              <a:rPr lang="en-US" altLang="zh-CN" dirty="0" err="1" smtClean="0"/>
              <a:t>ncnn</a:t>
            </a:r>
            <a:r>
              <a:rPr lang="zh-CN" altLang="en-US" dirty="0" smtClean="0"/>
              <a:t>模型转换</a:t>
            </a:r>
            <a:endParaRPr lang="zh-CN" altLang="en-US" dirty="0"/>
          </a:p>
        </p:txBody>
      </p:sp>
      <p:pic>
        <p:nvPicPr>
          <p:cNvPr id="7" name="图片 6"/>
          <p:cNvPicPr>
            <a:picLocks noChangeAspect="1"/>
          </p:cNvPicPr>
          <p:nvPr/>
        </p:nvPicPr>
        <p:blipFill>
          <a:blip r:embed="rId3"/>
          <a:stretch>
            <a:fillRect/>
          </a:stretch>
        </p:blipFill>
        <p:spPr>
          <a:xfrm>
            <a:off x="522182" y="2949100"/>
            <a:ext cx="7362825" cy="685800"/>
          </a:xfrm>
          <a:prstGeom prst="rect">
            <a:avLst/>
          </a:prstGeom>
        </p:spPr>
      </p:pic>
      <p:pic>
        <p:nvPicPr>
          <p:cNvPr id="8" name="图片 7"/>
          <p:cNvPicPr>
            <a:picLocks noChangeAspect="1"/>
          </p:cNvPicPr>
          <p:nvPr/>
        </p:nvPicPr>
        <p:blipFill>
          <a:blip r:embed="rId4"/>
          <a:stretch>
            <a:fillRect/>
          </a:stretch>
        </p:blipFill>
        <p:spPr>
          <a:xfrm>
            <a:off x="522182" y="974810"/>
            <a:ext cx="3514725" cy="1343025"/>
          </a:xfrm>
          <a:prstGeom prst="rect">
            <a:avLst/>
          </a:prstGeom>
        </p:spPr>
      </p:pic>
      <p:pic>
        <p:nvPicPr>
          <p:cNvPr id="2" name="图片 1"/>
          <p:cNvPicPr>
            <a:picLocks noChangeAspect="1"/>
          </p:cNvPicPr>
          <p:nvPr/>
        </p:nvPicPr>
        <p:blipFill>
          <a:blip r:embed="rId5"/>
          <a:stretch>
            <a:fillRect/>
          </a:stretch>
        </p:blipFill>
        <p:spPr>
          <a:xfrm>
            <a:off x="522181" y="3782733"/>
            <a:ext cx="8435415" cy="254174"/>
          </a:xfrm>
          <a:prstGeom prst="rect">
            <a:avLst/>
          </a:prstGeom>
        </p:spPr>
      </p:pic>
    </p:spTree>
    <p:extLst>
      <p:ext uri="{BB962C8B-B14F-4D97-AF65-F5344CB8AC3E}">
        <p14:creationId xmlns:p14="http://schemas.microsoft.com/office/powerpoint/2010/main" val="341079209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b="1" dirty="0"/>
              <a:t>二</a:t>
            </a:r>
            <a:r>
              <a:rPr lang="zh-CN" altLang="zh-CN" sz="3600" b="1" dirty="0" smtClean="0"/>
              <a:t>、</a:t>
            </a:r>
            <a:r>
              <a:rPr lang="en-US" altLang="zh-CN" sz="3600" b="1" dirty="0" smtClean="0"/>
              <a:t>NCNN</a:t>
            </a:r>
            <a:r>
              <a:rPr lang="zh-CN" altLang="en-US" sz="3600" b="1" dirty="0" smtClean="0"/>
              <a:t>框架介绍及编译</a:t>
            </a:r>
            <a:endParaRPr lang="zh-CN" altLang="en-US" sz="3600" dirty="0"/>
          </a:p>
        </p:txBody>
      </p:sp>
      <p:sp>
        <p:nvSpPr>
          <p:cNvPr id="3" name="文本框 2"/>
          <p:cNvSpPr txBox="1"/>
          <p:nvPr/>
        </p:nvSpPr>
        <p:spPr>
          <a:xfrm>
            <a:off x="748453" y="1275696"/>
            <a:ext cx="7647093" cy="2246769"/>
          </a:xfrm>
          <a:prstGeom prst="rect">
            <a:avLst/>
          </a:prstGeom>
          <a:noFill/>
        </p:spPr>
        <p:txBody>
          <a:bodyPr wrap="square" rtlCol="0">
            <a:spAutoFit/>
          </a:bodyPr>
          <a:lstStyle/>
          <a:p>
            <a:pPr>
              <a:spcBef>
                <a:spcPct val="0"/>
              </a:spcBef>
            </a:pPr>
            <a:r>
              <a:rPr lang="en-US" altLang="zh-CN" sz="3200" dirty="0" smtClean="0">
                <a:latin typeface="+mj-lt"/>
                <a:ea typeface="+mj-ea"/>
                <a:cs typeface="+mj-cs"/>
              </a:rPr>
              <a:t>1</a:t>
            </a:r>
            <a:r>
              <a:rPr lang="zh-CN" altLang="en-US" sz="3200" dirty="0" smtClean="0">
                <a:latin typeface="+mj-lt"/>
                <a:ea typeface="+mj-ea"/>
                <a:cs typeface="+mj-cs"/>
              </a:rPr>
              <a:t>、</a:t>
            </a:r>
            <a:r>
              <a:rPr lang="en-US" altLang="zh-CN" sz="3200" dirty="0" smtClean="0">
                <a:latin typeface="+mj-lt"/>
                <a:ea typeface="+mj-ea"/>
                <a:cs typeface="+mj-cs"/>
              </a:rPr>
              <a:t>NCNN</a:t>
            </a:r>
            <a:r>
              <a:rPr lang="zh-CN" altLang="en-US" sz="3200" dirty="0">
                <a:latin typeface="+mj-lt"/>
                <a:ea typeface="+mj-ea"/>
                <a:cs typeface="+mj-cs"/>
              </a:rPr>
              <a:t>框架简介</a:t>
            </a:r>
            <a:endParaRPr lang="en-US" altLang="zh-CN" sz="3200" dirty="0">
              <a:latin typeface="+mj-lt"/>
              <a:ea typeface="+mj-ea"/>
              <a:cs typeface="+mj-cs"/>
            </a:endParaRPr>
          </a:p>
          <a:p>
            <a:pPr>
              <a:lnSpc>
                <a:spcPct val="150000"/>
              </a:lnSpc>
            </a:pPr>
            <a:r>
              <a:rPr lang="en-US" altLang="zh-CN" dirty="0" smtClean="0"/>
              <a:t>        </a:t>
            </a:r>
            <a:r>
              <a:rPr lang="en-US" altLang="zh-CN" dirty="0" err="1" smtClean="0"/>
              <a:t>ncnn</a:t>
            </a:r>
            <a:r>
              <a:rPr lang="en-US" altLang="zh-CN" dirty="0" smtClean="0"/>
              <a:t> </a:t>
            </a:r>
            <a:r>
              <a:rPr lang="zh-CN" altLang="en-US" dirty="0"/>
              <a:t>是一个</a:t>
            </a:r>
            <a:r>
              <a:rPr lang="zh-CN" altLang="en-US" dirty="0" smtClean="0"/>
              <a:t>为移动端</a:t>
            </a:r>
            <a:r>
              <a:rPr lang="zh-CN" altLang="en-US" dirty="0"/>
              <a:t>极致优化的高性能神经网络前向计算</a:t>
            </a:r>
            <a:r>
              <a:rPr lang="zh-CN" altLang="en-US" dirty="0" smtClean="0"/>
              <a:t>框架。</a:t>
            </a:r>
            <a:r>
              <a:rPr lang="en-US" altLang="zh-CN" dirty="0" err="1"/>
              <a:t>ncnn</a:t>
            </a:r>
            <a:r>
              <a:rPr lang="en-US" altLang="zh-CN" dirty="0"/>
              <a:t> </a:t>
            </a:r>
            <a:r>
              <a:rPr lang="zh-CN" altLang="en-US" dirty="0" smtClean="0"/>
              <a:t>设计的目的就是让深度学习网络模型能够在移动端的</a:t>
            </a:r>
            <a:r>
              <a:rPr lang="zh-CN" altLang="en-US" dirty="0"/>
              <a:t>部署和使用。无第三方依赖，跨平台</a:t>
            </a:r>
            <a:r>
              <a:rPr lang="zh-CN" altLang="en-US" dirty="0" smtClean="0"/>
              <a:t>，</a:t>
            </a:r>
            <a:r>
              <a:rPr lang="zh-CN" altLang="en-US" dirty="0"/>
              <a:t>移动</a:t>
            </a:r>
            <a:r>
              <a:rPr lang="zh-CN" altLang="en-US" dirty="0" smtClean="0"/>
              <a:t>端 </a:t>
            </a:r>
            <a:r>
              <a:rPr lang="en-US" altLang="zh-CN" dirty="0" err="1"/>
              <a:t>cpu</a:t>
            </a:r>
            <a:r>
              <a:rPr lang="en-US" altLang="zh-CN" dirty="0"/>
              <a:t> </a:t>
            </a:r>
            <a:r>
              <a:rPr lang="zh-CN" altLang="en-US" dirty="0"/>
              <a:t>的速度快于目前所有已知的开源框架。基于 </a:t>
            </a:r>
            <a:r>
              <a:rPr lang="en-US" altLang="zh-CN" dirty="0" err="1"/>
              <a:t>ncnn</a:t>
            </a:r>
            <a:r>
              <a:rPr lang="zh-CN" altLang="en-US" dirty="0"/>
              <a:t>，开发者能够将深度学习算法轻松移植到手机端高效</a:t>
            </a:r>
            <a:r>
              <a:rPr lang="zh-CN" altLang="en-US" dirty="0" smtClean="0"/>
              <a:t>执行。</a:t>
            </a:r>
            <a:endParaRPr lang="zh-CN" altLang="en-US" dirty="0"/>
          </a:p>
        </p:txBody>
      </p:sp>
    </p:spTree>
    <p:extLst>
      <p:ext uri="{BB962C8B-B14F-4D97-AF65-F5344CB8AC3E}">
        <p14:creationId xmlns:p14="http://schemas.microsoft.com/office/powerpoint/2010/main" val="314090328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2</a:t>
            </a:r>
            <a:r>
              <a:rPr lang="zh-CN" altLang="zh-CN" sz="3200" dirty="0" smtClean="0"/>
              <a:t>、</a:t>
            </a:r>
            <a:r>
              <a:rPr lang="en-US" altLang="zh-CN" sz="3200" dirty="0" smtClean="0"/>
              <a:t>NCNN</a:t>
            </a:r>
            <a:r>
              <a:rPr lang="zh-CN" altLang="en-US" sz="3200" dirty="0" smtClean="0"/>
              <a:t>编译</a:t>
            </a:r>
            <a:endParaRPr lang="zh-CN" altLang="en-US" sz="3200" dirty="0"/>
          </a:p>
        </p:txBody>
      </p:sp>
      <p:sp>
        <p:nvSpPr>
          <p:cNvPr id="3" name="文本框 2"/>
          <p:cNvSpPr txBox="1"/>
          <p:nvPr/>
        </p:nvSpPr>
        <p:spPr>
          <a:xfrm>
            <a:off x="765387" y="1569409"/>
            <a:ext cx="7647093" cy="461665"/>
          </a:xfrm>
          <a:prstGeom prst="rect">
            <a:avLst/>
          </a:prstGeom>
          <a:noFill/>
        </p:spPr>
        <p:txBody>
          <a:bodyPr wrap="square" rtlCol="0">
            <a:spAutoFit/>
          </a:bodyPr>
          <a:lstStyle/>
          <a:p>
            <a:r>
              <a:rPr lang="en-US" altLang="zh-CN" sz="2400" dirty="0" smtClean="0"/>
              <a:t>2.1 </a:t>
            </a:r>
            <a:r>
              <a:rPr lang="zh-CN" altLang="en-US" sz="2400" dirty="0" smtClean="0"/>
              <a:t>编译环境配置</a:t>
            </a:r>
            <a:endParaRPr lang="en-US" altLang="zh-CN" sz="2400" dirty="0" smtClean="0"/>
          </a:p>
        </p:txBody>
      </p:sp>
      <p:pic>
        <p:nvPicPr>
          <p:cNvPr id="4" name="图片 3"/>
          <p:cNvPicPr>
            <a:picLocks noChangeAspect="1"/>
          </p:cNvPicPr>
          <p:nvPr/>
        </p:nvPicPr>
        <p:blipFill>
          <a:blip r:embed="rId3"/>
          <a:stretch>
            <a:fillRect/>
          </a:stretch>
        </p:blipFill>
        <p:spPr>
          <a:xfrm>
            <a:off x="878840" y="3583532"/>
            <a:ext cx="6286500" cy="1162050"/>
          </a:xfrm>
          <a:prstGeom prst="rect">
            <a:avLst/>
          </a:prstGeom>
        </p:spPr>
      </p:pic>
      <p:sp>
        <p:nvSpPr>
          <p:cNvPr id="5" name="矩形 4"/>
          <p:cNvSpPr/>
          <p:nvPr/>
        </p:nvSpPr>
        <p:spPr>
          <a:xfrm>
            <a:off x="765387" y="2086816"/>
            <a:ext cx="2039341" cy="369332"/>
          </a:xfrm>
          <a:prstGeom prst="rect">
            <a:avLst/>
          </a:prstGeom>
        </p:spPr>
        <p:txBody>
          <a:bodyPr wrap="none">
            <a:spAutoFit/>
          </a:bodyPr>
          <a:lstStyle/>
          <a:p>
            <a:r>
              <a:rPr lang="en-US" altLang="zh-CN" dirty="0"/>
              <a:t>2.1.1 </a:t>
            </a:r>
            <a:r>
              <a:rPr lang="zh-CN" altLang="en-US" dirty="0"/>
              <a:t>配置</a:t>
            </a:r>
            <a:r>
              <a:rPr lang="en-US" altLang="zh-CN" dirty="0"/>
              <a:t>NDK</a:t>
            </a:r>
            <a:r>
              <a:rPr lang="zh-CN" altLang="en-US" dirty="0"/>
              <a:t>环境</a:t>
            </a:r>
            <a:endParaRPr lang="en-US" altLang="zh-CN" dirty="0"/>
          </a:p>
        </p:txBody>
      </p:sp>
      <p:pic>
        <p:nvPicPr>
          <p:cNvPr id="6" name="图片 5"/>
          <p:cNvPicPr>
            <a:picLocks noChangeAspect="1"/>
          </p:cNvPicPr>
          <p:nvPr/>
        </p:nvPicPr>
        <p:blipFill>
          <a:blip r:embed="rId4"/>
          <a:stretch>
            <a:fillRect/>
          </a:stretch>
        </p:blipFill>
        <p:spPr>
          <a:xfrm>
            <a:off x="878840" y="2610143"/>
            <a:ext cx="3200400" cy="257175"/>
          </a:xfrm>
          <a:prstGeom prst="rect">
            <a:avLst/>
          </a:prstGeom>
        </p:spPr>
      </p:pic>
      <p:sp>
        <p:nvSpPr>
          <p:cNvPr id="7" name="矩形 6"/>
          <p:cNvSpPr/>
          <p:nvPr/>
        </p:nvSpPr>
        <p:spPr>
          <a:xfrm>
            <a:off x="765387" y="2998921"/>
            <a:ext cx="2550698" cy="369332"/>
          </a:xfrm>
          <a:prstGeom prst="rect">
            <a:avLst/>
          </a:prstGeom>
        </p:spPr>
        <p:txBody>
          <a:bodyPr wrap="none">
            <a:spAutoFit/>
          </a:bodyPr>
          <a:lstStyle/>
          <a:p>
            <a:r>
              <a:rPr lang="en-US" altLang="zh-CN" dirty="0"/>
              <a:t>2.1.2 </a:t>
            </a:r>
            <a:r>
              <a:rPr lang="zh-CN" altLang="en-US" dirty="0"/>
              <a:t>配置相关编译选项</a:t>
            </a:r>
            <a:endParaRPr lang="en-US" altLang="zh-CN" dirty="0"/>
          </a:p>
        </p:txBody>
      </p:sp>
      <p:pic>
        <p:nvPicPr>
          <p:cNvPr id="8" name="图片 7"/>
          <p:cNvPicPr>
            <a:picLocks noChangeAspect="1"/>
          </p:cNvPicPr>
          <p:nvPr/>
        </p:nvPicPr>
        <p:blipFill>
          <a:blip r:embed="rId5"/>
          <a:stretch>
            <a:fillRect/>
          </a:stretch>
        </p:blipFill>
        <p:spPr>
          <a:xfrm>
            <a:off x="765387" y="1020234"/>
            <a:ext cx="5938632" cy="483467"/>
          </a:xfrm>
          <a:prstGeom prst="rect">
            <a:avLst/>
          </a:prstGeom>
        </p:spPr>
      </p:pic>
    </p:spTree>
    <p:extLst>
      <p:ext uri="{BB962C8B-B14F-4D97-AF65-F5344CB8AC3E}">
        <p14:creationId xmlns:p14="http://schemas.microsoft.com/office/powerpoint/2010/main" val="99313283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文本框 2"/>
          <p:cNvSpPr txBox="1"/>
          <p:nvPr/>
        </p:nvSpPr>
        <p:spPr>
          <a:xfrm>
            <a:off x="717974" y="548640"/>
            <a:ext cx="7647093" cy="461665"/>
          </a:xfrm>
          <a:prstGeom prst="rect">
            <a:avLst/>
          </a:prstGeom>
          <a:noFill/>
        </p:spPr>
        <p:txBody>
          <a:bodyPr wrap="square" rtlCol="0">
            <a:spAutoFit/>
          </a:bodyPr>
          <a:lstStyle/>
          <a:p>
            <a:r>
              <a:rPr lang="en-US" altLang="zh-CN" sz="2400" b="1" dirty="0" smtClean="0">
                <a:latin typeface="+mn-ea"/>
              </a:rPr>
              <a:t>2.2 </a:t>
            </a:r>
            <a:r>
              <a:rPr lang="zh-CN" altLang="en-US" sz="2400" b="1" dirty="0" smtClean="0">
                <a:latin typeface="+mn-ea"/>
              </a:rPr>
              <a:t>编译指定安卓平台库</a:t>
            </a:r>
            <a:endParaRPr lang="en-US" altLang="zh-CN" sz="2400" b="1" dirty="0" smtClean="0">
              <a:latin typeface="+mn-ea"/>
            </a:endParaRPr>
          </a:p>
        </p:txBody>
      </p:sp>
      <p:sp>
        <p:nvSpPr>
          <p:cNvPr id="7" name="矩形 6"/>
          <p:cNvSpPr/>
          <p:nvPr/>
        </p:nvSpPr>
        <p:spPr>
          <a:xfrm>
            <a:off x="717974" y="1010305"/>
            <a:ext cx="2751074" cy="369332"/>
          </a:xfrm>
          <a:prstGeom prst="rect">
            <a:avLst/>
          </a:prstGeom>
        </p:spPr>
        <p:txBody>
          <a:bodyPr wrap="none">
            <a:spAutoFit/>
          </a:bodyPr>
          <a:lstStyle/>
          <a:p>
            <a:r>
              <a:rPr lang="en-US" altLang="zh-CN" dirty="0"/>
              <a:t>2.2.1 arm 32</a:t>
            </a:r>
            <a:r>
              <a:rPr lang="zh-CN" altLang="en-US" dirty="0"/>
              <a:t>位平台库编译</a:t>
            </a:r>
            <a:endParaRPr lang="en-US" altLang="zh-CN" dirty="0"/>
          </a:p>
        </p:txBody>
      </p:sp>
      <p:sp>
        <p:nvSpPr>
          <p:cNvPr id="8" name="矩形 7"/>
          <p:cNvSpPr/>
          <p:nvPr/>
        </p:nvSpPr>
        <p:spPr>
          <a:xfrm>
            <a:off x="717974" y="2915404"/>
            <a:ext cx="2751074" cy="369332"/>
          </a:xfrm>
          <a:prstGeom prst="rect">
            <a:avLst/>
          </a:prstGeom>
        </p:spPr>
        <p:txBody>
          <a:bodyPr wrap="none">
            <a:spAutoFit/>
          </a:bodyPr>
          <a:lstStyle/>
          <a:p>
            <a:r>
              <a:rPr lang="en-US" altLang="zh-CN" dirty="0"/>
              <a:t>2.2.2 arm 64</a:t>
            </a:r>
            <a:r>
              <a:rPr lang="zh-CN" altLang="en-US" dirty="0"/>
              <a:t>位平台库编译</a:t>
            </a:r>
            <a:endParaRPr lang="en-US" altLang="zh-CN" dirty="0"/>
          </a:p>
        </p:txBody>
      </p:sp>
      <p:pic>
        <p:nvPicPr>
          <p:cNvPr id="9" name="图片 8"/>
          <p:cNvPicPr>
            <a:picLocks noChangeAspect="1"/>
          </p:cNvPicPr>
          <p:nvPr/>
        </p:nvPicPr>
        <p:blipFill>
          <a:blip r:embed="rId3"/>
          <a:stretch>
            <a:fillRect/>
          </a:stretch>
        </p:blipFill>
        <p:spPr>
          <a:xfrm>
            <a:off x="778002" y="1351649"/>
            <a:ext cx="5139055" cy="1591743"/>
          </a:xfrm>
          <a:prstGeom prst="rect">
            <a:avLst/>
          </a:prstGeom>
        </p:spPr>
      </p:pic>
      <p:pic>
        <p:nvPicPr>
          <p:cNvPr id="10" name="图片 9"/>
          <p:cNvPicPr>
            <a:picLocks noChangeAspect="1"/>
          </p:cNvPicPr>
          <p:nvPr/>
        </p:nvPicPr>
        <p:blipFill>
          <a:blip r:embed="rId4"/>
          <a:stretch>
            <a:fillRect/>
          </a:stretch>
        </p:blipFill>
        <p:spPr>
          <a:xfrm>
            <a:off x="778002" y="3296503"/>
            <a:ext cx="6334125" cy="1524000"/>
          </a:xfrm>
          <a:prstGeom prst="rect">
            <a:avLst/>
          </a:prstGeom>
        </p:spPr>
      </p:pic>
    </p:spTree>
    <p:extLst>
      <p:ext uri="{BB962C8B-B14F-4D97-AF65-F5344CB8AC3E}">
        <p14:creationId xmlns:p14="http://schemas.microsoft.com/office/powerpoint/2010/main" val="23001522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
  <p:tag name="ISPRING_RESOURCE_PATHS_HASH_PRESENTER" val="f6f5646db08adf65fdd0782471d8cdbe1f10b2af"/>
</p:tagLst>
</file>

<file path=ppt/theme/theme1.xml><?xml version="1.0" encoding="utf-8"?>
<a:theme xmlns:a="http://schemas.openxmlformats.org/drawingml/2006/main" name="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3954</TotalTime>
  <Words>613</Words>
  <Application>Microsoft Office PowerPoint</Application>
  <PresentationFormat>全屏显示(16:9)</PresentationFormat>
  <Paragraphs>75</Paragraphs>
  <Slides>24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Calibri</vt:lpstr>
      <vt:lpstr>微软雅黑</vt:lpstr>
      <vt:lpstr>Arial</vt:lpstr>
      <vt:lpstr>宋体</vt:lpstr>
      <vt:lpstr>www.1ppt.com</vt:lpstr>
      <vt:lpstr>PowerPoint 演示文稿</vt:lpstr>
      <vt:lpstr>目录</vt:lpstr>
      <vt:lpstr>一、网络模型转换</vt:lpstr>
      <vt:lpstr>3、模型转换的步骤</vt:lpstr>
      <vt:lpstr>PowerPoint 演示文稿</vt:lpstr>
      <vt:lpstr>PowerPoint 演示文稿</vt:lpstr>
      <vt:lpstr>二、NCNN框架介绍及编译</vt:lpstr>
      <vt:lpstr>2、NCNN编译</vt:lpstr>
      <vt:lpstr>PowerPoint 演示文稿</vt:lpstr>
      <vt:lpstr>三、Android端部署</vt:lpstr>
      <vt:lpstr>PowerPoint 演示文稿</vt:lpstr>
      <vt:lpstr>PowerPoint 演示文稿</vt:lpstr>
      <vt:lpstr>PowerPoint 演示文稿</vt:lpstr>
      <vt:lpstr>PowerPoint 演示文稿</vt:lpstr>
      <vt:lpstr>PowerPoint 演示文稿</vt:lpstr>
      <vt:lpstr>PowerPoint 演示文稿</vt:lpstr>
      <vt:lpstr>四、PC端与Android端推理结果对比与调试</vt:lpstr>
      <vt:lpstr>PowerPoint 演示文稿</vt:lpstr>
      <vt:lpstr>PowerPoint 演示文稿</vt:lpstr>
      <vt:lpstr>五、Benchmark与Android应用性能对比调试</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subject>www.1ppt.com</dc:subject>
  <dc:creator>www.1ppt.com</dc:creator>
  <cp:keywords>www.1ppt.com</cp:keywords>
  <dc:description>www.1ppt.com</dc:description>
  <cp:lastModifiedBy>WangYu(王玉/深圳)</cp:lastModifiedBy>
  <cp:revision>173</cp:revision>
  <cp:lastPrinted>2019-10-31T11:49:59Z</cp:lastPrinted>
  <dcterms:created xsi:type="dcterms:W3CDTF">2015-01-22T11:01:02Z</dcterms:created>
  <dcterms:modified xsi:type="dcterms:W3CDTF">2020-09-22T06:46:29Z</dcterms:modified>
  <cp:category>www.1ppt.com</cp:category>
  <cp:contentStatus>www.1ppt.com</cp:contentStatus>
</cp:coreProperties>
</file>