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8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6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1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DA8E-59FC-4F3B-BC5C-135ADCD38FD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D0CA-E975-4F29-96F8-54BC9D1CE1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4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30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Rectangle 1"/>
              <p:cNvSpPr>
                <a:spLocks noChangeArrowheads="1"/>
              </p:cNvSpPr>
              <p:nvPr/>
            </p:nvSpPr>
            <p:spPr bwMode="auto">
              <a:xfrm>
                <a:off x="590897" y="1455742"/>
                <a:ext cx="6429375" cy="449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tabLst>
                    <a:tab pos="238125" algn="l"/>
                  </a:tabLst>
                </a:pPr>
                <a:endParaRPr lang="fr-FR" sz="1400" b="1" u="sng" dirty="0" smtClean="0">
                  <a:latin typeface="Calibri" pitchFamily="34" charset="0"/>
                  <a:cs typeface="Times New Roman" pitchFamily="18" charset="0"/>
                </a:endParaRPr>
              </a:p>
              <a:p>
                <a:pPr>
                  <a:tabLst>
                    <a:tab pos="238125" algn="l"/>
                  </a:tabLst>
                </a:pPr>
                <a:endParaRPr lang="fr-FR" sz="1400" b="1" dirty="0">
                  <a:latin typeface="Calibri" pitchFamily="34" charset="0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 smtClean="0">
                    <a:latin typeface="Calibri" pitchFamily="34" charset="0"/>
                    <a:cs typeface="Times New Roman" pitchFamily="18" charset="0"/>
                  </a:rPr>
                  <a:t>//Initialisation</a:t>
                </a:r>
                <a:endParaRPr lang="fr-FR" sz="1400" dirty="0">
                  <a:latin typeface="Calibri" pitchFamily="34" charset="0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Calibri" pitchFamily="34" charset="0"/>
                    <a:cs typeface="Times New Roman" pitchFamily="18" charset="0"/>
                  </a:rPr>
                  <a:t>CC={1} ; M = {2, 3, …, N}</a:t>
                </a:r>
                <a:endParaRPr lang="fr-FR" sz="1400" dirty="0">
                  <a:latin typeface="Calibri" pitchFamily="34" charset="0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Calibri" pitchFamily="34" charset="0"/>
                    <a:cs typeface="Times New Roman" pitchFamily="18" charset="0"/>
                  </a:rPr>
                  <a:t>			</a:t>
                </a:r>
                <a:r>
                  <a:rPr lang="fr-FR" sz="1400" dirty="0" smtClean="0">
                    <a:latin typeface="Calibri" pitchFamily="34" charset="0"/>
                    <a:cs typeface="Times New Roman" pitchFamily="18" charset="0"/>
                  </a:rPr>
                  <a:t>                     </a:t>
                </a:r>
                <a:r>
                  <a:rPr lang="fr-FR" sz="1400" i="1" dirty="0" smtClean="0">
                    <a:latin typeface="Goudy Old Style" panose="02020502050305020303" pitchFamily="18" charset="0"/>
                  </a:rPr>
                  <a:t>l</a:t>
                </a:r>
                <a:r>
                  <a:rPr lang="fr-FR" sz="1400" baseline="-30000" dirty="0" smtClean="0">
                    <a:latin typeface="Calibri" pitchFamily="34" charset="0"/>
                    <a:cs typeface="Times New Roman" pitchFamily="18" charset="0"/>
                  </a:rPr>
                  <a:t>1j</a:t>
                </a:r>
                <a:r>
                  <a:rPr lang="fr-FR" sz="1400" dirty="0" smtClean="0">
                    <a:latin typeface="Calibri" pitchFamily="34" charset="0"/>
                    <a:cs typeface="Times New Roman" pitchFamily="18" charset="0"/>
                  </a:rPr>
                  <a:t> </a:t>
                </a:r>
                <a:r>
                  <a:rPr lang="fr-FR" sz="1400" dirty="0">
                    <a:latin typeface="Calibri" pitchFamily="34" charset="0"/>
                    <a:cs typeface="Times New Roman" pitchFamily="18" charset="0"/>
                  </a:rPr>
                  <a:t>si </a:t>
                </a:r>
                <a:r>
                  <a:rPr lang="fr-FR" sz="1400" dirty="0" smtClean="0">
                    <a:latin typeface="Calibri" pitchFamily="34" charset="0"/>
                    <a:cs typeface="Times New Roman" pitchFamily="18" charset="0"/>
                  </a:rPr>
                  <a:t>j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(1)</a:t>
                </a:r>
                <a:endParaRPr lang="fr-FR" sz="1400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</a:t>
                </a:r>
                <a:r>
                  <a:rPr lang="fr-FR" sz="1400" dirty="0">
                    <a:cs typeface="Times New Roman" pitchFamily="18" charset="0"/>
                  </a:rPr>
                  <a:t>(1)=0 ; 		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</a:t>
                </a:r>
                <a:r>
                  <a:rPr lang="fr-FR" sz="1400" dirty="0" smtClean="0">
                    <a:cs typeface="Times New Roman" pitchFamily="18" charset="0"/>
                  </a:rPr>
                  <a:t>(j) </a:t>
                </a:r>
                <a:r>
                  <a:rPr lang="fr-FR" sz="1400" dirty="0">
                    <a:cs typeface="Times New Roman" pitchFamily="18" charset="0"/>
                  </a:rPr>
                  <a:t>=</a:t>
                </a:r>
                <a:endParaRPr lang="fr-FR" sz="1400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			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+</a:t>
                </a:r>
                <a:r>
                  <a:rPr lang="fr-FR" sz="1400" dirty="0" smtClean="0">
                    <a:cs typeface="Times New Roman" pitchFamily="18" charset="0"/>
                  </a:rPr>
                  <a:t> </a:t>
                </a:r>
                <a:r>
                  <a:rPr lang="fr-FR" sz="1400" dirty="0">
                    <a:cs typeface="Times New Roman" pitchFamily="18" charset="0"/>
                  </a:rPr>
                  <a:t>sinon</a:t>
                </a:r>
                <a:endParaRPr lang="fr-FR" sz="1400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endParaRPr lang="fr-FR" sz="14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b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TANT </a:t>
                </a:r>
                <a:r>
                  <a:rPr lang="fr-FR" sz="14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QUE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M 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</a:t>
                </a:r>
                <a:r>
                  <a:rPr lang="fr-FR" sz="1400" dirty="0">
                    <a:cs typeface="Times New Roman" pitchFamily="18" charset="0"/>
                  </a:rPr>
                  <a:t> </a:t>
                </a:r>
                <a:r>
                  <a:rPr lang="fr-FR" sz="1400" dirty="0" smtClean="0">
                    <a:cs typeface="Times New Roman" pitchFamily="18" charset="0"/>
                    <a:sym typeface="Symbol"/>
                  </a:rPr>
                  <a:t> </a:t>
                </a:r>
                <a:r>
                  <a:rPr lang="fr-FR" sz="1400" b="1" dirty="0" smtClean="0">
                    <a:cs typeface="Times New Roman" pitchFamily="18" charset="0"/>
                  </a:rPr>
                  <a:t>FAIRE</a:t>
                </a: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Sélectionner </a:t>
                </a:r>
                <a:r>
                  <a:rPr lang="fr-FR" sz="1400" dirty="0" err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j</a:t>
                </a:r>
                <a:r>
                  <a:rPr lang="fr-FR" sz="1400" dirty="0" err="1" smtClean="0">
                    <a:cs typeface="Times New Roman" pitchFamily="18" charset="0"/>
                  </a:rPr>
                  <a:t>M</a:t>
                </a:r>
                <a:r>
                  <a:rPr lang="fr-FR" sz="1400" dirty="0" smtClean="0">
                    <a:cs typeface="Times New Roman" pitchFamily="18" charset="0"/>
                  </a:rPr>
                  <a:t> </a:t>
                </a:r>
                <a:r>
                  <a:rPr lang="fr-FR" sz="1400" dirty="0">
                    <a:cs typeface="Times New Roman" pitchFamily="18" charset="0"/>
                  </a:rPr>
                  <a:t>tel que </a:t>
                </a:r>
                <a:r>
                  <a:rPr lang="fr-FR" sz="1400" dirty="0" smtClean="0"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d>
                      <m:dPr>
                        <m:ctrlP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𝑗</m:t>
                        </m:r>
                      </m:e>
                    </m:d>
                    <m:r>
                      <a:rPr lang="fr-FR" sz="1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sz="1400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M=M </a:t>
                </a:r>
                <a:r>
                  <a:rPr lang="fr-FR" sz="14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\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{j}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CC 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CC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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{j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}</a:t>
                </a: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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*</a:t>
                </a:r>
                <a:r>
                  <a:rPr lang="fr-FR" sz="1400" dirty="0" smtClean="0">
                    <a:cs typeface="Times New Roman" pitchFamily="18" charset="0"/>
                  </a:rPr>
                  <a:t>(j) =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</a:t>
                </a:r>
                <a:r>
                  <a:rPr lang="fr-FR" sz="1400" dirty="0" smtClean="0">
                    <a:cs typeface="Times New Roman" pitchFamily="18" charset="0"/>
                  </a:rPr>
                  <a:t>(</a:t>
                </a:r>
                <a:r>
                  <a:rPr lang="fr-FR" sz="1400" dirty="0">
                    <a:cs typeface="Times New Roman" pitchFamily="18" charset="0"/>
                  </a:rPr>
                  <a:t>j</a:t>
                </a:r>
                <a:r>
                  <a:rPr lang="fr-FR" sz="1400" dirty="0" smtClean="0">
                    <a:cs typeface="Times New Roman" pitchFamily="18" charset="0"/>
                  </a:rPr>
                  <a:t>)</a:t>
                </a:r>
                <a:endParaRPr lang="fr-FR" sz="1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endParaRPr lang="fr-FR" sz="1400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fr-FR" sz="1400" b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SI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M </a:t>
                </a:r>
                <a:r>
                  <a:rPr lang="fr-FR" sz="1400" dirty="0">
                    <a:cs typeface="Times New Roman" pitchFamily="18" charset="0"/>
                    <a:sym typeface="Symbol"/>
                  </a:rPr>
                  <a:t> </a:t>
                </a:r>
                <a:r>
                  <a:rPr lang="fr-FR" sz="1400" dirty="0" smtClean="0">
                    <a:cs typeface="Times New Roman" pitchFamily="18" charset="0"/>
                  </a:rPr>
                  <a:t>  </a:t>
                </a:r>
                <a:r>
                  <a:rPr lang="fr-FR" sz="1400" b="1" dirty="0">
                    <a:cs typeface="Times New Roman" pitchFamily="18" charset="0"/>
                  </a:rPr>
                  <a:t>ALORS</a:t>
                </a:r>
                <a:endParaRPr lang="fr-FR" sz="1400" b="1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fr-FR" sz="1400" b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POUR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tout i(</a:t>
                </a:r>
                <a:r>
                  <a:rPr lang="fr-FR" sz="1400" dirty="0" smtClean="0">
                    <a:cs typeface="Times New Roman" pitchFamily="18" charset="0"/>
                  </a:rPr>
                  <a:t>(j)</a:t>
                </a:r>
                <a:r>
                  <a:rPr lang="fr-FR" sz="1400" dirty="0" smtClean="0">
                    <a:cs typeface="Times New Roman" pitchFamily="18" charset="0"/>
                    <a:sym typeface="Symbol"/>
                  </a:rPr>
                  <a:t>M) </a:t>
                </a:r>
                <a:r>
                  <a:rPr lang="fr-FR" sz="1400" b="1" dirty="0" smtClean="0">
                    <a:cs typeface="Times New Roman" pitchFamily="18" charset="0"/>
                  </a:rPr>
                  <a:t>FAIRE</a:t>
                </a:r>
                <a:endParaRPr lang="fr-FR" sz="1400" b="1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	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</a:t>
                </a:r>
                <a:r>
                  <a:rPr lang="en-GB" sz="1400" dirty="0">
                    <a:cs typeface="Times New Roman" pitchFamily="18" charset="0"/>
                  </a:rPr>
                  <a:t>(</a:t>
                </a:r>
                <a:r>
                  <a:rPr lang="en-GB" sz="1400" dirty="0" err="1">
                    <a:cs typeface="Times New Roman" pitchFamily="18" charset="0"/>
                  </a:rPr>
                  <a:t>i</a:t>
                </a:r>
                <a:r>
                  <a:rPr lang="en-GB" sz="1400" dirty="0">
                    <a:cs typeface="Times New Roman" pitchFamily="18" charset="0"/>
                  </a:rPr>
                  <a:t>) 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=</a:t>
                </a:r>
                <a:r>
                  <a:rPr lang="en-GB" sz="1400" dirty="0" smtClean="0">
                    <a:cs typeface="Times New Roman" pitchFamily="18" charset="0"/>
                  </a:rPr>
                  <a:t> </a:t>
                </a:r>
                <a:r>
                  <a:rPr lang="en-GB" sz="1400" dirty="0">
                    <a:cs typeface="Times New Roman" pitchFamily="18" charset="0"/>
                  </a:rPr>
                  <a:t>min(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</a:t>
                </a:r>
                <a:r>
                  <a:rPr lang="en-GB" sz="1400" dirty="0">
                    <a:cs typeface="Times New Roman" pitchFamily="18" charset="0"/>
                  </a:rPr>
                  <a:t>(</a:t>
                </a:r>
                <a:r>
                  <a:rPr lang="en-GB" sz="1400" dirty="0" err="1">
                    <a:cs typeface="Times New Roman" pitchFamily="18" charset="0"/>
                  </a:rPr>
                  <a:t>i</a:t>
                </a:r>
                <a:r>
                  <a:rPr lang="en-GB" sz="1400" dirty="0">
                    <a:cs typeface="Times New Roman" pitchFamily="18" charset="0"/>
                  </a:rPr>
                  <a:t>), </a:t>
                </a:r>
                <a:r>
                  <a:rPr lang="fr-FR" sz="1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</a:t>
                </a:r>
                <a:r>
                  <a:rPr lang="en-GB" sz="1400" dirty="0">
                    <a:cs typeface="Times New Roman" pitchFamily="18" charset="0"/>
                  </a:rPr>
                  <a:t>(j) + </a:t>
                </a:r>
                <a:r>
                  <a:rPr lang="fr-FR" sz="1400" i="1" dirty="0">
                    <a:latin typeface="Goudy Old Style" panose="02020502050305020303" pitchFamily="18" charset="0"/>
                  </a:rPr>
                  <a:t>l</a:t>
                </a:r>
                <a:r>
                  <a:rPr lang="en-GB" sz="1400" baseline="-30000" dirty="0" err="1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ji</a:t>
                </a:r>
                <a:r>
                  <a:rPr lang="en-GB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endParaRPr lang="en-GB" sz="16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en-GB" sz="16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	</a:t>
                </a:r>
                <a:r>
                  <a:rPr lang="en-GB" sz="1600" b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FINPOUR</a:t>
                </a: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en-GB" sz="16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en-GB" sz="1600" b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FINSI</a:t>
                </a:r>
              </a:p>
              <a:p>
                <a:pPr eaLnBrk="0" hangingPunct="0">
                  <a:tabLst>
                    <a:tab pos="238125" algn="l"/>
                  </a:tabLst>
                </a:pPr>
                <a:r>
                  <a:rPr lang="en-GB" sz="1600" b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FINTANTQUE</a:t>
                </a:r>
                <a:endParaRPr lang="en-GB" sz="1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21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897" y="1455742"/>
                <a:ext cx="6429375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569" b="-1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3DF88-D06C-4906-8B51-F5354521A2E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4" name="Accolade ouvrante 3"/>
          <p:cNvSpPr/>
          <p:nvPr/>
        </p:nvSpPr>
        <p:spPr>
          <a:xfrm>
            <a:off x="3059832" y="2420888"/>
            <a:ext cx="229716" cy="648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44008" y="3199616"/>
            <a:ext cx="417646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400" dirty="0"/>
              <a:t>Tant que M n'est pas vide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sz="1400" dirty="0" smtClean="0"/>
              <a:t> On </a:t>
            </a:r>
            <a:r>
              <a:rPr lang="fr-FR" sz="1400" dirty="0"/>
              <a:t>choisit dans l'ensemble M un sommet j tel que </a:t>
            </a:r>
            <a:r>
              <a:rPr lang="fr-FR" sz="1400" dirty="0">
                <a:sym typeface="Symbol"/>
              </a:rPr>
              <a:t></a:t>
            </a:r>
            <a:r>
              <a:rPr lang="fr-FR" sz="1400" dirty="0"/>
              <a:t>(j) est le plus petit et on </a:t>
            </a:r>
            <a:r>
              <a:rPr lang="fr-FR" sz="1400" dirty="0" smtClean="0"/>
              <a:t>ajoute ce sommet à </a:t>
            </a:r>
            <a:r>
              <a:rPr lang="fr-FR" sz="1400" dirty="0"/>
              <a:t>l'ensemble </a:t>
            </a:r>
            <a:r>
              <a:rPr lang="fr-FR" sz="1400" dirty="0" smtClean="0"/>
              <a:t>CC Ainsi, la distance minimale de 1 à j a été trouvée.</a:t>
            </a:r>
            <a:endParaRPr lang="fr-FR" sz="1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1400" dirty="0"/>
              <a:t> 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sz="1400" dirty="0" smtClean="0"/>
              <a:t> Pour </a:t>
            </a:r>
            <a:r>
              <a:rPr lang="fr-FR" sz="1400" dirty="0"/>
              <a:t>tous les sommets i qui sont successeurs de j </a:t>
            </a:r>
            <a:r>
              <a:rPr lang="fr-FR" sz="1400" dirty="0" smtClean="0"/>
              <a:t>et qui appartiennent à M on </a:t>
            </a:r>
            <a:r>
              <a:rPr lang="fr-FR" sz="1400" dirty="0"/>
              <a:t>met dans </a:t>
            </a:r>
            <a:r>
              <a:rPr lang="fr-FR" sz="1400" dirty="0">
                <a:sym typeface="Symbol"/>
              </a:rPr>
              <a:t></a:t>
            </a:r>
            <a:r>
              <a:rPr lang="fr-FR" sz="1400" dirty="0"/>
              <a:t>(i) le minimum de l'ancien </a:t>
            </a:r>
            <a:r>
              <a:rPr lang="fr-FR" sz="1400" dirty="0">
                <a:sym typeface="Symbol"/>
              </a:rPr>
              <a:t></a:t>
            </a:r>
            <a:r>
              <a:rPr lang="fr-FR" sz="1400" dirty="0"/>
              <a:t>(i) et la somme de </a:t>
            </a:r>
            <a:r>
              <a:rPr lang="fr-FR" sz="1400" dirty="0">
                <a:sym typeface="Symbol"/>
              </a:rPr>
              <a:t></a:t>
            </a:r>
            <a:r>
              <a:rPr lang="fr-FR" sz="1400" dirty="0"/>
              <a:t>(j) et l'arc qui mène de j à i.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 smtClean="0"/>
              <a:t>Algorithme itératif de </a:t>
            </a:r>
            <a:r>
              <a:rPr lang="fr-FR" sz="3200" b="1" dirty="0" err="1" smtClean="0"/>
              <a:t>Dijkstra</a:t>
            </a:r>
            <a:r>
              <a:rPr lang="fr-FR" sz="3200" b="1" dirty="0" smtClean="0"/>
              <a:t> </a:t>
            </a:r>
            <a:br>
              <a:rPr lang="fr-FR" sz="3200" b="1" dirty="0" smtClean="0"/>
            </a:br>
            <a:r>
              <a:rPr lang="fr-FR" sz="3200" b="1" dirty="0" smtClean="0"/>
              <a:t>en </a:t>
            </a:r>
            <a:r>
              <a:rPr lang="fr-FR" sz="3200" b="1" dirty="0" err="1" smtClean="0"/>
              <a:t>pseudolangage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824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662781"/>
            <a:ext cx="4499992" cy="60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49121" bIns="0" anchor="ctr">
            <a:spAutoFit/>
          </a:bodyPr>
          <a:lstStyle/>
          <a:p>
            <a:r>
              <a:rPr lang="fr-FR" sz="1400" b="1" dirty="0" err="1">
                <a:latin typeface="Calibri" pitchFamily="34" charset="0"/>
                <a:cs typeface="Times New Roman" pitchFamily="18" charset="0"/>
              </a:rPr>
              <a:t>Init</a:t>
            </a:r>
            <a:r>
              <a:rPr lang="fr-FR" sz="1400" dirty="0">
                <a:latin typeface="Calibri" pitchFamily="34" charset="0"/>
                <a:cs typeface="Times New Roman" pitchFamily="18" charset="0"/>
              </a:rPr>
              <a:t>.</a:t>
            </a:r>
            <a:endParaRPr lang="fr-FR" sz="1400" dirty="0">
              <a:latin typeface="Calibri" pitchFamily="34" charset="0"/>
            </a:endParaRPr>
          </a:p>
          <a:p>
            <a:pPr eaLnBrk="0" hangingPunct="0"/>
            <a:r>
              <a:rPr lang="fr-FR" sz="1400" dirty="0">
                <a:latin typeface="Calibri" pitchFamily="34" charset="0"/>
                <a:cs typeface="Times New Roman" pitchFamily="18" charset="0"/>
              </a:rPr>
              <a:t>CC = {1} ; M = {2, 3, 4, 5, 6}</a:t>
            </a:r>
            <a:endParaRPr lang="fr-FR" sz="1400" dirty="0">
              <a:latin typeface="Calibri" pitchFamily="34" charset="0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cs typeface="Times New Roman" pitchFamily="18" charset="0"/>
              </a:rPr>
              <a:t>(2)=7 ; 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(3) = 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fr-FR" sz="1400" dirty="0" smtClean="0"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cs typeface="Times New Roman" pitchFamily="18" charset="0"/>
              </a:rPr>
              <a:t>(4) =+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fr-FR" sz="1400" dirty="0"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cs typeface="Times New Roman" pitchFamily="18" charset="0"/>
              </a:rPr>
              <a:t>(5) =+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fr-FR" sz="1400" dirty="0"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cs typeface="Times New Roman" pitchFamily="18" charset="0"/>
              </a:rPr>
              <a:t>(6) =+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endParaRPr lang="fr-FR" sz="1400" dirty="0"/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Sélect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3.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= {2, 4, 5, 6} ; CC = {1, 3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}; </a:t>
            </a:r>
            <a:r>
              <a:rPr lang="fr-FR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(3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)=1</a:t>
            </a:r>
            <a:endParaRPr lang="fr-FR" sz="1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(3)={2,5,6};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(3)</a:t>
            </a:r>
            <a:r>
              <a:rPr lang="fr-FR" sz="1400" dirty="0" smtClean="0">
                <a:cs typeface="Times New Roman" pitchFamily="18" charset="0"/>
                <a:sym typeface="Symbol"/>
              </a:rPr>
              <a:t>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M={2,5,6}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</a:t>
            </a:r>
            <a:r>
              <a:rPr lang="fr-FR" sz="1400" dirty="0">
                <a:cs typeface="Times New Roman" pitchFamily="18" charset="0"/>
              </a:rPr>
              <a:t>(2) = min(7, 1+5)=6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(5) = min(+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, 1+2)=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</a:t>
            </a:r>
            <a:r>
              <a:rPr lang="fr-FR" sz="1400" dirty="0">
                <a:cs typeface="Times New Roman" pitchFamily="18" charset="0"/>
              </a:rPr>
              <a:t>(6) = min(+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fr-FR" sz="1400" dirty="0">
                <a:cs typeface="Times New Roman" pitchFamily="18" charset="0"/>
              </a:rPr>
              <a:t>, 1+7)=8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Sélect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5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= {2, 4, 6} ; CC = {1, 3, 5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}; 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*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(5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)=3 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(5)={2,4};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(5)</a:t>
            </a:r>
            <a:r>
              <a:rPr lang="fr-FR" sz="1400" dirty="0">
                <a:cs typeface="Times New Roman" pitchFamily="18" charset="0"/>
                <a:sym typeface="Symbol"/>
              </a:rPr>
              <a:t>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M={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2,4} </a:t>
            </a: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(2) = min(6, 3+2)=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endParaRPr lang="fr-FR" sz="14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</a:t>
            </a:r>
            <a:r>
              <a:rPr lang="fr-FR" sz="1400" dirty="0">
                <a:cs typeface="Times New Roman" pitchFamily="18" charset="0"/>
              </a:rPr>
              <a:t>(4) = min(+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fr-FR" sz="1400" dirty="0">
                <a:cs typeface="Times New Roman" pitchFamily="18" charset="0"/>
              </a:rPr>
              <a:t>, 3+5)=8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Sélect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2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= {4, 6} ; CC = {1, 3, 5, 2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}; </a:t>
            </a:r>
            <a:r>
              <a:rPr lang="fr-FR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(2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)=5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</a:t>
            </a:r>
            <a:r>
              <a:rPr lang="fr-FR" sz="1400" dirty="0" smtClean="0">
                <a:cs typeface="Times New Roman" pitchFamily="18" charset="0"/>
              </a:rPr>
              <a:t>(2)={4,6};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(2)</a:t>
            </a:r>
            <a:r>
              <a:rPr lang="fr-FR" sz="1400" dirty="0">
                <a:cs typeface="Times New Roman" pitchFamily="18" charset="0"/>
                <a:sym typeface="Symbol"/>
              </a:rPr>
              <a:t>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={4,6}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endParaRPr lang="fr-FR" sz="1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</a:t>
            </a:r>
            <a:r>
              <a:rPr lang="fr-FR" sz="1400" dirty="0">
                <a:cs typeface="Times New Roman" pitchFamily="18" charset="0"/>
              </a:rPr>
              <a:t>(4) = min(8, 5+4)=8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(6) = min(8, 5+2)=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7</a:t>
            </a:r>
            <a:endParaRPr lang="fr-FR" sz="14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Sélect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6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M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{4} ; CC = {1, 3, 5, 2, 6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}; 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*</a:t>
            </a:r>
            <a:r>
              <a:rPr lang="fr-FR" sz="1400" dirty="0">
                <a:solidFill>
                  <a:srgbClr val="FF0000"/>
                </a:solidFill>
                <a:cs typeface="Times New Roman" pitchFamily="18" charset="0"/>
              </a:rPr>
              <a:t>(6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)=7</a:t>
            </a:r>
            <a:endParaRPr lang="fr-FR" sz="1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(6)={5};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</a:t>
            </a:r>
            <a:r>
              <a:rPr lang="fr-FR" sz="1400" dirty="0" smtClean="0">
                <a:cs typeface="Times New Roman" pitchFamily="18" charset="0"/>
              </a:rPr>
              <a:t>(5)</a:t>
            </a:r>
            <a:r>
              <a:rPr lang="fr-FR" sz="1400" dirty="0">
                <a:cs typeface="Times New Roman" pitchFamily="18" charset="0"/>
                <a:sym typeface="Symbol"/>
              </a:rPr>
              <a:t>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fr-FR" sz="1400" dirty="0">
                <a:cs typeface="Times New Roman" pitchFamily="18" charset="0"/>
                <a:sym typeface="Symbol"/>
              </a:rPr>
              <a:t> 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Sélect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4</a:t>
            </a:r>
            <a:endParaRPr lang="fr-FR" sz="1400" dirty="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=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fr-FR" sz="1400" dirty="0" smtClean="0">
                <a:cs typeface="Times New Roman" pitchFamily="18" charset="0"/>
              </a:rPr>
              <a:t> </a:t>
            </a:r>
            <a:r>
              <a:rPr lang="fr-FR" sz="1400" dirty="0">
                <a:cs typeface="Times New Roman" pitchFamily="18" charset="0"/>
              </a:rPr>
              <a:t>; CC = {1, </a:t>
            </a:r>
            <a:r>
              <a:rPr lang="fr-FR" sz="1400" dirty="0" smtClean="0">
                <a:cs typeface="Times New Roman" pitchFamily="18" charset="0"/>
              </a:rPr>
              <a:t>2, 3</a:t>
            </a:r>
            <a:r>
              <a:rPr lang="fr-FR" sz="1400" dirty="0">
                <a:cs typeface="Times New Roman" pitchFamily="18" charset="0"/>
              </a:rPr>
              <a:t>, </a:t>
            </a:r>
            <a:r>
              <a:rPr lang="fr-FR" sz="1400" dirty="0" smtClean="0">
                <a:cs typeface="Times New Roman" pitchFamily="18" charset="0"/>
              </a:rPr>
              <a:t>4, 5</a:t>
            </a:r>
            <a:r>
              <a:rPr lang="fr-FR" sz="1400" dirty="0">
                <a:cs typeface="Times New Roman" pitchFamily="18" charset="0"/>
              </a:rPr>
              <a:t>, </a:t>
            </a:r>
            <a:r>
              <a:rPr lang="fr-FR" sz="1400" dirty="0" smtClean="0">
                <a:cs typeface="Times New Roman" pitchFamily="18" charset="0"/>
              </a:rPr>
              <a:t>6}; </a:t>
            </a:r>
            <a:r>
              <a:rPr lang="fr-FR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fr-FR" sz="1400" dirty="0" smtClean="0">
                <a:solidFill>
                  <a:srgbClr val="FF0000"/>
                </a:solidFill>
                <a:cs typeface="Times New Roman" pitchFamily="18" charset="0"/>
              </a:rPr>
              <a:t>(4)=8</a:t>
            </a:r>
            <a:r>
              <a:rPr lang="fr-FR" sz="1400" dirty="0" smtClean="0">
                <a:cs typeface="Times New Roman" pitchFamily="18" charset="0"/>
              </a:rPr>
              <a:t>   </a:t>
            </a:r>
          </a:p>
          <a:p>
            <a:pPr eaLnBrk="0" hangingPunct="0"/>
            <a:r>
              <a:rPr lang="fr-FR" sz="1400" b="1" dirty="0" smtClean="0">
                <a:cs typeface="Times New Roman" pitchFamily="18" charset="0"/>
              </a:rPr>
              <a:t>FIN</a:t>
            </a:r>
            <a:endParaRPr lang="fr-FR" sz="1400" b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b="1" u="sng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Résultat: </a:t>
            </a:r>
            <a:endParaRPr lang="fr-FR" sz="1400" b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Sommets  	 1  2  3  4  5  6</a:t>
            </a:r>
          </a:p>
          <a:p>
            <a:pPr eaLnBrk="0" hangingPunct="0"/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Distances  	 0  5  1  8  3  7</a:t>
            </a:r>
            <a:endParaRPr lang="fr-FR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0244" name="Group 10243"/>
          <p:cNvGrpSpPr/>
          <p:nvPr/>
        </p:nvGrpSpPr>
        <p:grpSpPr>
          <a:xfrm>
            <a:off x="4558408" y="711128"/>
            <a:ext cx="4183955" cy="1884908"/>
            <a:chOff x="4302820" y="1556792"/>
            <a:chExt cx="4183955" cy="1884908"/>
          </a:xfrm>
          <a:noFill/>
        </p:grpSpPr>
        <p:sp>
          <p:nvSpPr>
            <p:cNvPr id="3" name="Ellipse 2"/>
            <p:cNvSpPr/>
            <p:nvPr/>
          </p:nvSpPr>
          <p:spPr>
            <a:xfrm>
              <a:off x="4302820" y="2321719"/>
              <a:ext cx="557212" cy="5000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Ellipse 3"/>
            <p:cNvSpPr/>
            <p:nvPr/>
          </p:nvSpPr>
          <p:spPr>
            <a:xfrm>
              <a:off x="5464969" y="1626394"/>
              <a:ext cx="557213" cy="5000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" name="Ellipse 4"/>
            <p:cNvSpPr/>
            <p:nvPr/>
          </p:nvSpPr>
          <p:spPr>
            <a:xfrm>
              <a:off x="6860817" y="1626394"/>
              <a:ext cx="557213" cy="5000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5464969" y="2893219"/>
              <a:ext cx="557212" cy="5000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6860817" y="2893219"/>
              <a:ext cx="557212" cy="5000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7929563" y="2321719"/>
              <a:ext cx="557212" cy="5000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0" name="Connecteur droit avec flèche 9"/>
            <p:cNvCxnSpPr>
              <a:stCxn id="3" idx="7"/>
              <a:endCxn id="4" idx="2"/>
            </p:cNvCxnSpPr>
            <p:nvPr/>
          </p:nvCxnSpPr>
          <p:spPr>
            <a:xfrm flipV="1">
              <a:off x="4778430" y="1876425"/>
              <a:ext cx="686539" cy="51852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3" idx="5"/>
              <a:endCxn id="6" idx="2"/>
            </p:cNvCxnSpPr>
            <p:nvPr/>
          </p:nvCxnSpPr>
          <p:spPr>
            <a:xfrm>
              <a:off x="4778430" y="2748549"/>
              <a:ext cx="686539" cy="394702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0"/>
              <a:endCxn id="4" idx="4"/>
            </p:cNvCxnSpPr>
            <p:nvPr/>
          </p:nvCxnSpPr>
          <p:spPr>
            <a:xfrm flipV="1">
              <a:off x="5743575" y="2126456"/>
              <a:ext cx="1" cy="766763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4" idx="6"/>
              <a:endCxn id="5" idx="2"/>
            </p:cNvCxnSpPr>
            <p:nvPr/>
          </p:nvCxnSpPr>
          <p:spPr>
            <a:xfrm>
              <a:off x="6022182" y="1876425"/>
              <a:ext cx="838635" cy="0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6" idx="6"/>
              <a:endCxn id="7" idx="2"/>
            </p:cNvCxnSpPr>
            <p:nvPr/>
          </p:nvCxnSpPr>
          <p:spPr>
            <a:xfrm flipV="1">
              <a:off x="6022181" y="3143250"/>
              <a:ext cx="838636" cy="1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8" idx="1"/>
              <a:endCxn id="5" idx="6"/>
            </p:cNvCxnSpPr>
            <p:nvPr/>
          </p:nvCxnSpPr>
          <p:spPr>
            <a:xfrm flipH="1" flipV="1">
              <a:off x="7418030" y="1876425"/>
              <a:ext cx="593135" cy="518526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7" idx="6"/>
              <a:endCxn id="8" idx="3"/>
            </p:cNvCxnSpPr>
            <p:nvPr/>
          </p:nvCxnSpPr>
          <p:spPr>
            <a:xfrm flipV="1">
              <a:off x="7418029" y="2748549"/>
              <a:ext cx="593136" cy="394701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4" idx="5"/>
              <a:endCxn id="7" idx="1"/>
            </p:cNvCxnSpPr>
            <p:nvPr/>
          </p:nvCxnSpPr>
          <p:spPr>
            <a:xfrm>
              <a:off x="5940580" y="2053224"/>
              <a:ext cx="1001839" cy="91322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endCxn id="4" idx="6"/>
            </p:cNvCxnSpPr>
            <p:nvPr/>
          </p:nvCxnSpPr>
          <p:spPr>
            <a:xfrm flipH="1" flipV="1">
              <a:off x="6022182" y="1876425"/>
              <a:ext cx="1889920" cy="695327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6" idx="6"/>
              <a:endCxn id="8" idx="2"/>
            </p:cNvCxnSpPr>
            <p:nvPr/>
          </p:nvCxnSpPr>
          <p:spPr>
            <a:xfrm flipV="1">
              <a:off x="6022181" y="2571750"/>
              <a:ext cx="1907382" cy="571501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9" name="ZoneTexte 29"/>
            <p:cNvSpPr txBox="1">
              <a:spLocks noChangeArrowheads="1"/>
            </p:cNvSpPr>
            <p:nvPr/>
          </p:nvSpPr>
          <p:spPr bwMode="auto">
            <a:xfrm>
              <a:off x="4875213" y="1859756"/>
              <a:ext cx="255587" cy="3698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7</a:t>
              </a:r>
            </a:p>
          </p:txBody>
        </p:sp>
        <p:sp>
          <p:nvSpPr>
            <p:cNvPr id="10260" name="ZoneTexte 30"/>
            <p:cNvSpPr txBox="1">
              <a:spLocks noChangeArrowheads="1"/>
            </p:cNvSpPr>
            <p:nvPr/>
          </p:nvSpPr>
          <p:spPr bwMode="auto">
            <a:xfrm>
              <a:off x="4949902" y="2882899"/>
              <a:ext cx="255588" cy="3698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10261" name="ZoneTexte 31"/>
            <p:cNvSpPr txBox="1">
              <a:spLocks noChangeArrowheads="1"/>
            </p:cNvSpPr>
            <p:nvPr/>
          </p:nvSpPr>
          <p:spPr bwMode="auto">
            <a:xfrm>
              <a:off x="5643563" y="2357438"/>
              <a:ext cx="312737" cy="369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5</a:t>
              </a:r>
            </a:p>
          </p:txBody>
        </p:sp>
        <p:sp>
          <p:nvSpPr>
            <p:cNvPr id="10262" name="ZoneTexte 32"/>
            <p:cNvSpPr txBox="1">
              <a:spLocks noChangeArrowheads="1"/>
            </p:cNvSpPr>
            <p:nvPr/>
          </p:nvSpPr>
          <p:spPr bwMode="auto">
            <a:xfrm>
              <a:off x="6286500" y="3071813"/>
              <a:ext cx="312738" cy="369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7</a:t>
              </a:r>
            </a:p>
          </p:txBody>
        </p:sp>
        <p:sp>
          <p:nvSpPr>
            <p:cNvPr id="10263" name="ZoneTexte 33"/>
            <p:cNvSpPr txBox="1">
              <a:spLocks noChangeArrowheads="1"/>
            </p:cNvSpPr>
            <p:nvPr/>
          </p:nvSpPr>
          <p:spPr bwMode="auto">
            <a:xfrm>
              <a:off x="7585076" y="2915096"/>
              <a:ext cx="327025" cy="3698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10264" name="ZoneTexte 34"/>
            <p:cNvSpPr txBox="1">
              <a:spLocks noChangeArrowheads="1"/>
            </p:cNvSpPr>
            <p:nvPr/>
          </p:nvSpPr>
          <p:spPr bwMode="auto">
            <a:xfrm>
              <a:off x="7742064" y="1952625"/>
              <a:ext cx="214312" cy="3698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5</a:t>
              </a:r>
            </a:p>
          </p:txBody>
        </p:sp>
        <p:sp>
          <p:nvSpPr>
            <p:cNvPr id="10265" name="ZoneTexte 35"/>
            <p:cNvSpPr txBox="1">
              <a:spLocks noChangeArrowheads="1"/>
            </p:cNvSpPr>
            <p:nvPr/>
          </p:nvSpPr>
          <p:spPr bwMode="auto">
            <a:xfrm>
              <a:off x="6286500" y="1556792"/>
              <a:ext cx="327025" cy="369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10266" name="ZoneTexte 36"/>
            <p:cNvSpPr txBox="1">
              <a:spLocks noChangeArrowheads="1"/>
            </p:cNvSpPr>
            <p:nvPr/>
          </p:nvSpPr>
          <p:spPr bwMode="auto">
            <a:xfrm>
              <a:off x="6143625" y="2724944"/>
              <a:ext cx="184150" cy="369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10267" name="ZoneTexte 37"/>
            <p:cNvSpPr txBox="1">
              <a:spLocks noChangeArrowheads="1"/>
            </p:cNvSpPr>
            <p:nvPr/>
          </p:nvSpPr>
          <p:spPr bwMode="auto">
            <a:xfrm>
              <a:off x="6143625" y="2071688"/>
              <a:ext cx="255588" cy="369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10268" name="ZoneTexte 38"/>
            <p:cNvSpPr txBox="1">
              <a:spLocks noChangeArrowheads="1"/>
            </p:cNvSpPr>
            <p:nvPr/>
          </p:nvSpPr>
          <p:spPr bwMode="auto">
            <a:xfrm>
              <a:off x="6837263" y="2195016"/>
              <a:ext cx="327025" cy="3698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</p:grp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B21A3-BACB-43F8-9F53-117B395021C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fr-FR" sz="2400" b="1" dirty="0" smtClean="0"/>
              <a:t>Algorithme itératif de </a:t>
            </a:r>
            <a:r>
              <a:rPr lang="fr-FR" sz="2400" b="1" dirty="0" err="1" smtClean="0"/>
              <a:t>Dijkstra</a:t>
            </a:r>
            <a:r>
              <a:rPr lang="fr-FR" sz="2400" b="1" dirty="0" smtClean="0"/>
              <a:t>, exemple 2.</a:t>
            </a:r>
            <a:endParaRPr lang="fr-FR" sz="2400" dirty="0" smtClean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10005"/>
              </p:ext>
            </p:extLst>
          </p:nvPr>
        </p:nvGraphicFramePr>
        <p:xfrm>
          <a:off x="5054759" y="2924944"/>
          <a:ext cx="3628708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3"/>
                <a:gridCol w="432048"/>
                <a:gridCol w="432048"/>
                <a:gridCol w="432048"/>
                <a:gridCol w="432048"/>
                <a:gridCol w="432048"/>
                <a:gridCol w="3883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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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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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135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1235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12356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123456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sym typeface="Symbol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A3B4E-A1B9-4E49-A87A-7F3EDFC7D2D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/>
              <p:cNvSpPr>
                <a:spLocks noChangeArrowheads="1"/>
              </p:cNvSpPr>
              <p:nvPr/>
            </p:nvSpPr>
            <p:spPr bwMode="auto">
              <a:xfrm>
                <a:off x="203307" y="3205425"/>
                <a:ext cx="8964488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eaLnBrk="0" hangingPunct="0">
                  <a:tabLst>
                    <a:tab pos="228600" algn="l"/>
                  </a:tabLst>
                </a:pPr>
                <a:r>
                  <a:rPr lang="fr-FR" sz="2000" u="sng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 </a:t>
                </a:r>
                <a:r>
                  <a:rPr lang="fr-FR" sz="2000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l'itération k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fr-FR" sz="2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AIRE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 </m:t>
                    </m:r>
                    <m:r>
                      <a:rPr lang="fr-FR" i="1" smtClean="0"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∀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𝑖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≠1, </m:t>
                    </m:r>
                  </m:oMath>
                </a14:m>
                <a:r>
                  <a:rPr lang="fr-FR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</a:t>
                </a:r>
                <a:r>
                  <a:rPr lang="fr-FR" baseline="30000" dirty="0">
                    <a:cs typeface="Times New Roman" pitchFamily="18" charset="0"/>
                  </a:rPr>
                  <a:t>k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(i) = min(</a:t>
                </a:r>
                <a:r>
                  <a:rPr lang="fr-FR" baseline="30000" dirty="0">
                    <a:cs typeface="Times New Roman" pitchFamily="18" charset="0"/>
                  </a:rPr>
                  <a:t>k-1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(i), min(</a:t>
                </a:r>
                <a:r>
                  <a:rPr lang="fr-FR" baseline="30000" dirty="0">
                    <a:cs typeface="Times New Roman" pitchFamily="18" charset="0"/>
                  </a:rPr>
                  <a:t>k-1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(j) + </a:t>
                </a:r>
                <a:r>
                  <a:rPr lang="fr-FR" i="1" dirty="0" err="1">
                    <a:latin typeface="Goudy Old Style" panose="02020502050305020303" pitchFamily="18" charset="0"/>
                  </a:rPr>
                  <a:t>l</a:t>
                </a:r>
                <a:r>
                  <a:rPr lang="fr-FR" baseline="-30000" dirty="0" err="1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ji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))</a:t>
                </a:r>
                <a:endParaRPr lang="fr-FR" dirty="0">
                  <a:latin typeface="Times New Roman" pitchFamily="18" charset="0"/>
                  <a:sym typeface="Symbol" pitchFamily="18" charset="2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fr-FR" sz="2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		 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          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j</a:t>
                </a:r>
                <a:r>
                  <a:rPr lang="fr-FR" sz="1400" baseline="300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-1</a:t>
                </a:r>
                <a:r>
                  <a:rPr lang="fr-FR" sz="1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(i)</a:t>
                </a:r>
                <a:endParaRPr lang="fr-FR" sz="20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307" y="3205425"/>
                <a:ext cx="89644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680" t="-2410" b="-42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92080" y="3124125"/>
            <a:ext cx="3744416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Pour tout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sommet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autre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1, on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choisit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comme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poids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courant  le minimum entre :</a:t>
            </a:r>
          </a:p>
          <a:p>
            <a:r>
              <a:rPr lang="en-GB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- son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poids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à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l’itération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précédente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et</a:t>
            </a:r>
          </a:p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- les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poids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obtenus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passant par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tous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prédécesseurs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dont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les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poids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ont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changé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à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l’itération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précédente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54000"/>
            <a:ext cx="8964488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</a:tabLst>
            </a:pPr>
            <a:endParaRPr lang="fr-FR" sz="2000" b="1" u="sng" dirty="0" smtClean="0">
              <a:latin typeface="Calibri" pitchFamily="34" charset="0"/>
              <a:cs typeface="Times New Roman" pitchFamily="18" charset="0"/>
            </a:endParaRPr>
          </a:p>
          <a:p>
            <a:pPr>
              <a:tabLst>
                <a:tab pos="228600" algn="l"/>
              </a:tabLst>
            </a:pPr>
            <a:endParaRPr lang="fr-FR" sz="2000" b="1" u="sng" dirty="0" smtClean="0">
              <a:latin typeface="Calibri" pitchFamily="34" charset="0"/>
              <a:cs typeface="Times New Roman" pitchFamily="18" charset="0"/>
            </a:endParaRPr>
          </a:p>
          <a:p>
            <a:pPr>
              <a:tabLst>
                <a:tab pos="228600" algn="l"/>
              </a:tabLst>
            </a:pPr>
            <a:r>
              <a:rPr lang="fr-FR" sz="2000" u="sng" dirty="0">
                <a:latin typeface="Times New Roman" pitchFamily="18" charset="0"/>
                <a:cs typeface="Times New Roman" pitchFamily="18" charset="0"/>
              </a:rPr>
              <a:t>Notation: </a:t>
            </a:r>
            <a:endParaRPr lang="fr-FR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28600" algn="l"/>
              </a:tabLst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 1 : sommet source ;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28600" algn="l"/>
              </a:tabLst>
            </a:pP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-  </a:t>
            </a:r>
            <a:r>
              <a:rPr lang="fr-FR" baseline="30000" dirty="0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(i) : longueur courante du chemin (1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i) à l’itération k ; </a:t>
            </a:r>
            <a:endParaRPr lang="fr-FR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tabLst>
                <a:tab pos="228600" algn="l"/>
              </a:tabLst>
            </a:pPr>
            <a:r>
              <a:rPr lang="fr-FR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</a:t>
            </a:r>
            <a:r>
              <a:rPr lang="fr-FR" i="1" dirty="0" err="1" smtClean="0">
                <a:latin typeface="Goudy Old Style" panose="02020502050305020303" pitchFamily="18" charset="0"/>
              </a:rPr>
              <a:t>l</a:t>
            </a:r>
            <a:r>
              <a:rPr lang="fr-FR" baseline="-30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lang="fr-FR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fr-FR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longueur de l’arc (i, j). 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Comme toujours, les arêtes d’un graphe non orienté sont considérées comme des arcs bidirectionnels.</a:t>
            </a:r>
            <a:endParaRPr lang="fr-FR" sz="1600" b="1" dirty="0" smtClean="0">
              <a:latin typeface="Calibri" pitchFamily="34" charset="0"/>
              <a:cs typeface="Times New Roman" pitchFamily="18" charset="0"/>
            </a:endParaRPr>
          </a:p>
          <a:p>
            <a:pPr>
              <a:tabLst>
                <a:tab pos="228600" algn="l"/>
              </a:tabLst>
            </a:pPr>
            <a:endParaRPr lang="fr-FR" sz="1100" dirty="0">
              <a:latin typeface="Calibri" pitchFamily="34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fr-FR" sz="2000" u="sng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Initialisation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baseline="30000" dirty="0">
                <a:cs typeface="Times New Roman" pitchFamily="18" charset="0"/>
              </a:rPr>
              <a:t>0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 = 0 ;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0" hangingPunct="0">
              <a:tabLst>
                <a:tab pos="228600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</a:t>
            </a:r>
            <a:r>
              <a:rPr lang="fr-FR" dirty="0">
                <a:cs typeface="Times New Roman" pitchFamily="18" charset="0"/>
              </a:rPr>
              <a:t>i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fr-FR" dirty="0">
                <a:cs typeface="Times New Roman" pitchFamily="18" charset="0"/>
              </a:rPr>
              <a:t> </a:t>
            </a:r>
            <a:r>
              <a:rPr lang="fr-FR" dirty="0" smtClean="0">
                <a:cs typeface="Times New Roman" pitchFamily="18" charset="0"/>
              </a:rPr>
              <a:t>1,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baseline="30000" dirty="0">
                <a:cs typeface="Times New Roman" pitchFamily="18" charset="0"/>
              </a:rPr>
              <a:t>0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(i) = +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fr-FR" dirty="0" smtClean="0">
                <a:cs typeface="Times New Roman" pitchFamily="18" charset="0"/>
              </a:rPr>
              <a:t> ; </a:t>
            </a:r>
          </a:p>
          <a:p>
            <a:pPr eaLnBrk="0" hangingPunct="0">
              <a:tabLst>
                <a:tab pos="228600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k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7944" y="2545159"/>
            <a:ext cx="4104456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Tous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les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sommets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sont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à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fr-FR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, le sommet source à 0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95536" y="3573016"/>
            <a:ext cx="48965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09600" y="-27384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fr-FR" sz="3600" b="1" dirty="0" smtClean="0"/>
              <a:t>Algorithme de Bellman, pseudocode</a:t>
            </a:r>
            <a:endParaRPr lang="fr-FR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0912" y="5264040"/>
            <a:ext cx="8885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Donc, si le graphe n'admet pas de circuit de longueur négative, 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les valeurs finales sont obtenues en </a:t>
            </a:r>
            <a:r>
              <a:rPr lang="fr-FR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au plus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 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– 1 itérations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Si on est sûr que le graphe ne contient pas de circuit absorbant, on peut s’arrêter. Si on ne le sait pas, on fait la </a:t>
            </a:r>
            <a:r>
              <a:rPr lang="fr-FR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n-ième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itération, et si on obtient un jeu de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fr-FR" dirty="0">
                <a:cs typeface="Times New Roman" pitchFamily="18" charset="0"/>
              </a:rPr>
              <a:t>(i)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différent des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fr-FR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n-1</a:t>
            </a:r>
            <a:r>
              <a:rPr lang="fr-FR" dirty="0">
                <a:cs typeface="Times New Roman" pitchFamily="18" charset="0"/>
              </a:rPr>
              <a:t>(i), 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s’arrête en déclarant que le graphe comporte un circuit absorbant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422108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SI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GB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GB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GB" baseline="30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GB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GB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ALORS	</a:t>
            </a:r>
            <a:endParaRPr lang="fr-FR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hangingPunct="0">
              <a:tabLst>
                <a:tab pos="228600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SI k 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n – 1 ALORS k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k + 1</a:t>
            </a:r>
            <a:endParaRPr lang="fr-FR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0" hangingPunct="0">
              <a:tabLst>
                <a:tab pos="228600" algn="l"/>
              </a:tabLst>
            </a:pP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SINON /* k = n */ il existe un circuit de longueur négative.</a:t>
            </a:r>
          </a:p>
        </p:txBody>
      </p:sp>
    </p:spTree>
    <p:extLst>
      <p:ext uri="{BB962C8B-B14F-4D97-AF65-F5344CB8AC3E}">
        <p14:creationId xmlns:p14="http://schemas.microsoft.com/office/powerpoint/2010/main" val="17149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A3B4E-A1B9-4E49-A87A-7F3EDFC7D2D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197768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fr-FR" sz="3600" b="1" dirty="0" smtClean="0"/>
              <a:t>Rang d’un sommet</a:t>
            </a:r>
            <a:r>
              <a:rPr lang="fr-FR" sz="3600" b="1" dirty="0"/>
              <a:t>, algorithme</a:t>
            </a:r>
            <a:endParaRPr lang="fr-FR" sz="36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1196752"/>
            <a:ext cx="662473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fr-FR" b="1" u="sng" dirty="0"/>
          </a:p>
          <a:p>
            <a:endParaRPr lang="fr-FR" b="1" u="sng" dirty="0"/>
          </a:p>
          <a:p>
            <a:r>
              <a:rPr lang="fr-FR" dirty="0">
                <a:sym typeface="Symbol" pitchFamily="18" charset="2"/>
              </a:rPr>
              <a:t></a:t>
            </a:r>
            <a:r>
              <a:rPr lang="fr-FR" dirty="0"/>
              <a:t>i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dirty="0" smtClean="0"/>
              <a:t>S, </a:t>
            </a:r>
            <a:r>
              <a:rPr lang="fr-FR" dirty="0"/>
              <a:t>d</a:t>
            </a:r>
            <a:r>
              <a:rPr lang="fr-FR" baseline="30000" dirty="0"/>
              <a:t>-1</a:t>
            </a:r>
            <a:r>
              <a:rPr lang="fr-FR" dirty="0"/>
              <a:t>(i) = |</a:t>
            </a:r>
            <a:r>
              <a:rPr lang="fr-FR" dirty="0">
                <a:sym typeface="Symbol" pitchFamily="18" charset="2"/>
              </a:rPr>
              <a:t></a:t>
            </a:r>
            <a:r>
              <a:rPr lang="fr-FR" baseline="30000" dirty="0"/>
              <a:t>-1</a:t>
            </a:r>
            <a:r>
              <a:rPr lang="fr-FR" dirty="0"/>
              <a:t>(i)| </a:t>
            </a:r>
          </a:p>
          <a:p>
            <a:r>
              <a:rPr lang="fr-FR" dirty="0" smtClean="0"/>
              <a:t>k </a:t>
            </a:r>
            <a:r>
              <a:rPr lang="fr-FR" dirty="0"/>
              <a:t>= 0 </a:t>
            </a:r>
          </a:p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  <a:r>
              <a:rPr lang="fr-FR" dirty="0" smtClean="0"/>
              <a:t> </a:t>
            </a:r>
            <a:r>
              <a:rPr lang="fr-FR" dirty="0"/>
              <a:t>= {1}  </a:t>
            </a:r>
          </a:p>
          <a:p>
            <a:r>
              <a:rPr lang="fr-FR" dirty="0" err="1"/>
              <a:t>S</a:t>
            </a:r>
            <a:r>
              <a:rPr lang="fr-FR" baseline="-25000" dirty="0" err="1"/>
              <a:t>k</a:t>
            </a:r>
            <a:r>
              <a:rPr lang="fr-FR" baseline="-25000" dirty="0"/>
              <a:t>+1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</a:t>
            </a:r>
            <a:r>
              <a:rPr lang="fr-FR" dirty="0"/>
              <a:t> </a:t>
            </a:r>
            <a:r>
              <a:rPr lang="fr-FR" dirty="0">
                <a:sym typeface="Symbol" pitchFamily="18" charset="2"/>
              </a:rPr>
              <a:t></a:t>
            </a:r>
            <a:endParaRPr lang="fr-FR" dirty="0"/>
          </a:p>
          <a:p>
            <a:r>
              <a:rPr lang="fr-FR" dirty="0" smtClean="0"/>
              <a:t>FAIRE</a:t>
            </a:r>
          </a:p>
          <a:p>
            <a:r>
              <a:rPr lang="fr-FR" dirty="0" smtClean="0"/>
              <a:t>     POUR </a:t>
            </a:r>
            <a:r>
              <a:rPr lang="fr-FR" dirty="0"/>
              <a:t>TOUT </a:t>
            </a:r>
            <a:r>
              <a:rPr lang="fr-FR" dirty="0" err="1"/>
              <a:t>i</a:t>
            </a:r>
            <a:r>
              <a:rPr lang="fr-FR" dirty="0" err="1">
                <a:sym typeface="Symbol" pitchFamily="18" charset="2"/>
              </a:rPr>
              <a:t></a:t>
            </a:r>
            <a:r>
              <a:rPr lang="fr-FR" dirty="0" err="1"/>
              <a:t>S</a:t>
            </a:r>
            <a:r>
              <a:rPr lang="fr-FR" baseline="-25000" dirty="0" err="1"/>
              <a:t>k</a:t>
            </a:r>
            <a:r>
              <a:rPr lang="fr-FR" dirty="0"/>
              <a:t> FAIRE</a:t>
            </a:r>
          </a:p>
          <a:p>
            <a:r>
              <a:rPr lang="fr-FR" dirty="0"/>
              <a:t> </a:t>
            </a:r>
            <a:r>
              <a:rPr lang="fr-FR" dirty="0" smtClean="0"/>
              <a:t>         r(i</a:t>
            </a:r>
            <a:r>
              <a:rPr lang="fr-FR" dirty="0"/>
              <a:t>) </a:t>
            </a:r>
            <a:r>
              <a:rPr lang="fr-FR" dirty="0">
                <a:sym typeface="Wingdings" pitchFamily="2" charset="2"/>
              </a:rPr>
              <a:t></a:t>
            </a:r>
            <a:r>
              <a:rPr lang="fr-FR" dirty="0"/>
              <a:t> k</a:t>
            </a:r>
          </a:p>
          <a:p>
            <a:r>
              <a:rPr lang="fr-FR" dirty="0"/>
              <a:t> </a:t>
            </a:r>
            <a:r>
              <a:rPr lang="fr-FR" dirty="0" smtClean="0"/>
              <a:t>         POUR </a:t>
            </a:r>
            <a:r>
              <a:rPr lang="fr-FR" dirty="0"/>
              <a:t>TOUT j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dirty="0">
                <a:sym typeface="Symbol" pitchFamily="18" charset="2"/>
              </a:rPr>
              <a:t></a:t>
            </a:r>
            <a:r>
              <a:rPr lang="fr-FR" dirty="0"/>
              <a:t>(i) FAIRE</a:t>
            </a:r>
          </a:p>
          <a:p>
            <a:r>
              <a:rPr lang="fr-FR" dirty="0"/>
              <a:t>	</a:t>
            </a:r>
            <a:r>
              <a:rPr lang="nl-NL" dirty="0" smtClean="0"/>
              <a:t>d</a:t>
            </a:r>
            <a:r>
              <a:rPr lang="nl-NL" baseline="30000" dirty="0" smtClean="0"/>
              <a:t>-1</a:t>
            </a:r>
            <a:r>
              <a:rPr lang="nl-NL" dirty="0" smtClean="0"/>
              <a:t>(j</a:t>
            </a:r>
            <a:r>
              <a:rPr lang="nl-NL" dirty="0"/>
              <a:t>)</a:t>
            </a:r>
            <a:r>
              <a:rPr lang="fr-FR" dirty="0">
                <a:sym typeface="Wingdings" pitchFamily="2" charset="2"/>
              </a:rPr>
              <a:t></a:t>
            </a:r>
            <a:r>
              <a:rPr lang="nl-NL" dirty="0"/>
              <a:t> d</a:t>
            </a:r>
            <a:r>
              <a:rPr lang="nl-NL" baseline="30000" dirty="0"/>
              <a:t>-1</a:t>
            </a:r>
            <a:r>
              <a:rPr lang="nl-NL" dirty="0"/>
              <a:t>(j) – 1</a:t>
            </a:r>
            <a:endParaRPr lang="fr-FR" dirty="0"/>
          </a:p>
          <a:p>
            <a:r>
              <a:rPr lang="nl-NL" dirty="0"/>
              <a:t>	</a:t>
            </a:r>
            <a:r>
              <a:rPr lang="fr-FR" dirty="0" smtClean="0"/>
              <a:t>SI </a:t>
            </a:r>
            <a:r>
              <a:rPr lang="fr-FR" dirty="0"/>
              <a:t>d</a:t>
            </a:r>
            <a:r>
              <a:rPr lang="fr-FR" baseline="30000" dirty="0"/>
              <a:t>-1</a:t>
            </a:r>
            <a:r>
              <a:rPr lang="fr-FR" dirty="0"/>
              <a:t>(j) = 0 ALORS S</a:t>
            </a:r>
            <a:r>
              <a:rPr lang="fr-FR" baseline="-25000" dirty="0"/>
              <a:t>k+1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</a:t>
            </a:r>
            <a:r>
              <a:rPr lang="fr-FR" dirty="0"/>
              <a:t> S</a:t>
            </a:r>
            <a:r>
              <a:rPr lang="fr-FR" baseline="-25000" dirty="0"/>
              <a:t>k+1 </a:t>
            </a:r>
            <a:r>
              <a:rPr lang="fr-FR" dirty="0">
                <a:sym typeface="Symbol" pitchFamily="18" charset="2"/>
              </a:rPr>
              <a:t></a:t>
            </a:r>
            <a:r>
              <a:rPr lang="fr-FR" dirty="0"/>
              <a:t> {j}</a:t>
            </a:r>
          </a:p>
          <a:p>
            <a:r>
              <a:rPr lang="fr-FR" dirty="0"/>
              <a:t> </a:t>
            </a:r>
            <a:r>
              <a:rPr lang="fr-FR" dirty="0" smtClean="0"/>
              <a:t>         FIN </a:t>
            </a:r>
            <a:r>
              <a:rPr lang="fr-FR" dirty="0"/>
              <a:t>/* POUR TOUT </a:t>
            </a:r>
            <a:r>
              <a:rPr lang="fr-FR" dirty="0" smtClean="0"/>
              <a:t>j */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 FIN </a:t>
            </a:r>
            <a:r>
              <a:rPr lang="fr-FR" dirty="0"/>
              <a:t>/* POUR TOUT </a:t>
            </a:r>
            <a:r>
              <a:rPr lang="fr-FR" dirty="0" smtClean="0"/>
              <a:t>i */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 k </a:t>
            </a:r>
            <a:r>
              <a:rPr lang="fr-FR" dirty="0">
                <a:sym typeface="Wingdings" pitchFamily="2" charset="2"/>
              </a:rPr>
              <a:t></a:t>
            </a:r>
            <a:r>
              <a:rPr lang="fr-FR" dirty="0"/>
              <a:t> k+1</a:t>
            </a:r>
          </a:p>
          <a:p>
            <a:r>
              <a:rPr lang="fr-FR" dirty="0" smtClean="0"/>
              <a:t>JUSQU’À ce que tous les sommets obtiennent un rang.</a:t>
            </a:r>
            <a:endParaRPr lang="fr-FR" b="1" u="sng" dirty="0"/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71800" y="1700808"/>
            <a:ext cx="5904656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d</a:t>
            </a:r>
            <a:r>
              <a:rPr lang="fr-FR" sz="1600" baseline="30000" dirty="0"/>
              <a:t>-1</a:t>
            </a:r>
            <a:r>
              <a:rPr lang="fr-FR" sz="1600" dirty="0"/>
              <a:t>(i) </a:t>
            </a:r>
            <a:r>
              <a:rPr lang="fr-FR" sz="1600" dirty="0" smtClean="0"/>
              <a:t>est le </a:t>
            </a:r>
            <a:r>
              <a:rPr lang="fr-FR" sz="1600" dirty="0"/>
              <a:t>nombre de prédécesseurs de i ; dans un graphe simple, c’est la même chose que le </a:t>
            </a:r>
            <a:r>
              <a:rPr lang="fr-FR" sz="1600" dirty="0" smtClean="0"/>
              <a:t>demi-degré </a:t>
            </a:r>
            <a:r>
              <a:rPr lang="fr-FR" sz="1600" dirty="0"/>
              <a:t>intérieur d</a:t>
            </a:r>
            <a:r>
              <a:rPr lang="fr-FR" sz="1600" baseline="30000" dirty="0"/>
              <a:t>0–</a:t>
            </a:r>
            <a:r>
              <a:rPr lang="fr-FR" sz="1600" dirty="0"/>
              <a:t>(i)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771800" y="2285583"/>
            <a:ext cx="590465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S</a:t>
            </a:r>
            <a:r>
              <a:rPr lang="fr-FR" sz="1600" baseline="-25000" dirty="0"/>
              <a:t>i</a:t>
            </a:r>
            <a:r>
              <a:rPr lang="fr-FR" sz="1600" dirty="0"/>
              <a:t> : l’ensemble des sommets dont le rang est i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84599" y="3717032"/>
            <a:ext cx="4499992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smtClean="0"/>
              <a:t>On « élimine » du graphe le sommet i, donc les demi-degrés intérieurs de ses successeurs diminuent de 1 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31840" y="4077072"/>
            <a:ext cx="14368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86423" y="4273351"/>
            <a:ext cx="382208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smtClean="0"/>
              <a:t>Les nouvelles racines forment l’ensemble S</a:t>
            </a:r>
            <a:r>
              <a:rPr lang="fr-FR" sz="1400" baseline="-25000" dirty="0" smtClean="0"/>
              <a:t>k+1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269920" y="3378478"/>
            <a:ext cx="4814671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Tous les </a:t>
            </a:r>
            <a:r>
              <a:rPr lang="fr-FR" sz="1600" dirty="0"/>
              <a:t>sommets </a:t>
            </a:r>
            <a:r>
              <a:rPr lang="fr-FR" sz="1600" dirty="0" smtClean="0"/>
              <a:t>de </a:t>
            </a:r>
            <a:r>
              <a:rPr lang="fr-FR" sz="1600" dirty="0" err="1" smtClean="0"/>
              <a:t>S</a:t>
            </a:r>
            <a:r>
              <a:rPr lang="fr-FR" sz="1600" baseline="-25000" dirty="0" err="1" smtClean="0"/>
              <a:t>k</a:t>
            </a:r>
            <a:r>
              <a:rPr lang="fr-FR" sz="1600" baseline="-25000" dirty="0" smtClean="0"/>
              <a:t> </a:t>
            </a:r>
            <a:r>
              <a:rPr lang="fr-FR" sz="1600" dirty="0" smtClean="0"/>
              <a:t>obtiennent le </a:t>
            </a:r>
            <a:r>
              <a:rPr lang="fr-FR" sz="1600" dirty="0"/>
              <a:t>rang </a:t>
            </a:r>
            <a:r>
              <a:rPr lang="fr-FR" sz="1600" dirty="0" smtClean="0"/>
              <a:t>k 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7704" y="3547755"/>
            <a:ext cx="2362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76607" y="4439225"/>
            <a:ext cx="2098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55776" y="764704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(une des plusieurs variantes d’écriture)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683568" y="1118929"/>
            <a:ext cx="817468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de-DE" sz="1400" b="1" u="sng" dirty="0">
              <a:latin typeface="Calibri" pitchFamily="34" charset="0"/>
            </a:endParaRPr>
          </a:p>
          <a:p>
            <a:r>
              <a:rPr lang="fr-FR" sz="1400" dirty="0"/>
              <a:t>Entrée : G : Graphe</a:t>
            </a:r>
          </a:p>
          <a:p>
            <a:r>
              <a:rPr lang="fr-FR" sz="1400" dirty="0"/>
              <a:t>Sortie : L = tableau[1..n, 1..n] de réel, P = tableau[1..n, 1..n] d’entier</a:t>
            </a:r>
          </a:p>
          <a:p>
            <a:r>
              <a:rPr lang="fr-FR" sz="1400" dirty="0"/>
              <a:t>{Le graphe G est </a:t>
            </a:r>
            <a:r>
              <a:rPr lang="fr-FR" sz="1400" dirty="0" err="1"/>
              <a:t>valué</a:t>
            </a:r>
            <a:r>
              <a:rPr lang="fr-FR" sz="1400" dirty="0"/>
              <a:t> par des coûts quelconques ; on suppose qu’il n’y a pas de circuit absorbant ; on cherche un plus court chemin entre deux sommets quelconques}</a:t>
            </a:r>
          </a:p>
          <a:p>
            <a:endParaRPr lang="fr-FR" sz="1400" dirty="0"/>
          </a:p>
          <a:p>
            <a:r>
              <a:rPr lang="fr-FR" sz="1400" dirty="0"/>
              <a:t>{</a:t>
            </a:r>
            <a:r>
              <a:rPr lang="fr-FR" sz="1400" dirty="0" err="1"/>
              <a:t>init</a:t>
            </a:r>
            <a:r>
              <a:rPr lang="fr-FR" sz="1400" dirty="0"/>
              <a:t>}</a:t>
            </a:r>
          </a:p>
          <a:p>
            <a:r>
              <a:rPr lang="fr-FR" sz="1400" dirty="0"/>
              <a:t>POUR i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fr-FR" sz="1400" dirty="0"/>
              <a:t> 1 à n </a:t>
            </a:r>
            <a:r>
              <a:rPr lang="fr-FR" sz="1400" dirty="0" smtClean="0"/>
              <a:t>FAIRE</a:t>
            </a:r>
            <a:endParaRPr lang="fr-FR" sz="1400" dirty="0"/>
          </a:p>
          <a:p>
            <a:r>
              <a:rPr lang="fr-FR" sz="1400" dirty="0"/>
              <a:t>	POUR j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fr-FR" sz="1400" dirty="0"/>
              <a:t> 1 à n FAIRE</a:t>
            </a:r>
          </a:p>
          <a:p>
            <a:r>
              <a:rPr lang="fr-FR" sz="1400" dirty="0"/>
              <a:t>		{</a:t>
            </a:r>
          </a:p>
          <a:p>
            <a:r>
              <a:rPr lang="fr-FR" sz="1400" dirty="0"/>
              <a:t>		</a:t>
            </a:r>
            <a:r>
              <a:rPr lang="en-GB" sz="1400" dirty="0" smtClean="0"/>
              <a:t>L[</a:t>
            </a:r>
            <a:r>
              <a:rPr lang="en-GB" sz="1400" dirty="0" err="1" smtClean="0"/>
              <a:t>i,j</a:t>
            </a:r>
            <a:r>
              <a:rPr lang="en-GB" sz="1400" dirty="0" smtClean="0"/>
              <a:t>]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en-GB" sz="1400" dirty="0"/>
              <a:t> </a:t>
            </a:r>
            <a:r>
              <a:rPr lang="en-GB" sz="1400" dirty="0" err="1"/>
              <a:t>coût</a:t>
            </a:r>
            <a:r>
              <a:rPr lang="en-GB" sz="1400" dirty="0"/>
              <a:t>(</a:t>
            </a:r>
            <a:r>
              <a:rPr lang="en-GB" sz="1400" dirty="0" err="1"/>
              <a:t>i,j,G</a:t>
            </a:r>
            <a:r>
              <a:rPr lang="en-GB" sz="1400" dirty="0"/>
              <a:t>)</a:t>
            </a:r>
            <a:endParaRPr lang="fr-FR" sz="1400" dirty="0"/>
          </a:p>
          <a:p>
            <a:r>
              <a:rPr lang="en-GB" sz="1400" dirty="0"/>
              <a:t>		P[</a:t>
            </a:r>
            <a:r>
              <a:rPr lang="en-GB" sz="1400" dirty="0" err="1"/>
              <a:t>i,j</a:t>
            </a:r>
            <a:r>
              <a:rPr lang="en-GB" sz="1400" dirty="0"/>
              <a:t>]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en-GB" sz="1400" dirty="0" err="1"/>
              <a:t>i</a:t>
            </a:r>
            <a:endParaRPr lang="en-GB" sz="1400" dirty="0"/>
          </a:p>
          <a:p>
            <a:r>
              <a:rPr lang="en-GB" sz="1400" dirty="0"/>
              <a:t>		}</a:t>
            </a:r>
            <a:endParaRPr lang="fr-FR" sz="1400" dirty="0"/>
          </a:p>
          <a:p>
            <a:r>
              <a:rPr lang="en-GB" sz="1400" dirty="0"/>
              <a:t>		</a:t>
            </a:r>
            <a:endParaRPr lang="fr-FR" sz="1400" dirty="0"/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{calcul des plus courts chemins}</a:t>
            </a:r>
          </a:p>
          <a:p>
            <a:r>
              <a:rPr lang="fr-FR" sz="1400" dirty="0"/>
              <a:t>POUR k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fr-FR" sz="1400" dirty="0"/>
              <a:t> 1 à n </a:t>
            </a:r>
            <a:r>
              <a:rPr lang="fr-FR" sz="1400" dirty="0" smtClean="0"/>
              <a:t>FAIRE</a:t>
            </a:r>
            <a:r>
              <a:rPr lang="fr-FR" sz="1400" dirty="0"/>
              <a:t>	</a:t>
            </a:r>
          </a:p>
          <a:p>
            <a:r>
              <a:rPr lang="fr-FR" sz="1400" dirty="0"/>
              <a:t>	POUR i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fr-FR" sz="1400" dirty="0"/>
              <a:t> 1 à n </a:t>
            </a:r>
            <a:r>
              <a:rPr lang="fr-FR" sz="1400" dirty="0" smtClean="0"/>
              <a:t>FAIRE</a:t>
            </a:r>
            <a:r>
              <a:rPr lang="fr-FR" sz="1400" dirty="0"/>
              <a:t>		</a:t>
            </a:r>
          </a:p>
          <a:p>
            <a:r>
              <a:rPr lang="fr-FR" sz="1400" dirty="0"/>
              <a:t>		POUR j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fr-FR" sz="1400" dirty="0"/>
              <a:t> 1 à n </a:t>
            </a:r>
            <a:r>
              <a:rPr lang="fr-FR" sz="1400" dirty="0" smtClean="0"/>
              <a:t>FAIRE</a:t>
            </a:r>
            <a:r>
              <a:rPr lang="fr-FR" sz="1400" dirty="0"/>
              <a:t>			</a:t>
            </a:r>
          </a:p>
          <a:p>
            <a:r>
              <a:rPr lang="fr-FR" sz="1400" dirty="0"/>
              <a:t>			SI L[</a:t>
            </a:r>
            <a:r>
              <a:rPr lang="fr-FR" sz="1400" dirty="0" err="1"/>
              <a:t>i,k</a:t>
            </a:r>
            <a:r>
              <a:rPr lang="fr-FR" sz="1400" dirty="0"/>
              <a:t>] + L[</a:t>
            </a:r>
            <a:r>
              <a:rPr lang="fr-FR" sz="1400" dirty="0" err="1"/>
              <a:t>k,j</a:t>
            </a:r>
            <a:r>
              <a:rPr lang="fr-FR" sz="1400" dirty="0"/>
              <a:t>] &lt; L[</a:t>
            </a:r>
            <a:r>
              <a:rPr lang="fr-FR" sz="1400" dirty="0" err="1"/>
              <a:t>i,j</a:t>
            </a:r>
            <a:r>
              <a:rPr lang="fr-FR" sz="1400" dirty="0"/>
              <a:t>] </a:t>
            </a:r>
            <a:r>
              <a:rPr lang="fr-FR" sz="1400" dirty="0" smtClean="0"/>
              <a:t>ALORS</a:t>
            </a:r>
            <a:r>
              <a:rPr lang="fr-FR" sz="1400" dirty="0"/>
              <a:t>	</a:t>
            </a:r>
          </a:p>
          <a:p>
            <a:r>
              <a:rPr lang="en-GB" sz="1400" dirty="0"/>
              <a:t>				</a:t>
            </a:r>
            <a:r>
              <a:rPr lang="en-GB" sz="1400" dirty="0" smtClean="0"/>
              <a:t>L[</a:t>
            </a:r>
            <a:r>
              <a:rPr lang="en-GB" sz="1400" dirty="0" err="1" smtClean="0"/>
              <a:t>i,j</a:t>
            </a:r>
            <a:r>
              <a:rPr lang="en-GB" sz="1400" dirty="0" smtClean="0"/>
              <a:t>]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en-GB" sz="1400" dirty="0"/>
              <a:t> L[</a:t>
            </a:r>
            <a:r>
              <a:rPr lang="en-GB" sz="1400" dirty="0" err="1"/>
              <a:t>i,k</a:t>
            </a:r>
            <a:r>
              <a:rPr lang="en-GB" sz="1400" dirty="0"/>
              <a:t>] + L[</a:t>
            </a:r>
            <a:r>
              <a:rPr lang="en-GB" sz="1400" dirty="0" err="1"/>
              <a:t>k,j</a:t>
            </a:r>
            <a:r>
              <a:rPr lang="en-GB" sz="1400" dirty="0"/>
              <a:t>]</a:t>
            </a:r>
            <a:endParaRPr lang="fr-FR" sz="1400" dirty="0"/>
          </a:p>
          <a:p>
            <a:r>
              <a:rPr lang="en-GB" sz="1400" dirty="0"/>
              <a:t>				</a:t>
            </a:r>
            <a:r>
              <a:rPr lang="en-GB" sz="1400" dirty="0" smtClean="0"/>
              <a:t>P[</a:t>
            </a:r>
            <a:r>
              <a:rPr lang="en-GB" sz="1400" dirty="0" err="1" smtClean="0"/>
              <a:t>i,j</a:t>
            </a:r>
            <a:r>
              <a:rPr lang="en-GB" sz="1400" dirty="0" smtClean="0"/>
              <a:t>] </a:t>
            </a:r>
            <a:r>
              <a:rPr lang="fr-FR" sz="1400" dirty="0">
                <a:sym typeface="Wingdings" pitchFamily="2" charset="2"/>
              </a:rPr>
              <a:t></a:t>
            </a:r>
            <a:r>
              <a:rPr lang="en-GB" sz="1400" dirty="0"/>
              <a:t> P[</a:t>
            </a:r>
            <a:r>
              <a:rPr lang="en-GB" sz="1400" dirty="0" err="1"/>
              <a:t>k,j</a:t>
            </a:r>
            <a:r>
              <a:rPr lang="en-GB" sz="1400" dirty="0"/>
              <a:t>]</a:t>
            </a:r>
          </a:p>
          <a:p>
            <a:r>
              <a:rPr lang="en-GB" sz="1400" dirty="0"/>
              <a:t>			</a:t>
            </a:r>
            <a:r>
              <a:rPr lang="en-GB" sz="1400" dirty="0" smtClean="0"/>
              <a:t>fin</a:t>
            </a:r>
          </a:p>
          <a:p>
            <a:r>
              <a:rPr lang="en-GB" sz="1400" dirty="0" smtClean="0"/>
              <a:t>		fin</a:t>
            </a:r>
          </a:p>
          <a:p>
            <a:r>
              <a:rPr lang="en-GB" sz="1400" dirty="0" smtClean="0"/>
              <a:t>	fin</a:t>
            </a:r>
            <a:r>
              <a:rPr lang="fr-FR" sz="1400" dirty="0"/>
              <a:t>			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63607-9A90-4C60-8ADC-D41AF5F850D7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197768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3600" b="1" u="sng" dirty="0"/>
              <a:t>Algorithmes matriciels : </a:t>
            </a:r>
            <a:r>
              <a:rPr lang="fr-FR" sz="3600" b="1" u="sng" dirty="0" smtClean="0"/>
              <a:t/>
            </a:r>
            <a:br>
              <a:rPr lang="fr-FR" sz="3600" b="1" u="sng" dirty="0" smtClean="0"/>
            </a:br>
            <a:r>
              <a:rPr lang="fr-FR" sz="3200" b="1" u="sng" dirty="0" smtClean="0"/>
              <a:t>Algorithme </a:t>
            </a:r>
            <a:r>
              <a:rPr lang="fr-FR" sz="3200" b="1" u="sng" dirty="0"/>
              <a:t>de Floyd</a:t>
            </a:r>
            <a:endParaRPr lang="fr-FR" sz="3600" b="1" u="sng" dirty="0"/>
          </a:p>
        </p:txBody>
      </p:sp>
    </p:spTree>
    <p:extLst>
      <p:ext uri="{BB962C8B-B14F-4D97-AF65-F5344CB8AC3E}">
        <p14:creationId xmlns:p14="http://schemas.microsoft.com/office/powerpoint/2010/main" val="37704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426</Words>
  <Application>Microsoft Office PowerPoint</Application>
  <PresentationFormat>Affichage à l'écran (4:3)</PresentationFormat>
  <Paragraphs>196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melanie roude</dc:creator>
  <cp:lastModifiedBy>melanie roude</cp:lastModifiedBy>
  <cp:revision>1</cp:revision>
  <dcterms:created xsi:type="dcterms:W3CDTF">2016-12-12T13:49:41Z</dcterms:created>
  <dcterms:modified xsi:type="dcterms:W3CDTF">2016-12-12T13:51:51Z</dcterms:modified>
</cp:coreProperties>
</file>