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57" r:id="rId4"/>
    <p:sldId id="258" r:id="rId5"/>
    <p:sldId id="259" r:id="rId6"/>
    <p:sldId id="260" r:id="rId7"/>
    <p:sldId id="272" r:id="rId8"/>
    <p:sldId id="266" r:id="rId9"/>
    <p:sldId id="267" r:id="rId10"/>
    <p:sldId id="268" r:id="rId11"/>
    <p:sldId id="269" r:id="rId12"/>
    <p:sldId id="273" r:id="rId13"/>
    <p:sldId id="270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2830" autoAdjust="0"/>
  </p:normalViewPr>
  <p:slideViewPr>
    <p:cSldViewPr>
      <p:cViewPr varScale="1">
        <p:scale>
          <a:sx n="69" d="100"/>
          <a:sy n="69" d="100"/>
        </p:scale>
        <p:origin x="-15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853C-0D7E-4254-A861-796D59042FF5}" type="datetimeFigureOut">
              <a:rPr lang="ru-RU" smtClean="0"/>
              <a:pPr/>
              <a:t>09.06.2014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7439-49C5-4818-A8C7-98EFE1238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F12C2-9173-4687-853B-1DBE8EA57C98}" type="datetimeFigureOut">
              <a:rPr lang="ru-RU" smtClean="0"/>
              <a:pPr/>
              <a:t>09.06.2014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A2036-6099-4C0D-A627-6972A6DD0A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77EF-330A-478E-913D-790145F050D7}" type="datetime1">
              <a:rPr lang="ru-RU" smtClean="0"/>
              <a:t>09.06.2014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F9-5C0A-4E72-9574-8B696A0ED27C}" type="datetime1">
              <a:rPr lang="ru-RU" smtClean="0"/>
              <a:t>09.06.2014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B51-668D-4283-99CF-1DF5CF9A38EE}" type="datetime1">
              <a:rPr lang="ru-RU" smtClean="0"/>
              <a:t>09.06.2014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D6-C691-4F24-8DB8-7F17A3FFA98C}" type="datetime1">
              <a:rPr lang="ru-RU" smtClean="0"/>
              <a:t>09.06.2014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07F6-97D4-428E-9B6D-630FFB22CB18}" type="datetime1">
              <a:rPr lang="ru-RU" smtClean="0"/>
              <a:t>09.06.2014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BE14-77E7-4FB8-A69B-A1AF8BEA5EED}" type="datetime1">
              <a:rPr lang="ru-RU" smtClean="0"/>
              <a:t>09.06.2014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19A-4BC4-409A-9DBE-BCC689A60895}" type="datetime1">
              <a:rPr lang="ru-RU" smtClean="0"/>
              <a:t>09.06.2014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A73-A872-42CE-BD24-F385898C88C1}" type="datetime1">
              <a:rPr lang="ru-RU" smtClean="0"/>
              <a:t>09.06.2014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914-E2FD-4923-8D4D-10CAA3C63692}" type="datetime1">
              <a:rPr lang="ru-RU" smtClean="0"/>
              <a:t>09.06.2014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908-DFAD-47B8-A082-D2B68D325F47}" type="datetime1">
              <a:rPr lang="ru-RU" smtClean="0"/>
              <a:t>09.06.2014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4106EA-6FB1-4B4E-AE07-CC444BD39F64}" type="datetime1">
              <a:rPr lang="ru-RU" smtClean="0"/>
              <a:t>09.06.2014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E798A7-C672-42B0-B898-C9853C3E5068}" type="datetime1">
              <a:rPr lang="ru-RU" smtClean="0"/>
              <a:t>09.06.2014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48408"/>
            <a:ext cx="7704856" cy="2301240"/>
          </a:xfrm>
        </p:spPr>
        <p:txBody>
          <a:bodyPr/>
          <a:lstStyle/>
          <a:p>
            <a:pPr algn="ctr"/>
            <a:r>
              <a:rPr lang="ru-RU" dirty="0" smtClean="0"/>
              <a:t>Дипломный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684512"/>
            <a:ext cx="7920880" cy="153657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Тема: Внедрение элементов защиты в .</a:t>
            </a:r>
            <a:r>
              <a:rPr lang="en-US" sz="2800" b="1" dirty="0" smtClean="0"/>
              <a:t>NET</a:t>
            </a:r>
            <a:r>
              <a:rPr lang="ru-RU" sz="2800" b="1" dirty="0" smtClean="0"/>
              <a:t> приложения без необходимости модификации исходного кода </a:t>
            </a:r>
            <a:endParaRPr lang="ru-RU" sz="2800" dirty="0" smtClean="0"/>
          </a:p>
          <a:p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373216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Выполнил:</a:t>
            </a:r>
            <a:r>
              <a:rPr lang="en-US" sz="2400" b="1" dirty="0" smtClean="0"/>
              <a:t> </a:t>
            </a:r>
            <a:r>
              <a:rPr lang="ru-RU" sz="2400" dirty="0" smtClean="0"/>
              <a:t>студент гр. 53505/2		</a:t>
            </a:r>
            <a:r>
              <a:rPr lang="en-US" sz="2400" dirty="0" smtClean="0"/>
              <a:t>	</a:t>
            </a:r>
            <a:r>
              <a:rPr lang="ru-RU" sz="2400" dirty="0" smtClean="0"/>
              <a:t>С.А. Гладышев</a:t>
            </a:r>
            <a:endParaRPr lang="en-US" sz="2400" dirty="0" smtClean="0"/>
          </a:p>
          <a:p>
            <a:r>
              <a:rPr lang="ru-RU" sz="2400" b="1" dirty="0" smtClean="0"/>
              <a:t>Руководитель:</a:t>
            </a:r>
            <a:r>
              <a:rPr lang="en-US" sz="2400" b="1" dirty="0" smtClean="0"/>
              <a:t> </a:t>
            </a:r>
            <a:r>
              <a:rPr lang="ru-RU" sz="2400" dirty="0" smtClean="0"/>
              <a:t>канд. </a:t>
            </a:r>
            <a:r>
              <a:rPr lang="ru-RU" sz="2400" dirty="0" err="1" smtClean="0"/>
              <a:t>техн</a:t>
            </a:r>
            <a:r>
              <a:rPr lang="ru-RU" sz="2400" dirty="0" smtClean="0"/>
              <a:t>. наук, доцент</a:t>
            </a:r>
            <a:r>
              <a:rPr lang="en-US" sz="2400" dirty="0" smtClean="0"/>
              <a:t>		</a:t>
            </a:r>
            <a:r>
              <a:rPr lang="ru-RU" sz="2400" dirty="0" smtClean="0"/>
              <a:t>В.Ю. Сальников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5452" y="4294837"/>
            <a:ext cx="765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Направление:     090900 — Информационная безопасность</a:t>
            </a:r>
          </a:p>
          <a:p>
            <a:r>
              <a:rPr lang="ru-RU" dirty="0" smtClean="0"/>
              <a:t>Специальность: 090104 — Комплексная защита объектов информатизации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138" y="44624"/>
            <a:ext cx="6478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Санкт-Петербургский Государственный Политехнический университет</a:t>
            </a:r>
          </a:p>
          <a:p>
            <a:pPr algn="ctr"/>
            <a:r>
              <a:rPr lang="ru-RU" sz="1600" dirty="0" smtClean="0"/>
              <a:t>Институт информационных технологий и управления</a:t>
            </a:r>
          </a:p>
          <a:p>
            <a:pPr algn="ctr"/>
            <a:r>
              <a:rPr lang="ru-RU" sz="1600" dirty="0" smtClean="0"/>
              <a:t>Кафедра измерительных информационных технологий</a:t>
            </a:r>
            <a:endParaRPr lang="ru-RU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51062"/>
          </a:xfrm>
        </p:spPr>
        <p:txBody>
          <a:bodyPr>
            <a:normAutofit/>
          </a:bodyPr>
          <a:lstStyle/>
          <a:p>
            <a:r>
              <a:rPr lang="ru-RU" dirty="0" smtClean="0"/>
              <a:t>Шаг 2</a:t>
            </a:r>
            <a:r>
              <a:rPr lang="ru-RU" sz="2800" dirty="0" smtClean="0"/>
              <a:t>а</a:t>
            </a:r>
            <a:r>
              <a:rPr lang="ru-RU" dirty="0" smtClean="0"/>
              <a:t>. Отсеивание (без защиты)</a:t>
            </a:r>
            <a:endParaRPr lang="ru-RU" dirty="0"/>
          </a:p>
        </p:txBody>
      </p:sp>
      <p:pic>
        <p:nvPicPr>
          <p:cNvPr id="25602" name="Picture 2" descr="Скриншот fd96206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16832"/>
            <a:ext cx="4580509" cy="2160240"/>
          </a:xfrm>
          <a:prstGeom prst="rect">
            <a:avLst/>
          </a:prstGeom>
          <a:noFill/>
        </p:spPr>
      </p:pic>
      <p:pic>
        <p:nvPicPr>
          <p:cNvPr id="6" name="Содержимое 5" descr="Скриншот 40d24494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581128"/>
            <a:ext cx="63754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11760" y="148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ru-RU" sz="1200" dirty="0" smtClean="0"/>
              <a:t>а</a:t>
            </a:r>
            <a:r>
              <a:rPr lang="en-US" dirty="0" smtClean="0"/>
              <a:t>.1. </a:t>
            </a:r>
            <a:r>
              <a:rPr lang="ru-RU" dirty="0" smtClean="0"/>
              <a:t>Отсеивание по точному значению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ru-RU" sz="1200" dirty="0" smtClean="0"/>
              <a:t>а</a:t>
            </a:r>
            <a:r>
              <a:rPr lang="en-US" dirty="0" smtClean="0"/>
              <a:t>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Результаты отсеивания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2</a:t>
            </a:r>
            <a:r>
              <a:rPr lang="ru-RU" sz="2800" dirty="0" smtClean="0"/>
              <a:t>б</a:t>
            </a:r>
            <a:r>
              <a:rPr lang="ru-RU" dirty="0" smtClean="0"/>
              <a:t>. Отсеивание (с защитой)</a:t>
            </a:r>
            <a:endParaRPr lang="ru-RU" dirty="0"/>
          </a:p>
        </p:txBody>
      </p:sp>
      <p:pic>
        <p:nvPicPr>
          <p:cNvPr id="26626" name="Picture 2" descr="Скриншот 3bd4f86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6923112" cy="2060833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691680" y="1700808"/>
            <a:ext cx="533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</a:t>
            </a:r>
            <a:r>
              <a:rPr lang="ru-RU" sz="1200" dirty="0" smtClean="0"/>
              <a:t>б</a:t>
            </a:r>
            <a:r>
              <a:rPr lang="ru-RU" dirty="0" smtClean="0"/>
              <a:t>. Результат отсеивания с использованием защиты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72514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Изменение найденного значения ни как не влияет на оригинальное значение, хранящееся в памяти.</a:t>
            </a:r>
            <a:endParaRPr lang="ru-RU" sz="27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производительности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1"/>
          </p:nvPr>
        </p:nvGraphicFramePr>
        <p:xfrm>
          <a:off x="457200" y="1773237"/>
          <a:ext cx="8147247" cy="2375843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715749"/>
                <a:gridCol w="2715749"/>
                <a:gridCol w="2715749"/>
              </a:tblGrid>
              <a:tr h="8676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/>
                        <a:t>Незащищенное свойство</a:t>
                      </a:r>
                      <a:endParaRPr lang="ru-RU" sz="2800" dirty="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/>
                        <a:t>Защищенное свойство</a:t>
                      </a:r>
                      <a:endParaRPr lang="ru-RU" sz="280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754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/>
                        <a:t>Чтение</a:t>
                      </a:r>
                      <a:endParaRPr lang="ru-RU" sz="280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/>
                        <a:t>25,8</a:t>
                      </a:r>
                      <a:endParaRPr lang="ru-RU" sz="2800" dirty="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/>
                        <a:t>6318,4</a:t>
                      </a:r>
                      <a:endParaRPr lang="ru-RU" sz="280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754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/>
                        <a:t>Запись</a:t>
                      </a:r>
                      <a:endParaRPr lang="ru-RU" sz="2800" dirty="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/>
                        <a:t>32,3</a:t>
                      </a:r>
                      <a:endParaRPr lang="ru-RU" sz="280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/>
                        <a:t>6886,5</a:t>
                      </a:r>
                      <a:endParaRPr lang="ru-RU" sz="2800" dirty="0">
                        <a:solidFill>
                          <a:srgbClr val="333399"/>
                        </a:solidFill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4221088"/>
            <a:ext cx="77048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Время затраченное на 1 000 000 операций (сек.)</a:t>
            </a:r>
          </a:p>
          <a:p>
            <a:endParaRPr lang="ru-RU" sz="2700" dirty="0" smtClean="0"/>
          </a:p>
          <a:p>
            <a:r>
              <a:rPr lang="ru-RU" sz="2700" dirty="0" smtClean="0"/>
              <a:t>За результат взято среднее значение, основанное на 15 тестах.</a:t>
            </a:r>
          </a:p>
          <a:p>
            <a:r>
              <a:rPr lang="ru-RU" sz="2700" dirty="0" smtClean="0"/>
              <a:t>Итог: </a:t>
            </a:r>
            <a:r>
              <a:rPr lang="en-US" sz="2700" dirty="0" smtClean="0"/>
              <a:t>~ 7</a:t>
            </a:r>
            <a:r>
              <a:rPr lang="ru-RU" sz="2700" dirty="0" smtClean="0"/>
              <a:t> мс на 1000 операций</a:t>
            </a:r>
            <a:endParaRPr lang="ru-RU" sz="27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700" dirty="0" smtClean="0"/>
              <a:t>В ходе работы над данным проектом были решены все поставленные задачи, в том числе разработано новое программное решение для защиты </a:t>
            </a:r>
            <a:r>
              <a:rPr lang="en-US" sz="2700" dirty="0" smtClean="0"/>
              <a:t>.NET </a:t>
            </a:r>
            <a:r>
              <a:rPr lang="ru-RU" sz="2700" dirty="0" smtClean="0"/>
              <a:t>приложений.</a:t>
            </a:r>
          </a:p>
          <a:p>
            <a:pPr>
              <a:spcAft>
                <a:spcPts val="600"/>
              </a:spcAft>
            </a:pPr>
            <a:r>
              <a:rPr lang="ru-RU" sz="2700" dirty="0" smtClean="0"/>
              <a:t>Разработанное решение является законченным программным продуктом и его следует использовать к комплексе с другими существующими на рынке продуктами, такими как </a:t>
            </a:r>
            <a:r>
              <a:rPr lang="ru-RU" sz="2700" dirty="0" err="1" smtClean="0"/>
              <a:t>обфускаторы</a:t>
            </a:r>
            <a:r>
              <a:rPr lang="ru-RU" sz="2700" dirty="0" smtClean="0"/>
              <a:t> и протекторы для наилучшей защиты.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ru-RU" sz="2700" dirty="0" smtClean="0"/>
              <a:t>Дополнительная поддержка ссылочных типов данных, как стандартных, так и пользовательских.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Добавление простой </a:t>
            </a:r>
            <a:r>
              <a:rPr lang="ru-RU" sz="2700" dirty="0" err="1" smtClean="0"/>
              <a:t>обфускации</a:t>
            </a:r>
            <a:r>
              <a:rPr lang="ru-RU" sz="2700" dirty="0" smtClean="0"/>
              <a:t>, встраиваемой по такому же принципу и реализованной на добавлении </a:t>
            </a:r>
            <a:r>
              <a:rPr lang="ru-RU" sz="2700" dirty="0" err="1" smtClean="0"/>
              <a:t>невалидных</a:t>
            </a:r>
            <a:r>
              <a:rPr lang="ru-RU" sz="2700" dirty="0" smtClean="0"/>
              <a:t> конструкций на языке низкого уровня.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Реализация возможности использования своего алгоритма защиты данных, путем вынесения его реализации из библиотеки и создания специальных интерфейсов по подключению дополнительных алгоритмов.</a:t>
            </a:r>
          </a:p>
          <a:p>
            <a:pPr>
              <a:spcAft>
                <a:spcPts val="600"/>
              </a:spcAft>
            </a:pP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ru-RU" sz="2700" dirty="0" smtClean="0"/>
              <a:t>Провести анализ существующих решений и выявить их преимущества и недостатки;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Определить возможные эффективные пути по защите памяти приложения от чтения и модификации информации;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Реализовать механизм инъекции кода без необходимости модификации исходного кода;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Разработать рабочее приложение, позволяющее эффективно защищать память .</a:t>
            </a:r>
            <a:r>
              <a:rPr lang="en-US" sz="2700" dirty="0" smtClean="0"/>
              <a:t>NET </a:t>
            </a:r>
            <a:r>
              <a:rPr lang="ru-RU" sz="2700" dirty="0" smtClean="0"/>
              <a:t>программ от несанкционированного доступа к памяти.</a:t>
            </a:r>
          </a:p>
          <a:p>
            <a:pPr>
              <a:spcAft>
                <a:spcPts val="600"/>
              </a:spcAft>
            </a:pP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технологий защиты ПО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D:\Downloads\_.png"/>
          <p:cNvPicPr>
            <a:picLocks noChangeAspect="1" noChangeArrowheads="1"/>
          </p:cNvPicPr>
          <p:nvPr/>
        </p:nvPicPr>
        <p:blipFill>
          <a:blip r:embed="rId2" cstate="print"/>
          <a:srcRect l="20533"/>
          <a:stretch>
            <a:fillRect/>
          </a:stretch>
        </p:blipFill>
        <p:spPr bwMode="auto">
          <a:xfrm>
            <a:off x="395536" y="1556792"/>
            <a:ext cx="8343051" cy="4536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имеющихся решений</a:t>
            </a:r>
            <a:endParaRPr lang="ru-RU" sz="4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11560" y="1628800"/>
          <a:ext cx="7992889" cy="4663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8596"/>
                <a:gridCol w="1437245"/>
                <a:gridCol w="1280043"/>
                <a:gridCol w="1284876"/>
                <a:gridCol w="1152129"/>
              </a:tblGrid>
              <a:tr h="438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Возможности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Spices.Net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Obfuscator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.NET Reactor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Enigma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Protector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Мое решение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Обфускация кода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Защита кода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+/–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438136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/>
                        <a:t>Защита от дизасемблирования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438136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Запутывание потока управления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Упаковка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Система лицензирования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Защита от модификаций </a:t>
                      </a: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Водяные знаки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Сокрытие данных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438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Поддержка различных версий и языков .</a:t>
                      </a:r>
                      <a:r>
                        <a:rPr lang="en-US" sz="1600"/>
                        <a:t>Net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?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Цена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$400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$180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</a:t>
                      </a:r>
                      <a:r>
                        <a:rPr lang="ru-RU" sz="1600"/>
                        <a:t>150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$0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Технологии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Аспектно-ориентированное</a:t>
            </a:r>
            <a:r>
              <a:rPr lang="ru-RU" dirty="0" smtClean="0"/>
              <a:t> программирование</a:t>
            </a:r>
          </a:p>
          <a:p>
            <a:pPr lvl="1"/>
            <a:r>
              <a:rPr lang="en-US" dirty="0" smtClean="0"/>
              <a:t>.NET Framework, C#</a:t>
            </a:r>
          </a:p>
          <a:p>
            <a:r>
              <a:rPr lang="ru-RU" b="1" dirty="0" smtClean="0"/>
              <a:t>Решения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Библиотека </a:t>
            </a:r>
            <a:r>
              <a:rPr lang="en-US" dirty="0" err="1" smtClean="0"/>
              <a:t>Mono.Cecil</a:t>
            </a:r>
            <a:r>
              <a:rPr lang="en-US" dirty="0" smtClean="0"/>
              <a:t> DLL</a:t>
            </a:r>
          </a:p>
          <a:p>
            <a:r>
              <a:rPr lang="ru-RU" b="1" dirty="0" smtClean="0"/>
              <a:t>Инструменты</a:t>
            </a:r>
            <a:r>
              <a:rPr lang="ru-RU" dirty="0" smtClean="0"/>
              <a:t>:</a:t>
            </a:r>
          </a:p>
          <a:p>
            <a:pPr lvl="1"/>
            <a:r>
              <a:rPr lang="en-US" dirty="0" err="1" smtClean="0"/>
              <a:t>MSBuild</a:t>
            </a:r>
            <a:r>
              <a:rPr lang="ru-RU" dirty="0" smtClean="0"/>
              <a:t> (сборщик проектов)</a:t>
            </a:r>
            <a:endParaRPr lang="en-US" dirty="0" smtClean="0"/>
          </a:p>
          <a:p>
            <a:pPr lvl="1"/>
            <a:r>
              <a:rPr lang="en-US" dirty="0" err="1" smtClean="0"/>
              <a:t>ArtMoney</a:t>
            </a:r>
            <a:r>
              <a:rPr lang="ru-RU" dirty="0" smtClean="0"/>
              <a:t> (работа с памятью)</a:t>
            </a:r>
            <a:endParaRPr lang="en-US" dirty="0" smtClean="0"/>
          </a:p>
          <a:p>
            <a:pPr lvl="1"/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Reflector</a:t>
            </a:r>
            <a:r>
              <a:rPr lang="ru-RU" dirty="0" smtClean="0"/>
              <a:t> (анализатор и </a:t>
            </a:r>
            <a:r>
              <a:rPr lang="ru-RU" dirty="0" err="1" smtClean="0"/>
              <a:t>декомпилятор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внедрения защиты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8" name="Picture 4" descr="D:\Downloads\monoinjections (3).png"/>
          <p:cNvPicPr>
            <a:picLocks noChangeAspect="1" noChangeArrowheads="1"/>
          </p:cNvPicPr>
          <p:nvPr/>
        </p:nvPicPr>
        <p:blipFill>
          <a:blip r:embed="rId2" cstate="print"/>
          <a:srcRect l="3052" b="1389"/>
          <a:stretch>
            <a:fillRect/>
          </a:stretch>
        </p:blipFill>
        <p:spPr bwMode="auto">
          <a:xfrm>
            <a:off x="683568" y="1556792"/>
            <a:ext cx="7776000" cy="5120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 descr="C:\Users\Sergey\Downloads\Untitled Diagram.png"/>
          <p:cNvPicPr>
            <a:picLocks/>
          </p:cNvPicPr>
          <p:nvPr/>
        </p:nvPicPr>
        <p:blipFill>
          <a:blip r:embed="rId2" cstate="print"/>
          <a:srcRect t="12223" b="9233"/>
          <a:stretch>
            <a:fillRect/>
          </a:stretch>
        </p:blipFill>
        <p:spPr bwMode="auto">
          <a:xfrm>
            <a:off x="323528" y="692696"/>
            <a:ext cx="4104456" cy="59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Рисунок 5" descr="C:\Users\Sergey\Downloads\Untitled Diagram (1).png"/>
          <p:cNvPicPr>
            <a:picLocks noChangeAspect="1" noChangeArrowheads="1"/>
          </p:cNvPicPr>
          <p:nvPr/>
        </p:nvPicPr>
        <p:blipFill>
          <a:blip r:embed="rId3" cstate="print"/>
          <a:srcRect t="13475" b="9820"/>
          <a:stretch>
            <a:fillRect/>
          </a:stretch>
        </p:blipFill>
        <p:spPr bwMode="auto">
          <a:xfrm>
            <a:off x="4644008" y="692696"/>
            <a:ext cx="4331429" cy="532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116632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err="1" smtClean="0"/>
              <a:t>SetSecureField</a:t>
            </a:r>
            <a:endParaRPr lang="ru-RU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92240" y="116632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err="1" smtClean="0"/>
              <a:t>GetSecureField</a:t>
            </a:r>
            <a:endParaRPr lang="ru-RU" sz="2800" u="sng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8872"/>
            <a:ext cx="8496944" cy="1509928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работоспособности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 использованием </a:t>
            </a:r>
            <a:r>
              <a:rPr lang="en-US" sz="2800" dirty="0" err="1" smtClean="0"/>
              <a:t>ArtMoney</a:t>
            </a:r>
            <a:endParaRPr lang="ru-RU" sz="2800" dirty="0"/>
          </a:p>
        </p:txBody>
      </p:sp>
      <p:pic>
        <p:nvPicPr>
          <p:cNvPr id="2050" name="Picture 2" descr="Скриншот 573f01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6324600" cy="374332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Поиск</a:t>
            </a:r>
            <a:endParaRPr lang="ru-RU" dirty="0"/>
          </a:p>
        </p:txBody>
      </p:sp>
      <p:pic>
        <p:nvPicPr>
          <p:cNvPr id="5" name="Содержимое 4" descr="Скриншот 74828018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4817519" cy="308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Скриншот e510ef6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924944"/>
            <a:ext cx="2594728" cy="23510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15616" y="19888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1.1. </a:t>
            </a:r>
            <a:r>
              <a:rPr lang="ru-RU" dirty="0" smtClean="0"/>
              <a:t>Поиск по точному значению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1988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Результаты поиска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Другая 7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FEB80A"/>
      </a:accent1>
      <a:accent2>
        <a:srgbClr val="00ADDC"/>
      </a:accent2>
      <a:accent3>
        <a:srgbClr val="7FD13B"/>
      </a:accent3>
      <a:accent4>
        <a:srgbClr val="EA157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155</TotalTime>
  <Words>474</Words>
  <Application>Microsoft Office PowerPoint</Application>
  <PresentationFormat>Экран (4:3)</PresentationFormat>
  <Paragraphs>131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Модульная</vt:lpstr>
      <vt:lpstr>Дипломный проект</vt:lpstr>
      <vt:lpstr>Задачи проекта</vt:lpstr>
      <vt:lpstr>Обзор технологий защиты ПО</vt:lpstr>
      <vt:lpstr>Обзор имеющихся решений</vt:lpstr>
      <vt:lpstr>Используемые средства</vt:lpstr>
      <vt:lpstr>Алгоритм внедрения защиты</vt:lpstr>
      <vt:lpstr>Слайд 7</vt:lpstr>
      <vt:lpstr>Проверка работоспособности</vt:lpstr>
      <vt:lpstr>Шаг 1. Поиск</vt:lpstr>
      <vt:lpstr>Шаг 2а. Отсеивание (без защиты)</vt:lpstr>
      <vt:lpstr>Шаг 2б. Отсеивание (с защитой)</vt:lpstr>
      <vt:lpstr>Оценка производительности</vt:lpstr>
      <vt:lpstr>Результаты</vt:lpstr>
      <vt:lpstr>Перспективы развития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SerG</dc:creator>
  <cp:lastModifiedBy>Sergey</cp:lastModifiedBy>
  <cp:revision>18</cp:revision>
  <dcterms:created xsi:type="dcterms:W3CDTF">2014-04-15T07:52:34Z</dcterms:created>
  <dcterms:modified xsi:type="dcterms:W3CDTF">2014-06-09T15:16:50Z</dcterms:modified>
</cp:coreProperties>
</file>