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70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830" autoAdjust="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853C-0D7E-4254-A861-796D59042FF5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7439-49C5-4818-A8C7-98EFE1238C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12C2-9173-4687-853B-1DBE8EA57C98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A2036-6099-4C0D-A627-6972A6DD0A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48408"/>
            <a:ext cx="7704856" cy="2301240"/>
          </a:xfrm>
        </p:spPr>
        <p:txBody>
          <a:bodyPr/>
          <a:lstStyle/>
          <a:p>
            <a:pPr algn="ctr"/>
            <a:r>
              <a:rPr lang="ru-RU" dirty="0" smtClean="0"/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684512"/>
            <a:ext cx="7920880" cy="153657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Тема: </a:t>
            </a:r>
            <a:r>
              <a:rPr lang="ru-RU" sz="2800" b="1" dirty="0" smtClean="0"/>
              <a:t>Внедрение </a:t>
            </a:r>
            <a:r>
              <a:rPr lang="ru-RU" sz="2800" b="1" dirty="0" smtClean="0"/>
              <a:t>элементов защиты в </a:t>
            </a:r>
            <a:r>
              <a:rPr lang="ru-RU" sz="2800" b="1" dirty="0" smtClean="0"/>
              <a:t>.</a:t>
            </a:r>
            <a:r>
              <a:rPr lang="en-US" sz="2800" b="1" dirty="0" smtClean="0"/>
              <a:t>NET</a:t>
            </a:r>
            <a:r>
              <a:rPr lang="ru-RU" sz="2800" b="1" dirty="0" smtClean="0"/>
              <a:t> приложения без необходимости модификации исходного кода </a:t>
            </a:r>
            <a:endParaRPr lang="ru-RU" sz="2800" dirty="0" smtClean="0"/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373216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Выполнил:</a:t>
            </a:r>
            <a:r>
              <a:rPr lang="en-US" sz="2400" b="1" dirty="0" smtClean="0"/>
              <a:t> </a:t>
            </a:r>
            <a:r>
              <a:rPr lang="ru-RU" sz="2400" dirty="0" smtClean="0"/>
              <a:t>студент </a:t>
            </a:r>
            <a:r>
              <a:rPr lang="ru-RU" sz="2400" dirty="0" smtClean="0"/>
              <a:t>гр. 53505/2		</a:t>
            </a:r>
            <a:r>
              <a:rPr lang="en-US" sz="2400" dirty="0" smtClean="0"/>
              <a:t>	</a:t>
            </a:r>
            <a:r>
              <a:rPr lang="ru-RU" sz="2400" dirty="0" smtClean="0"/>
              <a:t>С.А</a:t>
            </a:r>
            <a:r>
              <a:rPr lang="ru-RU" sz="2400" dirty="0" smtClean="0"/>
              <a:t>. </a:t>
            </a:r>
            <a:r>
              <a:rPr lang="ru-RU" sz="2400" dirty="0" smtClean="0"/>
              <a:t>Гладышев</a:t>
            </a:r>
            <a:endParaRPr lang="en-US" sz="2400" dirty="0" smtClean="0"/>
          </a:p>
          <a:p>
            <a:r>
              <a:rPr lang="ru-RU" sz="2400" b="1" dirty="0" smtClean="0"/>
              <a:t>Руководитель:</a:t>
            </a:r>
            <a:r>
              <a:rPr lang="en-US" sz="2400" b="1" dirty="0" smtClean="0"/>
              <a:t> </a:t>
            </a:r>
            <a:r>
              <a:rPr lang="ru-RU" sz="2400" dirty="0" smtClean="0"/>
              <a:t>канд</a:t>
            </a:r>
            <a:r>
              <a:rPr lang="ru-RU" sz="2400" dirty="0" smtClean="0"/>
              <a:t>. </a:t>
            </a:r>
            <a:r>
              <a:rPr lang="ru-RU" sz="2400" dirty="0" err="1" smtClean="0"/>
              <a:t>техн</a:t>
            </a:r>
            <a:r>
              <a:rPr lang="ru-RU" sz="2400" dirty="0" smtClean="0"/>
              <a:t>. наук, </a:t>
            </a:r>
            <a:r>
              <a:rPr lang="ru-RU" sz="2400" dirty="0" smtClean="0"/>
              <a:t>доцент</a:t>
            </a:r>
            <a:r>
              <a:rPr lang="en-US" sz="2400" dirty="0" smtClean="0"/>
              <a:t>		</a:t>
            </a:r>
            <a:r>
              <a:rPr lang="ru-RU" sz="2400" dirty="0" smtClean="0"/>
              <a:t>В.Ю</a:t>
            </a:r>
            <a:r>
              <a:rPr lang="ru-RU" sz="2400" dirty="0" smtClean="0"/>
              <a:t>. Сальников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5452" y="4294837"/>
            <a:ext cx="76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Направление: </a:t>
            </a:r>
            <a:r>
              <a:rPr lang="ru-RU" dirty="0" smtClean="0"/>
              <a:t>    090900 </a:t>
            </a:r>
            <a:r>
              <a:rPr lang="ru-RU" dirty="0" smtClean="0"/>
              <a:t>— Информационная безопасность</a:t>
            </a:r>
          </a:p>
          <a:p>
            <a:r>
              <a:rPr lang="ru-RU" dirty="0" smtClean="0"/>
              <a:t>Специальность: 090104 — Комплексная защита объектов </a:t>
            </a:r>
            <a:r>
              <a:rPr lang="ru-RU" dirty="0" smtClean="0"/>
              <a:t>информатизации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0138" y="44624"/>
            <a:ext cx="6478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Санкт-Петербургский Государственный Политехнический университет</a:t>
            </a:r>
          </a:p>
          <a:p>
            <a:pPr algn="ctr"/>
            <a:r>
              <a:rPr lang="ru-RU" sz="1600" dirty="0" smtClean="0"/>
              <a:t>Институт информационных технологий и управления</a:t>
            </a:r>
          </a:p>
          <a:p>
            <a:pPr algn="ctr"/>
            <a:r>
              <a:rPr lang="ru-RU" sz="1600" dirty="0" smtClean="0"/>
              <a:t>Кафедра </a:t>
            </a:r>
            <a:r>
              <a:rPr lang="ru-RU" sz="1600" dirty="0" smtClean="0"/>
              <a:t>измерительных информационных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700" dirty="0" smtClean="0"/>
              <a:t>В ходе работы над данным проектом были решены все поставленные задачи, в том числе разработано новое программное решение для защиты </a:t>
            </a:r>
            <a:r>
              <a:rPr lang="en-US" sz="2700" dirty="0" smtClean="0"/>
              <a:t>.NET </a:t>
            </a:r>
            <a:r>
              <a:rPr lang="ru-RU" sz="2700" dirty="0" smtClean="0"/>
              <a:t>приложений.</a:t>
            </a:r>
          </a:p>
          <a:p>
            <a:pPr>
              <a:spcAft>
                <a:spcPts val="600"/>
              </a:spcAft>
            </a:pPr>
            <a:r>
              <a:rPr lang="ru-RU" sz="2700" dirty="0" smtClean="0"/>
              <a:t>Разработанное решение является </a:t>
            </a:r>
            <a:r>
              <a:rPr lang="ru-RU" sz="2700" dirty="0" smtClean="0"/>
              <a:t>законченным программным </a:t>
            </a:r>
            <a:r>
              <a:rPr lang="ru-RU" sz="2700" dirty="0" smtClean="0"/>
              <a:t>продуктом и его следует использовать к комплексе с другими существующими на рынке продуктами, такими как </a:t>
            </a:r>
            <a:r>
              <a:rPr lang="ru-RU" sz="2700" dirty="0" err="1" smtClean="0"/>
              <a:t>обфускаторы</a:t>
            </a:r>
            <a:r>
              <a:rPr lang="ru-RU" sz="2700" dirty="0" smtClean="0"/>
              <a:t> и протекторы для наилучшей защиты.</a:t>
            </a: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Дополнительная поддержка ссылочных типов данных, как стандартных, так и </a:t>
            </a:r>
            <a:r>
              <a:rPr lang="ru-RU" sz="2700" dirty="0" smtClean="0"/>
              <a:t>пользовательских.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Добавление простой </a:t>
            </a:r>
            <a:r>
              <a:rPr lang="ru-RU" sz="2700" dirty="0" err="1" smtClean="0"/>
              <a:t>обфускации</a:t>
            </a:r>
            <a:r>
              <a:rPr lang="ru-RU" sz="2700" dirty="0" smtClean="0"/>
              <a:t>, встраиваемой по такому же принципу и реализованной на добавлении </a:t>
            </a:r>
            <a:r>
              <a:rPr lang="ru-RU" sz="2700" dirty="0" err="1" smtClean="0"/>
              <a:t>невалидных</a:t>
            </a:r>
            <a:r>
              <a:rPr lang="ru-RU" sz="2700" dirty="0" smtClean="0"/>
              <a:t> конструкций на языке низкого </a:t>
            </a:r>
            <a:r>
              <a:rPr lang="ru-RU" sz="2700" dirty="0" smtClean="0"/>
              <a:t>уровня.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Реализация возможности использования своего алгоритма защиты данных, путем вынесения его реализации из библиотеки и создания специальных интерфейсов по подключению дополнительных алгоритмов.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2700" dirty="0" smtClean="0"/>
              <a:t>В связи с </a:t>
            </a:r>
            <a:r>
              <a:rPr lang="ru-RU" sz="2700" dirty="0" smtClean="0"/>
              <a:t>широким распространением информационных технологий , </a:t>
            </a:r>
            <a:r>
              <a:rPr lang="ru-RU" sz="2700" dirty="0" smtClean="0"/>
              <a:t>серьезно встает вопрос защиты обрабатываемых и хранимых данных. </a:t>
            </a:r>
            <a:endParaRPr lang="ru-RU" sz="2700" dirty="0" smtClean="0"/>
          </a:p>
          <a:p>
            <a:pPr>
              <a:spcAft>
                <a:spcPts val="600"/>
              </a:spcAft>
            </a:pPr>
            <a:r>
              <a:rPr lang="ru-RU" sz="2700" dirty="0" smtClean="0"/>
              <a:t>В наше время существует множество высокоуровневых </a:t>
            </a:r>
            <a:r>
              <a:rPr lang="ru-RU" sz="2700" dirty="0" smtClean="0"/>
              <a:t>инструментов для облегчения </a:t>
            </a:r>
            <a:r>
              <a:rPr lang="ru-RU" sz="2700" dirty="0" smtClean="0"/>
              <a:t>разработки, например, виртуальных машин, таких как </a:t>
            </a:r>
            <a:r>
              <a:rPr lang="en-US" sz="2700" dirty="0" smtClean="0"/>
              <a:t>JVM, CLR </a:t>
            </a:r>
            <a:r>
              <a:rPr lang="ru-RU" sz="2700" dirty="0" smtClean="0"/>
              <a:t>и других.</a:t>
            </a:r>
          </a:p>
          <a:p>
            <a:pPr>
              <a:spcAft>
                <a:spcPts val="600"/>
              </a:spcAft>
            </a:pPr>
            <a:r>
              <a:rPr lang="ru-RU" sz="2700" dirty="0" smtClean="0"/>
              <a:t>С их использованием приложение хранится в промежуточном байт-коде, который легко </a:t>
            </a:r>
            <a:r>
              <a:rPr lang="ru-RU" sz="2700" dirty="0" err="1" smtClean="0"/>
              <a:t>декомпилируется</a:t>
            </a:r>
            <a:r>
              <a:rPr lang="ru-RU" sz="2700" dirty="0" smtClean="0"/>
              <a:t> обратно в исходный код.</a:t>
            </a: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</a:t>
            </a:r>
            <a:r>
              <a:rPr lang="ru-RU" dirty="0" smtClean="0"/>
              <a:t>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Целью проекта является рассмотрение </a:t>
            </a:r>
            <a:r>
              <a:rPr lang="ru-RU" sz="2700" dirty="0" smtClean="0"/>
              <a:t>существующих решений, </a:t>
            </a:r>
            <a:r>
              <a:rPr lang="ru-RU" sz="2700" dirty="0" smtClean="0"/>
              <a:t>выявление </a:t>
            </a:r>
            <a:r>
              <a:rPr lang="ru-RU" sz="2700" dirty="0" smtClean="0"/>
              <a:t>преимуществ и недостатков и </a:t>
            </a:r>
            <a:r>
              <a:rPr lang="ru-RU" sz="2700" dirty="0" smtClean="0"/>
              <a:t>разработка </a:t>
            </a:r>
            <a:r>
              <a:rPr lang="ru-RU" sz="2700" dirty="0" smtClean="0"/>
              <a:t>нового решения, основанного одновременно на нескольких методах и технологиях, как защиты, так и упрощения ее внедрения в готовый проект.</a:t>
            </a:r>
          </a:p>
          <a:p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Провести </a:t>
            </a:r>
            <a:r>
              <a:rPr lang="ru-RU" sz="2700" dirty="0" smtClean="0"/>
              <a:t>анализ существующих решений и </a:t>
            </a:r>
            <a:r>
              <a:rPr lang="ru-RU" sz="2700" dirty="0" smtClean="0"/>
              <a:t>выявить </a:t>
            </a:r>
            <a:r>
              <a:rPr lang="ru-RU" sz="2700" dirty="0" smtClean="0"/>
              <a:t>их </a:t>
            </a:r>
            <a:r>
              <a:rPr lang="ru-RU" sz="2700" dirty="0" smtClean="0"/>
              <a:t>преимущества </a:t>
            </a:r>
            <a:r>
              <a:rPr lang="ru-RU" sz="2700" dirty="0" smtClean="0"/>
              <a:t>и недостатки;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Определить </a:t>
            </a:r>
            <a:r>
              <a:rPr lang="ru-RU" sz="2700" dirty="0" smtClean="0"/>
              <a:t>возможные эффективные пути по защите памяти приложения от чтения и модификации информации;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Реализовать </a:t>
            </a:r>
            <a:r>
              <a:rPr lang="ru-RU" sz="2700" dirty="0" smtClean="0"/>
              <a:t>механизм инъекции кода без необходимости модификации </a:t>
            </a:r>
            <a:r>
              <a:rPr lang="ru-RU" sz="2700" dirty="0" smtClean="0"/>
              <a:t>исходного кода;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Разработать рабочее </a:t>
            </a:r>
            <a:r>
              <a:rPr lang="ru-RU" sz="2700" dirty="0" smtClean="0"/>
              <a:t>приложение, позволяющее эффективно защищать память .</a:t>
            </a:r>
            <a:r>
              <a:rPr lang="en-US" sz="2700" dirty="0" smtClean="0"/>
              <a:t>NET </a:t>
            </a:r>
            <a:r>
              <a:rPr lang="ru-RU" sz="2700" dirty="0" smtClean="0"/>
              <a:t>программ от несанкционированного доступа к памяти.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технологий защиты ПО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D:\Downloads\_.png"/>
          <p:cNvPicPr>
            <a:picLocks noChangeAspect="1" noChangeArrowheads="1"/>
          </p:cNvPicPr>
          <p:nvPr/>
        </p:nvPicPr>
        <p:blipFill>
          <a:blip r:embed="rId2" cstate="print"/>
          <a:srcRect l="20533"/>
          <a:stretch>
            <a:fillRect/>
          </a:stretch>
        </p:blipFill>
        <p:spPr bwMode="auto">
          <a:xfrm>
            <a:off x="395536" y="1556792"/>
            <a:ext cx="8343051" cy="4536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имеющихся решений</a:t>
            </a:r>
            <a:endParaRPr lang="ru-RU" sz="4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628800"/>
          <a:ext cx="7992889" cy="4663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596"/>
                <a:gridCol w="1437245"/>
                <a:gridCol w="1280043"/>
                <a:gridCol w="1284876"/>
                <a:gridCol w="1152129"/>
              </a:tblGrid>
              <a:tr h="438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Возможности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Spices.Net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Obfuscator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.NET Reactor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Enigma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Protector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Мое решение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Обфускация кода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Защита кода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+/–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/>
                        <a:t>Защита от дизасемблирования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Запутывание потока управления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Упаковка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Система лицензирования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Защита от модификаций </a:t>
                      </a: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Водяные знаки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Сокрытие данных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Поддержка различных версий и языков .</a:t>
                      </a:r>
                      <a:r>
                        <a:rPr lang="en-US" sz="1600"/>
                        <a:t>Net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?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Цена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$400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$180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</a:t>
                      </a:r>
                      <a:r>
                        <a:rPr lang="ru-RU" sz="1600"/>
                        <a:t>150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$0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D:\Downloads\technologies.png"/>
          <p:cNvPicPr>
            <a:picLocks noChangeAspect="1" noChangeArrowheads="1"/>
          </p:cNvPicPr>
          <p:nvPr/>
        </p:nvPicPr>
        <p:blipFill>
          <a:blip r:embed="rId2" cstate="print"/>
          <a:srcRect r="214"/>
          <a:stretch>
            <a:fillRect/>
          </a:stretch>
        </p:blipFill>
        <p:spPr bwMode="auto">
          <a:xfrm>
            <a:off x="683568" y="1556792"/>
            <a:ext cx="7776864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Скриншот a70d99c7"/>
          <p:cNvPicPr>
            <a:picLocks noChangeAspect="1" noChangeArrowheads="1"/>
          </p:cNvPicPr>
          <p:nvPr/>
        </p:nvPicPr>
        <p:blipFill>
          <a:blip r:embed="rId2" cstate="print"/>
          <a:srcRect t="1340"/>
          <a:stretch>
            <a:fillRect/>
          </a:stretch>
        </p:blipFill>
        <p:spPr bwMode="auto">
          <a:xfrm>
            <a:off x="64047" y="1556792"/>
            <a:ext cx="8972449" cy="53012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внедрения защиты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8" name="Picture 4" descr="D:\Downloads\monoinjections (3).png"/>
          <p:cNvPicPr>
            <a:picLocks noChangeAspect="1" noChangeArrowheads="1"/>
          </p:cNvPicPr>
          <p:nvPr/>
        </p:nvPicPr>
        <p:blipFill>
          <a:blip r:embed="rId2" cstate="print"/>
          <a:srcRect l="3052" b="1389"/>
          <a:stretch>
            <a:fillRect/>
          </a:stretch>
        </p:blipFill>
        <p:spPr bwMode="auto">
          <a:xfrm>
            <a:off x="683568" y="1556792"/>
            <a:ext cx="7776000" cy="512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</TotalTime>
  <Words>412</Words>
  <Application>Microsoft Office PowerPoint</Application>
  <PresentationFormat>Экран (4:3)</PresentationFormat>
  <Paragraphs>92</Paragraphs>
  <Slides>11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Модульная</vt:lpstr>
      <vt:lpstr>Дипломный проект</vt:lpstr>
      <vt:lpstr>Актуальность темы</vt:lpstr>
      <vt:lpstr>Цель проекта</vt:lpstr>
      <vt:lpstr>Задачи проекта</vt:lpstr>
      <vt:lpstr>Обзор технологий защиты ПО</vt:lpstr>
      <vt:lpstr>Обзор имеющихся решений</vt:lpstr>
      <vt:lpstr>Теоретическая разработка</vt:lpstr>
      <vt:lpstr>Реализация</vt:lpstr>
      <vt:lpstr>Алгоритм внедрения защиты</vt:lpstr>
      <vt:lpstr>Результаты</vt:lpstr>
      <vt:lpstr>Перспективы развития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SerG</dc:creator>
  <cp:lastModifiedBy>SerG</cp:lastModifiedBy>
  <cp:revision>16</cp:revision>
  <dcterms:created xsi:type="dcterms:W3CDTF">2014-04-15T07:52:34Z</dcterms:created>
  <dcterms:modified xsi:type="dcterms:W3CDTF">2014-06-03T11:23:27Z</dcterms:modified>
</cp:coreProperties>
</file>