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58" r:id="rId4"/>
    <p:sldId id="257" r:id="rId5"/>
    <p:sldId id="273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552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65" autoAdjust="0"/>
  </p:normalViewPr>
  <p:slideViewPr>
    <p:cSldViewPr snapToGrid="0">
      <p:cViewPr varScale="1">
        <p:scale>
          <a:sx n="101" d="100"/>
          <a:sy n="101" d="100"/>
        </p:scale>
        <p:origin x="14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DEE8-06EE-44C8-B563-695F1CDE9C45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7CF4-1FC3-4B5A-B031-A0F77BF20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44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DEE8-06EE-44C8-B563-695F1CDE9C45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7CF4-1FC3-4B5A-B031-A0F77BF20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78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DEE8-06EE-44C8-B563-695F1CDE9C45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7CF4-1FC3-4B5A-B031-A0F77BF20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870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DEE8-06EE-44C8-B563-695F1CDE9C45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7CF4-1FC3-4B5A-B031-A0F77BF202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3841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DEE8-06EE-44C8-B563-695F1CDE9C45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7CF4-1FC3-4B5A-B031-A0F77BF20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821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DEE8-06EE-44C8-B563-695F1CDE9C45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7CF4-1FC3-4B5A-B031-A0F77BF20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360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DEE8-06EE-44C8-B563-695F1CDE9C45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7CF4-1FC3-4B5A-B031-A0F77BF20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700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DEE8-06EE-44C8-B563-695F1CDE9C45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7CF4-1FC3-4B5A-B031-A0F77BF20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038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DEE8-06EE-44C8-B563-695F1CDE9C45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7CF4-1FC3-4B5A-B031-A0F77BF20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17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DEE8-06EE-44C8-B563-695F1CDE9C45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7CF4-1FC3-4B5A-B031-A0F77BF20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67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DEE8-06EE-44C8-B563-695F1CDE9C45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7CF4-1FC3-4B5A-B031-A0F77BF20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83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DEE8-06EE-44C8-B563-695F1CDE9C45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7CF4-1FC3-4B5A-B031-A0F77BF20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59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DEE8-06EE-44C8-B563-695F1CDE9C45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7CF4-1FC3-4B5A-B031-A0F77BF20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37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DEE8-06EE-44C8-B563-695F1CDE9C45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7CF4-1FC3-4B5A-B031-A0F77BF20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60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DEE8-06EE-44C8-B563-695F1CDE9C45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7CF4-1FC3-4B5A-B031-A0F77BF20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54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DEE8-06EE-44C8-B563-695F1CDE9C45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7CF4-1FC3-4B5A-B031-A0F77BF20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10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DEE8-06EE-44C8-B563-695F1CDE9C45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7CF4-1FC3-4B5A-B031-A0F77BF20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48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C38DEE8-06EE-44C8-B563-695F1CDE9C45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98F7CF4-1FC3-4B5A-B031-A0F77BF20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68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728073" y="925639"/>
            <a:ext cx="4358277" cy="3836862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 smtClean="0">
                <a:solidFill>
                  <a:srgbClr val="FFFF00"/>
                </a:solidFill>
                <a:latin typeface="Consolas" panose="020B0609020204030204" pitchFamily="49" charset="0"/>
                <a:ea typeface="隶书" panose="02010509060101010101" pitchFamily="49" charset="-122"/>
                <a:sym typeface="Wingdings 2" panose="05020102010507070707" pitchFamily="18" charset="2"/>
              </a:rPr>
              <a:t> </a:t>
            </a:r>
            <a:r>
              <a:rPr lang="en-US" altLang="zh-CN" sz="3200" b="1" dirty="0" smtClean="0">
                <a:latin typeface="Consolas" panose="020B0609020204030204" pitchFamily="49" charset="0"/>
                <a:ea typeface="隶书" panose="02010509060101010101" pitchFamily="49" charset="-122"/>
              </a:rPr>
              <a:t>let</a:t>
            </a:r>
            <a:r>
              <a:rPr lang="zh-CN" altLang="en-US" sz="3200" b="1" dirty="0">
                <a:latin typeface="Consolas" panose="020B0609020204030204" pitchFamily="49" charset="0"/>
                <a:ea typeface="隶书" panose="02010509060101010101" pitchFamily="49" charset="-122"/>
              </a:rPr>
              <a:t>和</a:t>
            </a:r>
            <a:r>
              <a:rPr lang="en-US" altLang="zh-CN" sz="3200" b="1" dirty="0">
                <a:latin typeface="Consolas" panose="020B0609020204030204" pitchFamily="49" charset="0"/>
                <a:ea typeface="隶书" panose="02010509060101010101" pitchFamily="49" charset="-122"/>
              </a:rPr>
              <a:t>const</a:t>
            </a:r>
            <a:r>
              <a:rPr lang="zh-CN" altLang="en-US" sz="3200" b="1" dirty="0" smtClean="0">
                <a:latin typeface="Consolas" panose="020B0609020204030204" pitchFamily="49" charset="0"/>
                <a:ea typeface="隶书" panose="02010509060101010101" pitchFamily="49" charset="-122"/>
              </a:rPr>
              <a:t>命令</a:t>
            </a:r>
            <a:r>
              <a:rPr lang="en-US" altLang="zh-CN" sz="3200" b="1" dirty="0" smtClean="0">
                <a:latin typeface="Consolas" panose="020B0609020204030204" pitchFamily="49" charset="0"/>
                <a:ea typeface="隶书" panose="02010509060101010101" pitchFamily="49" charset="-122"/>
              </a:rPr>
              <a:t/>
            </a:r>
            <a:br>
              <a:rPr lang="en-US" altLang="zh-CN" sz="3200" b="1" dirty="0" smtClean="0">
                <a:latin typeface="Consolas" panose="020B0609020204030204" pitchFamily="49" charset="0"/>
                <a:ea typeface="隶书" panose="02010509060101010101" pitchFamily="49" charset="-122"/>
              </a:rPr>
            </a:br>
            <a:r>
              <a:rPr lang="en-US" altLang="zh-CN" sz="3200" b="1" dirty="0" smtClean="0">
                <a:solidFill>
                  <a:srgbClr val="FFFF00"/>
                </a:solidFill>
                <a:latin typeface="Consolas" panose="020B0609020204030204" pitchFamily="49" charset="0"/>
                <a:ea typeface="隶书" panose="02010509060101010101" pitchFamily="49" charset="-122"/>
                <a:sym typeface="Wingdings 2" panose="05020102010507070707" pitchFamily="18" charset="2"/>
              </a:rPr>
              <a:t> </a:t>
            </a:r>
            <a:r>
              <a:rPr lang="zh-CN" altLang="en-US" sz="3200" b="1" dirty="0" smtClean="0">
                <a:latin typeface="Consolas" panose="020B0609020204030204" pitchFamily="49" charset="0"/>
                <a:ea typeface="隶书" panose="02010509060101010101" pitchFamily="49" charset="-122"/>
              </a:rPr>
              <a:t>变量</a:t>
            </a:r>
            <a:r>
              <a:rPr lang="zh-CN" altLang="en-US" sz="3200" b="1" dirty="0">
                <a:latin typeface="Consolas" panose="020B0609020204030204" pitchFamily="49" charset="0"/>
                <a:ea typeface="隶书" panose="02010509060101010101" pitchFamily="49" charset="-122"/>
              </a:rPr>
              <a:t>的解构赋值</a:t>
            </a:r>
            <a:r>
              <a:rPr lang="en-US" altLang="zh-CN" sz="3200" b="1" dirty="0">
                <a:latin typeface="Consolas" panose="020B0609020204030204" pitchFamily="49" charset="0"/>
                <a:ea typeface="隶书" panose="02010509060101010101" pitchFamily="49" charset="-122"/>
              </a:rPr>
              <a:t/>
            </a:r>
            <a:br>
              <a:rPr lang="en-US" altLang="zh-CN" sz="3200" b="1" dirty="0">
                <a:latin typeface="Consolas" panose="020B0609020204030204" pitchFamily="49" charset="0"/>
                <a:ea typeface="隶书" panose="02010509060101010101" pitchFamily="49" charset="-122"/>
              </a:rPr>
            </a:br>
            <a:r>
              <a:rPr lang="en-US" altLang="zh-CN" sz="3200" b="1" dirty="0" smtClean="0">
                <a:solidFill>
                  <a:srgbClr val="FFFF00"/>
                </a:solidFill>
                <a:latin typeface="Consolas" panose="020B0609020204030204" pitchFamily="49" charset="0"/>
                <a:ea typeface="隶书" panose="02010509060101010101" pitchFamily="49" charset="-122"/>
                <a:sym typeface="Wingdings 2" panose="05020102010507070707" pitchFamily="18" charset="2"/>
              </a:rPr>
              <a:t> </a:t>
            </a:r>
            <a:r>
              <a:rPr lang="zh-CN" altLang="en-US" sz="3200" b="1" dirty="0" smtClean="0">
                <a:latin typeface="Consolas" panose="020B0609020204030204" pitchFamily="49" charset="0"/>
                <a:ea typeface="隶书" panose="02010509060101010101" pitchFamily="49" charset="-122"/>
              </a:rPr>
              <a:t>字符串</a:t>
            </a:r>
            <a:r>
              <a:rPr lang="zh-CN" altLang="en-US" sz="3200" b="1" dirty="0">
                <a:latin typeface="Consolas" panose="020B0609020204030204" pitchFamily="49" charset="0"/>
                <a:ea typeface="隶书" panose="02010509060101010101" pitchFamily="49" charset="-122"/>
              </a:rPr>
              <a:t>的扩展</a:t>
            </a:r>
            <a:r>
              <a:rPr lang="en-US" altLang="zh-CN" sz="3200" b="1" dirty="0">
                <a:latin typeface="Consolas" panose="020B0609020204030204" pitchFamily="49" charset="0"/>
                <a:ea typeface="隶书" panose="02010509060101010101" pitchFamily="49" charset="-122"/>
              </a:rPr>
              <a:t/>
            </a:r>
            <a:br>
              <a:rPr lang="en-US" altLang="zh-CN" sz="3200" b="1" dirty="0">
                <a:latin typeface="Consolas" panose="020B0609020204030204" pitchFamily="49" charset="0"/>
                <a:ea typeface="隶书" panose="02010509060101010101" pitchFamily="49" charset="-122"/>
              </a:rPr>
            </a:br>
            <a:r>
              <a:rPr lang="en-US" altLang="zh-CN" sz="3200" b="1" dirty="0" smtClean="0">
                <a:solidFill>
                  <a:srgbClr val="FFFF00"/>
                </a:solidFill>
                <a:latin typeface="Consolas" panose="020B0609020204030204" pitchFamily="49" charset="0"/>
                <a:ea typeface="隶书" panose="02010509060101010101" pitchFamily="49" charset="-122"/>
                <a:sym typeface="Wingdings 2" panose="05020102010507070707" pitchFamily="18" charset="2"/>
              </a:rPr>
              <a:t> </a:t>
            </a:r>
            <a:r>
              <a:rPr lang="zh-CN" altLang="en-US" sz="3200" b="1" dirty="0" smtClean="0">
                <a:latin typeface="Consolas" panose="020B0609020204030204" pitchFamily="49" charset="0"/>
                <a:ea typeface="隶书" panose="02010509060101010101" pitchFamily="49" charset="-122"/>
              </a:rPr>
              <a:t>正则表达式</a:t>
            </a:r>
            <a:r>
              <a:rPr lang="zh-CN" altLang="en-US" sz="3200" b="1" dirty="0">
                <a:latin typeface="Consolas" panose="020B0609020204030204" pitchFamily="49" charset="0"/>
                <a:ea typeface="隶书" panose="02010509060101010101" pitchFamily="49" charset="-122"/>
              </a:rPr>
              <a:t>的扩展</a:t>
            </a:r>
            <a:r>
              <a:rPr lang="en-US" altLang="zh-CN" sz="3200" b="1" dirty="0">
                <a:latin typeface="Consolas" panose="020B0609020204030204" pitchFamily="49" charset="0"/>
                <a:ea typeface="隶书" panose="02010509060101010101" pitchFamily="49" charset="-122"/>
              </a:rPr>
              <a:t/>
            </a:r>
            <a:br>
              <a:rPr lang="en-US" altLang="zh-CN" sz="3200" b="1" dirty="0">
                <a:latin typeface="Consolas" panose="020B0609020204030204" pitchFamily="49" charset="0"/>
                <a:ea typeface="隶书" panose="02010509060101010101" pitchFamily="49" charset="-122"/>
              </a:rPr>
            </a:br>
            <a:r>
              <a:rPr lang="en-US" altLang="zh-CN" sz="3200" b="1" dirty="0" smtClean="0">
                <a:solidFill>
                  <a:srgbClr val="FFFF00"/>
                </a:solidFill>
                <a:latin typeface="Consolas" panose="020B0609020204030204" pitchFamily="49" charset="0"/>
                <a:ea typeface="隶书" panose="02010509060101010101" pitchFamily="49" charset="-122"/>
                <a:sym typeface="Wingdings 2" panose="05020102010507070707" pitchFamily="18" charset="2"/>
              </a:rPr>
              <a:t> </a:t>
            </a:r>
            <a:r>
              <a:rPr lang="zh-CN" altLang="en-US" sz="3200" b="1" dirty="0" smtClean="0">
                <a:latin typeface="Consolas" panose="020B0609020204030204" pitchFamily="49" charset="0"/>
                <a:ea typeface="隶书" panose="02010509060101010101" pitchFamily="49" charset="-122"/>
              </a:rPr>
              <a:t>数值</a:t>
            </a:r>
            <a:r>
              <a:rPr lang="zh-CN" altLang="en-US" sz="3200" b="1" dirty="0">
                <a:latin typeface="Consolas" panose="020B0609020204030204" pitchFamily="49" charset="0"/>
                <a:ea typeface="隶书" panose="02010509060101010101" pitchFamily="49" charset="-122"/>
              </a:rPr>
              <a:t>的扩展</a:t>
            </a:r>
            <a:r>
              <a:rPr lang="en-US" altLang="zh-CN" sz="3200" b="1" dirty="0">
                <a:latin typeface="Consolas" panose="020B0609020204030204" pitchFamily="49" charset="0"/>
                <a:ea typeface="隶书" panose="02010509060101010101" pitchFamily="49" charset="-122"/>
              </a:rPr>
              <a:t/>
            </a:r>
            <a:br>
              <a:rPr lang="en-US" altLang="zh-CN" sz="3200" b="1" dirty="0">
                <a:latin typeface="Consolas" panose="020B0609020204030204" pitchFamily="49" charset="0"/>
                <a:ea typeface="隶书" panose="02010509060101010101" pitchFamily="49" charset="-122"/>
              </a:rPr>
            </a:br>
            <a:r>
              <a:rPr lang="en-US" altLang="zh-CN" sz="3200" b="1" dirty="0" smtClean="0">
                <a:solidFill>
                  <a:srgbClr val="FFFF00"/>
                </a:solidFill>
                <a:latin typeface="Consolas" panose="020B0609020204030204" pitchFamily="49" charset="0"/>
                <a:ea typeface="隶书" panose="02010509060101010101" pitchFamily="49" charset="-122"/>
                <a:sym typeface="Wingdings 2" panose="05020102010507070707" pitchFamily="18" charset="2"/>
              </a:rPr>
              <a:t> </a:t>
            </a:r>
            <a:r>
              <a:rPr lang="zh-CN" altLang="en-US" sz="3200" b="1" dirty="0" smtClean="0">
                <a:latin typeface="Consolas" panose="020B0609020204030204" pitchFamily="49" charset="0"/>
                <a:ea typeface="隶书" panose="02010509060101010101" pitchFamily="49" charset="-122"/>
              </a:rPr>
              <a:t>数组</a:t>
            </a:r>
            <a:r>
              <a:rPr lang="zh-CN" altLang="en-US" sz="3200" b="1" dirty="0">
                <a:latin typeface="Consolas" panose="020B0609020204030204" pitchFamily="49" charset="0"/>
                <a:ea typeface="隶书" panose="02010509060101010101" pitchFamily="49" charset="-122"/>
              </a:rPr>
              <a:t>的扩展</a:t>
            </a:r>
            <a:r>
              <a:rPr lang="en-US" altLang="zh-CN" sz="3200" b="1" dirty="0">
                <a:latin typeface="Consolas" panose="020B0609020204030204" pitchFamily="49" charset="0"/>
                <a:ea typeface="隶书" panose="02010509060101010101" pitchFamily="49" charset="-122"/>
              </a:rPr>
              <a:t/>
            </a:r>
            <a:br>
              <a:rPr lang="en-US" altLang="zh-CN" sz="3200" b="1" dirty="0">
                <a:latin typeface="Consolas" panose="020B0609020204030204" pitchFamily="49" charset="0"/>
                <a:ea typeface="隶书" panose="02010509060101010101" pitchFamily="49" charset="-122"/>
              </a:rPr>
            </a:br>
            <a:r>
              <a:rPr lang="en-US" altLang="zh-CN" sz="3200" b="1" dirty="0" smtClean="0">
                <a:solidFill>
                  <a:srgbClr val="FFFF00"/>
                </a:solidFill>
                <a:latin typeface="Consolas" panose="020B0609020204030204" pitchFamily="49" charset="0"/>
                <a:ea typeface="隶书" panose="02010509060101010101" pitchFamily="49" charset="-122"/>
                <a:sym typeface="Wingdings 2" panose="05020102010507070707" pitchFamily="18" charset="2"/>
              </a:rPr>
              <a:t> </a:t>
            </a:r>
            <a:r>
              <a:rPr lang="zh-CN" altLang="en-US" sz="3200" b="1" dirty="0" smtClean="0">
                <a:latin typeface="Consolas" panose="020B0609020204030204" pitchFamily="49" charset="0"/>
                <a:ea typeface="隶书" panose="02010509060101010101" pitchFamily="49" charset="-122"/>
              </a:rPr>
              <a:t>函数</a:t>
            </a:r>
            <a:r>
              <a:rPr lang="zh-CN" altLang="en-US" sz="3200" b="1" dirty="0">
                <a:latin typeface="Consolas" panose="020B0609020204030204" pitchFamily="49" charset="0"/>
                <a:ea typeface="隶书" panose="02010509060101010101" pitchFamily="49" charset="-122"/>
              </a:rPr>
              <a:t>的扩展</a:t>
            </a:r>
            <a:r>
              <a:rPr lang="en-US" altLang="zh-CN" sz="3200" b="1" dirty="0">
                <a:latin typeface="Consolas" panose="020B0609020204030204" pitchFamily="49" charset="0"/>
                <a:ea typeface="隶书" panose="02010509060101010101" pitchFamily="49" charset="-122"/>
              </a:rPr>
              <a:t/>
            </a:r>
            <a:br>
              <a:rPr lang="en-US" altLang="zh-CN" sz="3200" b="1" dirty="0">
                <a:latin typeface="Consolas" panose="020B0609020204030204" pitchFamily="49" charset="0"/>
                <a:ea typeface="隶书" panose="02010509060101010101" pitchFamily="49" charset="-122"/>
              </a:rPr>
            </a:br>
            <a:r>
              <a:rPr lang="en-US" altLang="zh-CN" sz="3200" b="1" dirty="0" smtClean="0">
                <a:solidFill>
                  <a:srgbClr val="FFFF00"/>
                </a:solidFill>
                <a:latin typeface="Consolas" panose="020B0609020204030204" pitchFamily="49" charset="0"/>
                <a:ea typeface="隶书" panose="02010509060101010101" pitchFamily="49" charset="-122"/>
                <a:sym typeface="Wingdings 2" panose="05020102010507070707" pitchFamily="18" charset="2"/>
              </a:rPr>
              <a:t> </a:t>
            </a:r>
            <a:r>
              <a:rPr lang="zh-CN" altLang="en-US" sz="3200" b="1" dirty="0" smtClean="0">
                <a:latin typeface="Consolas" panose="020B0609020204030204" pitchFamily="49" charset="0"/>
                <a:ea typeface="隶书" panose="02010509060101010101" pitchFamily="49" charset="-122"/>
              </a:rPr>
              <a:t>对象</a:t>
            </a:r>
            <a:r>
              <a:rPr lang="zh-CN" altLang="en-US" sz="3200" b="1" dirty="0">
                <a:latin typeface="Consolas" panose="020B0609020204030204" pitchFamily="49" charset="0"/>
                <a:ea typeface="隶书" panose="02010509060101010101" pitchFamily="49" charset="-122"/>
              </a:rPr>
              <a:t>的扩展</a:t>
            </a:r>
            <a:r>
              <a:rPr lang="en-US" altLang="zh-CN" sz="3200" b="1" dirty="0">
                <a:latin typeface="Consolas" panose="020B0609020204030204" pitchFamily="49" charset="0"/>
                <a:ea typeface="隶书" panose="02010509060101010101" pitchFamily="49" charset="-122"/>
              </a:rPr>
              <a:t/>
            </a:r>
            <a:br>
              <a:rPr lang="en-US" altLang="zh-CN" sz="3200" b="1" dirty="0">
                <a:latin typeface="Consolas" panose="020B0609020204030204" pitchFamily="49" charset="0"/>
                <a:ea typeface="隶书" panose="02010509060101010101" pitchFamily="49" charset="-122"/>
              </a:rPr>
            </a:br>
            <a:endParaRPr lang="zh-CN" altLang="en-US" sz="3200" dirty="0">
              <a:latin typeface="Consolas" panose="020B0609020204030204" pitchFamily="49" charset="0"/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76900" y="925639"/>
            <a:ext cx="534352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FF00"/>
                </a:solidFill>
                <a:latin typeface="Consolas" panose="020B0609020204030204" pitchFamily="49" charset="0"/>
                <a:ea typeface="隶书" panose="02010509060101010101" pitchFamily="49" charset="-122"/>
                <a:sym typeface="Wingdings 2" panose="05020102010507070707" pitchFamily="18" charset="2"/>
              </a:rPr>
              <a:t> </a:t>
            </a:r>
            <a:r>
              <a:rPr lang="en-US" altLang="zh-CN" sz="3200" b="1" dirty="0">
                <a:latin typeface="Consolas" panose="020B0609020204030204" pitchFamily="49" charset="0"/>
                <a:ea typeface="隶书" panose="02010509060101010101" pitchFamily="49" charset="-122"/>
              </a:rPr>
              <a:t>Symbol</a:t>
            </a:r>
            <a:br>
              <a:rPr lang="en-US" altLang="zh-CN" sz="3200" b="1" dirty="0">
                <a:latin typeface="Consolas" panose="020B0609020204030204" pitchFamily="49" charset="0"/>
                <a:ea typeface="隶书" panose="02010509060101010101" pitchFamily="49" charset="-122"/>
              </a:rPr>
            </a:br>
            <a:r>
              <a:rPr lang="en-US" altLang="zh-CN" sz="3200" b="1" dirty="0">
                <a:solidFill>
                  <a:srgbClr val="FFFF00"/>
                </a:solidFill>
                <a:latin typeface="Consolas" panose="020B0609020204030204" pitchFamily="49" charset="0"/>
                <a:ea typeface="隶书" panose="02010509060101010101" pitchFamily="49" charset="-122"/>
                <a:sym typeface="Wingdings 2" panose="05020102010507070707" pitchFamily="18" charset="2"/>
              </a:rPr>
              <a:t> </a:t>
            </a:r>
            <a:r>
              <a:rPr lang="en-US" altLang="zh-CN" sz="3200" b="1" dirty="0">
                <a:latin typeface="Consolas" panose="020B0609020204030204" pitchFamily="49" charset="0"/>
                <a:ea typeface="隶书" panose="02010509060101010101" pitchFamily="49" charset="-122"/>
              </a:rPr>
              <a:t>Set</a:t>
            </a:r>
            <a:r>
              <a:rPr lang="zh-CN" altLang="en-US" sz="3200" b="1" dirty="0">
                <a:latin typeface="Consolas" panose="020B0609020204030204" pitchFamily="49" charset="0"/>
                <a:ea typeface="隶书" panose="02010509060101010101" pitchFamily="49" charset="-122"/>
              </a:rPr>
              <a:t>和</a:t>
            </a:r>
            <a:r>
              <a:rPr lang="en-US" altLang="zh-CN" sz="3200" b="1" dirty="0">
                <a:latin typeface="Consolas" panose="020B0609020204030204" pitchFamily="49" charset="0"/>
                <a:ea typeface="隶书" panose="02010509060101010101" pitchFamily="49" charset="-122"/>
              </a:rPr>
              <a:t>Map</a:t>
            </a:r>
            <a:r>
              <a:rPr lang="zh-CN" altLang="en-US" sz="3200" b="1" dirty="0">
                <a:latin typeface="Consolas" panose="020B0609020204030204" pitchFamily="49" charset="0"/>
                <a:ea typeface="隶书" panose="02010509060101010101" pitchFamily="49" charset="-122"/>
              </a:rPr>
              <a:t>数据结构</a:t>
            </a:r>
            <a:br>
              <a:rPr lang="zh-CN" altLang="en-US" sz="3200" b="1" dirty="0">
                <a:latin typeface="Consolas" panose="020B0609020204030204" pitchFamily="49" charset="0"/>
                <a:ea typeface="隶书" panose="02010509060101010101" pitchFamily="49" charset="-122"/>
              </a:rPr>
            </a:br>
            <a:r>
              <a:rPr lang="en-US" altLang="zh-CN" sz="3200" b="1" dirty="0">
                <a:solidFill>
                  <a:srgbClr val="FFFF00"/>
                </a:solidFill>
                <a:latin typeface="Consolas" panose="020B0609020204030204" pitchFamily="49" charset="0"/>
                <a:ea typeface="隶书" panose="02010509060101010101" pitchFamily="49" charset="-122"/>
                <a:sym typeface="Wingdings 2" panose="05020102010507070707" pitchFamily="18" charset="2"/>
              </a:rPr>
              <a:t> </a:t>
            </a:r>
            <a:r>
              <a:rPr lang="en-US" altLang="zh-CN" sz="3200" b="1" dirty="0">
                <a:latin typeface="Consolas" panose="020B0609020204030204" pitchFamily="49" charset="0"/>
                <a:ea typeface="隶书" panose="02010509060101010101" pitchFamily="49" charset="-122"/>
              </a:rPr>
              <a:t>Proxy</a:t>
            </a:r>
            <a:r>
              <a:rPr lang="zh-CN" altLang="en-US" sz="3200" b="1" dirty="0">
                <a:latin typeface="Consolas" panose="020B0609020204030204" pitchFamily="49" charset="0"/>
                <a:ea typeface="隶书" panose="02010509060101010101" pitchFamily="49" charset="-122"/>
              </a:rPr>
              <a:t>和</a:t>
            </a:r>
            <a:r>
              <a:rPr lang="en-US" altLang="zh-CN" sz="3200" b="1" dirty="0">
                <a:latin typeface="Consolas" panose="020B0609020204030204" pitchFamily="49" charset="0"/>
                <a:ea typeface="隶书" panose="02010509060101010101" pitchFamily="49" charset="-122"/>
              </a:rPr>
              <a:t>Reflect</a:t>
            </a:r>
            <a:br>
              <a:rPr lang="en-US" altLang="zh-CN" sz="3200" b="1" dirty="0">
                <a:latin typeface="Consolas" panose="020B0609020204030204" pitchFamily="49" charset="0"/>
                <a:ea typeface="隶书" panose="02010509060101010101" pitchFamily="49" charset="-122"/>
              </a:rPr>
            </a:br>
            <a:r>
              <a:rPr lang="en-US" altLang="zh-CN" sz="3200" b="1" dirty="0">
                <a:solidFill>
                  <a:srgbClr val="FFFF00"/>
                </a:solidFill>
                <a:latin typeface="Consolas" panose="020B0609020204030204" pitchFamily="49" charset="0"/>
                <a:ea typeface="隶书" panose="02010509060101010101" pitchFamily="49" charset="-122"/>
                <a:sym typeface="Wingdings 2" panose="05020102010507070707" pitchFamily="18" charset="2"/>
              </a:rPr>
              <a:t> </a:t>
            </a:r>
            <a:r>
              <a:rPr lang="en-US" altLang="zh-CN" sz="3200" b="1" dirty="0">
                <a:latin typeface="Consolas" panose="020B0609020204030204" pitchFamily="49" charset="0"/>
                <a:ea typeface="隶书" panose="02010509060101010101" pitchFamily="49" charset="-122"/>
              </a:rPr>
              <a:t>Promise</a:t>
            </a:r>
            <a:r>
              <a:rPr lang="zh-CN" altLang="en-US" sz="3200" b="1" dirty="0">
                <a:latin typeface="Consolas" panose="020B0609020204030204" pitchFamily="49" charset="0"/>
                <a:ea typeface="隶书" panose="02010509060101010101" pitchFamily="49" charset="-122"/>
              </a:rPr>
              <a:t>对象</a:t>
            </a:r>
            <a:br>
              <a:rPr lang="zh-CN" altLang="en-US" sz="3200" b="1" dirty="0">
                <a:latin typeface="Consolas" panose="020B0609020204030204" pitchFamily="49" charset="0"/>
                <a:ea typeface="隶书" panose="02010509060101010101" pitchFamily="49" charset="-122"/>
              </a:rPr>
            </a:br>
            <a:r>
              <a:rPr lang="en-US" altLang="zh-CN" sz="3200" b="1" dirty="0">
                <a:solidFill>
                  <a:srgbClr val="FFFF00"/>
                </a:solidFill>
                <a:latin typeface="Consolas" panose="020B0609020204030204" pitchFamily="49" charset="0"/>
                <a:ea typeface="隶书" panose="02010509060101010101" pitchFamily="49" charset="-122"/>
                <a:sym typeface="Wingdings 2" panose="05020102010507070707" pitchFamily="18" charset="2"/>
              </a:rPr>
              <a:t> </a:t>
            </a:r>
            <a:r>
              <a:rPr lang="en-US" altLang="zh-CN" sz="3200" b="1" dirty="0">
                <a:latin typeface="Consolas" panose="020B0609020204030204" pitchFamily="49" charset="0"/>
                <a:ea typeface="隶书" panose="02010509060101010101" pitchFamily="49" charset="-122"/>
              </a:rPr>
              <a:t>Generator</a:t>
            </a:r>
            <a:r>
              <a:rPr lang="zh-CN" altLang="en-US" sz="3200" b="1" dirty="0">
                <a:latin typeface="Consolas" panose="020B0609020204030204" pitchFamily="49" charset="0"/>
                <a:ea typeface="隶书" panose="02010509060101010101" pitchFamily="49" charset="-122"/>
              </a:rPr>
              <a:t>函数的语法</a:t>
            </a:r>
            <a:br>
              <a:rPr lang="zh-CN" altLang="en-US" sz="3200" b="1" dirty="0">
                <a:latin typeface="Consolas" panose="020B0609020204030204" pitchFamily="49" charset="0"/>
                <a:ea typeface="隶书" panose="02010509060101010101" pitchFamily="49" charset="-122"/>
              </a:rPr>
            </a:br>
            <a:r>
              <a:rPr lang="en-US" altLang="zh-CN" sz="3200" b="1" dirty="0">
                <a:solidFill>
                  <a:srgbClr val="FFFF00"/>
                </a:solidFill>
                <a:latin typeface="Consolas" panose="020B0609020204030204" pitchFamily="49" charset="0"/>
                <a:ea typeface="隶书" panose="02010509060101010101" pitchFamily="49" charset="-122"/>
                <a:sym typeface="Wingdings 2" panose="05020102010507070707" pitchFamily="18" charset="2"/>
              </a:rPr>
              <a:t> </a:t>
            </a:r>
            <a:r>
              <a:rPr lang="en-US" altLang="zh-CN" sz="3200" b="1" dirty="0">
                <a:latin typeface="Consolas" panose="020B0609020204030204" pitchFamily="49" charset="0"/>
                <a:ea typeface="隶书" panose="02010509060101010101" pitchFamily="49" charset="-122"/>
              </a:rPr>
              <a:t>Class</a:t>
            </a:r>
            <a:br>
              <a:rPr lang="en-US" altLang="zh-CN" sz="3200" b="1" dirty="0">
                <a:latin typeface="Consolas" panose="020B0609020204030204" pitchFamily="49" charset="0"/>
                <a:ea typeface="隶书" panose="02010509060101010101" pitchFamily="49" charset="-122"/>
              </a:rPr>
            </a:br>
            <a:r>
              <a:rPr lang="en-US" altLang="zh-CN" sz="3200" b="1" dirty="0">
                <a:solidFill>
                  <a:srgbClr val="FFFF00"/>
                </a:solidFill>
                <a:latin typeface="Consolas" panose="020B0609020204030204" pitchFamily="49" charset="0"/>
                <a:ea typeface="隶书" panose="02010509060101010101" pitchFamily="49" charset="-122"/>
                <a:sym typeface="Wingdings 2" panose="05020102010507070707" pitchFamily="18" charset="2"/>
              </a:rPr>
              <a:t> </a:t>
            </a:r>
            <a:r>
              <a:rPr lang="en-US" altLang="zh-CN" sz="3200" b="1" dirty="0">
                <a:latin typeface="Consolas" panose="020B0609020204030204" pitchFamily="49" charset="0"/>
                <a:ea typeface="隶书" panose="02010509060101010101" pitchFamily="49" charset="-122"/>
              </a:rPr>
              <a:t>Module </a:t>
            </a:r>
            <a:r>
              <a:rPr lang="zh-CN" altLang="en-US" sz="3200" b="1" dirty="0">
                <a:latin typeface="Consolas" panose="020B0609020204030204" pitchFamily="49" charset="0"/>
                <a:ea typeface="隶书" panose="02010509060101010101" pitchFamily="49" charset="-122"/>
              </a:rPr>
              <a:t>语法 </a:t>
            </a:r>
            <a:br>
              <a:rPr lang="zh-CN" altLang="en-US" sz="3200" b="1" dirty="0">
                <a:latin typeface="Consolas" panose="020B0609020204030204" pitchFamily="49" charset="0"/>
                <a:ea typeface="隶书" panose="02010509060101010101" pitchFamily="49" charset="-122"/>
              </a:rPr>
            </a:br>
            <a:r>
              <a:rPr lang="en-US" altLang="zh-CN" sz="3200" b="1" dirty="0">
                <a:solidFill>
                  <a:srgbClr val="FFFF00"/>
                </a:solidFill>
                <a:latin typeface="Consolas" panose="020B0609020204030204" pitchFamily="49" charset="0"/>
                <a:ea typeface="隶书" panose="02010509060101010101" pitchFamily="49" charset="-122"/>
                <a:sym typeface="Wingdings 2" panose="05020102010507070707" pitchFamily="18" charset="2"/>
              </a:rPr>
              <a:t> </a:t>
            </a:r>
            <a:r>
              <a:rPr lang="en-US" altLang="zh-CN" sz="3200" b="1" dirty="0">
                <a:latin typeface="Consolas" panose="020B0609020204030204" pitchFamily="49" charset="0"/>
                <a:ea typeface="隶书" panose="02010509060101010101" pitchFamily="49" charset="-122"/>
              </a:rPr>
              <a:t>ES5</a:t>
            </a:r>
            <a:endParaRPr lang="zh-CN" altLang="en-US" sz="3200" dirty="0">
              <a:latin typeface="Consolas" panose="020B0609020204030204" pitchFamily="49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4843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835" y="130961"/>
            <a:ext cx="9144000" cy="610184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/>
              <a:t>Symbol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835" y="853394"/>
            <a:ext cx="11862679" cy="5269820"/>
          </a:xfrm>
        </p:spPr>
        <p:txBody>
          <a:bodyPr anchor="t">
            <a:normAutofit/>
          </a:bodyPr>
          <a:lstStyle/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 smtClean="0">
                <a:latin typeface="Consolas" panose="020B0609020204030204" pitchFamily="49" charset="0"/>
              </a:rPr>
              <a:t>概述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Consolas" panose="020B0609020204030204" pitchFamily="49" charset="0"/>
              </a:rPr>
              <a:t>基本数据类型</a:t>
            </a:r>
            <a:r>
              <a:rPr lang="zh-CN" altLang="en-US" dirty="0" smtClean="0">
                <a:latin typeface="Consolas" panose="020B0609020204030204" pitchFamily="49" charset="0"/>
              </a:rPr>
              <a:t>：</a:t>
            </a:r>
            <a:r>
              <a:rPr lang="en-US" altLang="zh-CN" dirty="0">
                <a:latin typeface="Consolas" panose="020B0609020204030204" pitchFamily="49" charset="0"/>
              </a:rPr>
              <a:t>Undefined</a:t>
            </a:r>
            <a:r>
              <a:rPr lang="zh-CN" altLang="en-US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Null</a:t>
            </a:r>
            <a:r>
              <a:rPr lang="zh-CN" altLang="en-US" dirty="0" smtClean="0">
                <a:latin typeface="Consolas" panose="020B0609020204030204" pitchFamily="49" charset="0"/>
              </a:rPr>
              <a:t>、</a:t>
            </a:r>
            <a:r>
              <a:rPr lang="en-US" altLang="zh-CN" dirty="0" smtClean="0">
                <a:latin typeface="Consolas" panose="020B0609020204030204" pitchFamily="49" charset="0"/>
              </a:rPr>
              <a:t>Boolean</a:t>
            </a:r>
            <a:r>
              <a:rPr lang="zh-CN" altLang="en-US" dirty="0" smtClean="0">
                <a:latin typeface="Consolas" panose="020B0609020204030204" pitchFamily="49" charset="0"/>
              </a:rPr>
              <a:t>、</a:t>
            </a:r>
            <a:r>
              <a:rPr lang="en-US" altLang="zh-CN" dirty="0" smtClean="0">
                <a:latin typeface="Consolas" panose="020B0609020204030204" pitchFamily="49" charset="0"/>
              </a:rPr>
              <a:t>String</a:t>
            </a:r>
            <a:r>
              <a:rPr lang="zh-CN" altLang="en-US" dirty="0" smtClean="0">
                <a:latin typeface="Consolas" panose="020B0609020204030204" pitchFamily="49" charset="0"/>
              </a:rPr>
              <a:t>、</a:t>
            </a:r>
            <a:r>
              <a:rPr lang="en-US" altLang="zh-CN" dirty="0" smtClean="0">
                <a:latin typeface="Consolas" panose="020B0609020204030204" pitchFamily="49" charset="0"/>
              </a:rPr>
              <a:t>Number</a:t>
            </a:r>
            <a:r>
              <a:rPr lang="zh-CN" altLang="en-US" dirty="0" smtClean="0">
                <a:latin typeface="Consolas" panose="020B0609020204030204" pitchFamily="49" charset="0"/>
              </a:rPr>
              <a:t>、</a:t>
            </a:r>
            <a:r>
              <a:rPr lang="en-US" altLang="zh-CN" dirty="0" smtClean="0">
                <a:latin typeface="Consolas" panose="020B0609020204030204" pitchFamily="49" charset="0"/>
              </a:rPr>
              <a:t>Object</a:t>
            </a:r>
            <a:r>
              <a:rPr lang="zh-CN" altLang="en-US" dirty="0" smtClean="0">
                <a:latin typeface="Consolas" panose="020B0609020204030204" pitchFamily="49" charset="0"/>
              </a:rPr>
              <a:t> 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GUID</a:t>
            </a:r>
            <a:r>
              <a:rPr lang="zh-CN" altLang="en-US" dirty="0" smtClean="0">
                <a:latin typeface="Consolas" panose="020B0609020204030204" pitchFamily="49" charset="0"/>
              </a:rPr>
              <a:t>、</a:t>
            </a:r>
            <a:r>
              <a:rPr lang="en-US" altLang="zh-CN" dirty="0" smtClean="0">
                <a:latin typeface="Consolas" panose="020B0609020204030204" pitchFamily="49" charset="0"/>
              </a:rPr>
              <a:t>UUID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Var x = Symbol(</a:t>
            </a:r>
            <a:r>
              <a:rPr lang="en-US" altLang="zh-CN" sz="1100" i="1" dirty="0" smtClean="0">
                <a:latin typeface="Consolas" panose="020B0609020204030204" pitchFamily="49" charset="0"/>
              </a:rPr>
              <a:t>name</a:t>
            </a:r>
            <a:r>
              <a:rPr lang="en-US" altLang="zh-CN" dirty="0" smtClean="0">
                <a:latin typeface="Consolas" panose="020B0609020204030204" pitchFamily="49" charset="0"/>
              </a:rPr>
              <a:t>)</a:t>
            </a:r>
            <a:endParaRPr lang="zh-CN" altLang="en-US" dirty="0">
              <a:latin typeface="Consolas" panose="020B0609020204030204" pitchFamily="49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Consolas" panose="020B0609020204030204" pitchFamily="49" charset="0"/>
              </a:rPr>
              <a:t>作为</a:t>
            </a:r>
            <a:r>
              <a:rPr lang="zh-CN" altLang="en-US" dirty="0">
                <a:latin typeface="Consolas" panose="020B0609020204030204" pitchFamily="49" charset="0"/>
              </a:rPr>
              <a:t>属性名的</a:t>
            </a:r>
            <a:r>
              <a:rPr lang="en-US" altLang="zh-CN" dirty="0" smtClean="0">
                <a:latin typeface="Consolas" panose="020B0609020204030204" pitchFamily="49" charset="0"/>
              </a:rPr>
              <a:t>Symbol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obj[mySymbol</a:t>
            </a:r>
            <a:r>
              <a:rPr lang="en-US" altLang="zh-CN" dirty="0">
                <a:latin typeface="Consolas" panose="020B0609020204030204" pitchFamily="49" charset="0"/>
              </a:rPr>
              <a:t>] = 'Hello!'; 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latin typeface="Consolas" panose="020B0609020204030204" pitchFamily="49" charset="0"/>
              </a:rPr>
              <a:t>Symbol.for</a:t>
            </a:r>
            <a:r>
              <a:rPr lang="en-US" altLang="zh-CN" dirty="0" smtClean="0">
                <a:latin typeface="Consolas" panose="020B0609020204030204" pitchFamily="49" charset="0"/>
              </a:rPr>
              <a:t>(</a:t>
            </a:r>
            <a:r>
              <a:rPr lang="en-US" altLang="zh-CN" sz="1400" i="1" dirty="0" smtClean="0">
                <a:latin typeface="Consolas" panose="020B0609020204030204" pitchFamily="49" charset="0"/>
              </a:rPr>
              <a:t>name</a:t>
            </a:r>
            <a:r>
              <a:rPr lang="en-US" altLang="zh-CN" dirty="0" smtClean="0">
                <a:latin typeface="Consolas" panose="020B0609020204030204" pitchFamily="49" charset="0"/>
              </a:rPr>
              <a:t>)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Consolas" panose="020B0609020204030204" pitchFamily="49" charset="0"/>
              </a:rPr>
              <a:t>搜索</a:t>
            </a:r>
            <a:r>
              <a:rPr lang="en-US" altLang="zh-CN" dirty="0" smtClean="0">
                <a:latin typeface="Consolas" panose="020B0609020204030204" pitchFamily="49" charset="0"/>
              </a:rPr>
              <a:t>-&gt;</a:t>
            </a:r>
            <a:r>
              <a:rPr lang="zh-CN" altLang="en-US" dirty="0" smtClean="0">
                <a:latin typeface="Consolas" panose="020B0609020204030204" pitchFamily="49" charset="0"/>
              </a:rPr>
              <a:t>创建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Symbol.keyFor(</a:t>
            </a:r>
            <a:r>
              <a:rPr lang="en-US" altLang="zh-CN" sz="1400" i="1" dirty="0" smtClean="0">
                <a:latin typeface="Consolas" panose="020B0609020204030204" pitchFamily="49" charset="0"/>
              </a:rPr>
              <a:t>symbol-instance</a:t>
            </a:r>
            <a:r>
              <a:rPr lang="en-US" altLang="zh-CN" dirty="0" smtClean="0">
                <a:latin typeface="Consolas" panose="020B0609020204030204" pitchFamily="49" charset="0"/>
              </a:rPr>
              <a:t>)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Consolas" panose="020B0609020204030204" pitchFamily="49" charset="0"/>
              </a:rPr>
              <a:t>名称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Consolas" panose="020B0609020204030204" pitchFamily="49" charset="0"/>
              </a:rPr>
              <a:t>内置</a:t>
            </a:r>
            <a:r>
              <a:rPr lang="zh-CN" altLang="en-US" dirty="0">
                <a:latin typeface="Consolas" panose="020B0609020204030204" pitchFamily="49" charset="0"/>
              </a:rPr>
              <a:t>的</a:t>
            </a:r>
            <a:r>
              <a:rPr lang="en-US" altLang="zh-CN" dirty="0">
                <a:latin typeface="Consolas" panose="020B0609020204030204" pitchFamily="49" charset="0"/>
              </a:rPr>
              <a:t>Symbol</a:t>
            </a:r>
            <a:r>
              <a:rPr lang="zh-CN" altLang="en-US" dirty="0">
                <a:latin typeface="Consolas" panose="020B0609020204030204" pitchFamily="49" charset="0"/>
              </a:rPr>
              <a:t>值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74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835" y="130961"/>
            <a:ext cx="9144000" cy="610184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/>
              <a:t>Set</a:t>
            </a:r>
            <a:r>
              <a:rPr lang="zh-CN" altLang="en-US" sz="3600" b="1" dirty="0"/>
              <a:t>和</a:t>
            </a:r>
            <a:r>
              <a:rPr lang="en-US" altLang="zh-CN" sz="3600" b="1" dirty="0"/>
              <a:t>Map</a:t>
            </a:r>
            <a:r>
              <a:rPr lang="zh-CN" altLang="en-US" sz="3600" b="1" dirty="0"/>
              <a:t>数据结构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834" y="741145"/>
            <a:ext cx="11862679" cy="5648769"/>
          </a:xfrm>
        </p:spPr>
        <p:txBody>
          <a:bodyPr anchor="ctr">
            <a:normAutofit lnSpcReduction="10000"/>
          </a:bodyPr>
          <a:lstStyle/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Set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new Set</a:t>
            </a:r>
            <a:r>
              <a:rPr lang="en-US" altLang="zh-CN" dirty="0" smtClean="0">
                <a:latin typeface="Consolas" panose="020B0609020204030204" pitchFamily="49" charset="0"/>
              </a:rPr>
              <a:t>()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for…of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keys()</a:t>
            </a:r>
            <a:r>
              <a:rPr lang="zh-CN" altLang="en-US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values()</a:t>
            </a:r>
            <a:r>
              <a:rPr lang="zh-CN" altLang="en-US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entries() 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add</a:t>
            </a:r>
            <a:r>
              <a:rPr lang="zh-CN" altLang="en-US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delete</a:t>
            </a:r>
            <a:r>
              <a:rPr lang="zh-CN" altLang="en-US" dirty="0">
                <a:latin typeface="Consolas" panose="020B0609020204030204" pitchFamily="49" charset="0"/>
              </a:rPr>
              <a:t>、</a:t>
            </a:r>
            <a:r>
              <a:rPr lang="en-US" altLang="zh-CN" dirty="0" smtClean="0">
                <a:latin typeface="Consolas" panose="020B0609020204030204" pitchFamily="49" charset="0"/>
              </a:rPr>
              <a:t>has</a:t>
            </a:r>
            <a:r>
              <a:rPr lang="zh-CN" altLang="en-US" dirty="0" smtClean="0">
                <a:latin typeface="Consolas" panose="020B0609020204030204" pitchFamily="49" charset="0"/>
              </a:rPr>
              <a:t>、</a:t>
            </a:r>
            <a:r>
              <a:rPr lang="en-US" altLang="zh-CN" dirty="0" smtClean="0">
                <a:latin typeface="Consolas" panose="020B0609020204030204" pitchFamily="49" charset="0"/>
              </a:rPr>
              <a:t>size</a:t>
            </a:r>
            <a:r>
              <a:rPr lang="zh-CN" altLang="en-US" dirty="0" smtClean="0">
                <a:latin typeface="Consolas" panose="020B0609020204030204" pitchFamily="49" charset="0"/>
              </a:rPr>
              <a:t>、</a:t>
            </a:r>
            <a:r>
              <a:rPr lang="en-US" altLang="zh-CN" dirty="0" smtClean="0">
                <a:latin typeface="Consolas" panose="020B0609020204030204" pitchFamily="49" charset="0"/>
              </a:rPr>
              <a:t>forEach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WeakSet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DOM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GC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add</a:t>
            </a:r>
            <a:r>
              <a:rPr lang="zh-CN" altLang="en-US" dirty="0" smtClean="0">
                <a:latin typeface="Consolas" panose="020B0609020204030204" pitchFamily="49" charset="0"/>
              </a:rPr>
              <a:t>、</a:t>
            </a:r>
            <a:r>
              <a:rPr lang="en-US" altLang="zh-CN" dirty="0" smtClean="0">
                <a:latin typeface="Consolas" panose="020B0609020204030204" pitchFamily="49" charset="0"/>
              </a:rPr>
              <a:t>delete</a:t>
            </a:r>
            <a:r>
              <a:rPr lang="zh-CN" altLang="en-US" dirty="0" smtClean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has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Map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Key</a:t>
            </a:r>
            <a:r>
              <a:rPr lang="zh-CN" altLang="en-US" dirty="0" smtClean="0">
                <a:latin typeface="Consolas" panose="020B0609020204030204" pitchFamily="49" charset="0"/>
              </a:rPr>
              <a:t>：对象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for…of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keys()</a:t>
            </a:r>
            <a:r>
              <a:rPr lang="zh-CN" altLang="en-US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values()</a:t>
            </a:r>
            <a:r>
              <a:rPr lang="zh-CN" altLang="en-US" dirty="0" smtClean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en-US" altLang="zh-CN" dirty="0" smtClean="0">
                <a:latin typeface="Consolas" panose="020B0609020204030204" pitchFamily="49" charset="0"/>
              </a:rPr>
              <a:t>entries()</a:t>
            </a:r>
            <a:r>
              <a:rPr lang="zh-CN" altLang="en-US" dirty="0" smtClean="0">
                <a:latin typeface="Consolas" panose="020B0609020204030204" pitchFamily="49" charset="0"/>
              </a:rPr>
              <a:t>：</a:t>
            </a:r>
            <a:r>
              <a:rPr lang="en-US" altLang="zh-CN" dirty="0" smtClean="0">
                <a:latin typeface="Consolas" panose="020B0609020204030204" pitchFamily="49" charset="0"/>
              </a:rPr>
              <a:t>let [k, v] of … 】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set</a:t>
            </a:r>
            <a:r>
              <a:rPr lang="zh-CN" altLang="en-US" dirty="0" smtClean="0">
                <a:latin typeface="Consolas" panose="020B0609020204030204" pitchFamily="49" charset="0"/>
              </a:rPr>
              <a:t>、</a:t>
            </a:r>
            <a:r>
              <a:rPr lang="en-US" altLang="zh-CN" dirty="0" smtClean="0">
                <a:latin typeface="Consolas" panose="020B0609020204030204" pitchFamily="49" charset="0"/>
              </a:rPr>
              <a:t>get</a:t>
            </a:r>
            <a:r>
              <a:rPr lang="zh-CN" altLang="en-US" dirty="0" smtClean="0">
                <a:latin typeface="Consolas" panose="020B0609020204030204" pitchFamily="49" charset="0"/>
              </a:rPr>
              <a:t>、</a:t>
            </a:r>
            <a:r>
              <a:rPr lang="en-US" altLang="zh-CN" dirty="0" smtClean="0">
                <a:latin typeface="Consolas" panose="020B0609020204030204" pitchFamily="49" charset="0"/>
              </a:rPr>
              <a:t>size</a:t>
            </a:r>
            <a:r>
              <a:rPr lang="zh-CN" altLang="en-US" dirty="0" smtClean="0">
                <a:latin typeface="Consolas" panose="020B0609020204030204" pitchFamily="49" charset="0"/>
              </a:rPr>
              <a:t>、</a:t>
            </a:r>
            <a:r>
              <a:rPr lang="en-US" altLang="zh-CN" dirty="0" smtClean="0">
                <a:latin typeface="Consolas" panose="020B0609020204030204" pitchFamily="49" charset="0"/>
              </a:rPr>
              <a:t>delete</a:t>
            </a:r>
            <a:r>
              <a:rPr lang="zh-CN" altLang="en-US" dirty="0" smtClean="0">
                <a:latin typeface="Consolas" panose="020B0609020204030204" pitchFamily="49" charset="0"/>
              </a:rPr>
              <a:t>、</a:t>
            </a:r>
            <a:r>
              <a:rPr lang="en-US" altLang="zh-CN" dirty="0" smtClean="0">
                <a:latin typeface="Consolas" panose="020B0609020204030204" pitchFamily="49" charset="0"/>
              </a:rPr>
              <a:t>has</a:t>
            </a:r>
            <a:r>
              <a:rPr lang="zh-CN" altLang="en-US" dirty="0" smtClean="0">
                <a:latin typeface="Consolas" panose="020B0609020204030204" pitchFamily="49" charset="0"/>
              </a:rPr>
              <a:t>、</a:t>
            </a:r>
            <a:r>
              <a:rPr lang="en-US" altLang="zh-CN" dirty="0" smtClean="0">
                <a:latin typeface="Consolas" panose="020B0609020204030204" pitchFamily="49" charset="0"/>
              </a:rPr>
              <a:t>clear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WeakMap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DOM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GC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set</a:t>
            </a:r>
            <a:r>
              <a:rPr lang="zh-CN" altLang="en-US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get</a:t>
            </a:r>
            <a:r>
              <a:rPr lang="zh-CN" altLang="en-US" dirty="0" smtClean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 delete</a:t>
            </a:r>
            <a:r>
              <a:rPr lang="zh-CN" altLang="en-US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1406957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835" y="130961"/>
            <a:ext cx="9144000" cy="610184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 smtClean="0"/>
              <a:t>Proxy</a:t>
            </a:r>
            <a:r>
              <a:rPr lang="zh-CN" altLang="en-US" sz="3600" b="1" dirty="0" smtClean="0"/>
              <a:t>和</a:t>
            </a:r>
            <a:r>
              <a:rPr lang="en-US" altLang="zh-CN" sz="3600" b="1" dirty="0" smtClean="0"/>
              <a:t>Reflect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835" y="915987"/>
            <a:ext cx="11862679" cy="5269820"/>
          </a:xfrm>
        </p:spPr>
        <p:txBody>
          <a:bodyPr anchor="t">
            <a:normAutofit/>
          </a:bodyPr>
          <a:lstStyle/>
          <a:p>
            <a:pPr marL="800100" lvl="1" indent="-342900" algn="l">
              <a:buFont typeface="Wingdings" panose="05000000000000000000" pitchFamily="2" charset="2"/>
              <a:buChar char="l"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Reflect.apply(target,thisArg,args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Reflect.construct(target,args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Reflect.get(target,name,receiver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Reflect.set(target,name,value,receiver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Reflect.defineProperty(target,name,desc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Reflect.deleteProperty(target,name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Reflect.has(target,name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Reflect.ownKeys(target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Reflect.isExtensible(target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Reflect.preventExtensions(target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Reflect.getOwnPropertyDescriptor(target</a:t>
            </a:r>
            <a:r>
              <a:rPr lang="en-US" altLang="zh-CN" dirty="0">
                <a:latin typeface="Consolas" panose="020B0609020204030204" pitchFamily="49" charset="0"/>
              </a:rPr>
              <a:t>, name)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Reflect.getPrototypeOf(target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Reflect.setPrototypeOf(target</a:t>
            </a:r>
            <a:r>
              <a:rPr lang="en-US" altLang="zh-CN" dirty="0">
                <a:latin typeface="Consolas" panose="020B0609020204030204" pitchFamily="49" charset="0"/>
              </a:rPr>
              <a:t>, prototype)</a:t>
            </a:r>
          </a:p>
        </p:txBody>
      </p:sp>
    </p:spTree>
    <p:extLst>
      <p:ext uri="{BB962C8B-B14F-4D97-AF65-F5344CB8AC3E}">
        <p14:creationId xmlns:p14="http://schemas.microsoft.com/office/powerpoint/2010/main" val="3071799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835" y="130961"/>
            <a:ext cx="9144000" cy="610184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 smtClean="0"/>
              <a:t>Promise</a:t>
            </a:r>
            <a:r>
              <a:rPr lang="zh-CN" altLang="en-US" sz="3600" b="1" dirty="0" smtClean="0"/>
              <a:t>对象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834" y="664235"/>
            <a:ext cx="11862679" cy="6038490"/>
          </a:xfrm>
        </p:spPr>
        <p:txBody>
          <a:bodyPr anchor="t">
            <a:normAutofit fontScale="77500" lnSpcReduction="20000"/>
          </a:bodyPr>
          <a:lstStyle/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 Promise </a:t>
            </a:r>
            <a:r>
              <a:rPr lang="zh-CN" altLang="en-US" dirty="0">
                <a:latin typeface="Consolas" panose="020B0609020204030204" pitchFamily="49" charset="0"/>
              </a:rPr>
              <a:t>的</a:t>
            </a:r>
            <a:r>
              <a:rPr lang="zh-CN" altLang="en-US" dirty="0" smtClean="0">
                <a:latin typeface="Consolas" panose="020B0609020204030204" pitchFamily="49" charset="0"/>
              </a:rPr>
              <a:t>含义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Promise</a:t>
            </a:r>
            <a:r>
              <a:rPr lang="zh-CN" altLang="en-US" dirty="0" smtClean="0">
                <a:latin typeface="Consolas" panose="020B0609020204030204" pitchFamily="49" charset="0"/>
              </a:rPr>
              <a:t>是</a:t>
            </a:r>
            <a:r>
              <a:rPr lang="zh-CN" altLang="en-US" dirty="0">
                <a:latin typeface="Consolas" panose="020B0609020204030204" pitchFamily="49" charset="0"/>
              </a:rPr>
              <a:t>一个容器，里面保存着某个未来才会结束的事件（通常是一个异步操作）的结果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Consolas" panose="020B0609020204030204" pitchFamily="49" charset="0"/>
              </a:rPr>
              <a:t>对象的状态不受外界</a:t>
            </a:r>
            <a:r>
              <a:rPr lang="zh-CN" altLang="en-US" dirty="0" smtClean="0">
                <a:latin typeface="Consolas" panose="020B0609020204030204" pitchFamily="49" charset="0"/>
              </a:rPr>
              <a:t>影响：</a:t>
            </a:r>
            <a:r>
              <a:rPr lang="en-US" altLang="zh-CN" dirty="0" smtClean="0">
                <a:latin typeface="Consolas" panose="020B0609020204030204" pitchFamily="49" charset="0"/>
              </a:rPr>
              <a:t>Pending</a:t>
            </a:r>
            <a:r>
              <a:rPr lang="zh-CN" altLang="en-US" dirty="0" smtClean="0">
                <a:latin typeface="Consolas" panose="020B0609020204030204" pitchFamily="49" charset="0"/>
              </a:rPr>
              <a:t>、</a:t>
            </a:r>
            <a:r>
              <a:rPr lang="en-US" altLang="zh-CN" dirty="0" smtClean="0">
                <a:latin typeface="Consolas" panose="020B0609020204030204" pitchFamily="49" charset="0"/>
              </a:rPr>
              <a:t>Resolved</a:t>
            </a:r>
            <a:r>
              <a:rPr lang="zh-CN" altLang="en-US" dirty="0" smtClean="0">
                <a:latin typeface="Consolas" panose="020B0609020204030204" pitchFamily="49" charset="0"/>
              </a:rPr>
              <a:t>、</a:t>
            </a:r>
            <a:r>
              <a:rPr lang="en-US" altLang="zh-CN" dirty="0" smtClean="0">
                <a:latin typeface="Consolas" panose="020B0609020204030204" pitchFamily="49" charset="0"/>
              </a:rPr>
              <a:t>Rejected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Consolas" panose="020B0609020204030204" pitchFamily="49" charset="0"/>
              </a:rPr>
              <a:t>一旦状态改变，就不会再</a:t>
            </a:r>
            <a:r>
              <a:rPr lang="zh-CN" altLang="en-US" dirty="0" smtClean="0">
                <a:latin typeface="Consolas" panose="020B0609020204030204" pitchFamily="49" charset="0"/>
              </a:rPr>
              <a:t>变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Consolas" panose="020B0609020204030204" pitchFamily="49" charset="0"/>
              </a:rPr>
              <a:t>一旦新建它就会立即</a:t>
            </a:r>
            <a:r>
              <a:rPr lang="zh-CN" altLang="en-US" dirty="0" smtClean="0">
                <a:latin typeface="Consolas" panose="020B0609020204030204" pitchFamily="49" charset="0"/>
              </a:rPr>
              <a:t>执行，无法取消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Consolas" panose="020B0609020204030204" pitchFamily="49" charset="0"/>
              </a:rPr>
              <a:t>内部抛出的错误，不会反应到外部</a:t>
            </a:r>
            <a:endParaRPr lang="zh-CN" altLang="en-US" dirty="0" smtClean="0">
              <a:latin typeface="Consolas" panose="020B0609020204030204" pitchFamily="49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Consolas" panose="020B0609020204030204" pitchFamily="49" charset="0"/>
              </a:rPr>
              <a:t>基本用法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Consolas" panose="020B0609020204030204" pitchFamily="49" charset="0"/>
              </a:rPr>
              <a:t>在</a:t>
            </a:r>
            <a:r>
              <a:rPr lang="en-US" altLang="zh-CN" dirty="0" smtClean="0">
                <a:latin typeface="Consolas" panose="020B0609020204030204" pitchFamily="49" charset="0"/>
              </a:rPr>
              <a:t>Promise</a:t>
            </a:r>
            <a:r>
              <a:rPr lang="zh-CN" altLang="en-US" dirty="0" smtClean="0">
                <a:latin typeface="Consolas" panose="020B0609020204030204" pitchFamily="49" charset="0"/>
              </a:rPr>
              <a:t>内部，</a:t>
            </a:r>
            <a:r>
              <a:rPr lang="en-US" altLang="zh-CN" dirty="0" smtClean="0">
                <a:latin typeface="Consolas" panose="020B0609020204030204" pitchFamily="49" charset="0"/>
              </a:rPr>
              <a:t>resolve(otherPromise)</a:t>
            </a:r>
            <a:r>
              <a:rPr lang="zh-CN" altLang="en-US" dirty="0" smtClean="0">
                <a:latin typeface="Consolas" panose="020B0609020204030204" pitchFamily="49" charset="0"/>
              </a:rPr>
              <a:t>时状态以参数为准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Promise.prototype.then()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2</a:t>
            </a:r>
            <a:r>
              <a:rPr lang="zh-CN" altLang="en-US" dirty="0" smtClean="0">
                <a:latin typeface="Consolas" panose="020B0609020204030204" pitchFamily="49" charset="0"/>
              </a:rPr>
              <a:t>参可选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Promise.prototype.catch()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.then(null, rejection</a:t>
            </a:r>
            <a:r>
              <a:rPr lang="en-US" altLang="zh-CN" dirty="0" smtClean="0">
                <a:latin typeface="Consolas" panose="020B0609020204030204" pitchFamily="49" charset="0"/>
              </a:rPr>
              <a:t>)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Consolas" panose="020B0609020204030204" pitchFamily="49" charset="0"/>
              </a:rPr>
              <a:t>建议使用，可捕捉</a:t>
            </a:r>
            <a:r>
              <a:rPr lang="en-US" altLang="zh-CN" dirty="0" smtClean="0">
                <a:latin typeface="Consolas" panose="020B0609020204030204" pitchFamily="49" charset="0"/>
              </a:rPr>
              <a:t>then()</a:t>
            </a:r>
            <a:r>
              <a:rPr lang="zh-CN" altLang="en-US" dirty="0" smtClean="0">
                <a:latin typeface="Consolas" panose="020B0609020204030204" pitchFamily="49" charset="0"/>
              </a:rPr>
              <a:t>里异常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Promise.all(</a:t>
            </a:r>
            <a:r>
              <a:rPr lang="en-US" altLang="zh-CN" sz="1500" i="1" dirty="0" smtClean="0">
                <a:latin typeface="Consolas" panose="020B0609020204030204" pitchFamily="49" charset="0"/>
              </a:rPr>
              <a:t>[prom1,</a:t>
            </a:r>
            <a:r>
              <a:rPr lang="en-US" altLang="zh-CN" sz="1500" i="1" dirty="0">
                <a:latin typeface="Consolas" panose="020B0609020204030204" pitchFamily="49" charset="0"/>
              </a:rPr>
              <a:t> </a:t>
            </a:r>
            <a:r>
              <a:rPr lang="en-US" altLang="zh-CN" sz="1500" i="1" dirty="0" smtClean="0">
                <a:latin typeface="Consolas" panose="020B0609020204030204" pitchFamily="49" charset="0"/>
              </a:rPr>
              <a:t>prom2,…]</a:t>
            </a:r>
            <a:r>
              <a:rPr lang="en-US" altLang="zh-CN" dirty="0" smtClean="0">
                <a:latin typeface="Consolas" panose="020B0609020204030204" pitchFamily="49" charset="0"/>
              </a:rPr>
              <a:t>)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resolve</a:t>
            </a:r>
            <a:r>
              <a:rPr lang="zh-CN" altLang="en-US" dirty="0" smtClean="0">
                <a:latin typeface="Consolas" panose="020B0609020204030204" pitchFamily="49" charset="0"/>
              </a:rPr>
              <a:t>：参数数组所有的元素都</a:t>
            </a:r>
            <a:r>
              <a:rPr lang="en-US" altLang="zh-CN" dirty="0" smtClean="0">
                <a:latin typeface="Consolas" panose="020B0609020204030204" pitchFamily="49" charset="0"/>
              </a:rPr>
              <a:t>resolve</a:t>
            </a:r>
            <a:r>
              <a:rPr lang="zh-CN" altLang="en-US" dirty="0" smtClean="0">
                <a:latin typeface="Consolas" panose="020B0609020204030204" pitchFamily="49" charset="0"/>
              </a:rPr>
              <a:t>，返回值数组给</a:t>
            </a:r>
            <a:r>
              <a:rPr lang="en-US" altLang="zh-CN" dirty="0" smtClean="0">
                <a:latin typeface="Consolas" panose="020B0609020204030204" pitchFamily="49" charset="0"/>
              </a:rPr>
              <a:t>then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reject</a:t>
            </a:r>
            <a:r>
              <a:rPr lang="zh-CN" altLang="en-US" dirty="0" smtClean="0">
                <a:latin typeface="Consolas" panose="020B0609020204030204" pitchFamily="49" charset="0"/>
              </a:rPr>
              <a:t>：任何一个被</a:t>
            </a:r>
            <a:r>
              <a:rPr lang="en-US" altLang="zh-CN" dirty="0" smtClean="0">
                <a:latin typeface="Consolas" panose="020B0609020204030204" pitchFamily="49" charset="0"/>
              </a:rPr>
              <a:t>reject</a:t>
            </a:r>
            <a:r>
              <a:rPr lang="zh-CN" altLang="en-US" dirty="0" smtClean="0">
                <a:latin typeface="Consolas" panose="020B0609020204030204" pitchFamily="49" charset="0"/>
              </a:rPr>
              <a:t>就是</a:t>
            </a:r>
            <a:r>
              <a:rPr lang="en-US" altLang="zh-CN" dirty="0" smtClean="0">
                <a:latin typeface="Consolas" panose="020B0609020204030204" pitchFamily="49" charset="0"/>
              </a:rPr>
              <a:t>reject</a:t>
            </a:r>
            <a:r>
              <a:rPr lang="zh-CN" altLang="en-US" dirty="0" smtClean="0">
                <a:latin typeface="Consolas" panose="020B0609020204030204" pitchFamily="49" charset="0"/>
              </a:rPr>
              <a:t>，并将这个返回值给</a:t>
            </a:r>
            <a:r>
              <a:rPr lang="en-US" altLang="zh-CN" dirty="0" smtClean="0">
                <a:latin typeface="Consolas" panose="020B0609020204030204" pitchFamily="49" charset="0"/>
              </a:rPr>
              <a:t>then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Promise.race 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latin typeface="Consolas" panose="020B0609020204030204" pitchFamily="49" charset="0"/>
              </a:rPr>
              <a:t>[prom1, prom2</a:t>
            </a:r>
            <a:r>
              <a:rPr lang="en-US" altLang="zh-CN" sz="1400" i="1" dirty="0" smtClean="0">
                <a:latin typeface="Consolas" panose="020B0609020204030204" pitchFamily="49" charset="0"/>
              </a:rPr>
              <a:t>,…]</a:t>
            </a:r>
            <a:r>
              <a:rPr lang="en-US" altLang="zh-CN" sz="1900" dirty="0" smtClean="0">
                <a:latin typeface="Consolas" panose="020B0609020204030204" pitchFamily="49" charset="0"/>
              </a:rPr>
              <a:t>)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Consolas" panose="020B0609020204030204" pitchFamily="49" charset="0"/>
              </a:rPr>
              <a:t>任何一个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Promise.resolve()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Consolas" panose="020B0609020204030204" pitchFamily="49" charset="0"/>
              </a:rPr>
              <a:t>参数是一个</a:t>
            </a:r>
            <a:r>
              <a:rPr lang="en-US" altLang="zh-CN" dirty="0">
                <a:latin typeface="Consolas" panose="020B0609020204030204" pitchFamily="49" charset="0"/>
              </a:rPr>
              <a:t>Promise</a:t>
            </a:r>
            <a:r>
              <a:rPr lang="zh-CN" altLang="en-US" dirty="0" smtClean="0">
                <a:latin typeface="Consolas" panose="020B0609020204030204" pitchFamily="49" charset="0"/>
              </a:rPr>
              <a:t>实例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Consolas" panose="020B0609020204030204" pitchFamily="49" charset="0"/>
              </a:rPr>
              <a:t>参数是一个</a:t>
            </a:r>
            <a:r>
              <a:rPr lang="en-US" altLang="zh-CN" dirty="0">
                <a:latin typeface="Consolas" panose="020B0609020204030204" pitchFamily="49" charset="0"/>
              </a:rPr>
              <a:t>thenable</a:t>
            </a:r>
            <a:r>
              <a:rPr lang="zh-CN" altLang="en-US" dirty="0" smtClean="0">
                <a:latin typeface="Consolas" panose="020B0609020204030204" pitchFamily="49" charset="0"/>
              </a:rPr>
              <a:t>对象（具有</a:t>
            </a:r>
            <a:r>
              <a:rPr lang="en-US" altLang="zh-CN" b="1" dirty="0" smtClean="0">
                <a:latin typeface="Consolas" panose="020B0609020204030204" pitchFamily="49" charset="0"/>
              </a:rPr>
              <a:t>then</a:t>
            </a:r>
            <a:r>
              <a:rPr lang="zh-CN" altLang="en-US" dirty="0" smtClean="0">
                <a:latin typeface="Consolas" panose="020B0609020204030204" pitchFamily="49" charset="0"/>
              </a:rPr>
              <a:t>方法</a:t>
            </a:r>
            <a:r>
              <a:rPr lang="en-US" altLang="zh-CN" dirty="0" smtClean="0">
                <a:latin typeface="Consolas" panose="020B0609020204030204" pitchFamily="49" charset="0"/>
              </a:rPr>
              <a:t>【</a:t>
            </a:r>
            <a:r>
              <a:rPr lang="zh-CN" altLang="en-US" dirty="0" smtClean="0">
                <a:latin typeface="Consolas" panose="020B0609020204030204" pitchFamily="49" charset="0"/>
              </a:rPr>
              <a:t>可改变状态</a:t>
            </a:r>
            <a:r>
              <a:rPr lang="en-US" altLang="zh-CN" dirty="0" smtClean="0">
                <a:latin typeface="Consolas" panose="020B0609020204030204" pitchFamily="49" charset="0"/>
              </a:rPr>
              <a:t>】</a:t>
            </a:r>
            <a:r>
              <a:rPr lang="zh-CN" altLang="en-US" dirty="0" smtClean="0">
                <a:latin typeface="Consolas" panose="020B0609020204030204" pitchFamily="49" charset="0"/>
              </a:rPr>
              <a:t>）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Consolas" panose="020B0609020204030204" pitchFamily="49" charset="0"/>
              </a:rPr>
              <a:t>其他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Promise.reject()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endParaRPr lang="en-US" altLang="zh-CN" dirty="0" smtClean="0">
              <a:latin typeface="Consolas" panose="020B0609020204030204" pitchFamily="49" charset="0"/>
            </a:endParaRPr>
          </a:p>
          <a:p>
            <a:pPr lvl="1" algn="l"/>
            <a:r>
              <a:rPr lang="en-US" altLang="zh-CN" dirty="0" smtClean="0">
                <a:solidFill>
                  <a:srgbClr val="15526C"/>
                </a:solidFill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608" y="1588439"/>
            <a:ext cx="3961905" cy="511428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/>
          <a:srcRect r="13616"/>
          <a:stretch/>
        </p:blipFill>
        <p:spPr>
          <a:xfrm>
            <a:off x="4041612" y="5226926"/>
            <a:ext cx="3948995" cy="1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21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835" y="130961"/>
            <a:ext cx="9144000" cy="610184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 smtClean="0"/>
              <a:t>Generator</a:t>
            </a:r>
            <a:r>
              <a:rPr lang="zh-CN" altLang="en-US" sz="3600" b="1" dirty="0" smtClean="0"/>
              <a:t>函数</a:t>
            </a:r>
            <a:r>
              <a:rPr lang="zh-CN" altLang="en-US" sz="3600" b="1" dirty="0"/>
              <a:t>的语法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834" y="741145"/>
            <a:ext cx="11862679" cy="5648769"/>
          </a:xfrm>
        </p:spPr>
        <p:txBody>
          <a:bodyPr anchor="t">
            <a:normAutofit fontScale="92500" lnSpcReduction="20000"/>
          </a:bodyPr>
          <a:lstStyle/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yield</a:t>
            </a:r>
            <a:r>
              <a:rPr lang="zh-CN" altLang="en-US" dirty="0" smtClean="0">
                <a:latin typeface="Consolas" panose="020B0609020204030204" pitchFamily="49" charset="0"/>
              </a:rPr>
              <a:t>语句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Consolas" panose="020B0609020204030204" pitchFamily="49" charset="0"/>
              </a:rPr>
              <a:t>只能在</a:t>
            </a:r>
            <a:r>
              <a:rPr lang="en-US" altLang="zh-CN" dirty="0" smtClean="0">
                <a:latin typeface="Consolas" panose="020B0609020204030204" pitchFamily="49" charset="0"/>
              </a:rPr>
              <a:t>generator</a:t>
            </a:r>
            <a:r>
              <a:rPr lang="zh-CN" altLang="en-US" dirty="0" smtClean="0">
                <a:latin typeface="Consolas" panose="020B0609020204030204" pitchFamily="49" charset="0"/>
              </a:rPr>
              <a:t>函数中出现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Consolas" panose="020B0609020204030204" pitchFamily="49" charset="0"/>
              </a:rPr>
              <a:t>出现位置：表达式中</a:t>
            </a:r>
            <a:r>
              <a:rPr lang="en-US" altLang="zh-CN" dirty="0" smtClean="0">
                <a:latin typeface="Consolas" panose="020B0609020204030204" pitchFamily="49" charset="0"/>
              </a:rPr>
              <a:t>(</a:t>
            </a:r>
            <a:r>
              <a:rPr lang="zh-CN" altLang="en-US" dirty="0" smtClean="0">
                <a:latin typeface="Consolas" panose="020B0609020204030204" pitchFamily="49" charset="0"/>
              </a:rPr>
              <a:t>必须加</a:t>
            </a:r>
            <a:r>
              <a:rPr lang="zh-CN" alt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括号</a:t>
            </a:r>
            <a:r>
              <a:rPr lang="en-US" altLang="zh-CN" dirty="0" smtClean="0">
                <a:latin typeface="Consolas" panose="020B0609020204030204" pitchFamily="49" charset="0"/>
              </a:rPr>
              <a:t>)</a:t>
            </a:r>
            <a:r>
              <a:rPr lang="zh-CN" altLang="en-US" dirty="0" smtClean="0">
                <a:latin typeface="Consolas" panose="020B0609020204030204" pitchFamily="49" charset="0"/>
              </a:rPr>
              <a:t>、实参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yield</a:t>
            </a:r>
            <a:r>
              <a:rPr lang="zh-CN" altLang="en-US" dirty="0" smtClean="0">
                <a:latin typeface="Consolas" panose="020B0609020204030204" pitchFamily="49" charset="0"/>
              </a:rPr>
              <a:t>表达式延迟执行，无返回值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Consolas" panose="020B0609020204030204" pitchFamily="49" charset="0"/>
              </a:rPr>
              <a:t>暂停</a:t>
            </a:r>
            <a:r>
              <a:rPr lang="zh-CN" altLang="en-US" dirty="0">
                <a:latin typeface="Consolas" panose="020B0609020204030204" pitchFamily="49" charset="0"/>
              </a:rPr>
              <a:t>执行后面的操作</a:t>
            </a:r>
            <a:r>
              <a:rPr lang="zh-CN" altLang="en-US" dirty="0" smtClean="0">
                <a:latin typeface="Consolas" panose="020B0609020204030204" pitchFamily="49" charset="0"/>
              </a:rPr>
              <a:t>，</a:t>
            </a:r>
            <a:r>
              <a:rPr lang="en-US" altLang="zh-CN" dirty="0" smtClean="0">
                <a:latin typeface="Consolas" panose="020B0609020204030204" pitchFamily="49" charset="0"/>
              </a:rPr>
              <a:t>yield</a:t>
            </a:r>
            <a:r>
              <a:rPr lang="zh-CN" altLang="en-US" dirty="0" smtClean="0">
                <a:latin typeface="Consolas" panose="020B0609020204030204" pitchFamily="49" charset="0"/>
              </a:rPr>
              <a:t>的值作为返回的</a:t>
            </a:r>
            <a:r>
              <a:rPr lang="en-US" altLang="zh-CN" dirty="0" smtClean="0">
                <a:latin typeface="Consolas" panose="020B0609020204030204" pitchFamily="49" charset="0"/>
              </a:rPr>
              <a:t>value</a:t>
            </a:r>
            <a:r>
              <a:rPr lang="zh-CN" altLang="en-US" dirty="0">
                <a:latin typeface="Consolas" panose="020B0609020204030204" pitchFamily="49" charset="0"/>
              </a:rPr>
              <a:t>属性值 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Consolas" panose="020B0609020204030204" pitchFamily="49" charset="0"/>
              </a:rPr>
              <a:t>下一次调用</a:t>
            </a:r>
            <a:r>
              <a:rPr lang="en-US" altLang="zh-CN" dirty="0" smtClean="0">
                <a:latin typeface="Consolas" panose="020B0609020204030204" pitchFamily="49" charset="0"/>
              </a:rPr>
              <a:t>next</a:t>
            </a:r>
            <a:r>
              <a:rPr lang="zh-CN" altLang="en-US" dirty="0" smtClean="0">
                <a:latin typeface="Consolas" panose="020B0609020204030204" pitchFamily="49" charset="0"/>
              </a:rPr>
              <a:t>，接着上次返回的地方执行</a:t>
            </a:r>
            <a:endParaRPr lang="zh-CN" altLang="en-US" dirty="0">
              <a:latin typeface="Consolas" panose="020B0609020204030204" pitchFamily="49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next</a:t>
            </a:r>
            <a:r>
              <a:rPr lang="zh-CN" altLang="en-US" dirty="0">
                <a:latin typeface="Consolas" panose="020B0609020204030204" pitchFamily="49" charset="0"/>
              </a:rPr>
              <a:t>方法的</a:t>
            </a:r>
            <a:r>
              <a:rPr lang="zh-CN" altLang="en-US" dirty="0" smtClean="0">
                <a:latin typeface="Consolas" panose="020B0609020204030204" pitchFamily="49" charset="0"/>
              </a:rPr>
              <a:t>参数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Consolas" panose="020B0609020204030204" pitchFamily="49" charset="0"/>
              </a:rPr>
              <a:t>被当作上一个</a:t>
            </a:r>
            <a:r>
              <a:rPr lang="en-US" altLang="zh-CN" dirty="0">
                <a:latin typeface="Consolas" panose="020B0609020204030204" pitchFamily="49" charset="0"/>
              </a:rPr>
              <a:t>yield</a:t>
            </a:r>
            <a:r>
              <a:rPr lang="zh-CN" altLang="en-US" dirty="0">
                <a:latin typeface="Consolas" panose="020B0609020204030204" pitchFamily="49" charset="0"/>
              </a:rPr>
              <a:t>语句的返回值。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...of</a:t>
            </a:r>
            <a:r>
              <a:rPr lang="zh-CN" altLang="en-US" dirty="0" smtClean="0">
                <a:latin typeface="Consolas" panose="020B0609020204030204" pitchFamily="49" charset="0"/>
              </a:rPr>
              <a:t>循环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for</a:t>
            </a:r>
            <a:r>
              <a:rPr lang="zh-CN" altLang="en-US" dirty="0" smtClean="0">
                <a:latin typeface="Consolas" panose="020B0609020204030204" pitchFamily="49" charset="0"/>
              </a:rPr>
              <a:t>后面的变量</a:t>
            </a:r>
            <a:r>
              <a:rPr lang="en-US" altLang="zh-CN" dirty="0" smtClean="0">
                <a:latin typeface="Consolas" panose="020B0609020204030204" pitchFamily="49" charset="0"/>
              </a:rPr>
              <a:t>=next().value</a:t>
            </a:r>
            <a:endParaRPr lang="zh-CN" altLang="en-US" dirty="0">
              <a:latin typeface="Consolas" panose="020B0609020204030204" pitchFamily="49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Generator.prototype.throw(</a:t>
            </a:r>
            <a:r>
              <a:rPr lang="en-US" altLang="zh-CN" sz="1300" i="1" dirty="0" smtClean="0">
                <a:latin typeface="Consolas" panose="020B0609020204030204" pitchFamily="49" charset="0"/>
              </a:rPr>
              <a:t>[object]</a:t>
            </a:r>
            <a:r>
              <a:rPr lang="en-US" altLang="zh-CN" dirty="0" smtClean="0">
                <a:latin typeface="Consolas" panose="020B0609020204030204" pitchFamily="49" charset="0"/>
              </a:rPr>
              <a:t>)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Consolas" panose="020B0609020204030204" pitchFamily="49" charset="0"/>
              </a:rPr>
              <a:t>在函数体外抛出错误</a:t>
            </a:r>
            <a:r>
              <a:rPr lang="zh-CN" altLang="en-US" dirty="0" smtClean="0">
                <a:latin typeface="Consolas" panose="020B0609020204030204" pitchFamily="49" charset="0"/>
              </a:rPr>
              <a:t>，在</a:t>
            </a:r>
            <a:r>
              <a:rPr lang="en-US" altLang="zh-CN" dirty="0">
                <a:latin typeface="Consolas" panose="020B0609020204030204" pitchFamily="49" charset="0"/>
              </a:rPr>
              <a:t>Generator</a:t>
            </a:r>
            <a:r>
              <a:rPr lang="zh-CN" altLang="en-US" dirty="0">
                <a:latin typeface="Consolas" panose="020B0609020204030204" pitchFamily="49" charset="0"/>
              </a:rPr>
              <a:t>函数</a:t>
            </a:r>
            <a:r>
              <a:rPr lang="zh-CN" altLang="en-US" dirty="0" smtClean="0">
                <a:latin typeface="Consolas" panose="020B0609020204030204" pitchFamily="49" charset="0"/>
              </a:rPr>
              <a:t>体内用</a:t>
            </a:r>
            <a:r>
              <a:rPr lang="en-US" altLang="zh-CN" dirty="0" smtClean="0">
                <a:latin typeface="Consolas" panose="020B0609020204030204" pitchFamily="49" charset="0"/>
              </a:rPr>
              <a:t>try…catch</a:t>
            </a:r>
            <a:r>
              <a:rPr lang="zh-CN" altLang="en-US" dirty="0" smtClean="0">
                <a:latin typeface="Consolas" panose="020B0609020204030204" pitchFamily="49" charset="0"/>
              </a:rPr>
              <a:t>捕获，否则外部捕捉。 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Generator.prototype.return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sz="1300" i="1" dirty="0">
                <a:latin typeface="Consolas" panose="020B0609020204030204" pitchFamily="49" charset="0"/>
              </a:rPr>
              <a:t>[object]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Consolas" panose="020B0609020204030204" pitchFamily="49" charset="0"/>
              </a:rPr>
              <a:t>返回给定的值，并且终结遍历</a:t>
            </a:r>
            <a:r>
              <a:rPr lang="en-US" altLang="zh-CN" dirty="0">
                <a:latin typeface="Consolas" panose="020B0609020204030204" pitchFamily="49" charset="0"/>
              </a:rPr>
              <a:t>Generator</a:t>
            </a:r>
            <a:r>
              <a:rPr lang="zh-CN" altLang="en-US" dirty="0">
                <a:latin typeface="Consolas" panose="020B0609020204030204" pitchFamily="49" charset="0"/>
              </a:rPr>
              <a:t>函数。 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yield</a:t>
            </a:r>
            <a:r>
              <a:rPr lang="en-US" altLang="zh-CN" dirty="0">
                <a:latin typeface="Consolas" panose="020B0609020204030204" pitchFamily="49" charset="0"/>
              </a:rPr>
              <a:t>* </a:t>
            </a:r>
            <a:r>
              <a:rPr lang="zh-CN" altLang="en-US" dirty="0">
                <a:latin typeface="Consolas" panose="020B0609020204030204" pitchFamily="49" charset="0"/>
              </a:rPr>
              <a:t>语句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Consolas" panose="020B0609020204030204" pitchFamily="49" charset="0"/>
              </a:rPr>
              <a:t>作为</a:t>
            </a:r>
            <a:r>
              <a:rPr lang="zh-CN" altLang="en-US" dirty="0">
                <a:latin typeface="Consolas" panose="020B0609020204030204" pitchFamily="49" charset="0"/>
              </a:rPr>
              <a:t>对象属性的</a:t>
            </a:r>
            <a:r>
              <a:rPr lang="en-US" altLang="zh-CN" dirty="0">
                <a:latin typeface="Consolas" panose="020B0609020204030204" pitchFamily="49" charset="0"/>
              </a:rPr>
              <a:t>Generator</a:t>
            </a:r>
            <a:r>
              <a:rPr lang="zh-CN" altLang="en-US" dirty="0" smtClean="0">
                <a:latin typeface="Consolas" panose="020B0609020204030204" pitchFamily="49" charset="0"/>
              </a:rPr>
              <a:t>函数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Consolas" panose="020B0609020204030204" pitchFamily="49" charset="0"/>
              </a:rPr>
              <a:t>同普通函数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Generator</a:t>
            </a:r>
            <a:r>
              <a:rPr lang="zh-CN" altLang="en-US" dirty="0">
                <a:latin typeface="Consolas" panose="020B0609020204030204" pitchFamily="49" charset="0"/>
              </a:rPr>
              <a:t>函数的</a:t>
            </a:r>
            <a:r>
              <a:rPr lang="en-US" altLang="zh-CN" dirty="0" smtClean="0">
                <a:latin typeface="Consolas" panose="020B0609020204030204" pitchFamily="49" charset="0"/>
              </a:rPr>
              <a:t>this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Consolas" panose="020B0609020204030204" pitchFamily="49" charset="0"/>
              </a:rPr>
              <a:t>不能</a:t>
            </a:r>
            <a:r>
              <a:rPr lang="zh-CN" altLang="en-US" dirty="0">
                <a:latin typeface="Consolas" panose="020B0609020204030204" pitchFamily="49" charset="0"/>
              </a:rPr>
              <a:t>用</a:t>
            </a:r>
            <a:r>
              <a:rPr lang="en-US" altLang="zh-CN" dirty="0" smtClean="0">
                <a:latin typeface="Consolas" panose="020B0609020204030204" pitchFamily="49" charset="0"/>
              </a:rPr>
              <a:t>new</a:t>
            </a:r>
            <a:r>
              <a:rPr lang="zh-CN" altLang="en-US" dirty="0">
                <a:latin typeface="Consolas" panose="020B0609020204030204" pitchFamily="49" charset="0"/>
              </a:rPr>
              <a:t>和</a:t>
            </a:r>
            <a:r>
              <a:rPr lang="en-US" altLang="zh-CN" dirty="0" smtClean="0">
                <a:latin typeface="Consolas" panose="020B0609020204030204" pitchFamily="49" charset="0"/>
              </a:rPr>
              <a:t>this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Consolas" panose="020B0609020204030204" pitchFamily="49" charset="0"/>
              </a:rPr>
              <a:t>异步任务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656" y="741145"/>
            <a:ext cx="2314286" cy="12571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942" y="741145"/>
            <a:ext cx="2428571" cy="197142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691613" y="1116531"/>
            <a:ext cx="683393" cy="462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游标</a:t>
            </a:r>
            <a:endParaRPr lang="zh-CN" altLang="en-US" sz="1600" dirty="0"/>
          </a:p>
        </p:txBody>
      </p:sp>
      <p:grpSp>
        <p:nvGrpSpPr>
          <p:cNvPr id="9" name="组合 8"/>
          <p:cNvGrpSpPr/>
          <p:nvPr/>
        </p:nvGrpSpPr>
        <p:grpSpPr>
          <a:xfrm>
            <a:off x="4864030" y="2260193"/>
            <a:ext cx="3220044" cy="904762"/>
            <a:chOff x="4864030" y="2260193"/>
            <a:chExt cx="3220044" cy="904762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4030" y="2260193"/>
              <a:ext cx="2104762" cy="90476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79312" y="2260193"/>
              <a:ext cx="1104762" cy="733333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5714" y="5103857"/>
            <a:ext cx="3409524" cy="12476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9549" y="5103857"/>
            <a:ext cx="2314286" cy="1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60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835" y="130961"/>
            <a:ext cx="9144000" cy="610184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 smtClean="0"/>
              <a:t>Class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834" y="741145"/>
            <a:ext cx="11862679" cy="5888255"/>
          </a:xfrm>
        </p:spPr>
        <p:txBody>
          <a:bodyPr anchor="t">
            <a:normAutofit lnSpcReduction="10000"/>
          </a:bodyPr>
          <a:lstStyle/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 Class</a:t>
            </a:r>
            <a:r>
              <a:rPr lang="zh-CN" altLang="en-US" dirty="0">
                <a:latin typeface="Consolas" panose="020B0609020204030204" pitchFamily="49" charset="0"/>
              </a:rPr>
              <a:t>基本</a:t>
            </a:r>
            <a:r>
              <a:rPr lang="zh-CN" altLang="en-US" dirty="0" smtClean="0">
                <a:latin typeface="Consolas" panose="020B0609020204030204" pitchFamily="49" charset="0"/>
              </a:rPr>
              <a:t>语法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Consolas" panose="020B0609020204030204" pitchFamily="49" charset="0"/>
              </a:rPr>
              <a:t>语法糖</a:t>
            </a:r>
            <a:r>
              <a:rPr lang="zh-CN" altLang="en-US" dirty="0" smtClean="0">
                <a:latin typeface="Consolas" panose="020B0609020204030204" pitchFamily="49" charset="0"/>
              </a:rPr>
              <a:t>，</a:t>
            </a:r>
            <a:r>
              <a:rPr lang="en-US" altLang="zh-CN" dirty="0" smtClean="0">
                <a:latin typeface="Consolas" panose="020B0609020204030204" pitchFamily="49" charset="0"/>
              </a:rPr>
              <a:t>new=constructor()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Consolas" panose="020B0609020204030204" pitchFamily="49" charset="0"/>
              </a:rPr>
              <a:t>实际上</a:t>
            </a:r>
            <a:r>
              <a:rPr lang="zh-CN" altLang="en-US" dirty="0" smtClean="0">
                <a:latin typeface="Consolas" panose="020B0609020204030204" pitchFamily="49" charset="0"/>
              </a:rPr>
              <a:t>类</a:t>
            </a:r>
            <a:r>
              <a:rPr lang="zh-CN" altLang="en-US" dirty="0">
                <a:latin typeface="Consolas" panose="020B0609020204030204" pitchFamily="49" charset="0"/>
              </a:rPr>
              <a:t>的所有</a:t>
            </a:r>
            <a:r>
              <a:rPr lang="zh-CN" altLang="en-US" b="1" dirty="0">
                <a:latin typeface="Consolas" panose="020B0609020204030204" pitchFamily="49" charset="0"/>
              </a:rPr>
              <a:t>方法</a:t>
            </a:r>
            <a:r>
              <a:rPr lang="zh-CN" altLang="en-US" dirty="0">
                <a:latin typeface="Consolas" panose="020B0609020204030204" pitchFamily="49" charset="0"/>
              </a:rPr>
              <a:t>都定义在类的</a:t>
            </a:r>
            <a:r>
              <a:rPr lang="en-US" altLang="zh-CN" dirty="0">
                <a:latin typeface="Consolas" panose="020B0609020204030204" pitchFamily="49" charset="0"/>
              </a:rPr>
              <a:t>prototype</a:t>
            </a:r>
            <a:r>
              <a:rPr lang="zh-CN" altLang="en-US" dirty="0">
                <a:latin typeface="Consolas" panose="020B0609020204030204" pitchFamily="49" charset="0"/>
              </a:rPr>
              <a:t>属性上面 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的继承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extend</a:t>
            </a:r>
            <a:r>
              <a:rPr lang="zh-CN" altLang="en-US" dirty="0" smtClean="0">
                <a:latin typeface="Consolas" panose="020B0609020204030204" pitchFamily="49" charset="0"/>
              </a:rPr>
              <a:t>、</a:t>
            </a:r>
            <a:r>
              <a:rPr lang="en-US" altLang="zh-CN" dirty="0" smtClean="0">
                <a:latin typeface="Consolas" panose="020B0609020204030204" pitchFamily="49" charset="0"/>
              </a:rPr>
              <a:t>super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Consolas" panose="020B0609020204030204" pitchFamily="49" charset="0"/>
              </a:rPr>
              <a:t>子类</a:t>
            </a:r>
            <a:r>
              <a:rPr lang="zh-CN" altLang="en-US" dirty="0">
                <a:solidFill>
                  <a:srgbClr val="FFFF00"/>
                </a:solidFill>
                <a:latin typeface="Consolas" panose="020B0609020204030204" pitchFamily="49" charset="0"/>
              </a:rPr>
              <a:t>必须</a:t>
            </a:r>
            <a:r>
              <a:rPr lang="zh-CN" altLang="en-US" dirty="0">
                <a:latin typeface="Consolas" panose="020B0609020204030204" pitchFamily="49" charset="0"/>
              </a:rPr>
              <a:t>在</a:t>
            </a:r>
            <a:r>
              <a:rPr lang="en-US" altLang="zh-CN" dirty="0">
                <a:latin typeface="Consolas" panose="020B0609020204030204" pitchFamily="49" charset="0"/>
              </a:rPr>
              <a:t>constructor</a:t>
            </a:r>
            <a:r>
              <a:rPr lang="zh-CN" altLang="en-US" dirty="0">
                <a:latin typeface="Consolas" panose="020B0609020204030204" pitchFamily="49" charset="0"/>
              </a:rPr>
              <a:t>方法中调用</a:t>
            </a:r>
            <a:r>
              <a:rPr lang="en-US" altLang="zh-CN" dirty="0">
                <a:latin typeface="Consolas" panose="020B0609020204030204" pitchFamily="49" charset="0"/>
              </a:rPr>
              <a:t>super</a:t>
            </a:r>
            <a:r>
              <a:rPr lang="zh-CN" altLang="en-US" dirty="0">
                <a:latin typeface="Consolas" panose="020B0609020204030204" pitchFamily="49" charset="0"/>
              </a:rPr>
              <a:t>方法，</a:t>
            </a:r>
            <a:r>
              <a:rPr lang="zh-CN" altLang="en-US" dirty="0" smtClean="0">
                <a:latin typeface="Consolas" panose="020B0609020204030204" pitchFamily="49" charset="0"/>
              </a:rPr>
              <a:t>否则创建对象报</a:t>
            </a:r>
            <a:r>
              <a:rPr lang="zh-CN" altLang="en-US" dirty="0">
                <a:latin typeface="Consolas" panose="020B0609020204030204" pitchFamily="49" charset="0"/>
              </a:rPr>
              <a:t>错 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Consolas" panose="020B0609020204030204" pitchFamily="49" charset="0"/>
              </a:rPr>
              <a:t>因为子</a:t>
            </a:r>
            <a:r>
              <a:rPr lang="zh-CN" altLang="en-US" dirty="0" smtClean="0">
                <a:latin typeface="Consolas" panose="020B0609020204030204" pitchFamily="49" charset="0"/>
              </a:rPr>
              <a:t>类继承的父</a:t>
            </a:r>
            <a:r>
              <a:rPr lang="zh-CN" altLang="en-US" dirty="0">
                <a:latin typeface="Consolas" panose="020B0609020204030204" pitchFamily="49" charset="0"/>
              </a:rPr>
              <a:t>类的</a:t>
            </a:r>
            <a:r>
              <a:rPr lang="en-US" altLang="zh-CN" dirty="0">
                <a:latin typeface="Consolas" panose="020B0609020204030204" pitchFamily="49" charset="0"/>
              </a:rPr>
              <a:t>this</a:t>
            </a:r>
            <a:r>
              <a:rPr lang="zh-CN" altLang="en-US" dirty="0">
                <a:latin typeface="Consolas" panose="020B0609020204030204" pitchFamily="49" charset="0"/>
              </a:rPr>
              <a:t>对象，然后对其进行加工 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Consolas" panose="020B0609020204030204" pitchFamily="49" charset="0"/>
              </a:rPr>
              <a:t>构造</a:t>
            </a:r>
            <a:r>
              <a:rPr lang="zh-CN" altLang="en-US" dirty="0" smtClean="0">
                <a:latin typeface="Consolas" panose="020B0609020204030204" pitchFamily="49" charset="0"/>
              </a:rPr>
              <a:t>函数中</a:t>
            </a:r>
            <a:r>
              <a:rPr lang="en-US" altLang="zh-CN" dirty="0" smtClean="0">
                <a:latin typeface="Consolas" panose="020B0609020204030204" pitchFamily="49" charset="0"/>
              </a:rPr>
              <a:t>super(…)</a:t>
            </a:r>
            <a:r>
              <a:rPr lang="zh-CN" altLang="en-US" dirty="0" smtClean="0">
                <a:latin typeface="Consolas" panose="020B0609020204030204" pitchFamily="49" charset="0"/>
              </a:rPr>
              <a:t>必须在第一行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super</a:t>
            </a:r>
            <a:r>
              <a:rPr lang="zh-CN" altLang="en-US" dirty="0">
                <a:latin typeface="Consolas" panose="020B0609020204030204" pitchFamily="49" charset="0"/>
              </a:rPr>
              <a:t>指向父类的</a:t>
            </a:r>
            <a:r>
              <a:rPr lang="zh-CN" altLang="en-US" dirty="0">
                <a:solidFill>
                  <a:srgbClr val="FFFF00"/>
                </a:solidFill>
                <a:latin typeface="Consolas" panose="020B0609020204030204" pitchFamily="49" charset="0"/>
              </a:rPr>
              <a:t>原型</a:t>
            </a:r>
            <a:r>
              <a:rPr lang="zh-CN" alt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对象</a:t>
            </a:r>
            <a:endParaRPr lang="en-US" altLang="zh-CN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通过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super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调用父类的方法时，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super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会绑定子类</a:t>
            </a:r>
            <a:r>
              <a:rPr lang="zh-CN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dirty="0" smtClean="0">
                <a:solidFill>
                  <a:srgbClr val="FFFF00"/>
                </a:solidFill>
                <a:latin typeface="Consolas" panose="020B0609020204030204" pitchFamily="49" charset="0"/>
              </a:rPr>
              <a:t>this</a:t>
            </a:r>
            <a:endParaRPr lang="en-US" altLang="zh-CN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toString</a:t>
            </a:r>
            <a:r>
              <a:rPr lang="zh-CN" altLang="en-US" dirty="0" smtClean="0">
                <a:latin typeface="Consolas" panose="020B0609020204030204" pitchFamily="49" charset="0"/>
              </a:rPr>
              <a:t>基类</a:t>
            </a:r>
            <a:r>
              <a:rPr lang="en-US" altLang="zh-CN" dirty="0" smtClean="0">
                <a:latin typeface="Consolas" panose="020B0609020204030204" pitchFamily="49" charset="0"/>
              </a:rPr>
              <a:t>Object</a:t>
            </a:r>
            <a:r>
              <a:rPr lang="zh-CN" altLang="en-US" dirty="0" smtClean="0">
                <a:latin typeface="Consolas" panose="020B0609020204030204" pitchFamily="49" charset="0"/>
              </a:rPr>
              <a:t>方法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Object.getPrototypeOf</a:t>
            </a:r>
            <a:r>
              <a:rPr lang="zh-CN" altLang="en-US" dirty="0">
                <a:latin typeface="Consolas" panose="020B0609020204030204" pitchFamily="49" charset="0"/>
              </a:rPr>
              <a:t>：</a:t>
            </a:r>
            <a:r>
              <a:rPr lang="zh-CN" altLang="en-US" dirty="0" smtClean="0">
                <a:latin typeface="Consolas" panose="020B0609020204030204" pitchFamily="49" charset="0"/>
              </a:rPr>
              <a:t>判断一</a:t>
            </a:r>
            <a:r>
              <a:rPr lang="zh-CN" altLang="en-US" dirty="0">
                <a:latin typeface="Consolas" panose="020B0609020204030204" pitchFamily="49" charset="0"/>
              </a:rPr>
              <a:t>个类是否继承了另一个类 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的取值函数（</a:t>
            </a:r>
            <a:r>
              <a:rPr lang="en-US" altLang="zh-CN" dirty="0">
                <a:latin typeface="Consolas" panose="020B0609020204030204" pitchFamily="49" charset="0"/>
              </a:rPr>
              <a:t>getter</a:t>
            </a:r>
            <a:r>
              <a:rPr lang="zh-CN" altLang="en-US" dirty="0">
                <a:latin typeface="Consolas" panose="020B0609020204030204" pitchFamily="49" charset="0"/>
              </a:rPr>
              <a:t>）和存值函数（</a:t>
            </a:r>
            <a:r>
              <a:rPr lang="en-US" altLang="zh-CN" dirty="0">
                <a:latin typeface="Consolas" panose="020B0609020204030204" pitchFamily="49" charset="0"/>
              </a:rPr>
              <a:t>setter</a:t>
            </a:r>
            <a:r>
              <a:rPr lang="zh-CN" altLang="en-US" dirty="0">
                <a:latin typeface="Consolas" panose="020B0609020204030204" pitchFamily="49" charset="0"/>
              </a:rPr>
              <a:t>）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Class</a:t>
            </a:r>
            <a:r>
              <a:rPr lang="zh-CN" altLang="en-US" dirty="0" smtClean="0">
                <a:latin typeface="Consolas" panose="020B0609020204030204" pitchFamily="49" charset="0"/>
              </a:rPr>
              <a:t>的</a:t>
            </a:r>
            <a:r>
              <a:rPr lang="en-US" altLang="zh-CN" dirty="0" smtClean="0">
                <a:latin typeface="Consolas" panose="020B0609020204030204" pitchFamily="49" charset="0"/>
              </a:rPr>
              <a:t>Generator</a:t>
            </a:r>
            <a:r>
              <a:rPr lang="zh-CN" altLang="en-US" dirty="0" smtClean="0">
                <a:latin typeface="Consolas" panose="020B0609020204030204" pitchFamily="49" charset="0"/>
              </a:rPr>
              <a:t>方法</a:t>
            </a:r>
            <a:endParaRPr lang="zh-CN" altLang="en-US" dirty="0">
              <a:latin typeface="Consolas" panose="020B0609020204030204" pitchFamily="49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Class</a:t>
            </a:r>
            <a:r>
              <a:rPr lang="zh-CN" altLang="en-US" dirty="0" smtClean="0">
                <a:latin typeface="Consolas" panose="020B0609020204030204" pitchFamily="49" charset="0"/>
              </a:rPr>
              <a:t>的</a:t>
            </a:r>
            <a:r>
              <a:rPr lang="zh-CN" altLang="en-US" dirty="0">
                <a:latin typeface="Consolas" panose="020B0609020204030204" pitchFamily="49" charset="0"/>
              </a:rPr>
              <a:t>静态</a:t>
            </a:r>
            <a:r>
              <a:rPr lang="zh-CN" altLang="en-US" dirty="0" smtClean="0">
                <a:latin typeface="Consolas" panose="020B0609020204030204" pitchFamily="49" charset="0"/>
              </a:rPr>
              <a:t>方法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static</a:t>
            </a:r>
            <a:r>
              <a:rPr lang="zh-CN" altLang="en-US" dirty="0" smtClean="0">
                <a:latin typeface="Consolas" panose="020B0609020204030204" pitchFamily="49" charset="0"/>
              </a:rPr>
              <a:t>修饰、</a:t>
            </a:r>
            <a:r>
              <a:rPr lang="en-US" altLang="zh-CN" dirty="0" smtClean="0">
                <a:latin typeface="Consolas" panose="020B0609020204030204" pitchFamily="49" charset="0"/>
              </a:rPr>
              <a:t>super</a:t>
            </a:r>
            <a:r>
              <a:rPr lang="zh-CN" altLang="en-US" dirty="0" smtClean="0">
                <a:latin typeface="Consolas" panose="020B0609020204030204" pitchFamily="49" charset="0"/>
              </a:rPr>
              <a:t>调用</a:t>
            </a:r>
            <a:endParaRPr lang="zh-CN" altLang="en-US" dirty="0">
              <a:latin typeface="Consolas" panose="020B0609020204030204" pitchFamily="49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的静态属性和实例</a:t>
            </a:r>
            <a:r>
              <a:rPr lang="zh-CN" altLang="en-US" dirty="0" smtClean="0">
                <a:latin typeface="Consolas" panose="020B0609020204030204" pitchFamily="49" charset="0"/>
              </a:rPr>
              <a:t>属性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Consolas" panose="020B0609020204030204" pitchFamily="49" charset="0"/>
              </a:rPr>
              <a:t>静态属性：</a:t>
            </a:r>
            <a:r>
              <a:rPr lang="en-US" altLang="zh-CN" dirty="0" smtClean="0">
                <a:latin typeface="Consolas" panose="020B0609020204030204" pitchFamily="49" charset="0"/>
              </a:rPr>
              <a:t>prototype</a:t>
            </a:r>
            <a:r>
              <a:rPr lang="zh-CN" altLang="en-US" dirty="0">
                <a:latin typeface="Consolas" panose="020B0609020204030204" pitchFamily="49" charset="0"/>
              </a:rPr>
              <a:t>上的</a:t>
            </a:r>
            <a:r>
              <a:rPr lang="zh-CN" altLang="en-US" dirty="0" smtClean="0">
                <a:latin typeface="Consolas" panose="020B0609020204030204" pitchFamily="49" charset="0"/>
              </a:rPr>
              <a:t>；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Consolas" panose="020B0609020204030204" pitchFamily="49" charset="0"/>
              </a:rPr>
              <a:t>实例属性：</a:t>
            </a:r>
            <a:r>
              <a:rPr lang="en-US" altLang="zh-CN" dirty="0" smtClean="0">
                <a:latin typeface="Consolas" panose="020B0609020204030204" pitchFamily="49" charset="0"/>
              </a:rPr>
              <a:t>this.</a:t>
            </a:r>
            <a:r>
              <a:rPr lang="en-US" altLang="zh-CN" i="1" dirty="0" smtClean="0">
                <a:latin typeface="Consolas" panose="020B0609020204030204" pitchFamily="49" charset="0"/>
              </a:rPr>
              <a:t>xxx</a:t>
            </a:r>
            <a:endParaRPr lang="zh-CN" altLang="en-US" i="1" dirty="0" smtClean="0"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587" y="741145"/>
            <a:ext cx="3266667" cy="18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587" y="2541145"/>
            <a:ext cx="3266667" cy="177142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6586" y="4312574"/>
            <a:ext cx="2942857" cy="2495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6586" y="412573"/>
            <a:ext cx="3047619" cy="342857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1846991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835" y="130961"/>
            <a:ext cx="9144000" cy="610184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/>
              <a:t>Module </a:t>
            </a:r>
            <a:r>
              <a:rPr lang="zh-CN" altLang="en-US" sz="3600" b="1" dirty="0" smtClean="0"/>
              <a:t>语法 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834" y="741145"/>
            <a:ext cx="11862679" cy="5648769"/>
          </a:xfrm>
        </p:spPr>
        <p:txBody>
          <a:bodyPr anchor="t">
            <a:normAutofit/>
          </a:bodyPr>
          <a:lstStyle/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export </a:t>
            </a:r>
            <a:r>
              <a:rPr lang="zh-CN" altLang="en-US" dirty="0" smtClean="0">
                <a:latin typeface="Consolas" panose="020B0609020204030204" pitchFamily="49" charset="0"/>
              </a:rPr>
              <a:t>命令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export var firstName = </a:t>
            </a:r>
            <a:r>
              <a:rPr lang="en-US" altLang="zh-CN" dirty="0" smtClean="0">
                <a:latin typeface="Consolas" panose="020B0609020204030204" pitchFamily="49" charset="0"/>
              </a:rPr>
              <a:t>‘Michael’</a:t>
            </a:r>
            <a:r>
              <a:rPr lang="zh-CN" altLang="en-US" dirty="0" smtClean="0">
                <a:latin typeface="Consolas" panose="020B0609020204030204" pitchFamily="49" charset="0"/>
              </a:rPr>
              <a:t>、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export {firstName, lastName, </a:t>
            </a:r>
            <a:r>
              <a:rPr lang="en-US" altLang="zh-CN" dirty="0" smtClean="0">
                <a:latin typeface="Consolas" panose="020B0609020204030204" pitchFamily="49" charset="0"/>
              </a:rPr>
              <a:t>year </a:t>
            </a:r>
            <a:r>
              <a:rPr lang="en-US" altLang="zh-CN" dirty="0" smtClean="0">
                <a:solidFill>
                  <a:srgbClr val="FFFF0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i="1" dirty="0" smtClean="0">
                <a:latin typeface="Consolas" panose="020B0609020204030204" pitchFamily="49" charset="0"/>
              </a:rPr>
              <a:t>xxx</a:t>
            </a:r>
            <a:r>
              <a:rPr lang="en-US" altLang="zh-CN" dirty="0" smtClean="0">
                <a:latin typeface="Consolas" panose="020B0609020204030204" pitchFamily="49" charset="0"/>
              </a:rPr>
              <a:t>};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export function(){…} </a:t>
            </a:r>
            <a:r>
              <a:rPr lang="zh-CN" altLang="en-US" dirty="0" smtClean="0">
                <a:latin typeface="Consolas" panose="020B0609020204030204" pitchFamily="49" charset="0"/>
              </a:rPr>
              <a:t>、</a:t>
            </a:r>
            <a:r>
              <a:rPr lang="en-US" altLang="zh-CN" dirty="0" smtClean="0">
                <a:latin typeface="Consolas" panose="020B0609020204030204" pitchFamily="49" charset="0"/>
              </a:rPr>
              <a:t>   export class A{…}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export </a:t>
            </a:r>
            <a:r>
              <a:rPr lang="en-US" altLang="zh-CN" dirty="0">
                <a:solidFill>
                  <a:srgbClr val="FFFF00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 smtClean="0">
                <a:latin typeface="Consolas" panose="020B0609020204030204" pitchFamily="49" charset="0"/>
              </a:rPr>
              <a:t>：</a:t>
            </a:r>
            <a:r>
              <a:rPr lang="en-US" altLang="zh-CN" dirty="0" smtClean="0">
                <a:latin typeface="Consolas" panose="020B0609020204030204" pitchFamily="49" charset="0"/>
              </a:rPr>
              <a:t>import</a:t>
            </a:r>
            <a:r>
              <a:rPr lang="zh-CN" altLang="en-US" dirty="0" smtClean="0">
                <a:latin typeface="Consolas" panose="020B0609020204030204" pitchFamily="49" charset="0"/>
              </a:rPr>
              <a:t>可以直接用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Consolas" panose="020B0609020204030204" pitchFamily="49" charset="0"/>
              </a:rPr>
              <a:t>动态绑定关系 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import </a:t>
            </a:r>
            <a:r>
              <a:rPr lang="zh-CN" altLang="en-US" dirty="0" smtClean="0">
                <a:latin typeface="Consolas" panose="020B0609020204030204" pitchFamily="49" charset="0"/>
              </a:rPr>
              <a:t>命令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Consolas" panose="020B0609020204030204" pitchFamily="49" charset="0"/>
              </a:rPr>
              <a:t>路径：</a:t>
            </a:r>
            <a:r>
              <a:rPr lang="en-US" altLang="zh-CN" dirty="0" smtClean="0">
                <a:latin typeface="Consolas" panose="020B0609020204030204" pitchFamily="49" charset="0"/>
              </a:rPr>
              <a:t>import </a:t>
            </a:r>
            <a:r>
              <a:rPr lang="en-US" altLang="zh-CN" dirty="0">
                <a:latin typeface="Consolas" panose="020B0609020204030204" pitchFamily="49" charset="0"/>
              </a:rPr>
              <a:t>{firstName, lastName, </a:t>
            </a:r>
            <a:r>
              <a:rPr lang="en-US" altLang="zh-CN" dirty="0" smtClean="0">
                <a:latin typeface="Consolas" panose="020B0609020204030204" pitchFamily="49" charset="0"/>
              </a:rPr>
              <a:t>year </a:t>
            </a:r>
            <a:r>
              <a:rPr lang="en-US" altLang="zh-CN" dirty="0" smtClean="0">
                <a:solidFill>
                  <a:srgbClr val="FFFF0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i="1" dirty="0" smtClean="0">
                <a:latin typeface="Consolas" panose="020B0609020204030204" pitchFamily="49" charset="0"/>
              </a:rPr>
              <a:t>vvv</a:t>
            </a:r>
            <a:r>
              <a:rPr lang="en-US" altLang="zh-CN" dirty="0" smtClean="0">
                <a:latin typeface="Consolas" panose="020B0609020204030204" pitchFamily="49" charset="0"/>
              </a:rPr>
              <a:t>} </a:t>
            </a:r>
            <a:r>
              <a:rPr lang="en-US" altLang="zh-CN" dirty="0">
                <a:latin typeface="Consolas" panose="020B0609020204030204" pitchFamily="49" charset="0"/>
              </a:rPr>
              <a:t>from '</a:t>
            </a:r>
            <a:r>
              <a:rPr lang="en-US" altLang="zh-CN" b="1" dirty="0">
                <a:latin typeface="Consolas" panose="020B0609020204030204" pitchFamily="49" charset="0"/>
              </a:rPr>
              <a:t>./</a:t>
            </a:r>
            <a:r>
              <a:rPr lang="en-US" altLang="zh-CN" dirty="0">
                <a:latin typeface="Consolas" panose="020B0609020204030204" pitchFamily="49" charset="0"/>
              </a:rPr>
              <a:t>profile</a:t>
            </a:r>
            <a:r>
              <a:rPr lang="en-US" altLang="zh-CN" dirty="0" smtClean="0">
                <a:latin typeface="Consolas" panose="020B0609020204030204" pitchFamily="49" charset="0"/>
              </a:rPr>
              <a:t>';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Consolas" panose="020B0609020204030204" pitchFamily="49" charset="0"/>
              </a:rPr>
              <a:t>模块：</a:t>
            </a:r>
            <a:r>
              <a:rPr lang="en-US" altLang="zh-CN" dirty="0" smtClean="0">
                <a:latin typeface="Consolas" panose="020B0609020204030204" pitchFamily="49" charset="0"/>
              </a:rPr>
              <a:t>import </a:t>
            </a:r>
            <a:r>
              <a:rPr lang="en-US" altLang="zh-CN" dirty="0">
                <a:latin typeface="Consolas" panose="020B0609020204030204" pitchFamily="49" charset="0"/>
              </a:rPr>
              <a:t>{myMethod} from 'util</a:t>
            </a:r>
            <a:r>
              <a:rPr lang="en-US" altLang="zh-CN" dirty="0" smtClean="0">
                <a:latin typeface="Consolas" panose="020B0609020204030204" pitchFamily="49" charset="0"/>
              </a:rPr>
              <a:t>';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Consolas" panose="020B0609020204030204" pitchFamily="49" charset="0"/>
              </a:rPr>
              <a:t>模块</a:t>
            </a:r>
            <a:r>
              <a:rPr lang="zh-CN" altLang="en-US" dirty="0">
                <a:latin typeface="Consolas" panose="020B0609020204030204" pitchFamily="49" charset="0"/>
              </a:rPr>
              <a:t>的整体</a:t>
            </a:r>
            <a:r>
              <a:rPr lang="zh-CN" altLang="en-US" dirty="0" smtClean="0">
                <a:latin typeface="Consolas" panose="020B0609020204030204" pitchFamily="49" charset="0"/>
              </a:rPr>
              <a:t>加载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import </a:t>
            </a:r>
            <a:r>
              <a:rPr lang="en-US" altLang="zh-CN" b="1" dirty="0">
                <a:solidFill>
                  <a:srgbClr val="FFFF00"/>
                </a:solidFill>
                <a:latin typeface="Consolas" panose="020B0609020204030204" pitchFamily="49" charset="0"/>
              </a:rPr>
              <a:t>* as </a:t>
            </a:r>
            <a:r>
              <a:rPr lang="en-US" altLang="zh-CN" dirty="0">
                <a:latin typeface="Consolas" panose="020B0609020204030204" pitchFamily="49" charset="0"/>
              </a:rPr>
              <a:t>circle from './circle';</a:t>
            </a:r>
            <a:endParaRPr lang="zh-CN" altLang="en-US" dirty="0">
              <a:latin typeface="Consolas" panose="020B0609020204030204" pitchFamily="49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export </a:t>
            </a:r>
            <a:r>
              <a:rPr lang="zh-CN" altLang="en-US" dirty="0">
                <a:latin typeface="Consolas" panose="020B0609020204030204" pitchFamily="49" charset="0"/>
              </a:rPr>
              <a:t>与 </a:t>
            </a:r>
            <a:r>
              <a:rPr lang="en-US" altLang="zh-CN" dirty="0">
                <a:latin typeface="Consolas" panose="020B0609020204030204" pitchFamily="49" charset="0"/>
              </a:rPr>
              <a:t>import </a:t>
            </a:r>
            <a:r>
              <a:rPr lang="zh-CN" altLang="en-US" dirty="0">
                <a:latin typeface="Consolas" panose="020B0609020204030204" pitchFamily="49" charset="0"/>
              </a:rPr>
              <a:t>的复合</a:t>
            </a:r>
            <a:r>
              <a:rPr lang="zh-CN" altLang="en-US" dirty="0" smtClean="0">
                <a:latin typeface="Consolas" panose="020B0609020204030204" pitchFamily="49" charset="0"/>
              </a:rPr>
              <a:t>写法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99" y="4222939"/>
            <a:ext cx="2600000" cy="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73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835" y="130961"/>
            <a:ext cx="9144000" cy="610184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 smtClean="0"/>
              <a:t>ES5</a:t>
            </a:r>
            <a:endParaRPr lang="zh-CN" altLang="en-US" sz="3600" dirty="0"/>
          </a:p>
        </p:txBody>
      </p:sp>
      <p:pic>
        <p:nvPicPr>
          <p:cNvPr id="5" name="図 14"/>
          <p:cNvPicPr>
            <a:picLocks noChangeAspect="1"/>
          </p:cNvPicPr>
          <p:nvPr/>
        </p:nvPicPr>
        <p:blipFill rotWithShape="1">
          <a:blip r:embed="rId2"/>
          <a:srcRect r="68333"/>
          <a:stretch/>
        </p:blipFill>
        <p:spPr>
          <a:xfrm>
            <a:off x="89834" y="741145"/>
            <a:ext cx="1698146" cy="1839337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746952"/>
              </p:ext>
            </p:extLst>
          </p:nvPr>
        </p:nvGraphicFramePr>
        <p:xfrm>
          <a:off x="1787981" y="741145"/>
          <a:ext cx="1183819" cy="4671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4824"/>
                <a:gridCol w="588995"/>
              </a:tblGrid>
              <a:tr h="23192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按值传递</a:t>
                      </a:r>
                      <a:endParaRPr lang="zh-CN" altLang="en-US" sz="1400" b="1" i="0" u="none" strike="noStrike" dirty="0">
                        <a:solidFill>
                          <a:srgbClr val="7030A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52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传值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传址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1706978" y="1282935"/>
            <a:ext cx="1605242" cy="849911"/>
            <a:chOff x="89834" y="3006515"/>
            <a:chExt cx="1836938" cy="849911"/>
          </a:xfrm>
        </p:grpSpPr>
        <p:sp>
          <p:nvSpPr>
            <p:cNvPr id="6" name="矩形 5"/>
            <p:cNvSpPr/>
            <p:nvPr/>
          </p:nvSpPr>
          <p:spPr>
            <a:xfrm>
              <a:off x="89834" y="3006515"/>
              <a:ext cx="183693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rgbClr val="FFFF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定义类或对象</a:t>
              </a:r>
              <a:r>
                <a:rPr lang="zh-CN" altLang="en-US" sz="1600" dirty="0">
                  <a:solidFill>
                    <a:srgbClr val="FFFF00"/>
                  </a:solidFill>
                </a:rPr>
                <a:t> 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456290" y="3237056"/>
              <a:ext cx="98456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原始的方式</a:t>
              </a:r>
              <a:r>
                <a:rPr lang="zh-CN" altLang="en-US" sz="1200" dirty="0"/>
                <a:t> 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456290" y="3418607"/>
              <a:ext cx="11384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构造函数方式</a:t>
              </a:r>
              <a:r>
                <a:rPr lang="zh-CN" altLang="en-US" sz="1200" dirty="0"/>
                <a:t> 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456290" y="3579427"/>
              <a:ext cx="83067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原型方式</a:t>
              </a:r>
              <a:r>
                <a:rPr lang="zh-CN" altLang="en-US" sz="1200" dirty="0"/>
                <a:t> 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417540" y="1307561"/>
            <a:ext cx="2230028" cy="690174"/>
            <a:chOff x="89833" y="4551333"/>
            <a:chExt cx="2230028" cy="690174"/>
          </a:xfrm>
        </p:grpSpPr>
        <p:sp>
          <p:nvSpPr>
            <p:cNvPr id="10" name="矩形 9"/>
            <p:cNvSpPr/>
            <p:nvPr/>
          </p:nvSpPr>
          <p:spPr>
            <a:xfrm>
              <a:off x="89833" y="4551333"/>
              <a:ext cx="1047082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rgbClr val="FFFF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继承机制</a:t>
              </a:r>
              <a:r>
                <a:rPr lang="zh-CN" altLang="en-US" sz="1600" dirty="0">
                  <a:solidFill>
                    <a:srgbClr val="FFFF00"/>
                  </a:solidFill>
                </a:rPr>
                <a:t> 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399142" y="4789375"/>
              <a:ext cx="830677" cy="276999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latin typeface="Arial Unicode MS" panose="020B0604020202020204" pitchFamily="34" charset="-122"/>
                  <a:ea typeface="Arial Unicode MS" panose="020B0604020202020204" pitchFamily="34" charset="-122"/>
                </a:rPr>
                <a:t>对象冒充</a:t>
              </a:r>
              <a:r>
                <a:rPr lang="zh-CN" altLang="en-US" sz="1200" dirty="0"/>
                <a:t> 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399142" y="4964508"/>
              <a:ext cx="1920719" cy="276999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Consolas" panose="020B0609020204030204" pitchFamily="49" charset="0"/>
                  <a:ea typeface="Arial Unicode MS" panose="020B0604020202020204" pitchFamily="34" charset="-122"/>
                </a:rPr>
                <a:t>call</a:t>
              </a:r>
              <a:r>
                <a:rPr lang="en-US" altLang="zh-CN" sz="1200" b="1" dirty="0" smtClean="0">
                  <a:latin typeface="Consolas" panose="020B0609020204030204" pitchFamily="49" charset="0"/>
                  <a:ea typeface="Arial Unicode MS" panose="020B0604020202020204" pitchFamily="34" charset="-122"/>
                </a:rPr>
                <a:t>()</a:t>
              </a:r>
              <a:r>
                <a:rPr lang="zh-CN" altLang="en-US" sz="1200" dirty="0" smtClean="0">
                  <a:latin typeface="Consolas" panose="020B0609020204030204" pitchFamily="49" charset="0"/>
                  <a:ea typeface="Arial Unicode MS" panose="020B0604020202020204" pitchFamily="34" charset="-122"/>
                </a:rPr>
                <a:t>／</a:t>
              </a:r>
              <a:r>
                <a:rPr lang="en-US" altLang="zh-CN" sz="1200" b="1" dirty="0" smtClean="0">
                  <a:latin typeface="Consolas" panose="020B0609020204030204" pitchFamily="49" charset="0"/>
                  <a:ea typeface="Arial Unicode MS" panose="020B0604020202020204" pitchFamily="34" charset="-122"/>
                </a:rPr>
                <a:t>apply</a:t>
              </a:r>
              <a:r>
                <a:rPr lang="en-US" altLang="zh-CN" sz="1200" b="1" dirty="0">
                  <a:latin typeface="Consolas" panose="020B0609020204030204" pitchFamily="49" charset="0"/>
                  <a:ea typeface="Arial Unicode MS" panose="020B0604020202020204" pitchFamily="34" charset="-122"/>
                </a:rPr>
                <a:t>()</a:t>
              </a:r>
              <a:r>
                <a:rPr lang="en-US" altLang="zh-CN" sz="1200" dirty="0">
                  <a:latin typeface="Consolas" panose="020B0609020204030204" pitchFamily="49" charset="0"/>
                  <a:ea typeface="Arial Unicode MS" panose="020B0604020202020204" pitchFamily="34" charset="-122"/>
                </a:rPr>
                <a:t> </a:t>
              </a:r>
              <a:r>
                <a:rPr lang="zh-CN" altLang="en-US" sz="1200" dirty="0">
                  <a:latin typeface="Consolas" panose="020B0609020204030204" pitchFamily="49" charset="0"/>
                  <a:ea typeface="Arial Unicode MS" panose="020B0604020202020204" pitchFamily="34" charset="-122"/>
                </a:rPr>
                <a:t>方法</a:t>
              </a:r>
              <a:r>
                <a:rPr lang="zh-CN" altLang="en-US" sz="1200" dirty="0"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597298" y="741145"/>
            <a:ext cx="6353175" cy="5410200"/>
            <a:chOff x="5597298" y="741145"/>
            <a:chExt cx="6353175" cy="5410200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97298" y="741145"/>
              <a:ext cx="6353175" cy="5410200"/>
            </a:xfrm>
            <a:prstGeom prst="rect">
              <a:avLst/>
            </a:prstGeom>
            <a:noFill/>
            <a:ln w="1">
              <a:noFill/>
              <a:miter lim="800000"/>
              <a:headEnd/>
              <a:tailEnd type="none" w="med" len="med"/>
            </a:ln>
            <a:effectLst/>
          </p:spPr>
        </p:pic>
        <p:sp>
          <p:nvSpPr>
            <p:cNvPr id="19" name="矩形 18"/>
            <p:cNvSpPr/>
            <p:nvPr/>
          </p:nvSpPr>
          <p:spPr>
            <a:xfrm>
              <a:off x="10467829" y="918008"/>
              <a:ext cx="1082348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1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原型继承链</a:t>
              </a:r>
              <a:endPara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9834" y="2579590"/>
            <a:ext cx="4993057" cy="2895851"/>
            <a:chOff x="89834" y="2579590"/>
            <a:chExt cx="4993057" cy="2895851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834" y="2579590"/>
              <a:ext cx="4993057" cy="2895851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3941081" y="5021923"/>
              <a:ext cx="902811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作用域</a:t>
              </a:r>
              <a:r>
                <a:rPr lang="zh-CN" altLang="en-US" sz="1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</a:t>
              </a:r>
              <a:endPara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197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835" y="130961"/>
            <a:ext cx="9144000" cy="610184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 smtClean="0"/>
              <a:t>ES5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5" y="867687"/>
            <a:ext cx="6438095" cy="3333333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998" y="1958980"/>
            <a:ext cx="6304762" cy="3723809"/>
          </a:xfrm>
          <a:prstGeom prst="rect">
            <a:avLst/>
          </a:prstGeom>
          <a:ln w="2540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85297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835" y="130961"/>
            <a:ext cx="9144000" cy="610184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/>
              <a:t>let</a:t>
            </a:r>
            <a:r>
              <a:rPr lang="zh-CN" altLang="en-US" sz="3600" b="1" dirty="0"/>
              <a:t>和</a:t>
            </a:r>
            <a:r>
              <a:rPr lang="en-US" altLang="zh-CN" sz="3600" b="1" dirty="0"/>
              <a:t>const</a:t>
            </a:r>
            <a:r>
              <a:rPr lang="zh-CN" altLang="en-US" sz="3600" b="1" dirty="0" smtClean="0"/>
              <a:t>命令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8599" y="1120094"/>
            <a:ext cx="11572875" cy="5175931"/>
          </a:xfrm>
        </p:spPr>
        <p:txBody>
          <a:bodyPr anchor="t"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let</a:t>
            </a:r>
            <a:r>
              <a:rPr lang="zh-CN" altLang="en-US" dirty="0" smtClean="0">
                <a:latin typeface="Consolas" panose="020B0609020204030204" pitchFamily="49" charset="0"/>
              </a:rPr>
              <a:t>命令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Consolas" panose="020B0609020204030204" pitchFamily="49" charset="0"/>
              </a:rPr>
              <a:t>基本</a:t>
            </a:r>
            <a:r>
              <a:rPr lang="zh-CN" altLang="en-US" b="1" dirty="0" smtClean="0">
                <a:latin typeface="Consolas" panose="020B0609020204030204" pitchFamily="49" charset="0"/>
              </a:rPr>
              <a:t>用法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Consolas" panose="020B0609020204030204" pitchFamily="49" charset="0"/>
              </a:rPr>
              <a:t>不存在变量提升 </a:t>
            </a:r>
            <a:endParaRPr lang="en-US" altLang="zh-CN" b="1" dirty="0" smtClean="0">
              <a:latin typeface="Consolas" panose="020B0609020204030204" pitchFamily="49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Consolas" panose="020B0609020204030204" pitchFamily="49" charset="0"/>
              </a:rPr>
              <a:t>暂时性死区 </a:t>
            </a:r>
            <a:endParaRPr lang="zh-CN" altLang="en-US" dirty="0">
              <a:latin typeface="Consolas" panose="020B0609020204030204" pitchFamily="49" charset="0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Consolas" panose="020B0609020204030204" pitchFamily="49" charset="0"/>
              </a:rPr>
              <a:t>块级</a:t>
            </a:r>
            <a:r>
              <a:rPr lang="zh-CN" altLang="en-US" dirty="0" smtClean="0">
                <a:latin typeface="Consolas" panose="020B0609020204030204" pitchFamily="49" charset="0"/>
              </a:rPr>
              <a:t>作用域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{let a…{let a…}alert(a)…}…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：</a:t>
            </a:r>
            <a:r>
              <a:rPr lang="zh-CN" altLang="en-US" dirty="0" smtClean="0">
                <a:latin typeface="Consolas" panose="020B0609020204030204" pitchFamily="49" charset="0"/>
              </a:rPr>
              <a:t>创建新</a:t>
            </a:r>
            <a:r>
              <a:rPr lang="zh-CN" altLang="en-US" dirty="0">
                <a:latin typeface="Consolas" panose="020B0609020204030204" pitchFamily="49" charset="0"/>
              </a:rPr>
              <a:t>作用域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const</a:t>
            </a:r>
            <a:r>
              <a:rPr lang="zh-CN" altLang="en-US" dirty="0" smtClean="0">
                <a:latin typeface="Consolas" panose="020B0609020204030204" pitchFamily="49" charset="0"/>
              </a:rPr>
              <a:t>命令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Const</a:t>
            </a:r>
            <a:r>
              <a:rPr lang="zh-CN" altLang="en-US" dirty="0" smtClean="0">
                <a:latin typeface="Consolas" panose="020B0609020204030204" pitchFamily="49" charset="0"/>
              </a:rPr>
              <a:t>指针</a:t>
            </a:r>
            <a:endParaRPr lang="zh-CN" altLang="en-US" dirty="0">
              <a:latin typeface="Consolas" panose="020B0609020204030204" pitchFamily="49" charset="0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Consolas" panose="020B0609020204030204" pitchFamily="49" charset="0"/>
              </a:rPr>
              <a:t>顶层对象的</a:t>
            </a:r>
            <a:r>
              <a:rPr lang="zh-CN" altLang="en-US" dirty="0" smtClean="0">
                <a:latin typeface="Consolas" panose="020B0609020204030204" pitchFamily="49" charset="0"/>
              </a:rPr>
              <a:t>属性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Consolas" panose="020B0609020204030204" pitchFamily="49" charset="0"/>
              </a:rPr>
              <a:t>ES6</a:t>
            </a:r>
            <a:r>
              <a:rPr lang="zh-CN" altLang="en-US" sz="1800" dirty="0">
                <a:latin typeface="Consolas" panose="020B0609020204030204" pitchFamily="49" charset="0"/>
              </a:rPr>
              <a:t>中，</a:t>
            </a:r>
            <a:r>
              <a:rPr lang="en-US" altLang="zh-CN" sz="1800" dirty="0">
                <a:latin typeface="Consolas" panose="020B0609020204030204" pitchFamily="49" charset="0"/>
              </a:rPr>
              <a:t>var</a:t>
            </a:r>
            <a:r>
              <a:rPr lang="zh-CN" altLang="en-US" sz="1800" dirty="0">
                <a:latin typeface="Consolas" panose="020B0609020204030204" pitchFamily="49" charset="0"/>
              </a:rPr>
              <a:t>命令和</a:t>
            </a:r>
            <a:r>
              <a:rPr lang="en-US" altLang="zh-CN" sz="1800" dirty="0">
                <a:latin typeface="Consolas" panose="020B0609020204030204" pitchFamily="49" charset="0"/>
              </a:rPr>
              <a:t>function</a:t>
            </a:r>
            <a:r>
              <a:rPr lang="zh-CN" altLang="en-US" sz="1800" dirty="0">
                <a:latin typeface="Consolas" panose="020B0609020204030204" pitchFamily="49" charset="0"/>
              </a:rPr>
              <a:t>命令声明的全局变量，依旧是顶层对象（</a:t>
            </a:r>
            <a:r>
              <a:rPr lang="en-US" altLang="zh-CN" sz="1800" dirty="0">
                <a:latin typeface="Consolas" panose="020B0609020204030204" pitchFamily="49" charset="0"/>
              </a:rPr>
              <a:t>window</a:t>
            </a:r>
            <a:r>
              <a:rPr lang="zh-CN" altLang="en-US" sz="1800" dirty="0">
                <a:latin typeface="Consolas" panose="020B0609020204030204" pitchFamily="49" charset="0"/>
              </a:rPr>
              <a:t>）的属性；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Consolas" panose="020B0609020204030204" pitchFamily="49" charset="0"/>
              </a:rPr>
              <a:t>另一方面规定，</a:t>
            </a:r>
            <a:r>
              <a:rPr lang="en-US" altLang="zh-CN" sz="1800" dirty="0">
                <a:latin typeface="Consolas" panose="020B0609020204030204" pitchFamily="49" charset="0"/>
              </a:rPr>
              <a:t>let</a:t>
            </a:r>
            <a:r>
              <a:rPr lang="zh-CN" altLang="en-US" sz="1800" dirty="0">
                <a:latin typeface="Consolas" panose="020B0609020204030204" pitchFamily="49" charset="0"/>
              </a:rPr>
              <a:t>命令、</a:t>
            </a:r>
            <a:r>
              <a:rPr lang="en-US" altLang="zh-CN" sz="1800" dirty="0">
                <a:latin typeface="Consolas" panose="020B0609020204030204" pitchFamily="49" charset="0"/>
              </a:rPr>
              <a:t>const</a:t>
            </a:r>
            <a:r>
              <a:rPr lang="zh-CN" altLang="en-US" sz="1800" dirty="0">
                <a:latin typeface="Consolas" panose="020B0609020204030204" pitchFamily="49" charset="0"/>
              </a:rPr>
              <a:t>命令、</a:t>
            </a:r>
            <a:r>
              <a:rPr lang="en-US" altLang="zh-CN" sz="1800" dirty="0">
                <a:latin typeface="Consolas" panose="020B0609020204030204" pitchFamily="49" charset="0"/>
              </a:rPr>
              <a:t>class</a:t>
            </a:r>
            <a:r>
              <a:rPr lang="zh-CN" altLang="en-US" sz="1800" dirty="0">
                <a:latin typeface="Consolas" panose="020B0609020204030204" pitchFamily="49" charset="0"/>
              </a:rPr>
              <a:t>命令声明的全局变量，不属于顶层对象的属性。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Consolas" panose="020B0609020204030204" pitchFamily="49" charset="0"/>
              </a:rPr>
              <a:t>也就是说，从</a:t>
            </a:r>
            <a:r>
              <a:rPr lang="en-US" altLang="zh-CN" sz="1800" dirty="0">
                <a:latin typeface="Consolas" panose="020B0609020204030204" pitchFamily="49" charset="0"/>
              </a:rPr>
              <a:t>ES6</a:t>
            </a:r>
            <a:r>
              <a:rPr lang="zh-CN" altLang="en-US" sz="1800" dirty="0">
                <a:latin typeface="Consolas" panose="020B0609020204030204" pitchFamily="49" charset="0"/>
              </a:rPr>
              <a:t>开始，全局变量将逐步与顶层对象的属性脱钩。 </a:t>
            </a:r>
          </a:p>
        </p:txBody>
      </p:sp>
      <p:sp>
        <p:nvSpPr>
          <p:cNvPr id="4" name="矩形 3"/>
          <p:cNvSpPr/>
          <p:nvPr/>
        </p:nvSpPr>
        <p:spPr>
          <a:xfrm>
            <a:off x="6343650" y="1473190"/>
            <a:ext cx="4038600" cy="26776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function test()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     </a:t>
            </a:r>
            <a:r>
              <a:rPr lang="en-US" altLang="zh-CN" sz="1400" kern="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var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 sum = 0;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     </a:t>
            </a:r>
            <a:r>
              <a:rPr lang="en-US" altLang="zh-CN" sz="1400" kern="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for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 (</a:t>
            </a:r>
            <a:r>
              <a:rPr lang="en-US" altLang="zh-CN" sz="1400" kern="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var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 i = 0; i &lt; 5; i++)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    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         </a:t>
            </a:r>
            <a:r>
              <a:rPr lang="en-US" altLang="zh-CN" sz="1400" kern="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//...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         </a:t>
            </a:r>
            <a:r>
              <a:rPr lang="en-US" altLang="zh-CN" sz="1400" kern="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for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 (</a:t>
            </a:r>
            <a:r>
              <a:rPr lang="en-US" altLang="zh-CN" sz="1400" kern="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var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 i = 0; i &lt; 3; i++)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        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             sum += i;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       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   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     </a:t>
            </a:r>
            <a:r>
              <a:rPr lang="en-US" altLang="zh-CN" sz="1400" kern="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return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 sum;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  <a:cs typeface="新宋体" panose="02010609030101010101" pitchFamily="49" charset="-122"/>
              </a:rPr>
              <a:t> }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58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835" y="130961"/>
            <a:ext cx="6082365" cy="610184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/>
              <a:t>变量的解构赋值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834" y="866775"/>
            <a:ext cx="11862679" cy="5791199"/>
          </a:xfrm>
        </p:spPr>
        <p:txBody>
          <a:bodyPr anchor="t">
            <a:normAutofit lnSpcReduction="10000"/>
          </a:bodyPr>
          <a:lstStyle/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数组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的解构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赋值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[a, b]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[a,[b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]]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、 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[,,,a]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a, …b]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[a = 123]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[a = f()]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let [bar, foo] = [1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];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不匹配：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undefined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对象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的解构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赋值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a : x, b}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、</a:t>
            </a:r>
            <a:r>
              <a:rPr lang="en-US" altLang="zh-CN" u="sng" dirty="0">
                <a:latin typeface="Consolas" panose="020B0609020204030204" pitchFamily="49" charset="0"/>
                <a:ea typeface="微软雅黑" panose="020B0503020204020204" pitchFamily="34" charset="-122"/>
              </a:rPr>
              <a:t>{x, y = 5</a:t>
            </a:r>
            <a:r>
              <a:rPr lang="en-US" altLang="zh-CN" u="sng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r>
              <a:rPr lang="zh-CN" altLang="en-US" u="sng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、</a:t>
            </a:r>
            <a:r>
              <a:rPr lang="en-US" altLang="zh-CN" u="sng" dirty="0">
                <a:latin typeface="Consolas" panose="020B0609020204030204" pitchFamily="49" charset="0"/>
                <a:ea typeface="微软雅黑" panose="020B0503020204020204" pitchFamily="34" charset="-122"/>
              </a:rPr>
              <a:t>{x:y = 3</a:t>
            </a:r>
            <a:r>
              <a:rPr lang="en-US" altLang="zh-CN" u="sng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 ({a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b})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let { p: [x, { y }] } = obj;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字符串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的解构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赋值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const [a, b, c, d, e] = 'hello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';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let {length : len} = 'hello';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函数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参数的解构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赋值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function add([x, y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])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：参数是数组类型，但接着被解构成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y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function move({x = 0, y = 0} </a:t>
            </a:r>
            <a:r>
              <a:rPr lang="en-US" altLang="zh-CN" b="1" i="1" dirty="0"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b="1" i="1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{}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  <a:p>
            <a:pPr marL="1714500" lvl="3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参数是类类型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1714500" lvl="3" indent="-34290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{x = 0, y = 0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}: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解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构的默认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值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1714500" lvl="3" indent="-342900" algn="l">
              <a:buFont typeface="Wingdings" panose="05000000000000000000" pitchFamily="2" charset="2"/>
              <a:buChar char="l"/>
            </a:pPr>
            <a:r>
              <a:rPr lang="en-US" altLang="zh-CN" b="1" i="1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{}</a:t>
            </a:r>
            <a:r>
              <a:rPr lang="zh-CN" altLang="en-US" b="1" i="1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：</a:t>
            </a:r>
            <a:r>
              <a:rPr lang="zh-CN" altLang="en-US" i="1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参数默认值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function 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move({x, y} </a:t>
            </a:r>
            <a:r>
              <a:rPr lang="en-US" altLang="zh-CN" b="1" i="1" dirty="0">
                <a:latin typeface="Consolas" panose="020B0609020204030204" pitchFamily="49" charset="0"/>
                <a:ea typeface="微软雅黑" panose="020B0503020204020204" pitchFamily="34" charset="-122"/>
              </a:rPr>
              <a:t>= { x: 0, y: 0 </a:t>
            </a:r>
            <a:r>
              <a:rPr lang="en-US" altLang="zh-CN" b="1" i="1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用途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交换变量的值</a:t>
            </a:r>
          </a:p>
        </p:txBody>
      </p:sp>
    </p:spTree>
    <p:extLst>
      <p:ext uri="{BB962C8B-B14F-4D97-AF65-F5344CB8AC3E}">
        <p14:creationId xmlns:p14="http://schemas.microsoft.com/office/powerpoint/2010/main" val="146547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835" y="130961"/>
            <a:ext cx="4748865" cy="610184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/>
              <a:t>字符串的扩展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835" y="653143"/>
            <a:ext cx="11862679" cy="6123214"/>
          </a:xfrm>
        </p:spPr>
        <p:txBody>
          <a:bodyPr anchor="ctr">
            <a:normAutofit fontScale="92500" lnSpcReduction="20000"/>
          </a:bodyPr>
          <a:lstStyle/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Consolas" panose="020B0609020204030204" pitchFamily="49" charset="0"/>
              </a:rPr>
              <a:t> 字符的</a:t>
            </a:r>
            <a:r>
              <a:rPr lang="en-US" altLang="zh-CN" dirty="0">
                <a:latin typeface="Consolas" panose="020B0609020204030204" pitchFamily="49" charset="0"/>
              </a:rPr>
              <a:t>Unicode</a:t>
            </a:r>
            <a:r>
              <a:rPr lang="zh-CN" altLang="en-US" dirty="0">
                <a:latin typeface="Consolas" panose="020B0609020204030204" pitchFamily="49" charset="0"/>
              </a:rPr>
              <a:t>表示</a:t>
            </a:r>
            <a:r>
              <a:rPr lang="zh-CN" altLang="en-US" dirty="0" smtClean="0">
                <a:latin typeface="Consolas" panose="020B0609020204030204" pitchFamily="49" charset="0"/>
              </a:rPr>
              <a:t>法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sz="19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UTF-16</a:t>
            </a:r>
            <a:r>
              <a:rPr lang="zh-CN" altLang="en-US" dirty="0">
                <a:latin typeface="Consolas" panose="020B0609020204030204" pitchFamily="49" charset="0"/>
              </a:rPr>
              <a:t>：</a:t>
            </a:r>
            <a:r>
              <a:rPr lang="zh-CN" altLang="en-US" dirty="0" smtClean="0">
                <a:latin typeface="Consolas" panose="020B0609020204030204" pitchFamily="49" charset="0"/>
              </a:rPr>
              <a:t>高代理</a:t>
            </a:r>
            <a:r>
              <a:rPr lang="zh-CN" altLang="en-US" dirty="0">
                <a:latin typeface="Consolas" panose="020B0609020204030204" pitchFamily="49" charset="0"/>
              </a:rPr>
              <a:t>位</a:t>
            </a:r>
            <a:r>
              <a:rPr lang="zh-CN" altLang="en-US" dirty="0" smtClean="0">
                <a:latin typeface="Consolas" panose="020B0609020204030204" pitchFamily="49" charset="0"/>
              </a:rPr>
              <a:t>（</a:t>
            </a:r>
            <a:r>
              <a:rPr lang="en-US" altLang="zh-CN" dirty="0">
                <a:latin typeface="Consolas" panose="020B0609020204030204" pitchFamily="49" charset="0"/>
              </a:rPr>
              <a:t>0xD800..0xDBFF</a:t>
            </a:r>
            <a:r>
              <a:rPr lang="zh-CN" altLang="en-US" dirty="0">
                <a:latin typeface="Consolas" panose="020B0609020204030204" pitchFamily="49" charset="0"/>
              </a:rPr>
              <a:t>）</a:t>
            </a:r>
            <a:r>
              <a:rPr lang="zh-CN" altLang="en-US" dirty="0" smtClean="0">
                <a:latin typeface="Consolas" panose="020B0609020204030204" pitchFamily="49" charset="0"/>
              </a:rPr>
              <a:t>低代理</a:t>
            </a:r>
            <a:r>
              <a:rPr lang="zh-CN" altLang="en-US" dirty="0">
                <a:latin typeface="Consolas" panose="020B0609020204030204" pitchFamily="49" charset="0"/>
              </a:rPr>
              <a:t>位</a:t>
            </a:r>
            <a:r>
              <a:rPr lang="zh-CN" altLang="en-US" dirty="0" smtClean="0">
                <a:latin typeface="Consolas" panose="020B0609020204030204" pitchFamily="49" charset="0"/>
              </a:rPr>
              <a:t>（</a:t>
            </a:r>
            <a:r>
              <a:rPr lang="en-US" altLang="zh-CN" dirty="0">
                <a:latin typeface="Consolas" panose="020B0609020204030204" pitchFamily="49" charset="0"/>
              </a:rPr>
              <a:t>0xDC00..0xDFFF</a:t>
            </a:r>
            <a:r>
              <a:rPr lang="zh-CN" altLang="en-US" dirty="0" smtClean="0">
                <a:latin typeface="Consolas" panose="020B0609020204030204" pitchFamily="49" charset="0"/>
              </a:rPr>
              <a:t>）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"\u{20BB7}"</a:t>
            </a:r>
            <a:endParaRPr lang="zh-CN" altLang="en-US" dirty="0">
              <a:latin typeface="Consolas" panose="020B0609020204030204" pitchFamily="49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codePointAt(</a:t>
            </a:r>
            <a:r>
              <a:rPr lang="en-US" altLang="zh-CN" sz="1400" dirty="0">
                <a:latin typeface="Consolas" panose="020B0609020204030204" pitchFamily="49" charset="0"/>
              </a:rPr>
              <a:t>index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0</a:t>
            </a:r>
            <a:r>
              <a:rPr lang="zh-CN" altLang="en-US" dirty="0" smtClean="0">
                <a:latin typeface="Consolas" panose="020B0609020204030204" pitchFamily="49" charset="0"/>
              </a:rPr>
              <a:t>：</a:t>
            </a:r>
            <a:r>
              <a:rPr lang="zh-CN" altLang="en-US" dirty="0">
                <a:latin typeface="Consolas" panose="020B0609020204030204" pitchFamily="49" charset="0"/>
              </a:rPr>
              <a:t>高</a:t>
            </a:r>
            <a:r>
              <a:rPr lang="zh-CN" altLang="en-US" dirty="0" smtClean="0">
                <a:latin typeface="Consolas" panose="020B0609020204030204" pitchFamily="49" charset="0"/>
              </a:rPr>
              <a:t>代理</a:t>
            </a:r>
            <a:r>
              <a:rPr lang="en-US" altLang="zh-CN" dirty="0" smtClean="0">
                <a:latin typeface="Consolas" panose="020B0609020204030204" pitchFamily="49" charset="0"/>
              </a:rPr>
              <a:t>+</a:t>
            </a:r>
            <a:r>
              <a:rPr lang="zh-CN" altLang="en-US" dirty="0" smtClean="0">
                <a:latin typeface="Consolas" panose="020B0609020204030204" pitchFamily="49" charset="0"/>
              </a:rPr>
              <a:t>低</a:t>
            </a:r>
            <a:r>
              <a:rPr lang="zh-CN" altLang="en-US" dirty="0">
                <a:latin typeface="Consolas" panose="020B0609020204030204" pitchFamily="49" charset="0"/>
              </a:rPr>
              <a:t>代理；</a:t>
            </a:r>
            <a:r>
              <a:rPr lang="en-US" altLang="zh-CN" dirty="0" smtClean="0">
                <a:latin typeface="Consolas" panose="020B0609020204030204" pitchFamily="49" charset="0"/>
              </a:rPr>
              <a:t>1</a:t>
            </a:r>
            <a:r>
              <a:rPr lang="zh-CN" altLang="en-US" dirty="0" smtClean="0">
                <a:latin typeface="Consolas" panose="020B0609020204030204" pitchFamily="49" charset="0"/>
              </a:rPr>
              <a:t>：低代理位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b="1" i="1" dirty="0" smtClean="0">
                <a:latin typeface="Consolas" panose="020B0609020204030204" pitchFamily="49" charset="0"/>
              </a:rPr>
              <a:t>char</a:t>
            </a:r>
            <a:r>
              <a:rPr lang="en-US" altLang="zh-CN" dirty="0" smtClean="0">
                <a:latin typeface="Consolas" panose="020B0609020204030204" pitchFamily="49" charset="0"/>
              </a:rPr>
              <a:t>CodeAt(</a:t>
            </a:r>
            <a:r>
              <a:rPr lang="en-US" altLang="zh-CN" sz="1400" dirty="0" smtClean="0">
                <a:latin typeface="Consolas" panose="020B0609020204030204" pitchFamily="49" charset="0"/>
              </a:rPr>
              <a:t>index</a:t>
            </a:r>
            <a:r>
              <a:rPr lang="en-US" altLang="zh-CN" dirty="0" smtClean="0">
                <a:latin typeface="Consolas" panose="020B0609020204030204" pitchFamily="49" charset="0"/>
              </a:rPr>
              <a:t>)</a:t>
            </a:r>
            <a:r>
              <a:rPr lang="zh-CN" altLang="en-US" dirty="0" smtClean="0">
                <a:latin typeface="Consolas" panose="020B0609020204030204" pitchFamily="49" charset="0"/>
              </a:rPr>
              <a:t>（</a:t>
            </a:r>
            <a:r>
              <a:rPr lang="en-US" altLang="zh-CN" dirty="0" smtClean="0">
                <a:latin typeface="Consolas" panose="020B0609020204030204" pitchFamily="49" charset="0"/>
              </a:rPr>
              <a:t>ES5</a:t>
            </a:r>
            <a:r>
              <a:rPr lang="zh-CN" altLang="en-US" dirty="0" smtClean="0">
                <a:latin typeface="Consolas" panose="020B0609020204030204" pitchFamily="49" charset="0"/>
              </a:rPr>
              <a:t>） 高代理位</a:t>
            </a:r>
            <a:r>
              <a:rPr lang="en-US" altLang="zh-CN" dirty="0" smtClean="0">
                <a:latin typeface="Consolas" panose="020B0609020204030204" pitchFamily="49" charset="0"/>
              </a:rPr>
              <a:t>/</a:t>
            </a:r>
            <a:r>
              <a:rPr lang="zh-CN" altLang="en-US" dirty="0" smtClean="0">
                <a:latin typeface="Consolas" panose="020B0609020204030204" pitchFamily="49" charset="0"/>
              </a:rPr>
              <a:t>低</a:t>
            </a:r>
            <a:r>
              <a:rPr lang="zh-CN" altLang="en-US" dirty="0">
                <a:latin typeface="Consolas" panose="020B0609020204030204" pitchFamily="49" charset="0"/>
              </a:rPr>
              <a:t>代理位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b="1" i="1" dirty="0" smtClean="0">
                <a:latin typeface="Consolas" panose="020B0609020204030204" pitchFamily="49" charset="0"/>
              </a:rPr>
              <a:t>char</a:t>
            </a:r>
            <a:r>
              <a:rPr lang="en-US" altLang="zh-CN" dirty="0" smtClean="0">
                <a:latin typeface="Consolas" panose="020B0609020204030204" pitchFamily="49" charset="0"/>
              </a:rPr>
              <a:t>At(</a:t>
            </a:r>
            <a:r>
              <a:rPr lang="en-US" altLang="zh-CN" sz="1400" dirty="0" smtClean="0">
                <a:latin typeface="Consolas" panose="020B0609020204030204" pitchFamily="49" charset="0"/>
              </a:rPr>
              <a:t>index</a:t>
            </a:r>
            <a:r>
              <a:rPr lang="en-US" altLang="zh-CN" dirty="0" smtClean="0">
                <a:latin typeface="Consolas" panose="020B0609020204030204" pitchFamily="49" charset="0"/>
              </a:rPr>
              <a:t>)</a:t>
            </a:r>
            <a:r>
              <a:rPr lang="zh-CN" altLang="en-US" dirty="0" smtClean="0">
                <a:latin typeface="Consolas" panose="020B0609020204030204" pitchFamily="49" charset="0"/>
              </a:rPr>
              <a:t>（</a:t>
            </a:r>
            <a:r>
              <a:rPr lang="en-US" altLang="zh-CN" dirty="0" smtClean="0">
                <a:latin typeface="Consolas" panose="020B0609020204030204" pitchFamily="49" charset="0"/>
              </a:rPr>
              <a:t>ES5</a:t>
            </a:r>
            <a:r>
              <a:rPr lang="zh-CN" altLang="en-US" dirty="0" smtClean="0">
                <a:latin typeface="Consolas" panose="020B0609020204030204" pitchFamily="49" charset="0"/>
              </a:rPr>
              <a:t>） （高</a:t>
            </a:r>
            <a:r>
              <a:rPr lang="zh-CN" altLang="en-US" dirty="0">
                <a:latin typeface="Consolas" panose="020B0609020204030204" pitchFamily="49" charset="0"/>
              </a:rPr>
              <a:t>代理位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zh-CN" altLang="en-US" dirty="0">
                <a:latin typeface="Consolas" panose="020B0609020204030204" pitchFamily="49" charset="0"/>
              </a:rPr>
              <a:t>低</a:t>
            </a:r>
            <a:r>
              <a:rPr lang="zh-CN" altLang="en-US" dirty="0" smtClean="0">
                <a:latin typeface="Consolas" panose="020B0609020204030204" pitchFamily="49" charset="0"/>
              </a:rPr>
              <a:t>代理</a:t>
            </a:r>
            <a:r>
              <a:rPr lang="zh-CN" altLang="en-US" dirty="0" smtClean="0">
                <a:latin typeface="Consolas" panose="020B0609020204030204" pitchFamily="49" charset="0"/>
              </a:rPr>
              <a:t>）各自代表</a:t>
            </a:r>
            <a:r>
              <a:rPr lang="zh-CN" altLang="en-US" dirty="0" smtClean="0">
                <a:latin typeface="Consolas" panose="020B0609020204030204" pitchFamily="49" charset="0"/>
              </a:rPr>
              <a:t>的字符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String.fromCodePoint(</a:t>
            </a:r>
            <a:r>
              <a:rPr lang="zh-CN" altLang="en-US" sz="1400" dirty="0" smtClean="0">
                <a:latin typeface="Consolas" panose="020B0609020204030204" pitchFamily="49" charset="0"/>
              </a:rPr>
              <a:t>代码点</a:t>
            </a:r>
            <a:r>
              <a:rPr lang="en-US" altLang="zh-CN" dirty="0" smtClean="0">
                <a:latin typeface="Consolas" panose="020B0609020204030204" pitchFamily="49" charset="0"/>
              </a:rPr>
              <a:t>)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Consolas" panose="020B0609020204030204" pitchFamily="49" charset="0"/>
              </a:rPr>
              <a:t>正确返回</a:t>
            </a:r>
            <a:r>
              <a:rPr lang="zh-CN" altLang="en-US" dirty="0" smtClean="0">
                <a:latin typeface="Consolas" panose="020B0609020204030204" pitchFamily="49" charset="0"/>
              </a:rPr>
              <a:t>所有代码点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String.from</a:t>
            </a:r>
            <a:r>
              <a:rPr lang="en-US" altLang="zh-CN" b="1" i="1" dirty="0" smtClean="0">
                <a:latin typeface="Consolas" panose="020B0609020204030204" pitchFamily="49" charset="0"/>
              </a:rPr>
              <a:t>Char</a:t>
            </a:r>
            <a:r>
              <a:rPr lang="en-US" altLang="zh-CN" dirty="0" smtClean="0">
                <a:latin typeface="Consolas" panose="020B0609020204030204" pitchFamily="49" charset="0"/>
              </a:rPr>
              <a:t>Code(</a:t>
            </a:r>
            <a:r>
              <a:rPr lang="zh-CN" altLang="en-US" dirty="0" smtClean="0">
                <a:latin typeface="Consolas" panose="020B0609020204030204" pitchFamily="49" charset="0"/>
              </a:rPr>
              <a:t>代码点</a:t>
            </a:r>
            <a:r>
              <a:rPr lang="en-US" altLang="zh-CN" dirty="0" smtClean="0">
                <a:latin typeface="Consolas" panose="020B0609020204030204" pitchFamily="49" charset="0"/>
              </a:rPr>
              <a:t>) </a:t>
            </a:r>
            <a:r>
              <a:rPr lang="zh-CN" altLang="en-US" dirty="0" smtClean="0">
                <a:latin typeface="Consolas" panose="020B0609020204030204" pitchFamily="49" charset="0"/>
              </a:rPr>
              <a:t>小于</a:t>
            </a:r>
            <a:r>
              <a:rPr lang="en-US" altLang="zh-CN" dirty="0" smtClean="0">
                <a:latin typeface="Consolas" panose="020B0609020204030204" pitchFamily="49" charset="0"/>
              </a:rPr>
              <a:t>0xFFFF(</a:t>
            </a:r>
            <a:r>
              <a:rPr lang="zh-CN" altLang="en-US" dirty="0" smtClean="0">
                <a:latin typeface="Consolas" panose="020B0609020204030204" pitchFamily="49" charset="0"/>
              </a:rPr>
              <a:t>否则舍弃高</a:t>
            </a:r>
            <a:r>
              <a:rPr lang="en-US" altLang="zh-CN" dirty="0" smtClean="0">
                <a:latin typeface="Consolas" panose="020B0609020204030204" pitchFamily="49" charset="0"/>
              </a:rPr>
              <a:t>2</a:t>
            </a:r>
            <a:r>
              <a:rPr lang="zh-CN" altLang="en-US" dirty="0" smtClean="0">
                <a:latin typeface="Consolas" panose="020B0609020204030204" pitchFamily="49" charset="0"/>
              </a:rPr>
              <a:t>位</a:t>
            </a:r>
            <a:r>
              <a:rPr lang="en-US" altLang="zh-CN" dirty="0" smtClean="0">
                <a:latin typeface="Consolas" panose="020B0609020204030204" pitchFamily="49" charset="0"/>
              </a:rPr>
              <a:t>)</a:t>
            </a:r>
            <a:r>
              <a:rPr lang="zh-CN" altLang="en-US" dirty="0" smtClean="0">
                <a:latin typeface="Consolas" panose="020B0609020204030204" pitchFamily="49" charset="0"/>
              </a:rPr>
              <a:t>的</a:t>
            </a:r>
            <a:r>
              <a:rPr lang="zh-CN" altLang="en-US" dirty="0" smtClean="0">
                <a:latin typeface="Consolas" panose="020B0609020204030204" pitchFamily="49" charset="0"/>
              </a:rPr>
              <a:t>字符字符串</a:t>
            </a:r>
            <a:r>
              <a:rPr lang="zh-CN" altLang="en-US" dirty="0">
                <a:latin typeface="Consolas" panose="020B0609020204030204" pitchFamily="49" charset="0"/>
              </a:rPr>
              <a:t>的遍历器</a:t>
            </a:r>
            <a:r>
              <a:rPr lang="zh-CN" altLang="en-US" dirty="0" smtClean="0">
                <a:latin typeface="Consolas" panose="020B0609020204030204" pitchFamily="49" charset="0"/>
              </a:rPr>
              <a:t>接口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for (let </a:t>
            </a:r>
            <a:r>
              <a:rPr lang="en-US" altLang="zh-CN" dirty="0" smtClean="0">
                <a:latin typeface="Consolas" panose="020B0609020204030204" pitchFamily="49" charset="0"/>
              </a:rPr>
              <a:t>c </a:t>
            </a:r>
            <a:r>
              <a:rPr lang="en-US" altLang="zh-CN" dirty="0">
                <a:latin typeface="Consolas" panose="020B0609020204030204" pitchFamily="49" charset="0"/>
              </a:rPr>
              <a:t>of 'foo') </a:t>
            </a:r>
            <a:r>
              <a:rPr lang="en-US" altLang="zh-CN" dirty="0" smtClean="0">
                <a:latin typeface="Consolas" panose="020B0609020204030204" pitchFamily="49" charset="0"/>
              </a:rPr>
              <a:t>{…}</a:t>
            </a:r>
            <a:endParaRPr lang="zh-CN" altLang="en-US" dirty="0">
              <a:latin typeface="Consolas" panose="020B0609020204030204" pitchFamily="49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String.at(</a:t>
            </a:r>
            <a:r>
              <a:rPr lang="en-US" altLang="zh-CN" sz="1400" dirty="0" smtClean="0">
                <a:latin typeface="Consolas" panose="020B0609020204030204" pitchFamily="49" charset="0"/>
              </a:rPr>
              <a:t>index</a:t>
            </a:r>
            <a:r>
              <a:rPr lang="en-US" altLang="zh-CN" dirty="0" smtClean="0">
                <a:latin typeface="Consolas" panose="020B0609020204030204" pitchFamily="49" charset="0"/>
              </a:rPr>
              <a:t>)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Consolas" panose="020B0609020204030204" pitchFamily="49" charset="0"/>
              </a:rPr>
              <a:t>可以正常返回大于</a:t>
            </a:r>
            <a:r>
              <a:rPr lang="en-US" altLang="zh-CN" dirty="0">
                <a:latin typeface="Consolas" panose="020B0609020204030204" pitchFamily="49" charset="0"/>
              </a:rPr>
              <a:t>0xFFFF</a:t>
            </a:r>
            <a:r>
              <a:rPr lang="zh-CN" altLang="en-US" dirty="0">
                <a:latin typeface="Consolas" panose="020B0609020204030204" pitchFamily="49" charset="0"/>
              </a:rPr>
              <a:t>的</a:t>
            </a:r>
            <a:r>
              <a:rPr lang="zh-CN" altLang="en-US" dirty="0" smtClean="0">
                <a:latin typeface="Consolas" panose="020B0609020204030204" pitchFamily="49" charset="0"/>
              </a:rPr>
              <a:t>字符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normalize()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Consolas" panose="020B0609020204030204" pitchFamily="49" charset="0"/>
              </a:rPr>
              <a:t>欧洲语言有语调符号和重音符号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includes</a:t>
            </a:r>
            <a:r>
              <a:rPr lang="en-US" altLang="zh-CN" dirty="0" smtClean="0">
                <a:latin typeface="Consolas" panose="020B0609020204030204" pitchFamily="49" charset="0"/>
              </a:rPr>
              <a:t>(</a:t>
            </a:r>
            <a:r>
              <a:rPr lang="zh-CN" altLang="en-US" sz="13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子字符串</a:t>
            </a:r>
            <a:r>
              <a:rPr lang="en-US" altLang="zh-CN" dirty="0" smtClean="0">
                <a:latin typeface="Consolas" panose="020B0609020204030204" pitchFamily="49" charset="0"/>
              </a:rPr>
              <a:t>), </a:t>
            </a:r>
            <a:r>
              <a:rPr lang="en-US" altLang="zh-CN" dirty="0" err="1">
                <a:latin typeface="Consolas" panose="020B0609020204030204" pitchFamily="49" charset="0"/>
              </a:rPr>
              <a:t>startsWith</a:t>
            </a:r>
            <a:r>
              <a:rPr lang="en-US" altLang="zh-CN" dirty="0" smtClean="0">
                <a:latin typeface="Consolas" panose="020B0609020204030204" pitchFamily="49" charset="0"/>
              </a:rPr>
              <a:t>(</a:t>
            </a:r>
            <a:r>
              <a:rPr lang="zh-CN" altLang="en-US" sz="1300" dirty="0">
                <a:solidFill>
                  <a:schemeClr val="tx1"/>
                </a:solidFill>
                <a:latin typeface="Consolas" panose="020B0609020204030204" pitchFamily="49" charset="0"/>
              </a:rPr>
              <a:t>子字符串</a:t>
            </a:r>
            <a:r>
              <a:rPr lang="en-US" altLang="zh-CN" dirty="0" smtClean="0">
                <a:latin typeface="Consolas" panose="020B0609020204030204" pitchFamily="49" charset="0"/>
              </a:rPr>
              <a:t>), </a:t>
            </a:r>
            <a:r>
              <a:rPr lang="en-US" altLang="zh-CN" dirty="0" err="1">
                <a:latin typeface="Consolas" panose="020B0609020204030204" pitchFamily="49" charset="0"/>
              </a:rPr>
              <a:t>endsWith</a:t>
            </a:r>
            <a:r>
              <a:rPr lang="en-US" altLang="zh-CN" dirty="0" smtClean="0">
                <a:latin typeface="Consolas" panose="020B0609020204030204" pitchFamily="49" charset="0"/>
              </a:rPr>
              <a:t>(</a:t>
            </a:r>
            <a:r>
              <a:rPr lang="zh-CN" altLang="en-US" sz="1300" dirty="0">
                <a:solidFill>
                  <a:schemeClr val="tx1"/>
                </a:solidFill>
                <a:latin typeface="Consolas" panose="020B0609020204030204" pitchFamily="49" charset="0"/>
              </a:rPr>
              <a:t>子字符串</a:t>
            </a:r>
            <a:r>
              <a:rPr lang="en-US" altLang="zh-CN" dirty="0" smtClean="0">
                <a:latin typeface="Consolas" panose="020B0609020204030204" pitchFamily="49" charset="0"/>
              </a:rPr>
              <a:t>), </a:t>
            </a:r>
            <a:r>
              <a:rPr lang="en-US" altLang="zh-CN" dirty="0" smtClean="0">
                <a:latin typeface="Consolas" panose="020B0609020204030204" pitchFamily="49" charset="0"/>
              </a:rPr>
              <a:t>repeat(</a:t>
            </a:r>
            <a:r>
              <a:rPr lang="en-US" altLang="zh-CN" sz="1500" dirty="0" smtClean="0">
                <a:latin typeface="Consolas" panose="020B0609020204030204" pitchFamily="49" charset="0"/>
              </a:rPr>
              <a:t>count</a:t>
            </a:r>
            <a:r>
              <a:rPr lang="en-US" altLang="zh-CN" dirty="0" smtClean="0">
                <a:latin typeface="Consolas" panose="020B0609020204030204" pitchFamily="49" charset="0"/>
              </a:rPr>
              <a:t>)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Consolas" panose="020B0609020204030204" pitchFamily="49" charset="0"/>
              </a:rPr>
              <a:t>第二个参数，表示开始搜索的</a:t>
            </a:r>
            <a:r>
              <a:rPr lang="zh-CN" altLang="en-US" dirty="0" smtClean="0">
                <a:latin typeface="Consolas" panose="020B0609020204030204" pitchFamily="49" charset="0"/>
              </a:rPr>
              <a:t>位置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Consolas" panose="020B0609020204030204" pitchFamily="49" charset="0"/>
              </a:rPr>
              <a:t>返回</a:t>
            </a:r>
            <a:r>
              <a:rPr lang="zh-CN" altLang="en-US" dirty="0">
                <a:latin typeface="Consolas" panose="020B0609020204030204" pitchFamily="49" charset="0"/>
              </a:rPr>
              <a:t>一个新字符串，表示将原字符串重复</a:t>
            </a:r>
            <a:r>
              <a:rPr lang="en-US" altLang="zh-CN" dirty="0">
                <a:latin typeface="Consolas" panose="020B0609020204030204" pitchFamily="49" charset="0"/>
              </a:rPr>
              <a:t>n</a:t>
            </a:r>
            <a:r>
              <a:rPr lang="zh-CN" altLang="en-US" dirty="0">
                <a:latin typeface="Consolas" panose="020B0609020204030204" pitchFamily="49" charset="0"/>
              </a:rPr>
              <a:t>次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padStart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  <a:r>
              <a:rPr lang="zh-CN" altLang="en-US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padEnd</a:t>
            </a:r>
            <a:r>
              <a:rPr lang="en-US" altLang="zh-CN" dirty="0" smtClean="0">
                <a:latin typeface="Consolas" panose="020B0609020204030204" pitchFamily="49" charset="0"/>
              </a:rPr>
              <a:t>()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1</a:t>
            </a:r>
            <a:r>
              <a:rPr lang="zh-CN" altLang="en-US" dirty="0" smtClean="0">
                <a:latin typeface="Consolas" panose="020B0609020204030204" pitchFamily="49" charset="0"/>
              </a:rPr>
              <a:t>参</a:t>
            </a:r>
            <a:r>
              <a:rPr lang="zh-CN" altLang="en-US" dirty="0">
                <a:latin typeface="Consolas" panose="020B0609020204030204" pitchFamily="49" charset="0"/>
              </a:rPr>
              <a:t>：</a:t>
            </a:r>
            <a:r>
              <a:rPr lang="zh-CN" altLang="en-US" dirty="0" smtClean="0">
                <a:latin typeface="Consolas" panose="020B0609020204030204" pitchFamily="49" charset="0"/>
              </a:rPr>
              <a:t>字符串</a:t>
            </a:r>
            <a:r>
              <a:rPr lang="zh-CN" altLang="en-US" dirty="0" smtClean="0">
                <a:latin typeface="Consolas" panose="020B0609020204030204" pitchFamily="49" charset="0"/>
              </a:rPr>
              <a:t>补齐后</a:t>
            </a:r>
            <a:r>
              <a:rPr lang="zh-CN" altLang="en-US" dirty="0" smtClean="0">
                <a:latin typeface="Consolas" panose="020B0609020204030204" pitchFamily="49" charset="0"/>
              </a:rPr>
              <a:t>的总长度</a:t>
            </a:r>
            <a:r>
              <a:rPr lang="zh-CN" altLang="en-US" dirty="0" smtClean="0">
                <a:latin typeface="Consolas" panose="020B0609020204030204" pitchFamily="49" charset="0"/>
              </a:rPr>
              <a:t>；</a:t>
            </a:r>
            <a:r>
              <a:rPr lang="en-US" altLang="zh-CN" dirty="0" smtClean="0">
                <a:latin typeface="Consolas" panose="020B0609020204030204" pitchFamily="49" charset="0"/>
              </a:rPr>
              <a:t>2</a:t>
            </a:r>
            <a:r>
              <a:rPr lang="zh-CN" altLang="en-US" dirty="0" smtClean="0">
                <a:latin typeface="Consolas" panose="020B0609020204030204" pitchFamily="49" charset="0"/>
              </a:rPr>
              <a:t>参：补</a:t>
            </a:r>
            <a:r>
              <a:rPr lang="zh-CN" altLang="en-US" dirty="0">
                <a:latin typeface="Consolas" panose="020B0609020204030204" pitchFamily="49" charset="0"/>
              </a:rPr>
              <a:t>全的</a:t>
            </a:r>
            <a:r>
              <a:rPr lang="zh-CN" altLang="en-US" dirty="0" smtClean="0">
                <a:latin typeface="Consolas" panose="020B0609020204030204" pitchFamily="49" charset="0"/>
              </a:rPr>
              <a:t>字符串</a:t>
            </a:r>
            <a:r>
              <a:rPr lang="zh-CN" altLang="en-US" dirty="0">
                <a:latin typeface="Consolas" panose="020B0609020204030204" pitchFamily="49" charset="0"/>
              </a:rPr>
              <a:t>（</a:t>
            </a:r>
            <a:r>
              <a:rPr lang="zh-CN" altLang="en-US" dirty="0" smtClean="0">
                <a:latin typeface="Consolas" panose="020B0609020204030204" pitchFamily="49" charset="0"/>
              </a:rPr>
              <a:t>省略时）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1</a:t>
            </a:r>
            <a:r>
              <a:rPr lang="zh-CN" altLang="en-US" dirty="0" smtClean="0">
                <a:latin typeface="Consolas" panose="020B0609020204030204" pitchFamily="49" charset="0"/>
              </a:rPr>
              <a:t>参小于</a:t>
            </a:r>
            <a:r>
              <a:rPr lang="en-US" altLang="zh-CN" dirty="0" smtClean="0">
                <a:latin typeface="Consolas" panose="020B0609020204030204" pitchFamily="49" charset="0"/>
              </a:rPr>
              <a:t>/</a:t>
            </a:r>
            <a:r>
              <a:rPr lang="zh-CN" altLang="en-US" dirty="0" smtClean="0">
                <a:latin typeface="Consolas" panose="020B0609020204030204" pitchFamily="49" charset="0"/>
              </a:rPr>
              <a:t>大于总长度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Consolas" panose="020B0609020204030204" pitchFamily="49" charset="0"/>
              </a:rPr>
              <a:t>模板字符串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Consolas" panose="020B0609020204030204" pitchFamily="49" charset="0"/>
              </a:rPr>
              <a:t>多</a:t>
            </a:r>
            <a:r>
              <a:rPr lang="zh-CN" altLang="en-US" dirty="0">
                <a:latin typeface="Consolas" panose="020B0609020204030204" pitchFamily="49" charset="0"/>
              </a:rPr>
              <a:t>行</a:t>
            </a:r>
            <a:r>
              <a:rPr lang="zh-CN" altLang="en-US" dirty="0" smtClean="0">
                <a:latin typeface="Consolas" panose="020B0609020204030204" pitchFamily="49" charset="0"/>
              </a:rPr>
              <a:t>字符串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`${}`</a:t>
            </a:r>
            <a:endParaRPr lang="zh-CN" altLang="en-US" dirty="0" smtClean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21171" y="1243919"/>
            <a:ext cx="49313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JavaScript</a:t>
            </a:r>
            <a:r>
              <a:rPr lang="zh-CN" altLang="en-US" dirty="0" smtClean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内部</a:t>
            </a:r>
            <a:r>
              <a:rPr lang="zh-CN" altLang="en-US" dirty="0" smtClean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使用</a:t>
            </a:r>
            <a:r>
              <a:rPr lang="en-US" altLang="zh-CN" sz="2800" dirty="0" smtClean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UTF-16</a:t>
            </a:r>
            <a:r>
              <a:rPr lang="zh-CN" altLang="en-US" dirty="0" smtClean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表示字符串</a:t>
            </a:r>
            <a:endParaRPr lang="zh-CN" altLang="en-US" dirty="0">
              <a:solidFill>
                <a:srgbClr val="FFFF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397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835" y="130961"/>
            <a:ext cx="9144000" cy="610184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 smtClean="0"/>
              <a:t>正则表达式的</a:t>
            </a:r>
            <a:r>
              <a:rPr lang="zh-CN" altLang="en-US" sz="3600" b="1" dirty="0"/>
              <a:t>扩展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835" y="966158"/>
            <a:ext cx="8044516" cy="2734574"/>
          </a:xfrm>
        </p:spPr>
        <p:txBody>
          <a:bodyPr anchor="t">
            <a:normAutofit/>
          </a:bodyPr>
          <a:lstStyle/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u</a:t>
            </a:r>
            <a:r>
              <a:rPr lang="zh-CN" altLang="en-US" dirty="0" smtClean="0">
                <a:latin typeface="Consolas" panose="020B0609020204030204" pitchFamily="49" charset="0"/>
              </a:rPr>
              <a:t>修饰符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Unicode</a:t>
            </a:r>
            <a:r>
              <a:rPr lang="zh-CN" altLang="en-US" dirty="0" smtClean="0">
                <a:latin typeface="Consolas" panose="020B0609020204030204" pitchFamily="49" charset="0"/>
              </a:rPr>
              <a:t>模式（</a:t>
            </a:r>
            <a:r>
              <a:rPr lang="en-US" altLang="zh-CN" dirty="0">
                <a:latin typeface="Consolas" panose="020B0609020204030204" pitchFamily="49" charset="0"/>
              </a:rPr>
              <a:t>&gt;\</a:t>
            </a:r>
            <a:r>
              <a:rPr lang="en-US" altLang="zh-CN" dirty="0" smtClean="0">
                <a:latin typeface="Consolas" panose="020B0609020204030204" pitchFamily="49" charset="0"/>
              </a:rPr>
              <a:t>uFFFF</a:t>
            </a:r>
            <a:r>
              <a:rPr lang="zh-CN" altLang="en-US" dirty="0" smtClean="0">
                <a:latin typeface="Consolas" panose="020B0609020204030204" pitchFamily="49" charset="0"/>
              </a:rPr>
              <a:t>）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Consolas" panose="020B0609020204030204" pitchFamily="49" charset="0"/>
              </a:rPr>
              <a:t>点</a:t>
            </a:r>
            <a:r>
              <a:rPr lang="zh-CN" altLang="en-US" dirty="0" smtClean="0">
                <a:latin typeface="Consolas" panose="020B0609020204030204" pitchFamily="49" charset="0"/>
              </a:rPr>
              <a:t>字符</a:t>
            </a:r>
            <a:r>
              <a:rPr lang="en-US" altLang="zh-CN" dirty="0" smtClean="0">
                <a:latin typeface="Consolas" panose="020B0609020204030204" pitchFamily="49" charset="0"/>
              </a:rPr>
              <a:t>:</a:t>
            </a:r>
          </a:p>
          <a:p>
            <a:pPr marL="1714500" lvl="3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Consolas" panose="020B0609020204030204" pitchFamily="49" charset="0"/>
              </a:rPr>
              <a:t>不能识别大于</a:t>
            </a:r>
            <a:r>
              <a:rPr lang="en-US" altLang="zh-CN" dirty="0" smtClean="0">
                <a:latin typeface="Consolas" panose="020B0609020204030204" pitchFamily="49" charset="0"/>
              </a:rPr>
              <a:t>0xFFFF</a:t>
            </a:r>
            <a:r>
              <a:rPr lang="zh-CN" altLang="en-US" dirty="0" smtClean="0">
                <a:latin typeface="Consolas" panose="020B0609020204030204" pitchFamily="49" charset="0"/>
              </a:rPr>
              <a:t>的字符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1714500" lvl="3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/^.$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u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endParaRPr lang="zh-CN" altLang="en-US" dirty="0">
              <a:latin typeface="Consolas" panose="020B0609020204030204" pitchFamily="49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y </a:t>
            </a:r>
            <a:r>
              <a:rPr lang="zh-CN" altLang="en-US" dirty="0" smtClean="0">
                <a:latin typeface="Consolas" panose="020B0609020204030204" pitchFamily="49" charset="0"/>
              </a:rPr>
              <a:t>修饰符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Consolas" panose="020B0609020204030204" pitchFamily="49" charset="0"/>
              </a:rPr>
              <a:t>粘连</a:t>
            </a:r>
            <a:r>
              <a:rPr lang="zh-CN" altLang="en-US" dirty="0" smtClean="0">
                <a:latin typeface="Consolas" panose="020B0609020204030204" pitchFamily="49" charset="0"/>
              </a:rPr>
              <a:t>修饰符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51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835" y="130961"/>
            <a:ext cx="9144000" cy="610184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 smtClean="0"/>
              <a:t>数值的</a:t>
            </a:r>
            <a:r>
              <a:rPr lang="zh-CN" altLang="en-US" sz="3600" b="1" dirty="0"/>
              <a:t>扩展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834" y="879894"/>
            <a:ext cx="11862679" cy="4892256"/>
          </a:xfrm>
        </p:spPr>
        <p:txBody>
          <a:bodyPr anchor="ctr">
            <a:normAutofit/>
          </a:bodyPr>
          <a:lstStyle/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Consolas" panose="020B0609020204030204" pitchFamily="49" charset="0"/>
              </a:rPr>
              <a:t>二进制和八进制表示法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Number.isFinite(),Number.isNaN</a:t>
            </a:r>
            <a:r>
              <a:rPr lang="en-US" altLang="zh-CN" dirty="0" smtClean="0">
                <a:latin typeface="Consolas" panose="020B0609020204030204" pitchFamily="49" charset="0"/>
              </a:rPr>
              <a:t>()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Consolas" panose="020B0609020204030204" pitchFamily="49" charset="0"/>
              </a:rPr>
              <a:t>有限，无限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Number.parseInt(),Number.parseFloat()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Number.isInteger</a:t>
            </a:r>
            <a:r>
              <a:rPr lang="en-US" altLang="zh-CN" dirty="0" smtClean="0">
                <a:latin typeface="Consolas" panose="020B0609020204030204" pitchFamily="49" charset="0"/>
              </a:rPr>
              <a:t>()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3 == 3.0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Number.EPSILON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Consolas" panose="020B0609020204030204" pitchFamily="49" charset="0"/>
              </a:rPr>
              <a:t>安全整数和</a:t>
            </a:r>
            <a:r>
              <a:rPr lang="en-US" altLang="zh-CN" dirty="0">
                <a:latin typeface="Consolas" panose="020B0609020204030204" pitchFamily="49" charset="0"/>
              </a:rPr>
              <a:t>Number.isSafeInteger</a:t>
            </a:r>
            <a:r>
              <a:rPr lang="en-US" altLang="zh-CN" dirty="0" smtClean="0">
                <a:latin typeface="Consolas" panose="020B0609020204030204" pitchFamily="49" charset="0"/>
              </a:rPr>
              <a:t>()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-</a:t>
            </a:r>
            <a:r>
              <a:rPr lang="en-US" altLang="zh-CN" dirty="0" smtClean="0">
                <a:latin typeface="Consolas" panose="020B0609020204030204" pitchFamily="49" charset="0"/>
              </a:rPr>
              <a:t>2</a:t>
            </a:r>
            <a:r>
              <a:rPr lang="en-US" altLang="zh-CN" baseline="30000" dirty="0" smtClean="0">
                <a:latin typeface="Consolas" panose="020B0609020204030204" pitchFamily="49" charset="0"/>
              </a:rPr>
              <a:t>53</a:t>
            </a:r>
            <a:r>
              <a:rPr lang="zh-CN" altLang="en-US" dirty="0">
                <a:latin typeface="Consolas" panose="020B0609020204030204" pitchFamily="49" charset="0"/>
              </a:rPr>
              <a:t>～</a:t>
            </a:r>
            <a:r>
              <a:rPr lang="en-US" altLang="zh-CN" dirty="0" smtClean="0">
                <a:latin typeface="Consolas" panose="020B0609020204030204" pitchFamily="49" charset="0"/>
              </a:rPr>
              <a:t>2</a:t>
            </a:r>
            <a:r>
              <a:rPr lang="en-US" altLang="zh-CN" baseline="30000" dirty="0" smtClean="0">
                <a:latin typeface="Consolas" panose="020B0609020204030204" pitchFamily="49" charset="0"/>
              </a:rPr>
              <a:t>53</a:t>
            </a:r>
            <a:r>
              <a:rPr lang="en-US" altLang="zh-CN" dirty="0" smtClean="0">
                <a:latin typeface="Consolas" panose="020B0609020204030204" pitchFamily="49" charset="0"/>
              </a:rPr>
              <a:t>-1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Math</a:t>
            </a:r>
            <a:r>
              <a:rPr lang="zh-CN" altLang="en-US" dirty="0">
                <a:latin typeface="Consolas" panose="020B0609020204030204" pitchFamily="49" charset="0"/>
              </a:rPr>
              <a:t>对象的</a:t>
            </a:r>
            <a:r>
              <a:rPr lang="zh-CN" altLang="en-US" dirty="0" smtClean="0">
                <a:latin typeface="Consolas" panose="020B0609020204030204" pitchFamily="49" charset="0"/>
              </a:rPr>
              <a:t>扩展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Math.trunc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Math.sign</a:t>
            </a:r>
            <a:r>
              <a:rPr lang="zh-CN" altLang="en-US" dirty="0" smtClean="0">
                <a:latin typeface="Consolas" panose="020B0609020204030204" pitchFamily="49" charset="0"/>
              </a:rPr>
              <a:t>：</a:t>
            </a:r>
            <a:r>
              <a:rPr lang="en-US" altLang="zh-CN" dirty="0" smtClean="0">
                <a:latin typeface="Consolas" panose="020B0609020204030204" pitchFamily="49" charset="0"/>
              </a:rPr>
              <a:t>+-1</a:t>
            </a:r>
            <a:r>
              <a:rPr lang="zh-CN" altLang="en-US" dirty="0" smtClean="0">
                <a:latin typeface="Consolas" panose="020B0609020204030204" pitchFamily="49" charset="0"/>
              </a:rPr>
              <a:t>，</a:t>
            </a:r>
            <a:r>
              <a:rPr lang="en-US" altLang="zh-CN" dirty="0" smtClean="0">
                <a:latin typeface="Consolas" panose="020B0609020204030204" pitchFamily="49" charset="0"/>
              </a:rPr>
              <a:t>+-0</a:t>
            </a:r>
            <a:r>
              <a:rPr lang="zh-CN" altLang="en-US" dirty="0" smtClean="0">
                <a:latin typeface="Consolas" panose="020B0609020204030204" pitchFamily="49" charset="0"/>
              </a:rPr>
              <a:t>，</a:t>
            </a:r>
            <a:r>
              <a:rPr lang="en-US" altLang="zh-CN" dirty="0" smtClean="0">
                <a:latin typeface="Consolas" panose="020B0609020204030204" pitchFamily="49" charset="0"/>
              </a:rPr>
              <a:t>NaN</a:t>
            </a:r>
            <a:endParaRPr lang="zh-CN" altLang="en-US" dirty="0" smtClean="0">
              <a:latin typeface="Consolas" panose="020B0609020204030204" pitchFamily="49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Consolas" panose="020B0609020204030204" pitchFamily="49" charset="0"/>
              </a:rPr>
              <a:t>指数运算符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**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57474" y="1120094"/>
            <a:ext cx="49313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JavaScript</a:t>
            </a:r>
            <a:r>
              <a:rPr lang="zh-CN" altLang="en-US" dirty="0" smtClean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内部</a:t>
            </a:r>
            <a:r>
              <a:rPr lang="zh-CN" altLang="en-US" dirty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使用</a:t>
            </a:r>
            <a:r>
              <a:rPr lang="en-US" altLang="zh-CN" sz="2800" dirty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64</a:t>
            </a:r>
            <a:r>
              <a:rPr lang="zh-CN" altLang="en-US" dirty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位</a:t>
            </a:r>
            <a:r>
              <a:rPr lang="zh-CN" altLang="en-US" dirty="0" smtClean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浮点数表示</a:t>
            </a:r>
            <a:r>
              <a:rPr lang="zh-CN" altLang="en-US" dirty="0">
                <a:solidFill>
                  <a:srgbClr val="FFFF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数值</a:t>
            </a:r>
          </a:p>
        </p:txBody>
      </p:sp>
    </p:spTree>
    <p:extLst>
      <p:ext uri="{BB962C8B-B14F-4D97-AF65-F5344CB8AC3E}">
        <p14:creationId xmlns:p14="http://schemas.microsoft.com/office/powerpoint/2010/main" val="419826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835" y="130961"/>
            <a:ext cx="9144000" cy="610184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 smtClean="0"/>
              <a:t>数</a:t>
            </a:r>
            <a:r>
              <a:rPr lang="zh-CN" altLang="en-US" sz="3600" b="1" dirty="0"/>
              <a:t>组</a:t>
            </a:r>
            <a:r>
              <a:rPr lang="zh-CN" altLang="en-US" sz="3600" b="1" dirty="0" smtClean="0"/>
              <a:t>的</a:t>
            </a:r>
            <a:r>
              <a:rPr lang="zh-CN" altLang="en-US" sz="3600" b="1" dirty="0"/>
              <a:t>扩展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834" y="741145"/>
            <a:ext cx="11862679" cy="5452621"/>
          </a:xfrm>
        </p:spPr>
        <p:txBody>
          <a:bodyPr anchor="ctr">
            <a:normAutofit/>
          </a:bodyPr>
          <a:lstStyle/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Array.from</a:t>
            </a:r>
            <a:r>
              <a:rPr lang="en-US" altLang="zh-CN" dirty="0" smtClean="0">
                <a:latin typeface="Consolas" panose="020B0609020204030204" pitchFamily="49" charset="0"/>
              </a:rPr>
              <a:t>()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Consolas" panose="020B0609020204030204" pitchFamily="49" charset="0"/>
              </a:rPr>
              <a:t>类似数组的</a:t>
            </a:r>
            <a:r>
              <a:rPr lang="zh-CN" altLang="en-US" dirty="0" smtClean="0">
                <a:latin typeface="Consolas" panose="020B0609020204030204" pitchFamily="49" charset="0"/>
              </a:rPr>
              <a:t>对象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Consolas" panose="020B0609020204030204" pitchFamily="49" charset="0"/>
              </a:rPr>
              <a:t>可</a:t>
            </a:r>
            <a:r>
              <a:rPr lang="zh-CN" altLang="en-US" dirty="0" smtClean="0">
                <a:latin typeface="Consolas" panose="020B0609020204030204" pitchFamily="49" charset="0"/>
              </a:rPr>
              <a:t>遍历的对象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2</a:t>
            </a:r>
            <a:r>
              <a:rPr lang="zh-CN" altLang="en-US" dirty="0" smtClean="0">
                <a:latin typeface="Consolas" panose="020B0609020204030204" pitchFamily="49" charset="0"/>
              </a:rPr>
              <a:t>参：</a:t>
            </a:r>
            <a:r>
              <a:rPr lang="en-US" altLang="zh-CN" sz="1600" dirty="0" smtClean="0">
                <a:latin typeface="Consolas" panose="020B0609020204030204" pitchFamily="49" charset="0"/>
              </a:rPr>
              <a:t>(element</a:t>
            </a:r>
            <a:r>
              <a:rPr lang="zh-CN" altLang="en-US" sz="1600" dirty="0" smtClean="0">
                <a:latin typeface="Consolas" panose="020B0609020204030204" pitchFamily="49" charset="0"/>
              </a:rPr>
              <a:t>）</a:t>
            </a:r>
            <a:r>
              <a:rPr lang="en-US" altLang="zh-CN" sz="1600" dirty="0" smtClean="0">
                <a:latin typeface="Consolas" panose="020B0609020204030204" pitchFamily="49" charset="0"/>
              </a:rPr>
              <a:t>=&gt; …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Array.of(</a:t>
            </a:r>
            <a:r>
              <a:rPr lang="en-US" altLang="zh-CN" sz="1400" dirty="0" smtClean="0">
                <a:latin typeface="Consolas" panose="020B0609020204030204" pitchFamily="49" charset="0"/>
              </a:rPr>
              <a:t>a,b,c,…</a:t>
            </a:r>
            <a:r>
              <a:rPr lang="en-US" altLang="zh-CN" dirty="0" smtClean="0">
                <a:latin typeface="Consolas" panose="020B0609020204030204" pitchFamily="49" charset="0"/>
              </a:rPr>
              <a:t>)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Consolas" panose="020B0609020204030204" pitchFamily="49" charset="0"/>
              </a:rPr>
              <a:t>转换成数组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Consolas" panose="020B0609020204030204" pitchFamily="49" charset="0"/>
              </a:rPr>
              <a:t>数组实例的</a:t>
            </a:r>
            <a:r>
              <a:rPr lang="en-US" altLang="zh-CN" dirty="0">
                <a:latin typeface="Consolas" panose="020B0609020204030204" pitchFamily="49" charset="0"/>
              </a:rPr>
              <a:t>copyWithin</a:t>
            </a:r>
            <a:r>
              <a:rPr lang="en-US" altLang="zh-CN" dirty="0" smtClean="0">
                <a:latin typeface="Consolas" panose="020B0609020204030204" pitchFamily="49" charset="0"/>
              </a:rPr>
              <a:t>()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copyWithin(target</a:t>
            </a:r>
            <a:r>
              <a:rPr lang="en-US" altLang="zh-CN" sz="1600" i="1" dirty="0" smtClean="0">
                <a:latin typeface="Consolas" panose="020B0609020204030204" pitchFamily="49" charset="0"/>
              </a:rPr>
              <a:t>(int)</a:t>
            </a:r>
            <a:r>
              <a:rPr lang="en-US" altLang="zh-CN" dirty="0" smtClean="0">
                <a:latin typeface="Consolas" panose="020B0609020204030204" pitchFamily="49" charset="0"/>
              </a:rPr>
              <a:t>, </a:t>
            </a:r>
            <a:r>
              <a:rPr lang="en-US" altLang="zh-CN" dirty="0">
                <a:latin typeface="Consolas" panose="020B0609020204030204" pitchFamily="49" charset="0"/>
              </a:rPr>
              <a:t>start = 0, end = this.length) 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Consolas" panose="020B0609020204030204" pitchFamily="49" charset="0"/>
              </a:rPr>
              <a:t>数组实例的</a:t>
            </a:r>
            <a:r>
              <a:rPr lang="en-US" altLang="zh-CN" dirty="0" smtClean="0">
                <a:latin typeface="Consolas" panose="020B0609020204030204" pitchFamily="49" charset="0"/>
              </a:rPr>
              <a:t>find(</a:t>
            </a:r>
            <a:r>
              <a:rPr lang="en-US" altLang="zh-CN" sz="1400" i="1" dirty="0" smtClean="0">
                <a:latin typeface="Consolas" panose="020B0609020204030204" pitchFamily="49" charset="0"/>
              </a:rPr>
              <a:t>func</a:t>
            </a:r>
            <a:r>
              <a:rPr lang="en-US" altLang="zh-CN" dirty="0" smtClean="0">
                <a:latin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</a:rPr>
              <a:t>和</a:t>
            </a:r>
            <a:r>
              <a:rPr lang="en-US" altLang="zh-CN" dirty="0" smtClean="0">
                <a:latin typeface="Consolas" panose="020B0609020204030204" pitchFamily="49" charset="0"/>
              </a:rPr>
              <a:t>findIndex(</a:t>
            </a:r>
            <a:r>
              <a:rPr lang="en-US" altLang="zh-CN" sz="1400" dirty="0" smtClean="0">
                <a:latin typeface="Consolas" panose="020B0609020204030204" pitchFamily="49" charset="0"/>
              </a:rPr>
              <a:t>func</a:t>
            </a:r>
            <a:r>
              <a:rPr lang="en-US" altLang="zh-CN" dirty="0" smtClean="0">
                <a:latin typeface="Consolas" panose="020B0609020204030204" pitchFamily="49" charset="0"/>
              </a:rPr>
              <a:t>)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Consolas" panose="020B0609020204030204" pitchFamily="49" charset="0"/>
              </a:rPr>
              <a:t>返回符合条件的第一个元素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latin typeface="Consolas" panose="020B0609020204030204" pitchFamily="49" charset="0"/>
              </a:rPr>
              <a:t>(element, index, array) =&gt; boolean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Consolas" panose="020B0609020204030204" pitchFamily="49" charset="0"/>
              </a:rPr>
              <a:t>数组实例的</a:t>
            </a:r>
            <a:r>
              <a:rPr lang="en-US" altLang="zh-CN" dirty="0">
                <a:latin typeface="Consolas" panose="020B0609020204030204" pitchFamily="49" charset="0"/>
              </a:rPr>
              <a:t>fill</a:t>
            </a:r>
            <a:r>
              <a:rPr lang="en-US" altLang="zh-CN" dirty="0" smtClean="0">
                <a:latin typeface="Consolas" panose="020B0609020204030204" pitchFamily="49" charset="0"/>
              </a:rPr>
              <a:t>()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Consolas" panose="020B0609020204030204" pitchFamily="49" charset="0"/>
              </a:rPr>
              <a:t>填充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Consolas" panose="020B0609020204030204" pitchFamily="49" charset="0"/>
              </a:rPr>
              <a:t>数组实例的</a:t>
            </a:r>
            <a:r>
              <a:rPr lang="en-US" altLang="zh-CN" dirty="0">
                <a:latin typeface="Consolas" panose="020B0609020204030204" pitchFamily="49" charset="0"/>
              </a:rPr>
              <a:t>entries()</a:t>
            </a:r>
            <a:r>
              <a:rPr lang="zh-CN" altLang="en-US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keys()</a:t>
            </a:r>
            <a:r>
              <a:rPr lang="zh-CN" altLang="en-US" dirty="0">
                <a:latin typeface="Consolas" panose="020B0609020204030204" pitchFamily="49" charset="0"/>
              </a:rPr>
              <a:t>和</a:t>
            </a:r>
            <a:r>
              <a:rPr lang="en-US" altLang="zh-CN" dirty="0">
                <a:latin typeface="Consolas" panose="020B0609020204030204" pitchFamily="49" charset="0"/>
              </a:rPr>
              <a:t>values()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Consolas" panose="020B0609020204030204" pitchFamily="49" charset="0"/>
              </a:rPr>
              <a:t>数组实例的</a:t>
            </a:r>
            <a:r>
              <a:rPr lang="en-US" altLang="zh-CN" dirty="0" smtClean="0">
                <a:latin typeface="Consolas" panose="020B0609020204030204" pitchFamily="49" charset="0"/>
              </a:rPr>
              <a:t>includes(</a:t>
            </a:r>
            <a:r>
              <a:rPr lang="en-US" altLang="zh-CN" sz="1200" dirty="0" smtClean="0">
                <a:latin typeface="Consolas" panose="020B0609020204030204" pitchFamily="49" charset="0"/>
              </a:rPr>
              <a:t>element, index</a:t>
            </a:r>
            <a:r>
              <a:rPr lang="en-US" altLang="zh-CN" dirty="0" smtClean="0">
                <a:latin typeface="Consolas" panose="020B0609020204030204" pitchFamily="49" charset="0"/>
              </a:rPr>
              <a:t>)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2</a:t>
            </a:r>
            <a:r>
              <a:rPr lang="zh-CN" altLang="en-US" dirty="0" smtClean="0">
                <a:latin typeface="Consolas" panose="020B0609020204030204" pitchFamily="49" charset="0"/>
              </a:rPr>
              <a:t>参位置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848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835" y="130961"/>
            <a:ext cx="5587065" cy="610184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/>
              <a:t>函数</a:t>
            </a:r>
            <a:r>
              <a:rPr lang="zh-CN" altLang="en-US" sz="3600" b="1" dirty="0" smtClean="0"/>
              <a:t>的扩展   </a:t>
            </a:r>
            <a:r>
              <a:rPr lang="zh-CN" altLang="en-US" sz="1600" b="1" dirty="0" smtClean="0">
                <a:solidFill>
                  <a:srgbClr val="00B0F0"/>
                </a:solidFill>
              </a:rPr>
              <a:t>参照</a:t>
            </a:r>
            <a:r>
              <a:rPr lang="zh-CN" altLang="en-US" sz="1400" b="1" dirty="0" smtClean="0"/>
              <a:t>作用域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835" y="838200"/>
            <a:ext cx="11435416" cy="5248276"/>
          </a:xfrm>
        </p:spPr>
        <p:txBody>
          <a:bodyPr anchor="t">
            <a:normAutofit/>
          </a:bodyPr>
          <a:lstStyle/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Consolas" panose="020B0609020204030204" pitchFamily="49" charset="0"/>
              </a:rPr>
              <a:t>函数参数的默认</a:t>
            </a:r>
            <a:r>
              <a:rPr lang="zh-CN" altLang="en-US" dirty="0" smtClean="0">
                <a:latin typeface="Consolas" panose="020B0609020204030204" pitchFamily="49" charset="0"/>
              </a:rPr>
              <a:t>值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Consolas" panose="020B0609020204030204" pitchFamily="49" charset="0"/>
              </a:rPr>
              <a:t>最后的才可以省略</a:t>
            </a:r>
            <a:endParaRPr lang="zh-CN" altLang="en-US" dirty="0">
              <a:latin typeface="Consolas" panose="020B0609020204030204" pitchFamily="49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rest</a:t>
            </a:r>
            <a:r>
              <a:rPr lang="zh-CN" altLang="en-US" dirty="0" smtClean="0">
                <a:latin typeface="Consolas" panose="020B0609020204030204" pitchFamily="49" charset="0"/>
              </a:rPr>
              <a:t>参数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Consolas" panose="020B0609020204030204" pitchFamily="49" charset="0"/>
              </a:rPr>
              <a:t>“</a:t>
            </a:r>
            <a:r>
              <a:rPr lang="en-US" altLang="zh-CN" dirty="0">
                <a:latin typeface="Consolas" panose="020B0609020204030204" pitchFamily="49" charset="0"/>
              </a:rPr>
              <a:t>...</a:t>
            </a:r>
            <a:r>
              <a:rPr lang="zh-CN" altLang="en-US" dirty="0">
                <a:latin typeface="Consolas" panose="020B0609020204030204" pitchFamily="49" charset="0"/>
              </a:rPr>
              <a:t>变量名”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Consolas" panose="020B0609020204030204" pitchFamily="49" charset="0"/>
              </a:rPr>
              <a:t>替代</a:t>
            </a:r>
            <a:r>
              <a:rPr lang="en-US" altLang="zh-CN" dirty="0" smtClean="0">
                <a:latin typeface="Consolas" panose="020B0609020204030204" pitchFamily="49" charset="0"/>
              </a:rPr>
              <a:t>arguments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Consolas" panose="020B0609020204030204" pitchFamily="49" charset="0"/>
              </a:rPr>
              <a:t>必须是最后</a:t>
            </a:r>
            <a:endParaRPr lang="zh-CN" altLang="en-US" dirty="0">
              <a:latin typeface="Consolas" panose="020B0609020204030204" pitchFamily="49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Consolas" panose="020B0609020204030204" pitchFamily="49" charset="0"/>
              </a:rPr>
              <a:t>扩展</a:t>
            </a:r>
            <a:r>
              <a:rPr lang="zh-CN" altLang="en-US" dirty="0" smtClean="0">
                <a:latin typeface="Consolas" panose="020B0609020204030204" pitchFamily="49" charset="0"/>
              </a:rPr>
              <a:t>运算符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Consolas" panose="020B0609020204030204" pitchFamily="49" charset="0"/>
              </a:rPr>
              <a:t>将一个数组转为用</a:t>
            </a:r>
            <a:r>
              <a:rPr lang="zh-CN" altLang="en-US" b="1" dirty="0">
                <a:latin typeface="Consolas" panose="020B0609020204030204" pitchFamily="49" charset="0"/>
              </a:rPr>
              <a:t>逗号分隔的参数</a:t>
            </a:r>
            <a:r>
              <a:rPr lang="zh-CN" altLang="en-US" dirty="0" smtClean="0">
                <a:latin typeface="Consolas" panose="020B0609020204030204" pitchFamily="49" charset="0"/>
              </a:rPr>
              <a:t>序列</a:t>
            </a:r>
            <a:endParaRPr lang="zh-CN" altLang="en-US" dirty="0">
              <a:latin typeface="Consolas" panose="020B0609020204030204" pitchFamily="49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Consolas" panose="020B0609020204030204" pitchFamily="49" charset="0"/>
              </a:rPr>
              <a:t>箭头</a:t>
            </a:r>
            <a:r>
              <a:rPr lang="zh-CN" altLang="en-US" dirty="0" smtClean="0">
                <a:latin typeface="Consolas" panose="020B0609020204030204" pitchFamily="49" charset="0"/>
              </a:rPr>
              <a:t>函数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var f = v =&gt; v;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t</a:t>
            </a:r>
            <a:r>
              <a:rPr lang="en-US" altLang="zh-CN" dirty="0" smtClean="0">
                <a:latin typeface="Consolas" panose="020B0609020204030204" pitchFamily="49" charset="0"/>
              </a:rPr>
              <a:t>his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Consolas" panose="020B0609020204030204" pitchFamily="49" charset="0"/>
              </a:rPr>
              <a:t>部署管道</a:t>
            </a:r>
            <a:r>
              <a:rPr lang="zh-CN" altLang="en-US" dirty="0">
                <a:latin typeface="Consolas" panose="020B0609020204030204" pitchFamily="49" charset="0"/>
              </a:rPr>
              <a:t>机制：前一个函数的输出是后一个函数的输入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063" y="4677063"/>
            <a:ext cx="2980952" cy="1409524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4496252" y="4677063"/>
            <a:ext cx="4209524" cy="476301"/>
            <a:chOff x="4762763" y="4472195"/>
            <a:chExt cx="4209524" cy="476301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2763" y="4710401"/>
              <a:ext cx="4209524" cy="238095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2763" y="4472195"/>
              <a:ext cx="2819048" cy="238095"/>
            </a:xfrm>
            <a:prstGeom prst="rect">
              <a:avLst/>
            </a:prstGeom>
          </p:spPr>
        </p:pic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6252" y="5319807"/>
            <a:ext cx="1847619" cy="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01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835" y="130961"/>
            <a:ext cx="6815790" cy="610184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/>
              <a:t>对象</a:t>
            </a:r>
            <a:r>
              <a:rPr lang="zh-CN" altLang="en-US" sz="3600" b="1" dirty="0" smtClean="0"/>
              <a:t>的扩展   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参照</a:t>
            </a:r>
            <a:r>
              <a:rPr lang="zh-CN" altLang="en-US" sz="1200" b="1" dirty="0" smtClean="0"/>
              <a:t>原型链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834" y="940279"/>
            <a:ext cx="8644591" cy="5449635"/>
          </a:xfrm>
        </p:spPr>
        <p:txBody>
          <a:bodyPr anchor="t">
            <a:normAutofit/>
          </a:bodyPr>
          <a:lstStyle/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Consolas" panose="020B0609020204030204" pitchFamily="49" charset="0"/>
              </a:rPr>
              <a:t>属性</a:t>
            </a:r>
            <a:r>
              <a:rPr lang="zh-CN" altLang="en-US" dirty="0">
                <a:latin typeface="Consolas" panose="020B0609020204030204" pitchFamily="49" charset="0"/>
              </a:rPr>
              <a:t>的简洁表示</a:t>
            </a:r>
            <a:r>
              <a:rPr lang="zh-CN" altLang="en-US" dirty="0" smtClean="0">
                <a:latin typeface="Consolas" panose="020B0609020204030204" pitchFamily="49" charset="0"/>
              </a:rPr>
              <a:t>法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Consolas" panose="020B0609020204030204" pitchFamily="49" charset="0"/>
              </a:rPr>
              <a:t>属性</a:t>
            </a:r>
            <a:r>
              <a:rPr lang="zh-CN" altLang="en-US" dirty="0" smtClean="0">
                <a:latin typeface="Consolas" panose="020B0609020204030204" pitchFamily="49" charset="0"/>
              </a:rPr>
              <a:t>简写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714500" lvl="3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{</a:t>
            </a:r>
            <a:r>
              <a:rPr lang="zh-CN" altLang="en-US" dirty="0" smtClean="0">
                <a:latin typeface="Consolas" panose="020B0609020204030204" pitchFamily="49" charset="0"/>
              </a:rPr>
              <a:t>变量名</a:t>
            </a:r>
            <a:r>
              <a:rPr lang="en-US" altLang="zh-CN" dirty="0" smtClean="0">
                <a:latin typeface="Consolas" panose="020B0609020204030204" pitchFamily="49" charset="0"/>
              </a:rPr>
              <a:t>} 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Consolas" panose="020B0609020204030204" pitchFamily="49" charset="0"/>
              </a:rPr>
              <a:t>方法简写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Consolas" panose="020B0609020204030204" pitchFamily="49" charset="0"/>
              </a:rPr>
              <a:t>属性</a:t>
            </a:r>
            <a:r>
              <a:rPr lang="zh-CN" altLang="en-US" dirty="0">
                <a:latin typeface="Consolas" panose="020B0609020204030204" pitchFamily="49" charset="0"/>
              </a:rPr>
              <a:t>名</a:t>
            </a:r>
            <a:r>
              <a:rPr lang="zh-CN" altLang="en-US" dirty="0" smtClean="0">
                <a:latin typeface="Consolas" panose="020B0609020204030204" pitchFamily="49" charset="0"/>
              </a:rPr>
              <a:t>表达式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obj[</a:t>
            </a:r>
            <a:r>
              <a:rPr lang="zh-CN" altLang="en-US" dirty="0" smtClean="0">
                <a:latin typeface="Consolas" panose="020B0609020204030204" pitchFamily="49" charset="0"/>
              </a:rPr>
              <a:t>变量名</a:t>
            </a:r>
            <a:r>
              <a:rPr lang="en-US" altLang="zh-CN" dirty="0" smtClean="0">
                <a:latin typeface="Consolas" panose="020B0609020204030204" pitchFamily="49" charset="0"/>
              </a:rPr>
              <a:t>/</a:t>
            </a:r>
            <a:r>
              <a:rPr lang="zh-CN" altLang="en-US" dirty="0" smtClean="0">
                <a:latin typeface="Consolas" panose="020B0609020204030204" pitchFamily="49" charset="0"/>
              </a:rPr>
              <a:t>方法名</a:t>
            </a:r>
            <a:r>
              <a:rPr lang="en-US" altLang="zh-CN" dirty="0" smtClean="0">
                <a:latin typeface="Consolas" panose="020B0609020204030204" pitchFamily="49" charset="0"/>
              </a:rPr>
              <a:t>]</a:t>
            </a:r>
            <a:endParaRPr lang="zh-CN" altLang="en-US" dirty="0">
              <a:latin typeface="Consolas" panose="020B0609020204030204" pitchFamily="49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Object.is()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===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Object.assign()</a:t>
            </a: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Jquery.extend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Consolas" panose="020B0609020204030204" pitchFamily="49" charset="0"/>
              </a:rPr>
              <a:t>属性</a:t>
            </a:r>
            <a:r>
              <a:rPr lang="zh-CN" altLang="en-US" dirty="0">
                <a:latin typeface="Consolas" panose="020B0609020204030204" pitchFamily="49" charset="0"/>
              </a:rPr>
              <a:t>的可枚举性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Consolas" panose="020B0609020204030204" pitchFamily="49" charset="0"/>
              </a:rPr>
              <a:t>属性</a:t>
            </a:r>
            <a:r>
              <a:rPr lang="zh-CN" altLang="en-US" dirty="0">
                <a:latin typeface="Consolas" panose="020B0609020204030204" pitchFamily="49" charset="0"/>
              </a:rPr>
              <a:t>的遍历</a:t>
            </a: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Consolas" panose="020B0609020204030204" pitchFamily="49" charset="0"/>
              </a:rPr>
              <a:t>对象</a:t>
            </a:r>
            <a:r>
              <a:rPr lang="zh-CN" altLang="en-US" dirty="0">
                <a:latin typeface="Consolas" panose="020B0609020204030204" pitchFamily="49" charset="0"/>
              </a:rPr>
              <a:t>的扩展</a:t>
            </a:r>
            <a:r>
              <a:rPr lang="zh-CN" altLang="en-US" dirty="0" smtClean="0">
                <a:latin typeface="Consolas" panose="020B0609020204030204" pitchFamily="49" charset="0"/>
              </a:rPr>
              <a:t>运算符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{…</a:t>
            </a:r>
            <a:r>
              <a:rPr lang="zh-CN" altLang="en-US" dirty="0" smtClean="0">
                <a:latin typeface="Consolas" panose="020B0609020204030204" pitchFamily="49" charset="0"/>
              </a:rPr>
              <a:t>实例</a:t>
            </a:r>
            <a:r>
              <a:rPr lang="en-US" altLang="zh-CN" dirty="0" smtClean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onsolas" panose="020B0609020204030204" pitchFamily="49" charset="0"/>
              </a:rPr>
              <a:t>Null </a:t>
            </a:r>
            <a:r>
              <a:rPr lang="zh-CN" altLang="en-US" dirty="0">
                <a:latin typeface="Consolas" panose="020B0609020204030204" pitchFamily="49" charset="0"/>
              </a:rPr>
              <a:t>传导运算符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21937"/>
      </p:ext>
    </p:extLst>
  </p:cSld>
  <p:clrMapOvr>
    <a:masterClrMapping/>
  </p:clrMapOvr>
</p:sld>
</file>

<file path=ppt/theme/theme1.xml><?xml version="1.0" encoding="utf-8"?>
<a:theme xmlns:a="http://schemas.openxmlformats.org/drawingml/2006/main" name="深度">
  <a:themeElements>
    <a:clrScheme name="深度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深度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深度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TM04033923[[fn=深度]]</Template>
  <TotalTime>1165</TotalTime>
  <Words>1660</Words>
  <Application>Microsoft Office PowerPoint</Application>
  <PresentationFormat>宽屏</PresentationFormat>
  <Paragraphs>286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 Unicode MS</vt:lpstr>
      <vt:lpstr>华文楷体</vt:lpstr>
      <vt:lpstr>隶书</vt:lpstr>
      <vt:lpstr>宋体</vt:lpstr>
      <vt:lpstr>微软雅黑</vt:lpstr>
      <vt:lpstr>新宋体</vt:lpstr>
      <vt:lpstr>Arial</vt:lpstr>
      <vt:lpstr>Calibri</vt:lpstr>
      <vt:lpstr>Consolas</vt:lpstr>
      <vt:lpstr>Corbel</vt:lpstr>
      <vt:lpstr>Times New Roman</vt:lpstr>
      <vt:lpstr>Wingdings</vt:lpstr>
      <vt:lpstr>Wingdings 2</vt:lpstr>
      <vt:lpstr>深度</vt:lpstr>
      <vt:lpstr> let和const命令  变量的解构赋值  字符串的扩展  正则表达式的扩展  数值的扩展  数组的扩展  函数的扩展  对象的扩展 </vt:lpstr>
      <vt:lpstr>let和const命令</vt:lpstr>
      <vt:lpstr>变量的解构赋值</vt:lpstr>
      <vt:lpstr>字符串的扩展</vt:lpstr>
      <vt:lpstr>正则表达式的扩展</vt:lpstr>
      <vt:lpstr>数值的扩展</vt:lpstr>
      <vt:lpstr>数组的扩展</vt:lpstr>
      <vt:lpstr>函数的扩展   参照作用域</vt:lpstr>
      <vt:lpstr>对象的扩展   参照原型链</vt:lpstr>
      <vt:lpstr>Symbol</vt:lpstr>
      <vt:lpstr>Set和Map数据结构</vt:lpstr>
      <vt:lpstr>Proxy和Reflect</vt:lpstr>
      <vt:lpstr>Promise对象</vt:lpstr>
      <vt:lpstr>Generator函数的语法</vt:lpstr>
      <vt:lpstr>Class</vt:lpstr>
      <vt:lpstr>Module 语法 </vt:lpstr>
      <vt:lpstr>ES5</vt:lpstr>
      <vt:lpstr>ES5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let和const命令</dc:title>
  <dc:creator>menglh</dc:creator>
  <cp:lastModifiedBy>menglh</cp:lastModifiedBy>
  <cp:revision>220</cp:revision>
  <dcterms:created xsi:type="dcterms:W3CDTF">2017-03-06T02:06:04Z</dcterms:created>
  <dcterms:modified xsi:type="dcterms:W3CDTF">2017-06-06T06:09:18Z</dcterms:modified>
</cp:coreProperties>
</file>