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436" r:id="rId3"/>
    <p:sldId id="458" r:id="rId4"/>
    <p:sldId id="459" r:id="rId5"/>
    <p:sldId id="461" r:id="rId6"/>
    <p:sldId id="463" r:id="rId7"/>
    <p:sldId id="464" r:id="rId8"/>
    <p:sldId id="466" r:id="rId9"/>
    <p:sldId id="467" r:id="rId10"/>
    <p:sldId id="468" r:id="rId11"/>
    <p:sldId id="487" r:id="rId12"/>
    <p:sldId id="470" r:id="rId13"/>
    <p:sldId id="471" r:id="rId14"/>
    <p:sldId id="472" r:id="rId15"/>
    <p:sldId id="473" r:id="rId16"/>
    <p:sldId id="474" r:id="rId17"/>
    <p:sldId id="486" r:id="rId18"/>
    <p:sldId id="475" r:id="rId19"/>
    <p:sldId id="476" r:id="rId20"/>
    <p:sldId id="477" r:id="rId21"/>
    <p:sldId id="488" r:id="rId22"/>
    <p:sldId id="479" r:id="rId23"/>
    <p:sldId id="480" r:id="rId24"/>
    <p:sldId id="482" r:id="rId25"/>
    <p:sldId id="489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505F2C04-C923-438B-8C0F-E0CD2BADF298}">
      <wppc:fontMiss xmlns:wppc="http://www.wps.cn/officeDocument/PresentationCustomData" xmlns="" type="true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E6FFEB"/>
    <a:srgbClr val="E66258"/>
    <a:srgbClr val="D74B4B"/>
    <a:srgbClr val="D74B4A"/>
    <a:srgbClr val="FF6223"/>
    <a:srgbClr val="A7A7A9"/>
    <a:srgbClr val="A5A5A5"/>
    <a:srgbClr val="1296DB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浅色样式 2 - 强调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236" autoAdjust="0"/>
    <p:restoredTop sz="81230" autoAdjust="0"/>
  </p:normalViewPr>
  <p:slideViewPr>
    <p:cSldViewPr snapToGrid="0">
      <p:cViewPr varScale="1">
        <p:scale>
          <a:sx n="86" d="100"/>
          <a:sy n="86" d="100"/>
        </p:scale>
        <p:origin x="232" y="20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2022/8/2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2579" name="文本占位符 2"/>
          <p:cNvSpPr>
            <a:spLocks noGrp="1" noRot="1"/>
          </p:cNvSpPr>
          <p:nvPr>
            <p:ph type="body" sz="quarter"/>
          </p:nvPr>
        </p:nvSpPr>
        <p:spPr>
          <a:xfrm>
            <a:off x="661988" y="3932238"/>
            <a:ext cx="5295900" cy="321627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936384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2579" name="文本占位符 2"/>
          <p:cNvSpPr>
            <a:spLocks noGrp="1" noRot="1"/>
          </p:cNvSpPr>
          <p:nvPr>
            <p:ph type="body" sz="quarter"/>
          </p:nvPr>
        </p:nvSpPr>
        <p:spPr>
          <a:xfrm>
            <a:off x="661988" y="3932238"/>
            <a:ext cx="5295900" cy="321627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5957440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2579" name="文本占位符 2"/>
          <p:cNvSpPr>
            <a:spLocks noGrp="1" noRot="1"/>
          </p:cNvSpPr>
          <p:nvPr>
            <p:ph type="body" sz="quarter"/>
          </p:nvPr>
        </p:nvSpPr>
        <p:spPr>
          <a:xfrm>
            <a:off x="661988" y="3932238"/>
            <a:ext cx="5295900" cy="321627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810398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2579" name="文本占位符 2"/>
          <p:cNvSpPr>
            <a:spLocks noGrp="1" noRot="1"/>
          </p:cNvSpPr>
          <p:nvPr>
            <p:ph type="body" sz="quarter"/>
          </p:nvPr>
        </p:nvSpPr>
        <p:spPr>
          <a:xfrm>
            <a:off x="661988" y="3932238"/>
            <a:ext cx="5295900" cy="321627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1432965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2579" name="文本占位符 2"/>
          <p:cNvSpPr>
            <a:spLocks noGrp="1" noRot="1"/>
          </p:cNvSpPr>
          <p:nvPr>
            <p:ph type="body" sz="quarter"/>
          </p:nvPr>
        </p:nvSpPr>
        <p:spPr>
          <a:xfrm>
            <a:off x="661988" y="3932238"/>
            <a:ext cx="5295900" cy="321627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3752877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2579" name="文本占位符 2"/>
          <p:cNvSpPr>
            <a:spLocks noGrp="1" noRot="1"/>
          </p:cNvSpPr>
          <p:nvPr>
            <p:ph type="body" sz="quarter"/>
          </p:nvPr>
        </p:nvSpPr>
        <p:spPr>
          <a:xfrm>
            <a:off x="661988" y="3932238"/>
            <a:ext cx="5295900" cy="321627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510100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2579" name="文本占位符 2"/>
          <p:cNvSpPr>
            <a:spLocks noGrp="1" noRot="1"/>
          </p:cNvSpPr>
          <p:nvPr>
            <p:ph type="body" sz="quarter"/>
          </p:nvPr>
        </p:nvSpPr>
        <p:spPr>
          <a:xfrm>
            <a:off x="661988" y="3932238"/>
            <a:ext cx="5295900" cy="321627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86687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2579" name="文本占位符 2"/>
          <p:cNvSpPr>
            <a:spLocks noGrp="1" noRot="1"/>
          </p:cNvSpPr>
          <p:nvPr>
            <p:ph type="body" sz="quarter"/>
          </p:nvPr>
        </p:nvSpPr>
        <p:spPr>
          <a:xfrm>
            <a:off x="661988" y="3932238"/>
            <a:ext cx="5295900" cy="321627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869281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2579" name="文本占位符 2"/>
          <p:cNvSpPr>
            <a:spLocks noGrp="1" noRot="1"/>
          </p:cNvSpPr>
          <p:nvPr>
            <p:ph type="body" sz="quarter"/>
          </p:nvPr>
        </p:nvSpPr>
        <p:spPr>
          <a:xfrm>
            <a:off x="661988" y="3932238"/>
            <a:ext cx="5295900" cy="321627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69446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2579" name="文本占位符 2"/>
          <p:cNvSpPr>
            <a:spLocks noGrp="1" noRot="1"/>
          </p:cNvSpPr>
          <p:nvPr>
            <p:ph type="body" sz="quarter"/>
          </p:nvPr>
        </p:nvSpPr>
        <p:spPr>
          <a:xfrm>
            <a:off x="661988" y="3932238"/>
            <a:ext cx="5295900" cy="321627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7435008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2579" name="文本占位符 2"/>
          <p:cNvSpPr>
            <a:spLocks noGrp="1" noRot="1"/>
          </p:cNvSpPr>
          <p:nvPr>
            <p:ph type="body" sz="quarter"/>
          </p:nvPr>
        </p:nvSpPr>
        <p:spPr>
          <a:xfrm>
            <a:off x="661988" y="3932238"/>
            <a:ext cx="5295900" cy="321627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0425194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2579" name="文本占位符 2"/>
          <p:cNvSpPr>
            <a:spLocks noGrp="1" noRot="1"/>
          </p:cNvSpPr>
          <p:nvPr>
            <p:ph type="body" sz="quarter"/>
          </p:nvPr>
        </p:nvSpPr>
        <p:spPr>
          <a:xfrm>
            <a:off x="661988" y="3932238"/>
            <a:ext cx="5295900" cy="321627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0521230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2579" name="文本占位符 2"/>
          <p:cNvSpPr>
            <a:spLocks noGrp="1" noRot="1"/>
          </p:cNvSpPr>
          <p:nvPr>
            <p:ph type="body" sz="quarter"/>
          </p:nvPr>
        </p:nvSpPr>
        <p:spPr>
          <a:xfrm>
            <a:off x="661988" y="3932238"/>
            <a:ext cx="5295900" cy="321627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5979083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2579" name="文本占位符 2"/>
          <p:cNvSpPr>
            <a:spLocks noGrp="1" noRot="1"/>
          </p:cNvSpPr>
          <p:nvPr>
            <p:ph type="body" sz="quarter"/>
          </p:nvPr>
        </p:nvSpPr>
        <p:spPr>
          <a:xfrm>
            <a:off x="661988" y="3932238"/>
            <a:ext cx="5295900" cy="321627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995754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2579" name="文本占位符 2"/>
          <p:cNvSpPr>
            <a:spLocks noGrp="1" noRot="1"/>
          </p:cNvSpPr>
          <p:nvPr>
            <p:ph type="body" sz="quarter"/>
          </p:nvPr>
        </p:nvSpPr>
        <p:spPr>
          <a:xfrm>
            <a:off x="661988" y="3932238"/>
            <a:ext cx="5295900" cy="321627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4830716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2579" name="文本占位符 2"/>
          <p:cNvSpPr>
            <a:spLocks noGrp="1" noRot="1"/>
          </p:cNvSpPr>
          <p:nvPr>
            <p:ph type="body" sz="quarter"/>
          </p:nvPr>
        </p:nvSpPr>
        <p:spPr>
          <a:xfrm>
            <a:off x="661988" y="3932238"/>
            <a:ext cx="5295900" cy="321627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354639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2579" name="文本占位符 2"/>
          <p:cNvSpPr>
            <a:spLocks noGrp="1" noRot="1"/>
          </p:cNvSpPr>
          <p:nvPr>
            <p:ph type="body" sz="quarter"/>
          </p:nvPr>
        </p:nvSpPr>
        <p:spPr>
          <a:xfrm>
            <a:off x="661988" y="3932238"/>
            <a:ext cx="5295900" cy="321627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4855491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2579" name="文本占位符 2"/>
          <p:cNvSpPr>
            <a:spLocks noGrp="1" noRot="1"/>
          </p:cNvSpPr>
          <p:nvPr>
            <p:ph type="body" sz="quarter"/>
          </p:nvPr>
        </p:nvSpPr>
        <p:spPr>
          <a:xfrm>
            <a:off x="661988" y="3932238"/>
            <a:ext cx="5295900" cy="321627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9981395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2579" name="文本占位符 2"/>
          <p:cNvSpPr>
            <a:spLocks noGrp="1" noRot="1"/>
          </p:cNvSpPr>
          <p:nvPr>
            <p:ph type="body" sz="quarter"/>
          </p:nvPr>
        </p:nvSpPr>
        <p:spPr>
          <a:xfrm>
            <a:off x="661988" y="3932238"/>
            <a:ext cx="5295900" cy="321627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3152764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2579" name="文本占位符 2"/>
          <p:cNvSpPr>
            <a:spLocks noGrp="1" noRot="1"/>
          </p:cNvSpPr>
          <p:nvPr>
            <p:ph type="body" sz="quarter"/>
          </p:nvPr>
        </p:nvSpPr>
        <p:spPr>
          <a:xfrm>
            <a:off x="661988" y="3932238"/>
            <a:ext cx="5295900" cy="321627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9234179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2579" name="文本占位符 2"/>
          <p:cNvSpPr>
            <a:spLocks noGrp="1" noRot="1"/>
          </p:cNvSpPr>
          <p:nvPr>
            <p:ph type="body" sz="quarter"/>
          </p:nvPr>
        </p:nvSpPr>
        <p:spPr>
          <a:xfrm>
            <a:off x="661988" y="3932238"/>
            <a:ext cx="5295900" cy="321627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6393500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2579" name="文本占位符 2"/>
          <p:cNvSpPr>
            <a:spLocks noGrp="1" noRot="1"/>
          </p:cNvSpPr>
          <p:nvPr>
            <p:ph type="body" sz="quarter"/>
          </p:nvPr>
        </p:nvSpPr>
        <p:spPr>
          <a:xfrm>
            <a:off x="661988" y="3932238"/>
            <a:ext cx="5295900" cy="321627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019160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2579" name="文本占位符 2"/>
          <p:cNvSpPr>
            <a:spLocks noGrp="1" noRot="1"/>
          </p:cNvSpPr>
          <p:nvPr>
            <p:ph type="body" sz="quarter"/>
          </p:nvPr>
        </p:nvSpPr>
        <p:spPr>
          <a:xfrm>
            <a:off x="661988" y="3932238"/>
            <a:ext cx="5295900" cy="321627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5654771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2579" name="文本占位符 2"/>
          <p:cNvSpPr>
            <a:spLocks noGrp="1" noRot="1"/>
          </p:cNvSpPr>
          <p:nvPr>
            <p:ph type="body" sz="quarter"/>
          </p:nvPr>
        </p:nvSpPr>
        <p:spPr>
          <a:xfrm>
            <a:off x="661988" y="3932238"/>
            <a:ext cx="5295900" cy="321627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8993386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2022/8/2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9308" y="260648"/>
            <a:ext cx="9579323" cy="744499"/>
          </a:xfrm>
        </p:spPr>
        <p:txBody>
          <a:bodyPr>
            <a:normAutofit/>
          </a:bodyPr>
          <a:lstStyle>
            <a:lvl1pPr algn="l">
              <a:defRPr kumimoji="1" lang="zh-CN" altLang="en-US" sz="3335" b="1" kern="1200" dirty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9307" y="1910080"/>
            <a:ext cx="9579325" cy="4199467"/>
          </a:xfrm>
        </p:spPr>
        <p:txBody>
          <a:bodyPr>
            <a:normAutofit/>
          </a:bodyPr>
          <a:lstStyle>
            <a:lvl1pPr marL="457200" indent="-457200">
              <a:buSzPct val="125000"/>
              <a:buFontTx/>
              <a:buBlip>
                <a:blip r:embed="rId2"/>
              </a:buBlip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135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65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charset="-122"/>
              </a:defRPr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8" name="矩形 7"/>
          <p:cNvSpPr/>
          <p:nvPr userDrawn="1"/>
        </p:nvSpPr>
        <p:spPr>
          <a:xfrm>
            <a:off x="0" y="395547"/>
            <a:ext cx="230293" cy="460587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9" name="矩形 8"/>
          <p:cNvSpPr/>
          <p:nvPr userDrawn="1"/>
        </p:nvSpPr>
        <p:spPr>
          <a:xfrm>
            <a:off x="284481" y="395547"/>
            <a:ext cx="60959" cy="46058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10" name="矩形 9"/>
          <p:cNvSpPr/>
          <p:nvPr userDrawn="1"/>
        </p:nvSpPr>
        <p:spPr>
          <a:xfrm>
            <a:off x="11709743" y="164637"/>
            <a:ext cx="60959" cy="390677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cxnSp>
        <p:nvCxnSpPr>
          <p:cNvPr id="11" name="直线连接符 10"/>
          <p:cNvCxnSpPr/>
          <p:nvPr userDrawn="1"/>
        </p:nvCxnSpPr>
        <p:spPr>
          <a:xfrm>
            <a:off x="11812540" y="164637"/>
            <a:ext cx="0" cy="390677"/>
          </a:xfrm>
          <a:prstGeom prst="line">
            <a:avLst/>
          </a:prstGeom>
          <a:ln w="28575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2CA2D-8D77-D546-B5AD-4C29D869462B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12" name="图片 11" descr="lobgo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636" y="164637"/>
            <a:ext cx="1551312" cy="40002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2022/8/2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2022/8/2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2022/8/2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2022/8/2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2022/8/2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2022/8/2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4" Type="http://schemas.openxmlformats.org/officeDocument/2006/relationships/notesSlide" Target="../notesSlides/notesSlide1.xml"/><Relationship Id="rId5" Type="http://schemas.openxmlformats.org/officeDocument/2006/relationships/image" Target="../media/image3.png"/><Relationship Id="rId1" Type="http://schemas.openxmlformats.org/officeDocument/2006/relationships/tags" Target="../tags/tag1.xml"/><Relationship Id="rId2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hyperlink" Target="https://link.juejin.cn/?target=https://developer.mozilla.org/zh-CN/docs/Web/Web_Components/Using_shadow_DOM" TargetMode="External"/><Relationship Id="rId5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hyperlink" Target="https://link.zhihu.com/?target=https://www.npmjs.com/package/single-spa" TargetMode="External"/><Relationship Id="rId5" Type="http://schemas.openxmlformats.org/officeDocument/2006/relationships/hyperlink" Target="https://link.zhihu.com/?target=https://www.npmjs.com/package/qiankun" TargetMode="External"/><Relationship Id="rId6" Type="http://schemas.openxmlformats.org/officeDocument/2006/relationships/hyperlink" Target="https://link.zhihu.com/?target=https://www.npmjs.com/package/mooa" TargetMode="External"/><Relationship Id="rId7" Type="http://schemas.openxmlformats.org/officeDocument/2006/relationships/hyperlink" Target="https://link.zhihu.com/?target=https://www.npmjs.com/package/icestark" TargetMode="External"/><Relationship Id="rId8" Type="http://schemas.openxmlformats.org/officeDocument/2006/relationships/hyperlink" Target="https://link.zhihu.com/?target=https://www.npmjs.com/package/https://ara-framework.github.io/website/docs/quick-start" TargetMode="External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2626954" y="2404578"/>
            <a:ext cx="7506398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微</a:t>
            </a:r>
            <a:r>
              <a:rPr lang="zh-CN" altLang="en-US" sz="4800" b="1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前端介绍</a:t>
            </a:r>
            <a:r>
              <a:rPr lang="en-US" altLang="zh-CN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&amp;</a:t>
            </a:r>
            <a:r>
              <a:rPr lang="zh-CN" altLang="en-US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框架特性分析</a:t>
            </a:r>
            <a:endParaRPr lang="en-US" altLang="zh-CN" sz="4800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-1" y="239742"/>
            <a:ext cx="10397765" cy="613041"/>
          </a:xfrm>
          <a:prstGeom prst="rect">
            <a:avLst/>
          </a:prstGeom>
          <a:solidFill>
            <a:srgbClr val="D74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20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路由问题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0760353" y="279537"/>
            <a:ext cx="1215251" cy="553998"/>
            <a:chOff x="10750079" y="258792"/>
            <a:chExt cx="1215251" cy="553998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50079" y="302041"/>
              <a:ext cx="473681" cy="459541"/>
            </a:xfrm>
            <a:prstGeom prst="rect">
              <a:avLst/>
            </a:prstGeom>
          </p:spPr>
        </p:pic>
        <p:sp>
          <p:nvSpPr>
            <p:cNvPr id="3" name="文本框 2"/>
            <p:cNvSpPr txBox="1"/>
            <p:nvPr/>
          </p:nvSpPr>
          <p:spPr>
            <a:xfrm>
              <a:off x="11104197" y="258792"/>
              <a:ext cx="861133" cy="55399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>
                <a:lnSpc>
                  <a:spcPts val="1220"/>
                </a:lnSpc>
              </a:pPr>
              <a:r>
                <a:rPr kumimoji="1" lang="en-US" altLang="zh-CN" sz="1000" b="1" dirty="0">
                  <a:solidFill>
                    <a:srgbClr val="D74B4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DEEP</a:t>
              </a:r>
            </a:p>
            <a:p>
              <a:pPr>
                <a:lnSpc>
                  <a:spcPts val="1220"/>
                </a:lnSpc>
              </a:pPr>
              <a:r>
                <a:rPr kumimoji="1" lang="en-US" altLang="zh-CN" sz="1000" b="1" dirty="0">
                  <a:solidFill>
                    <a:srgbClr val="D74B4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THINKING</a:t>
              </a:r>
            </a:p>
            <a:p>
              <a:pPr>
                <a:lnSpc>
                  <a:spcPts val="1220"/>
                </a:lnSpc>
              </a:pPr>
              <a:r>
                <a:rPr kumimoji="1" lang="zh-CN" altLang="en-US" sz="1000" b="1" dirty="0">
                  <a:solidFill>
                    <a:srgbClr val="D74B4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深入思考</a:t>
              </a:r>
            </a:p>
          </p:txBody>
        </p:sp>
      </p:grpSp>
      <p:sp>
        <p:nvSpPr>
          <p:cNvPr id="6" name="矩形 5"/>
          <p:cNvSpPr/>
          <p:nvPr/>
        </p:nvSpPr>
        <p:spPr>
          <a:xfrm>
            <a:off x="6308626" y="4773031"/>
            <a:ext cx="572320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>
                <a:latin typeface="Microsoft YaHei" charset="-122"/>
                <a:ea typeface="Microsoft YaHei" charset="-122"/>
                <a:cs typeface="Microsoft YaHei" charset="-122"/>
              </a:rPr>
              <a:t>根据传入的参数</a:t>
            </a:r>
            <a:r>
              <a:rPr lang="en-US" altLang="zh-CN" sz="1600" dirty="0" err="1">
                <a:latin typeface="Microsoft YaHei" charset="-122"/>
                <a:ea typeface="Microsoft YaHei" charset="-122"/>
                <a:cs typeface="Microsoft YaHei" charset="-122"/>
              </a:rPr>
              <a:t>activeWhen</a:t>
            </a:r>
            <a:r>
              <a:rPr lang="zh-CN" altLang="en-US" sz="1600" dirty="0">
                <a:latin typeface="Microsoft YaHei" charset="-122"/>
                <a:ea typeface="Microsoft YaHei" charset="-122"/>
                <a:cs typeface="Microsoft YaHei" charset="-122"/>
              </a:rPr>
              <a:t>判断哪个应用需要</a:t>
            </a:r>
            <a:r>
              <a:rPr lang="zh-CN" altLang="en-US" sz="1600" dirty="0" smtClean="0">
                <a:latin typeface="Microsoft YaHei" charset="-122"/>
                <a:ea typeface="Microsoft YaHei" charset="-122"/>
                <a:cs typeface="Microsoft YaHei" charset="-122"/>
              </a:rPr>
              <a:t>加载、卸载</a:t>
            </a:r>
            <a:r>
              <a:rPr lang="zh-CN" altLang="en-US" sz="1600" dirty="0">
                <a:latin typeface="Microsoft YaHei" charset="-122"/>
                <a:ea typeface="Microsoft YaHei" charset="-122"/>
                <a:cs typeface="Microsoft YaHei" charset="-122"/>
              </a:rPr>
              <a:t>或清除，并将其</a:t>
            </a:r>
            <a:r>
              <a:rPr lang="en-US" altLang="zh-CN" sz="1600" dirty="0">
                <a:latin typeface="Microsoft YaHei" charset="-122"/>
                <a:ea typeface="Microsoft YaHei" charset="-122"/>
                <a:cs typeface="Microsoft YaHei" charset="-122"/>
              </a:rPr>
              <a:t>push</a:t>
            </a:r>
            <a:r>
              <a:rPr lang="zh-CN" altLang="en-US" sz="1600" dirty="0">
                <a:latin typeface="Microsoft YaHei" charset="-122"/>
                <a:ea typeface="Microsoft YaHei" charset="-122"/>
                <a:cs typeface="Microsoft YaHei" charset="-122"/>
              </a:rPr>
              <a:t>到对应的数组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>
                <a:latin typeface="Microsoft YaHei" charset="-122"/>
                <a:ea typeface="Microsoft YaHei" charset="-122"/>
                <a:cs typeface="Microsoft YaHei" charset="-122"/>
              </a:rPr>
              <a:t>如果应用已经启动，则进行应用加载或切换。针对应用的不同状态，直接执行应用自身暴露出的生命周期钩子</a:t>
            </a:r>
            <a:r>
              <a:rPr lang="zh-CN" altLang="en-US" sz="1600" dirty="0" smtClean="0">
                <a:latin typeface="Microsoft YaHei" charset="-122"/>
                <a:ea typeface="Microsoft YaHei" charset="-122"/>
                <a:cs typeface="Microsoft YaHei" charset="-122"/>
              </a:rPr>
              <a:t>函数。</a:t>
            </a:r>
            <a:endParaRPr lang="zh-CN" altLang="en-US" sz="16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>
                <a:latin typeface="Microsoft YaHei" charset="-122"/>
                <a:ea typeface="Microsoft YaHei" charset="-122"/>
                <a:cs typeface="Microsoft YaHei" charset="-122"/>
              </a:rPr>
              <a:t>如果应用未启动，则只去下载</a:t>
            </a:r>
            <a:r>
              <a:rPr lang="en-US" altLang="zh-CN" sz="1600" dirty="0" err="1">
                <a:latin typeface="Microsoft YaHei" charset="-122"/>
                <a:ea typeface="Microsoft YaHei" charset="-122"/>
                <a:cs typeface="Microsoft YaHei" charset="-122"/>
              </a:rPr>
              <a:t>appsToLoad</a:t>
            </a:r>
            <a:r>
              <a:rPr lang="zh-CN" altLang="en-US" sz="1600" dirty="0">
                <a:latin typeface="Microsoft YaHei" charset="-122"/>
                <a:ea typeface="Microsoft YaHei" charset="-122"/>
                <a:cs typeface="Microsoft YaHei" charset="-122"/>
              </a:rPr>
              <a:t>中的应用。</a:t>
            </a:r>
            <a:endParaRPr lang="zh-CN" altLang="en-US" sz="1600" b="0" i="0" dirty="0">
              <a:effectLst/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1171" y="887761"/>
            <a:ext cx="4626022" cy="367317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0378" y="859504"/>
            <a:ext cx="4980894" cy="5998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2562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-1" y="239742"/>
            <a:ext cx="10397765" cy="613041"/>
          </a:xfrm>
          <a:prstGeom prst="rect">
            <a:avLst/>
          </a:prstGeom>
          <a:solidFill>
            <a:srgbClr val="D74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20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路由</a:t>
            </a:r>
            <a:r>
              <a:rPr lang="zh-CN" altLang="en-US" sz="2200" b="1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问题方案</a:t>
            </a:r>
            <a:endParaRPr lang="zh-CN" altLang="en-US" sz="2200" b="1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0760353" y="279537"/>
            <a:ext cx="1215251" cy="553998"/>
            <a:chOff x="10750079" y="258792"/>
            <a:chExt cx="1215251" cy="553998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50079" y="302041"/>
              <a:ext cx="473681" cy="459541"/>
            </a:xfrm>
            <a:prstGeom prst="rect">
              <a:avLst/>
            </a:prstGeom>
          </p:spPr>
        </p:pic>
        <p:sp>
          <p:nvSpPr>
            <p:cNvPr id="3" name="文本框 2"/>
            <p:cNvSpPr txBox="1"/>
            <p:nvPr/>
          </p:nvSpPr>
          <p:spPr>
            <a:xfrm>
              <a:off x="11104197" y="258792"/>
              <a:ext cx="861133" cy="55399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>
                <a:lnSpc>
                  <a:spcPts val="1220"/>
                </a:lnSpc>
              </a:pPr>
              <a:r>
                <a:rPr kumimoji="1" lang="en-US" altLang="zh-CN" sz="1000" b="1" dirty="0">
                  <a:solidFill>
                    <a:srgbClr val="D74B4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DEEP</a:t>
              </a:r>
            </a:p>
            <a:p>
              <a:pPr>
                <a:lnSpc>
                  <a:spcPts val="1220"/>
                </a:lnSpc>
              </a:pPr>
              <a:r>
                <a:rPr kumimoji="1" lang="en-US" altLang="zh-CN" sz="1000" b="1" dirty="0">
                  <a:solidFill>
                    <a:srgbClr val="D74B4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THINKING</a:t>
              </a:r>
            </a:p>
            <a:p>
              <a:pPr>
                <a:lnSpc>
                  <a:spcPts val="1220"/>
                </a:lnSpc>
              </a:pPr>
              <a:r>
                <a:rPr kumimoji="1" lang="zh-CN" altLang="en-US" sz="1000" b="1" dirty="0">
                  <a:solidFill>
                    <a:srgbClr val="D74B4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深入思考</a:t>
              </a:r>
            </a:p>
          </p:txBody>
        </p:sp>
      </p:grpSp>
      <p:sp>
        <p:nvSpPr>
          <p:cNvPr id="6" name="矩形 5"/>
          <p:cNvSpPr/>
          <p:nvPr/>
        </p:nvSpPr>
        <p:spPr>
          <a:xfrm>
            <a:off x="8008075" y="1514006"/>
            <a:ext cx="3802637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Microsoft YaHei" charset="-122"/>
                <a:ea typeface="Microsoft YaHei" charset="-122"/>
                <a:cs typeface="Microsoft YaHei" charset="-122"/>
              </a:rPr>
              <a:t>1. </a:t>
            </a:r>
            <a:r>
              <a:rPr lang="zh-CN" altLang="en-US" sz="1600" dirty="0" smtClean="0">
                <a:latin typeface="Microsoft YaHei" charset="-122"/>
                <a:ea typeface="Microsoft YaHei" charset="-122"/>
                <a:cs typeface="Microsoft YaHei" charset="-122"/>
              </a:rPr>
              <a:t>当</a:t>
            </a:r>
            <a:r>
              <a:rPr lang="zh-CN" altLang="en-US" sz="1600" dirty="0">
                <a:latin typeface="Microsoft YaHei" charset="-122"/>
                <a:ea typeface="Microsoft YaHei" charset="-122"/>
                <a:cs typeface="Microsoft YaHei" charset="-122"/>
              </a:rPr>
              <a:t>路由发生变化时</a:t>
            </a:r>
            <a:r>
              <a:rPr lang="zh-CN" altLang="en-US" sz="1600" dirty="0" smtClean="0">
                <a:latin typeface="Microsoft YaHei" charset="-122"/>
                <a:ea typeface="Microsoft YaHei" charset="-122"/>
                <a:cs typeface="Microsoft YaHei" charset="-122"/>
              </a:rPr>
              <a:t>，</a:t>
            </a:r>
            <a:r>
              <a:rPr lang="zh-CN" altLang="en-US" sz="1600" dirty="0">
                <a:latin typeface="Microsoft YaHei" charset="-122"/>
                <a:ea typeface="Microsoft YaHei" charset="-122"/>
                <a:cs typeface="Microsoft YaHei" charset="-122"/>
              </a:rPr>
              <a:t>触发</a:t>
            </a:r>
            <a:r>
              <a:rPr lang="zh-CN" altLang="en-US" sz="1600" dirty="0" smtClean="0">
                <a:latin typeface="Microsoft YaHei" charset="-122"/>
                <a:ea typeface="Microsoft YaHei" charset="-122"/>
                <a:cs typeface="Microsoft YaHei" charset="-122"/>
              </a:rPr>
              <a:t>hashChange</a:t>
            </a:r>
            <a:r>
              <a:rPr lang="zh-CN" altLang="en-US" sz="1600" dirty="0">
                <a:latin typeface="Microsoft YaHei" charset="-122"/>
                <a:ea typeface="Microsoft YaHei" charset="-122"/>
                <a:cs typeface="Microsoft YaHei" charset="-122"/>
              </a:rPr>
              <a:t>或</a:t>
            </a:r>
            <a:r>
              <a:rPr lang="zh-CN" altLang="en-US" sz="1600" dirty="0" smtClean="0">
                <a:latin typeface="Microsoft YaHei" charset="-122"/>
                <a:ea typeface="Microsoft YaHei" charset="-122"/>
                <a:cs typeface="Microsoft YaHei" charset="-122"/>
              </a:rPr>
              <a:t>popState</a:t>
            </a:r>
            <a:endParaRPr lang="en-US" altLang="zh-CN" sz="16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Microsoft YaHei" charset="-122"/>
                <a:ea typeface="Microsoft YaHei" charset="-122"/>
                <a:cs typeface="Microsoft YaHei" charset="-122"/>
              </a:rPr>
              <a:t>2. </a:t>
            </a:r>
            <a:r>
              <a:rPr lang="zh-CN" altLang="en-US" sz="1600" dirty="0" smtClean="0">
                <a:latin typeface="Microsoft YaHei" charset="-122"/>
                <a:ea typeface="Microsoft YaHei" charset="-122"/>
                <a:cs typeface="Microsoft YaHei" charset="-122"/>
              </a:rPr>
              <a:t>调用</a:t>
            </a:r>
            <a:r>
              <a:rPr lang="zh-CN" altLang="en-US" sz="1600" dirty="0">
                <a:latin typeface="Microsoft YaHei" charset="-122"/>
                <a:ea typeface="Microsoft YaHei" charset="-122"/>
                <a:cs typeface="Microsoft YaHei" charset="-122"/>
              </a:rPr>
              <a:t>reroute</a:t>
            </a:r>
            <a:r>
              <a:rPr lang="zh-CN" altLang="en-US" sz="1600" dirty="0" smtClean="0">
                <a:latin typeface="Microsoft YaHei" charset="-122"/>
                <a:ea typeface="Microsoft YaHei" charset="-122"/>
                <a:cs typeface="Microsoft YaHei" charset="-122"/>
              </a:rPr>
              <a:t>，设置</a:t>
            </a:r>
            <a:r>
              <a:rPr lang="zh-CN" altLang="en-US" sz="1600" dirty="0">
                <a:latin typeface="Microsoft YaHei" charset="-122"/>
                <a:ea typeface="Microsoft YaHei" charset="-122"/>
                <a:cs typeface="Microsoft YaHei" charset="-122"/>
              </a:rPr>
              <a:t>各个应用的状态后，直接通过调用应用所暴露出的生命周期钩子</a:t>
            </a:r>
            <a:r>
              <a:rPr lang="zh-CN" altLang="en-US" sz="1600" dirty="0" smtClean="0">
                <a:latin typeface="Microsoft YaHei" charset="-122"/>
                <a:ea typeface="Microsoft YaHei" charset="-122"/>
                <a:cs typeface="Microsoft YaHei" charset="-122"/>
              </a:rPr>
              <a:t>函数</a:t>
            </a:r>
            <a:endParaRPr lang="en-US" altLang="zh-CN" sz="16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Microsoft YaHei" charset="-122"/>
                <a:ea typeface="Microsoft YaHei" charset="-122"/>
                <a:cs typeface="Microsoft YaHei" charset="-122"/>
              </a:rPr>
              <a:t>3. </a:t>
            </a:r>
            <a:r>
              <a:rPr lang="zh-CN" altLang="en-US" sz="1600" dirty="0" smtClean="0">
                <a:latin typeface="Microsoft YaHei" charset="-122"/>
                <a:ea typeface="Microsoft YaHei" charset="-122"/>
                <a:cs typeface="Microsoft YaHei" charset="-122"/>
              </a:rPr>
              <a:t>应用</a:t>
            </a:r>
            <a:r>
              <a:rPr lang="zh-CN" altLang="en-US" sz="1600" dirty="0">
                <a:latin typeface="Microsoft YaHei" charset="-122"/>
                <a:ea typeface="Microsoft YaHei" charset="-122"/>
                <a:cs typeface="Microsoft YaHei" charset="-122"/>
              </a:rPr>
              <a:t>被推送到appsToMount后，它的mount函数会被调用，该应用就会被挂载；而推送到appsToUnmount中的应用则会调用其unmount钩子进行</a:t>
            </a:r>
            <a:r>
              <a:rPr lang="zh-CN" altLang="en-US" sz="1600" dirty="0" smtClean="0">
                <a:latin typeface="Microsoft YaHei" charset="-122"/>
                <a:ea typeface="Microsoft YaHei" charset="-122"/>
                <a:cs typeface="Microsoft YaHei" charset="-122"/>
              </a:rPr>
              <a:t>卸载</a:t>
            </a:r>
            <a:endParaRPr lang="zh-CN" altLang="en-US" sz="16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6787" y="1514006"/>
            <a:ext cx="6742001" cy="4295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3402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-1" y="239742"/>
            <a:ext cx="10397765" cy="613041"/>
          </a:xfrm>
          <a:prstGeom prst="rect">
            <a:avLst/>
          </a:prstGeom>
          <a:solidFill>
            <a:srgbClr val="D74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200" b="1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应用入口</a:t>
            </a:r>
            <a:endParaRPr lang="zh-CN" altLang="en-US" sz="2200" b="1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0760353" y="279537"/>
            <a:ext cx="1215251" cy="553998"/>
            <a:chOff x="10750079" y="258792"/>
            <a:chExt cx="1215251" cy="553998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50079" y="302041"/>
              <a:ext cx="473681" cy="459541"/>
            </a:xfrm>
            <a:prstGeom prst="rect">
              <a:avLst/>
            </a:prstGeom>
          </p:spPr>
        </p:pic>
        <p:sp>
          <p:nvSpPr>
            <p:cNvPr id="3" name="文本框 2"/>
            <p:cNvSpPr txBox="1"/>
            <p:nvPr/>
          </p:nvSpPr>
          <p:spPr>
            <a:xfrm>
              <a:off x="11104197" y="258792"/>
              <a:ext cx="861133" cy="55399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>
                <a:lnSpc>
                  <a:spcPts val="1220"/>
                </a:lnSpc>
              </a:pPr>
              <a:r>
                <a:rPr kumimoji="1" lang="en-US" altLang="zh-CN" sz="1000" b="1" dirty="0">
                  <a:solidFill>
                    <a:srgbClr val="D74B4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DEEP</a:t>
              </a:r>
            </a:p>
            <a:p>
              <a:pPr>
                <a:lnSpc>
                  <a:spcPts val="1220"/>
                </a:lnSpc>
              </a:pPr>
              <a:r>
                <a:rPr kumimoji="1" lang="en-US" altLang="zh-CN" sz="1000" b="1" dirty="0">
                  <a:solidFill>
                    <a:srgbClr val="D74B4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THINKING</a:t>
              </a:r>
            </a:p>
            <a:p>
              <a:pPr>
                <a:lnSpc>
                  <a:spcPts val="1220"/>
                </a:lnSpc>
              </a:pPr>
              <a:r>
                <a:rPr kumimoji="1" lang="zh-CN" altLang="en-US" sz="1000" b="1" dirty="0">
                  <a:solidFill>
                    <a:srgbClr val="D74B4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深入思考</a:t>
              </a:r>
            </a:p>
          </p:txBody>
        </p:sp>
      </p:grpSp>
      <p:sp>
        <p:nvSpPr>
          <p:cNvPr id="6" name="矩形 5"/>
          <p:cNvSpPr/>
          <p:nvPr/>
        </p:nvSpPr>
        <p:spPr>
          <a:xfrm>
            <a:off x="1584596" y="1215974"/>
            <a:ext cx="8813165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single-spa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采用的是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协议入口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，即只要实现了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single-spa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的入口协议规范，它就是可加载的应用。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single-spa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的规范要求应用入口必须暴露出以下三个生命周期钩子函数，且必须返回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Promise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，以保证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single-spa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可以注册回调函数：</a:t>
            </a:r>
          </a:p>
        </p:txBody>
      </p:sp>
      <p:grpSp>
        <p:nvGrpSpPr>
          <p:cNvPr id="11" name="Group 55"/>
          <p:cNvGrpSpPr>
            <a:grpSpLocks/>
          </p:cNvGrpSpPr>
          <p:nvPr/>
        </p:nvGrpSpPr>
        <p:grpSpPr bwMode="auto">
          <a:xfrm>
            <a:off x="1584596" y="2827884"/>
            <a:ext cx="8865225" cy="1024593"/>
            <a:chOff x="386" y="2371"/>
            <a:chExt cx="6803" cy="597"/>
          </a:xfrm>
        </p:grpSpPr>
        <p:sp>
          <p:nvSpPr>
            <p:cNvPr id="12" name="矩形 53"/>
            <p:cNvSpPr>
              <a:spLocks noChangeArrowheads="1"/>
            </p:cNvSpPr>
            <p:nvPr/>
          </p:nvSpPr>
          <p:spPr bwMode="auto">
            <a:xfrm>
              <a:off x="386" y="2371"/>
              <a:ext cx="6763" cy="597"/>
            </a:xfrm>
            <a:prstGeom prst="rect">
              <a:avLst/>
            </a:prstGeom>
            <a:noFill/>
            <a:ln w="25400" algn="ctr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defTabSz="609402"/>
              <a:endParaRPr lang="zh-CN" altLang="zh-CN" sz="14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TextBox 146"/>
            <p:cNvSpPr txBox="1">
              <a:spLocks noChangeArrowheads="1"/>
            </p:cNvSpPr>
            <p:nvPr/>
          </p:nvSpPr>
          <p:spPr bwMode="auto">
            <a:xfrm>
              <a:off x="1882" y="2456"/>
              <a:ext cx="5307" cy="4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用于应用引导，基座应用会在子应用挂载前调用它，基座应用中当前没有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id</a:t>
              </a: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为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app</a:t>
              </a: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的节点，我们就可以在子应用的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bootstrap</a:t>
              </a: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钩子内手动创建这样一个节点并插入到基座应用，子应用就可以正常挂载了。所以它的作用就是做一些挂载前的准备工作。</a:t>
              </a:r>
              <a:endParaRPr kumimoji="1"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4" name="Rectangle 58"/>
            <p:cNvSpPr>
              <a:spLocks noChangeArrowheads="1"/>
            </p:cNvSpPr>
            <p:nvPr/>
          </p:nvSpPr>
          <p:spPr bwMode="auto">
            <a:xfrm>
              <a:off x="436" y="2530"/>
              <a:ext cx="1406" cy="2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09402"/>
              <a:r>
                <a:rPr lang="en-US" altLang="zh-CN" b="1" dirty="0">
                  <a:solidFill>
                    <a:schemeClr val="bg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bootstrap</a:t>
              </a:r>
              <a:endParaRPr lang="en-US" altLang="zh-CN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</p:grpSp>
      <p:grpSp>
        <p:nvGrpSpPr>
          <p:cNvPr id="16" name="Group 63"/>
          <p:cNvGrpSpPr>
            <a:grpSpLocks/>
          </p:cNvGrpSpPr>
          <p:nvPr/>
        </p:nvGrpSpPr>
        <p:grpSpPr bwMode="auto">
          <a:xfrm>
            <a:off x="1584596" y="4225187"/>
            <a:ext cx="8865225" cy="883861"/>
            <a:chOff x="386" y="2371"/>
            <a:chExt cx="6803" cy="515"/>
          </a:xfrm>
        </p:grpSpPr>
        <p:sp>
          <p:nvSpPr>
            <p:cNvPr id="17" name="矩形 53"/>
            <p:cNvSpPr>
              <a:spLocks noChangeArrowheads="1"/>
            </p:cNvSpPr>
            <p:nvPr/>
          </p:nvSpPr>
          <p:spPr bwMode="auto">
            <a:xfrm>
              <a:off x="386" y="2371"/>
              <a:ext cx="6803" cy="515"/>
            </a:xfrm>
            <a:prstGeom prst="rect">
              <a:avLst/>
            </a:prstGeom>
            <a:noFill/>
            <a:ln w="25400" algn="ctr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defTabSz="609402"/>
              <a:endParaRPr lang="zh-CN" altLang="zh-CN" sz="14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TextBox 146"/>
            <p:cNvSpPr txBox="1">
              <a:spLocks noChangeArrowheads="1"/>
            </p:cNvSpPr>
            <p:nvPr/>
          </p:nvSpPr>
          <p:spPr bwMode="auto">
            <a:xfrm>
              <a:off x="1882" y="2456"/>
              <a:ext cx="5307" cy="3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apple-system" charset="0"/>
                </a:rPr>
                <a:t>用于应用挂载，就是一般应用中用于渲染的逻辑，类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apple-system" charset="0"/>
                </a:rPr>
                <a:t>new </a:t>
              </a:r>
              <a:r>
                <a:rPr lang="en-US" altLang="zh-CN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-apple-system" charset="0"/>
                </a:rPr>
                <a:t>Vue</a:t>
              </a: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apple-system" charset="0"/>
                </a:rPr>
                <a:t>语句。我们通常会把它封装到一个函数里，在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apple-system" charset="0"/>
                </a:rPr>
                <a:t>mount</a:t>
              </a: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apple-system" charset="0"/>
                </a:rPr>
                <a:t>钩子函数中调用。</a:t>
              </a:r>
            </a:p>
          </p:txBody>
        </p:sp>
        <p:sp>
          <p:nvSpPr>
            <p:cNvPr id="19" name="Rectangle 66"/>
            <p:cNvSpPr>
              <a:spLocks noChangeArrowheads="1"/>
            </p:cNvSpPr>
            <p:nvPr/>
          </p:nvSpPr>
          <p:spPr bwMode="auto">
            <a:xfrm>
              <a:off x="436" y="2489"/>
              <a:ext cx="1406" cy="2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09402"/>
              <a:r>
                <a:rPr lang="en-US" altLang="zh-CN" b="1" dirty="0">
                  <a:solidFill>
                    <a:schemeClr val="bg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mount</a:t>
              </a:r>
              <a:endParaRPr lang="en-US" altLang="zh-CN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</p:grpSp>
      <p:grpSp>
        <p:nvGrpSpPr>
          <p:cNvPr id="22" name="Group 63"/>
          <p:cNvGrpSpPr>
            <a:grpSpLocks/>
          </p:cNvGrpSpPr>
          <p:nvPr/>
        </p:nvGrpSpPr>
        <p:grpSpPr bwMode="auto">
          <a:xfrm>
            <a:off x="1584595" y="5481758"/>
            <a:ext cx="8865225" cy="799766"/>
            <a:chOff x="386" y="2371"/>
            <a:chExt cx="6803" cy="466"/>
          </a:xfrm>
        </p:grpSpPr>
        <p:sp>
          <p:nvSpPr>
            <p:cNvPr id="23" name="矩形 53"/>
            <p:cNvSpPr>
              <a:spLocks noChangeArrowheads="1"/>
            </p:cNvSpPr>
            <p:nvPr/>
          </p:nvSpPr>
          <p:spPr bwMode="auto">
            <a:xfrm>
              <a:off x="386" y="2371"/>
              <a:ext cx="6803" cy="466"/>
            </a:xfrm>
            <a:prstGeom prst="rect">
              <a:avLst/>
            </a:prstGeom>
            <a:noFill/>
            <a:ln w="25400" algn="ctr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defTabSz="609402"/>
              <a:endParaRPr lang="zh-CN" altLang="zh-CN" sz="14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TextBox 146"/>
            <p:cNvSpPr txBox="1">
              <a:spLocks noChangeArrowheads="1"/>
            </p:cNvSpPr>
            <p:nvPr/>
          </p:nvSpPr>
          <p:spPr bwMode="auto">
            <a:xfrm>
              <a:off x="1882" y="2456"/>
              <a:ext cx="5307" cy="3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defTabSz="609402" eaLnBrk="1" hangingPunct="1"/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apple-system" charset="0"/>
                </a:rPr>
                <a:t>用于应用卸载，我们可以在这里调用实例的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apple-system" charset="0"/>
                </a:rPr>
                <a:t>destroy</a:t>
              </a: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-apple-system" charset="0"/>
                </a:rPr>
                <a:t>方法手动卸载应用，或清除某些内存占用等。</a:t>
              </a:r>
              <a:endPara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Rectangle 66"/>
            <p:cNvSpPr>
              <a:spLocks noChangeArrowheads="1"/>
            </p:cNvSpPr>
            <p:nvPr/>
          </p:nvSpPr>
          <p:spPr bwMode="auto">
            <a:xfrm>
              <a:off x="436" y="2489"/>
              <a:ext cx="1406" cy="2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09402"/>
              <a:r>
                <a:rPr lang="en-US" altLang="zh-CN" b="1" dirty="0">
                  <a:solidFill>
                    <a:schemeClr val="bg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unmount</a:t>
              </a:r>
              <a:endParaRPr lang="en-US" altLang="zh-CN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42539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26" presetClass="emph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6" presetClass="emph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-1" y="239742"/>
            <a:ext cx="10397765" cy="613041"/>
          </a:xfrm>
          <a:prstGeom prst="rect">
            <a:avLst/>
          </a:prstGeom>
          <a:solidFill>
            <a:srgbClr val="D74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200" b="1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应用加载</a:t>
            </a:r>
            <a:r>
              <a:rPr lang="en-US" altLang="zh-CN" sz="2200" b="1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--single-spa</a:t>
            </a:r>
            <a:endParaRPr lang="zh-CN" altLang="en-US" sz="2200" b="1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0760353" y="279537"/>
            <a:ext cx="1215251" cy="553998"/>
            <a:chOff x="10750079" y="258792"/>
            <a:chExt cx="1215251" cy="553998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50079" y="302041"/>
              <a:ext cx="473681" cy="459541"/>
            </a:xfrm>
            <a:prstGeom prst="rect">
              <a:avLst/>
            </a:prstGeom>
          </p:spPr>
        </p:pic>
        <p:sp>
          <p:nvSpPr>
            <p:cNvPr id="3" name="文本框 2"/>
            <p:cNvSpPr txBox="1"/>
            <p:nvPr/>
          </p:nvSpPr>
          <p:spPr>
            <a:xfrm>
              <a:off x="11104197" y="258792"/>
              <a:ext cx="861133" cy="55399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>
                <a:lnSpc>
                  <a:spcPts val="1220"/>
                </a:lnSpc>
              </a:pPr>
              <a:r>
                <a:rPr kumimoji="1" lang="en-US" altLang="zh-CN" sz="1000" b="1" dirty="0">
                  <a:solidFill>
                    <a:srgbClr val="D74B4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DEEP</a:t>
              </a:r>
            </a:p>
            <a:p>
              <a:pPr>
                <a:lnSpc>
                  <a:spcPts val="1220"/>
                </a:lnSpc>
              </a:pPr>
              <a:r>
                <a:rPr kumimoji="1" lang="en-US" altLang="zh-CN" sz="1000" b="1" dirty="0">
                  <a:solidFill>
                    <a:srgbClr val="D74B4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THINKING</a:t>
              </a:r>
            </a:p>
            <a:p>
              <a:pPr>
                <a:lnSpc>
                  <a:spcPts val="1220"/>
                </a:lnSpc>
              </a:pPr>
              <a:r>
                <a:rPr kumimoji="1" lang="zh-CN" altLang="en-US" sz="1000" b="1" dirty="0">
                  <a:solidFill>
                    <a:srgbClr val="D74B4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深入思考</a:t>
              </a:r>
            </a:p>
          </p:txBody>
        </p:sp>
      </p:grpSp>
      <p:sp>
        <p:nvSpPr>
          <p:cNvPr id="7" name="矩形 6"/>
          <p:cNvSpPr/>
          <p:nvPr/>
        </p:nvSpPr>
        <p:spPr>
          <a:xfrm>
            <a:off x="6903083" y="1382040"/>
            <a:ext cx="4641954" cy="2536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调用singleSpa.registerApplication注册应用时提供的第二个参数就是加载这个子应用的方法。如果需要加载多个js，可以使用多个System.import连续导入。single-spa会调用这个函数，下载子应用代码并分别调用其bootstrap和mount方法进行引导和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挂载</a:t>
            </a:r>
            <a:endParaRPr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903083" y="426303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不足：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903083" y="4632363"/>
            <a:ext cx="46419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手动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实现应用加载逻辑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，罗列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子应用需要加载的资源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，不适用大型项目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只能以</a:t>
            </a:r>
            <a:r>
              <a:rPr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js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文件为入口，无法直接以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html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为入口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，不利于嵌入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子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应用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698" y="1212870"/>
            <a:ext cx="5538162" cy="541114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4977738" y="1228151"/>
            <a:ext cx="13331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err="1" smtClean="0">
                <a:solidFill>
                  <a:schemeClr val="bg1">
                    <a:lumMod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System.js</a:t>
            </a:r>
            <a:r>
              <a:rPr kumimoji="1" lang="zh-CN" altLang="en-US" sz="1400" dirty="0" smtClean="0">
                <a:solidFill>
                  <a:schemeClr val="bg1">
                    <a:lumMod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方式</a:t>
            </a:r>
            <a:endParaRPr kumimoji="1" lang="zh-CN" altLang="en-US" sz="1400" dirty="0">
              <a:solidFill>
                <a:schemeClr val="bg1">
                  <a:lumMod val="7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417571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-1" y="239742"/>
            <a:ext cx="10397765" cy="613041"/>
          </a:xfrm>
          <a:prstGeom prst="rect">
            <a:avLst/>
          </a:prstGeom>
          <a:solidFill>
            <a:srgbClr val="D74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200" b="1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应用加载</a:t>
            </a:r>
            <a:r>
              <a:rPr lang="en-US" altLang="zh-CN" sz="2200" b="1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--single-spa</a:t>
            </a:r>
            <a:endParaRPr lang="zh-CN" altLang="en-US" sz="2200" b="1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0760353" y="279537"/>
            <a:ext cx="1215251" cy="553998"/>
            <a:chOff x="10750079" y="258792"/>
            <a:chExt cx="1215251" cy="553998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50079" y="302041"/>
              <a:ext cx="473681" cy="459541"/>
            </a:xfrm>
            <a:prstGeom prst="rect">
              <a:avLst/>
            </a:prstGeom>
          </p:spPr>
        </p:pic>
        <p:sp>
          <p:nvSpPr>
            <p:cNvPr id="3" name="文本框 2"/>
            <p:cNvSpPr txBox="1"/>
            <p:nvPr/>
          </p:nvSpPr>
          <p:spPr>
            <a:xfrm>
              <a:off x="11104197" y="258792"/>
              <a:ext cx="861133" cy="55399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>
                <a:lnSpc>
                  <a:spcPts val="1220"/>
                </a:lnSpc>
              </a:pPr>
              <a:r>
                <a:rPr kumimoji="1" lang="en-US" altLang="zh-CN" sz="1000" b="1" dirty="0">
                  <a:solidFill>
                    <a:srgbClr val="D74B4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DEEP</a:t>
              </a:r>
            </a:p>
            <a:p>
              <a:pPr>
                <a:lnSpc>
                  <a:spcPts val="1220"/>
                </a:lnSpc>
              </a:pPr>
              <a:r>
                <a:rPr kumimoji="1" lang="en-US" altLang="zh-CN" sz="1000" b="1" dirty="0">
                  <a:solidFill>
                    <a:srgbClr val="D74B4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THINKING</a:t>
              </a:r>
            </a:p>
            <a:p>
              <a:pPr>
                <a:lnSpc>
                  <a:spcPts val="1220"/>
                </a:lnSpc>
              </a:pPr>
              <a:r>
                <a:rPr kumimoji="1" lang="zh-CN" altLang="en-US" sz="1000" b="1" dirty="0">
                  <a:solidFill>
                    <a:srgbClr val="D74B4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深入思考</a:t>
              </a:r>
            </a:p>
          </p:txBody>
        </p:sp>
      </p:grpSp>
      <p:sp>
        <p:nvSpPr>
          <p:cNvPr id="6" name="矩形 5"/>
          <p:cNvSpPr/>
          <p:nvPr/>
        </p:nvSpPr>
        <p:spPr>
          <a:xfrm>
            <a:off x="1219201" y="4759448"/>
            <a:ext cx="725024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zh-CN" altLang="en-US" dirty="0">
                <a:solidFill>
                  <a:srgbClr val="4D4D4D"/>
                </a:solidFill>
                <a:latin typeface="Microsoft YaHei" charset="-122"/>
                <a:ea typeface="Microsoft YaHei" charset="-122"/>
                <a:cs typeface="Microsoft YaHei" charset="-122"/>
              </a:rPr>
              <a:t>先是设置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started</a:t>
            </a:r>
            <a:r>
              <a:rPr lang="zh-CN" altLang="en-US" dirty="0">
                <a:solidFill>
                  <a:srgbClr val="4D4D4D"/>
                </a:solidFill>
                <a:latin typeface="Microsoft YaHei" charset="-122"/>
                <a:ea typeface="Microsoft YaHei" charset="-122"/>
                <a:cs typeface="Microsoft YaHei" charset="-122"/>
              </a:rPr>
              <a:t>状态，然后</a:t>
            </a:r>
            <a:r>
              <a:rPr lang="zh-CN" altLang="en-US" dirty="0" smtClean="0">
                <a:solidFill>
                  <a:srgbClr val="4D4D4D"/>
                </a:solidFill>
                <a:latin typeface="Microsoft YaHei" charset="-122"/>
                <a:ea typeface="Microsoft YaHei" charset="-122"/>
                <a:cs typeface="Microsoft YaHei" charset="-122"/>
              </a:rPr>
              <a:t>设置</a:t>
            </a:r>
            <a:r>
              <a:rPr lang="en-US" altLang="zh-CN" dirty="0" err="1" smtClean="0">
                <a:latin typeface="Microsoft YaHei" charset="-122"/>
                <a:ea typeface="Microsoft YaHei" charset="-122"/>
                <a:cs typeface="Microsoft YaHei" charset="-122"/>
              </a:rPr>
              <a:t>urlRerouteOnly</a:t>
            </a:r>
            <a:r>
              <a:rPr lang="zh-CN" altLang="en-US" dirty="0" smtClean="0">
                <a:solidFill>
                  <a:srgbClr val="4D4D4D"/>
                </a:solidFill>
                <a:latin typeface="Microsoft YaHei" charset="-122"/>
                <a:ea typeface="Microsoft YaHei" charset="-122"/>
                <a:cs typeface="Microsoft YaHei" charset="-122"/>
              </a:rPr>
              <a:t>属性</a:t>
            </a:r>
            <a:endParaRPr lang="en-US" altLang="zh-CN" dirty="0" smtClean="0">
              <a:solidFill>
                <a:srgbClr val="4D4D4D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85750" indent="-285750">
              <a:buFont typeface="Arial" charset="0"/>
              <a:buChar char="•"/>
            </a:pPr>
            <a:endParaRPr lang="en-US" altLang="zh-CN" dirty="0">
              <a:solidFill>
                <a:srgbClr val="4D4D4D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85750" indent="-285750">
              <a:buFont typeface="Arial" charset="0"/>
              <a:buChar char="•"/>
            </a:pPr>
            <a:r>
              <a:rPr lang="zh-CN" altLang="en-US" dirty="0" smtClean="0">
                <a:solidFill>
                  <a:srgbClr val="4D4D4D"/>
                </a:solidFill>
                <a:latin typeface="Microsoft YaHei" charset="-122"/>
                <a:ea typeface="Microsoft YaHei" charset="-122"/>
                <a:cs typeface="Microsoft YaHei" charset="-122"/>
              </a:rPr>
              <a:t>接着调用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reroute</a:t>
            </a:r>
            <a:r>
              <a:rPr lang="zh-CN" altLang="en-US" dirty="0">
                <a:solidFill>
                  <a:srgbClr val="4D4D4D"/>
                </a:solidFill>
                <a:latin typeface="Microsoft YaHei" charset="-122"/>
                <a:ea typeface="Microsoft YaHei" charset="-122"/>
                <a:cs typeface="Microsoft YaHei" charset="-122"/>
              </a:rPr>
              <a:t>，开始首次加载子</a:t>
            </a:r>
            <a:r>
              <a:rPr lang="zh-CN" altLang="en-US" dirty="0" smtClean="0">
                <a:solidFill>
                  <a:srgbClr val="4D4D4D"/>
                </a:solidFill>
                <a:latin typeface="Microsoft YaHei" charset="-122"/>
                <a:ea typeface="Microsoft YaHei" charset="-122"/>
                <a:cs typeface="Microsoft YaHei" charset="-122"/>
              </a:rPr>
              <a:t>应用</a:t>
            </a:r>
            <a:endParaRPr lang="en-US" altLang="zh-CN" dirty="0" smtClean="0">
              <a:solidFill>
                <a:srgbClr val="4D4D4D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85750" indent="-285750">
              <a:buFont typeface="Arial" charset="0"/>
              <a:buChar char="•"/>
            </a:pPr>
            <a:endParaRPr lang="en-US" altLang="zh-CN" dirty="0" smtClean="0">
              <a:solidFill>
                <a:srgbClr val="4D4D4D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85750" indent="-285750">
              <a:buFont typeface="Arial" charset="0"/>
              <a:buChar char="•"/>
            </a:pPr>
            <a:r>
              <a:rPr lang="zh-CN" altLang="en-US" dirty="0" smtClean="0">
                <a:solidFill>
                  <a:srgbClr val="4D4D4D"/>
                </a:solidFill>
                <a:latin typeface="Microsoft YaHei" charset="-122"/>
                <a:ea typeface="Microsoft YaHei" charset="-122"/>
                <a:cs typeface="Microsoft YaHei" charset="-122"/>
              </a:rPr>
              <a:t>监听</a:t>
            </a:r>
            <a:r>
              <a:rPr lang="en-US" altLang="zh-CN" dirty="0" err="1" smtClean="0">
                <a:latin typeface="Microsoft YaHei" charset="-122"/>
                <a:ea typeface="Microsoft YaHei" charset="-122"/>
                <a:cs typeface="Microsoft YaHei" charset="-122"/>
              </a:rPr>
              <a:t>hashChange</a:t>
            </a:r>
            <a:r>
              <a:rPr lang="zh-CN" altLang="en-US" dirty="0">
                <a:solidFill>
                  <a:srgbClr val="4D4D4D"/>
                </a:solidFill>
                <a:latin typeface="Microsoft YaHei" charset="-122"/>
                <a:ea typeface="Microsoft YaHei" charset="-122"/>
                <a:cs typeface="Microsoft YaHei" charset="-122"/>
              </a:rPr>
              <a:t>或</a:t>
            </a:r>
            <a:r>
              <a:rPr lang="en-US" altLang="zh-CN" dirty="0" err="1">
                <a:latin typeface="Microsoft YaHei" charset="-122"/>
                <a:ea typeface="Microsoft YaHei" charset="-122"/>
                <a:cs typeface="Microsoft YaHei" charset="-122"/>
              </a:rPr>
              <a:t>popState</a:t>
            </a:r>
            <a:r>
              <a:rPr lang="zh-CN" altLang="en-US" dirty="0">
                <a:solidFill>
                  <a:srgbClr val="4D4D4D"/>
                </a:solidFill>
                <a:latin typeface="Microsoft YaHei" charset="-122"/>
                <a:ea typeface="Microsoft YaHei" charset="-122"/>
                <a:cs typeface="Microsoft YaHei" charset="-122"/>
              </a:rPr>
              <a:t>事件的触发，并执行应用的切换。</a:t>
            </a:r>
            <a:endParaRPr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219201" y="974360"/>
            <a:ext cx="21237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single-spa</a:t>
            </a:r>
            <a:r>
              <a:rPr lang="zh-CN" altLang="en-US" dirty="0" smtClean="0"/>
              <a:t>启动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4132" y="1535142"/>
            <a:ext cx="5631304" cy="2733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4342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-1" y="239742"/>
            <a:ext cx="10397765" cy="613041"/>
          </a:xfrm>
          <a:prstGeom prst="rect">
            <a:avLst/>
          </a:prstGeom>
          <a:solidFill>
            <a:srgbClr val="D74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200" b="1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应用加载</a:t>
            </a:r>
            <a:r>
              <a:rPr lang="en-US" altLang="zh-CN" sz="2200" b="1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--</a:t>
            </a:r>
            <a:r>
              <a:rPr lang="en-US" altLang="zh-CN" sz="2200" b="1" dirty="0" err="1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qiankun</a:t>
            </a:r>
            <a:endParaRPr lang="zh-CN" altLang="en-US" sz="2200" b="1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0760353" y="279537"/>
            <a:ext cx="1215251" cy="553998"/>
            <a:chOff x="10750079" y="258792"/>
            <a:chExt cx="1215251" cy="553998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50079" y="302041"/>
              <a:ext cx="473681" cy="459541"/>
            </a:xfrm>
            <a:prstGeom prst="rect">
              <a:avLst/>
            </a:prstGeom>
          </p:spPr>
        </p:pic>
        <p:sp>
          <p:nvSpPr>
            <p:cNvPr id="3" name="文本框 2"/>
            <p:cNvSpPr txBox="1"/>
            <p:nvPr/>
          </p:nvSpPr>
          <p:spPr>
            <a:xfrm>
              <a:off x="11104197" y="258792"/>
              <a:ext cx="861133" cy="55399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>
                <a:lnSpc>
                  <a:spcPts val="1220"/>
                </a:lnSpc>
              </a:pPr>
              <a:r>
                <a:rPr kumimoji="1" lang="en-US" altLang="zh-CN" sz="1000" b="1" dirty="0">
                  <a:solidFill>
                    <a:srgbClr val="D74B4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DEEP</a:t>
              </a:r>
            </a:p>
            <a:p>
              <a:pPr>
                <a:lnSpc>
                  <a:spcPts val="1220"/>
                </a:lnSpc>
              </a:pPr>
              <a:r>
                <a:rPr kumimoji="1" lang="en-US" altLang="zh-CN" sz="1000" b="1" dirty="0">
                  <a:solidFill>
                    <a:srgbClr val="D74B4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THINKING</a:t>
              </a:r>
            </a:p>
            <a:p>
              <a:pPr>
                <a:lnSpc>
                  <a:spcPts val="1220"/>
                </a:lnSpc>
              </a:pPr>
              <a:r>
                <a:rPr kumimoji="1" lang="zh-CN" altLang="en-US" sz="1000" b="1" dirty="0">
                  <a:solidFill>
                    <a:srgbClr val="D74B4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深入思考</a:t>
              </a: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1319135" y="1043513"/>
            <a:ext cx="8829206" cy="2120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single-spa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提供的应用加载方案是开放式的， </a:t>
            </a:r>
            <a:r>
              <a:rPr lang="en-US" altLang="zh-CN" dirty="0" err="1">
                <a:latin typeface="Microsoft YaHei" charset="-122"/>
                <a:ea typeface="Microsoft YaHei" charset="-122"/>
                <a:cs typeface="Microsoft YaHei" charset="-122"/>
              </a:rPr>
              <a:t>qiankun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进行了一次封装，给出了一个更完整的应用加载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方案：</a:t>
            </a:r>
            <a:r>
              <a:rPr lang="en-US" altLang="zh-CN" dirty="0" smtClean="0">
                <a:solidFill>
                  <a:srgbClr val="C7254E"/>
                </a:solidFill>
                <a:latin typeface="Microsoft YaHei" charset="-122"/>
                <a:ea typeface="Microsoft YaHei" charset="-122"/>
                <a:cs typeface="Microsoft YaHei" charset="-122"/>
              </a:rPr>
              <a:t>import-html-entry</a:t>
            </a:r>
            <a:r>
              <a:rPr lang="zh-CN" altLang="en-US" dirty="0">
                <a:solidFill>
                  <a:srgbClr val="C7254E"/>
                </a:solidFill>
                <a:latin typeface="Microsoft YaHei" charset="-122"/>
                <a:ea typeface="Microsoft YaHei" charset="-122"/>
                <a:cs typeface="Microsoft YaHei" charset="-122"/>
              </a:rPr>
              <a:t>插</a:t>
            </a:r>
            <a:r>
              <a:rPr lang="zh-CN" altLang="en-US" dirty="0" smtClean="0">
                <a:solidFill>
                  <a:srgbClr val="C7254E"/>
                </a:solidFill>
                <a:latin typeface="Microsoft YaHei" charset="-122"/>
                <a:ea typeface="Microsoft YaHei" charset="-122"/>
                <a:cs typeface="Microsoft YaHei" charset="-122"/>
              </a:rPr>
              <a:t>件</a:t>
            </a:r>
            <a:endParaRPr lang="en-US" altLang="zh-CN" dirty="0" smtClean="0">
              <a:solidFill>
                <a:srgbClr val="C7254E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endParaRPr lang="en-US" altLang="zh-CN" dirty="0" smtClean="0">
              <a:solidFill>
                <a:srgbClr val="C7254E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主要思路是允许以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html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文件为应用入口，然后通过一个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html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解析器从文件中提取</a:t>
            </a:r>
            <a:r>
              <a:rPr lang="en-US" altLang="zh-CN" dirty="0" err="1">
                <a:latin typeface="Microsoft YaHei" charset="-122"/>
                <a:ea typeface="Microsoft YaHei" charset="-122"/>
                <a:cs typeface="Microsoft YaHei" charset="-122"/>
              </a:rPr>
              <a:t>js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和</a:t>
            </a:r>
            <a:r>
              <a:rPr lang="en-US" altLang="zh-CN" dirty="0" err="1">
                <a:latin typeface="Microsoft YaHei" charset="-122"/>
                <a:ea typeface="Microsoft YaHei" charset="-122"/>
                <a:cs typeface="Microsoft YaHei" charset="-122"/>
              </a:rPr>
              <a:t>css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依赖，并通过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fetch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下载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依赖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。</a:t>
            </a:r>
          </a:p>
        </p:txBody>
      </p:sp>
      <p:sp>
        <p:nvSpPr>
          <p:cNvPr id="11" name="矩形 10"/>
          <p:cNvSpPr/>
          <p:nvPr/>
        </p:nvSpPr>
        <p:spPr>
          <a:xfrm>
            <a:off x="1319135" y="3322513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配置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入口：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2841" y="3355145"/>
            <a:ext cx="5181808" cy="3399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3054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-1" y="239742"/>
            <a:ext cx="10397765" cy="613041"/>
          </a:xfrm>
          <a:prstGeom prst="rect">
            <a:avLst/>
          </a:prstGeom>
          <a:solidFill>
            <a:srgbClr val="D74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200" b="1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应用加载</a:t>
            </a:r>
            <a:r>
              <a:rPr lang="en-US" altLang="zh-CN" sz="2200" b="1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--</a:t>
            </a:r>
            <a:r>
              <a:rPr lang="en-US" altLang="zh-CN" sz="2200" b="1" dirty="0" err="1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qiankun</a:t>
            </a:r>
            <a:endParaRPr lang="zh-CN" altLang="en-US" sz="2200" b="1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0760353" y="279537"/>
            <a:ext cx="1215251" cy="553998"/>
            <a:chOff x="10750079" y="258792"/>
            <a:chExt cx="1215251" cy="553998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50079" y="302041"/>
              <a:ext cx="473681" cy="459541"/>
            </a:xfrm>
            <a:prstGeom prst="rect">
              <a:avLst/>
            </a:prstGeom>
          </p:spPr>
        </p:pic>
        <p:sp>
          <p:nvSpPr>
            <p:cNvPr id="3" name="文本框 2"/>
            <p:cNvSpPr txBox="1"/>
            <p:nvPr/>
          </p:nvSpPr>
          <p:spPr>
            <a:xfrm>
              <a:off x="11104197" y="258792"/>
              <a:ext cx="861133" cy="55399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>
                <a:lnSpc>
                  <a:spcPts val="1220"/>
                </a:lnSpc>
              </a:pPr>
              <a:r>
                <a:rPr kumimoji="1" lang="en-US" altLang="zh-CN" sz="1000" b="1" dirty="0">
                  <a:solidFill>
                    <a:srgbClr val="D74B4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DEEP</a:t>
              </a:r>
            </a:p>
            <a:p>
              <a:pPr>
                <a:lnSpc>
                  <a:spcPts val="1220"/>
                </a:lnSpc>
              </a:pPr>
              <a:r>
                <a:rPr kumimoji="1" lang="en-US" altLang="zh-CN" sz="1000" b="1" dirty="0">
                  <a:solidFill>
                    <a:srgbClr val="D74B4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THINKING</a:t>
              </a:r>
            </a:p>
            <a:p>
              <a:pPr>
                <a:lnSpc>
                  <a:spcPts val="1220"/>
                </a:lnSpc>
              </a:pPr>
              <a:r>
                <a:rPr kumimoji="1" lang="zh-CN" altLang="en-US" sz="1000" b="1" dirty="0">
                  <a:solidFill>
                    <a:srgbClr val="D74B4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深入思考</a:t>
              </a:r>
            </a:p>
          </p:txBody>
        </p:sp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971" y="1214203"/>
            <a:ext cx="6975605" cy="523906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86376" y="1011836"/>
            <a:ext cx="3004028" cy="544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6957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-1" y="239742"/>
            <a:ext cx="10397765" cy="613041"/>
          </a:xfrm>
          <a:prstGeom prst="rect">
            <a:avLst/>
          </a:prstGeom>
          <a:solidFill>
            <a:srgbClr val="D74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200" b="1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JS</a:t>
            </a:r>
            <a:r>
              <a:rPr lang="zh-CN" altLang="en-US" sz="2200" b="1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隔离</a:t>
            </a:r>
            <a:endParaRPr lang="zh-CN" altLang="en-US" sz="2200" b="1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0760353" y="279537"/>
            <a:ext cx="1215251" cy="553998"/>
            <a:chOff x="10750079" y="258792"/>
            <a:chExt cx="1215251" cy="553998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50079" y="302041"/>
              <a:ext cx="473681" cy="459541"/>
            </a:xfrm>
            <a:prstGeom prst="rect">
              <a:avLst/>
            </a:prstGeom>
          </p:spPr>
        </p:pic>
        <p:sp>
          <p:nvSpPr>
            <p:cNvPr id="3" name="文本框 2"/>
            <p:cNvSpPr txBox="1"/>
            <p:nvPr/>
          </p:nvSpPr>
          <p:spPr>
            <a:xfrm>
              <a:off x="11104197" y="258792"/>
              <a:ext cx="861133" cy="55399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>
                <a:lnSpc>
                  <a:spcPts val="1220"/>
                </a:lnSpc>
              </a:pPr>
              <a:r>
                <a:rPr kumimoji="1" lang="en-US" altLang="zh-CN" sz="1000" b="1" dirty="0">
                  <a:solidFill>
                    <a:srgbClr val="D74B4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DEEP</a:t>
              </a:r>
            </a:p>
            <a:p>
              <a:pPr>
                <a:lnSpc>
                  <a:spcPts val="1220"/>
                </a:lnSpc>
              </a:pPr>
              <a:r>
                <a:rPr kumimoji="1" lang="en-US" altLang="zh-CN" sz="1000" b="1" dirty="0">
                  <a:solidFill>
                    <a:srgbClr val="D74B4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THINKING</a:t>
              </a:r>
            </a:p>
            <a:p>
              <a:pPr>
                <a:lnSpc>
                  <a:spcPts val="1220"/>
                </a:lnSpc>
              </a:pPr>
              <a:r>
                <a:rPr kumimoji="1" lang="zh-CN" altLang="en-US" sz="1000" b="1" dirty="0">
                  <a:solidFill>
                    <a:srgbClr val="D74B4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深入思考</a:t>
              </a:r>
            </a:p>
          </p:txBody>
        </p:sp>
      </p:grpSp>
      <p:sp>
        <p:nvSpPr>
          <p:cNvPr id="6" name="矩形 5"/>
          <p:cNvSpPr/>
          <p:nvPr/>
        </p:nvSpPr>
        <p:spPr>
          <a:xfrm>
            <a:off x="1204210" y="1760720"/>
            <a:ext cx="4567004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rgbClr val="121212"/>
                </a:solidFill>
                <a:latin typeface="Microsoft YaHei" charset="-122"/>
                <a:ea typeface="Microsoft YaHei" charset="-122"/>
                <a:cs typeface="Microsoft YaHei" charset="-122"/>
              </a:rPr>
              <a:t>每当应用</a:t>
            </a:r>
            <a:r>
              <a:rPr lang="zh-CN" altLang="en-US" sz="1600" dirty="0">
                <a:solidFill>
                  <a:srgbClr val="121212"/>
                </a:solidFill>
                <a:latin typeface="Microsoft YaHei" charset="-122"/>
                <a:ea typeface="Microsoft YaHei" charset="-122"/>
                <a:cs typeface="Microsoft YaHei" charset="-122"/>
              </a:rPr>
              <a:t>的</a:t>
            </a:r>
            <a:r>
              <a:rPr lang="en-US" altLang="zh-CN" sz="1600" dirty="0">
                <a:solidFill>
                  <a:srgbClr val="121212"/>
                </a:solidFill>
                <a:latin typeface="Microsoft YaHei" charset="-122"/>
                <a:ea typeface="Microsoft YaHei" charset="-122"/>
                <a:cs typeface="Microsoft YaHei" charset="-122"/>
              </a:rPr>
              <a:t>JavaScript</a:t>
            </a:r>
            <a:r>
              <a:rPr lang="zh-CN" altLang="en-US" sz="1600" dirty="0">
                <a:solidFill>
                  <a:srgbClr val="121212"/>
                </a:solidFill>
                <a:latin typeface="Microsoft YaHei" charset="-122"/>
                <a:ea typeface="Microsoft YaHei" charset="-122"/>
                <a:cs typeface="Microsoft YaHei" charset="-122"/>
              </a:rPr>
              <a:t>被加载并运行时，它的核心实际上是对全局对象</a:t>
            </a:r>
            <a:r>
              <a:rPr lang="en-US" altLang="zh-CN" sz="1600" dirty="0">
                <a:solidFill>
                  <a:srgbClr val="121212"/>
                </a:solidFill>
                <a:latin typeface="Microsoft YaHei" charset="-122"/>
                <a:ea typeface="Microsoft YaHei" charset="-122"/>
                <a:cs typeface="Microsoft YaHei" charset="-122"/>
              </a:rPr>
              <a:t>Window</a:t>
            </a:r>
            <a:r>
              <a:rPr lang="zh-CN" altLang="en-US" sz="1600" dirty="0">
                <a:solidFill>
                  <a:srgbClr val="121212"/>
                </a:solidFill>
                <a:latin typeface="Microsoft YaHei" charset="-122"/>
                <a:ea typeface="Microsoft YaHei" charset="-122"/>
                <a:cs typeface="Microsoft YaHei" charset="-122"/>
              </a:rPr>
              <a:t>的修改以及一些全局事件的改变，例如</a:t>
            </a:r>
            <a:r>
              <a:rPr lang="en-US" altLang="zh-CN" sz="1600" dirty="0" smtClean="0">
                <a:solidFill>
                  <a:srgbClr val="121212"/>
                </a:solidFill>
                <a:latin typeface="Microsoft YaHei" charset="-122"/>
                <a:ea typeface="Microsoft YaHei" charset="-122"/>
                <a:cs typeface="Microsoft YaHei" charset="-122"/>
              </a:rPr>
              <a:t>jQuery</a:t>
            </a:r>
            <a:r>
              <a:rPr lang="zh-CN" altLang="en-US" sz="1600" dirty="0" smtClean="0">
                <a:solidFill>
                  <a:srgbClr val="121212"/>
                </a:solidFill>
                <a:latin typeface="Microsoft YaHei" charset="-122"/>
                <a:ea typeface="Microsoft YaHei" charset="-122"/>
                <a:cs typeface="Microsoft YaHei" charset="-122"/>
              </a:rPr>
              <a:t>运行</a:t>
            </a:r>
            <a:r>
              <a:rPr lang="zh-CN" altLang="en-US" sz="1600" dirty="0">
                <a:solidFill>
                  <a:srgbClr val="121212"/>
                </a:solidFill>
                <a:latin typeface="Microsoft YaHei" charset="-122"/>
                <a:ea typeface="Microsoft YaHei" charset="-122"/>
                <a:cs typeface="Microsoft YaHei" charset="-122"/>
              </a:rPr>
              <a:t>后，会在</a:t>
            </a:r>
            <a:r>
              <a:rPr lang="en-US" altLang="zh-CN" sz="1600" dirty="0">
                <a:solidFill>
                  <a:srgbClr val="121212"/>
                </a:solidFill>
                <a:latin typeface="Microsoft YaHei" charset="-122"/>
                <a:ea typeface="Microsoft YaHei" charset="-122"/>
                <a:cs typeface="Microsoft YaHei" charset="-122"/>
              </a:rPr>
              <a:t>Window</a:t>
            </a:r>
            <a:r>
              <a:rPr lang="zh-CN" altLang="en-US" sz="1600" dirty="0">
                <a:solidFill>
                  <a:srgbClr val="121212"/>
                </a:solidFill>
                <a:latin typeface="Microsoft YaHei" charset="-122"/>
                <a:ea typeface="Microsoft YaHei" charset="-122"/>
                <a:cs typeface="Microsoft YaHei" charset="-122"/>
              </a:rPr>
              <a:t>上挂载一个</a:t>
            </a:r>
            <a:r>
              <a:rPr lang="en-US" altLang="zh-CN" sz="1600" dirty="0">
                <a:solidFill>
                  <a:srgbClr val="121212"/>
                </a:solidFill>
                <a:latin typeface="Microsoft YaHei" charset="-122"/>
                <a:ea typeface="Microsoft YaHei" charset="-122"/>
                <a:cs typeface="Microsoft YaHei" charset="-122"/>
              </a:rPr>
              <a:t>window.$</a:t>
            </a:r>
            <a:r>
              <a:rPr lang="zh-CN" altLang="en-US" sz="1600" dirty="0">
                <a:solidFill>
                  <a:srgbClr val="121212"/>
                </a:solidFill>
                <a:latin typeface="Microsoft YaHei" charset="-122"/>
                <a:ea typeface="Microsoft YaHei" charset="-122"/>
                <a:cs typeface="Microsoft YaHei" charset="-122"/>
              </a:rPr>
              <a:t>对象，对于其他库</a:t>
            </a:r>
            <a:r>
              <a:rPr lang="en-US" altLang="zh-CN" sz="1600" dirty="0">
                <a:solidFill>
                  <a:srgbClr val="121212"/>
                </a:solidFill>
                <a:latin typeface="Microsoft YaHei" charset="-122"/>
                <a:ea typeface="Microsoft YaHei" charset="-122"/>
                <a:cs typeface="Microsoft YaHei" charset="-122"/>
              </a:rPr>
              <a:t>React</a:t>
            </a:r>
            <a:r>
              <a:rPr lang="zh-CN" altLang="en-US" sz="1600" dirty="0">
                <a:solidFill>
                  <a:srgbClr val="121212"/>
                </a:solidFill>
                <a:latin typeface="Microsoft YaHei" charset="-122"/>
                <a:ea typeface="Microsoft YaHei" charset="-122"/>
                <a:cs typeface="Microsoft YaHei" charset="-122"/>
              </a:rPr>
              <a:t>，</a:t>
            </a:r>
            <a:r>
              <a:rPr lang="en-US" altLang="zh-CN" sz="1600" dirty="0" err="1" smtClean="0">
                <a:solidFill>
                  <a:srgbClr val="121212"/>
                </a:solidFill>
                <a:latin typeface="Microsoft YaHei" charset="-122"/>
                <a:ea typeface="Microsoft YaHei" charset="-122"/>
                <a:cs typeface="Microsoft YaHei" charset="-122"/>
              </a:rPr>
              <a:t>Vue</a:t>
            </a:r>
            <a:r>
              <a:rPr lang="zh-CN" altLang="en-US" sz="1600" dirty="0" smtClean="0">
                <a:solidFill>
                  <a:srgbClr val="121212"/>
                </a:solidFill>
                <a:latin typeface="Microsoft YaHei" charset="-122"/>
                <a:ea typeface="Microsoft YaHei" charset="-122"/>
                <a:cs typeface="Microsoft YaHei" charset="-122"/>
              </a:rPr>
              <a:t>也是如此。</a:t>
            </a:r>
            <a:endParaRPr lang="en-US" altLang="zh-CN" sz="1600" dirty="0" smtClean="0">
              <a:solidFill>
                <a:srgbClr val="121212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rgbClr val="121212"/>
                </a:solidFill>
                <a:latin typeface="Microsoft YaHei" charset="-122"/>
                <a:ea typeface="Microsoft YaHei" charset="-122"/>
                <a:cs typeface="Microsoft YaHei" charset="-122"/>
              </a:rPr>
              <a:t>为此</a:t>
            </a:r>
            <a:r>
              <a:rPr lang="zh-CN" altLang="en-US" sz="1600" dirty="0">
                <a:solidFill>
                  <a:srgbClr val="121212"/>
                </a:solidFill>
                <a:latin typeface="Microsoft YaHei" charset="-122"/>
                <a:ea typeface="Microsoft YaHei" charset="-122"/>
                <a:cs typeface="Microsoft YaHei" charset="-122"/>
              </a:rPr>
              <a:t>，需要在加载和卸载每个微应用的同时，尽可能</a:t>
            </a:r>
            <a:r>
              <a:rPr lang="zh-CN" altLang="en-US" sz="1600" b="1" dirty="0">
                <a:solidFill>
                  <a:srgbClr val="121212"/>
                </a:solidFill>
                <a:latin typeface="Microsoft YaHei" charset="-122"/>
                <a:ea typeface="Microsoft YaHei" charset="-122"/>
                <a:cs typeface="Microsoft YaHei" charset="-122"/>
              </a:rPr>
              <a:t>消除</a:t>
            </a:r>
            <a:r>
              <a:rPr lang="zh-CN" altLang="en-US" sz="1600" dirty="0">
                <a:solidFill>
                  <a:srgbClr val="121212"/>
                </a:solidFill>
                <a:latin typeface="Microsoft YaHei" charset="-122"/>
                <a:ea typeface="Microsoft YaHei" charset="-122"/>
                <a:cs typeface="Microsoft YaHei" charset="-122"/>
              </a:rPr>
              <a:t>这种</a:t>
            </a:r>
            <a:r>
              <a:rPr lang="zh-CN" altLang="en-US" sz="1600" b="1" dirty="0">
                <a:solidFill>
                  <a:srgbClr val="121212"/>
                </a:solidFill>
                <a:latin typeface="Microsoft YaHei" charset="-122"/>
                <a:ea typeface="Microsoft YaHei" charset="-122"/>
                <a:cs typeface="Microsoft YaHei" charset="-122"/>
              </a:rPr>
              <a:t>冲突和影响</a:t>
            </a:r>
            <a:r>
              <a:rPr lang="zh-CN" altLang="en-US" sz="1600" dirty="0">
                <a:solidFill>
                  <a:srgbClr val="121212"/>
                </a:solidFill>
                <a:latin typeface="Microsoft YaHei" charset="-122"/>
                <a:ea typeface="Microsoft YaHei" charset="-122"/>
                <a:cs typeface="Microsoft YaHei" charset="-122"/>
              </a:rPr>
              <a:t>，最普遍的做法是采用</a:t>
            </a:r>
            <a:r>
              <a:rPr lang="zh-CN" altLang="en-US" sz="1600" b="1" dirty="0">
                <a:solidFill>
                  <a:srgbClr val="121212"/>
                </a:solidFill>
                <a:latin typeface="Microsoft YaHei" charset="-122"/>
                <a:ea typeface="Microsoft YaHei" charset="-122"/>
                <a:cs typeface="Microsoft YaHei" charset="-122"/>
              </a:rPr>
              <a:t>沙箱机制（</a:t>
            </a:r>
            <a:r>
              <a:rPr lang="en-US" altLang="zh-CN" sz="1600" b="1" dirty="0" err="1">
                <a:solidFill>
                  <a:srgbClr val="121212"/>
                </a:solidFill>
                <a:latin typeface="Microsoft YaHei" charset="-122"/>
                <a:ea typeface="Microsoft YaHei" charset="-122"/>
                <a:cs typeface="Microsoft YaHei" charset="-122"/>
              </a:rPr>
              <a:t>SandBox</a:t>
            </a:r>
            <a:r>
              <a:rPr lang="zh-CN" altLang="en-US" sz="1600" b="1" dirty="0">
                <a:solidFill>
                  <a:srgbClr val="121212"/>
                </a:solidFill>
                <a:latin typeface="Microsoft YaHei" charset="-122"/>
                <a:ea typeface="Microsoft YaHei" charset="-122"/>
                <a:cs typeface="Microsoft YaHei" charset="-122"/>
              </a:rPr>
              <a:t>）</a:t>
            </a:r>
            <a:r>
              <a:rPr lang="zh-CN" altLang="en-US" sz="1600" dirty="0">
                <a:solidFill>
                  <a:srgbClr val="121212"/>
                </a:solidFill>
                <a:latin typeface="Microsoft YaHei" charset="-122"/>
                <a:ea typeface="Microsoft YaHei" charset="-122"/>
                <a:cs typeface="Microsoft YaHei" charset="-122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121212"/>
                </a:solidFill>
                <a:latin typeface="Microsoft YaHei" charset="-122"/>
                <a:ea typeface="Microsoft YaHei" charset="-122"/>
                <a:cs typeface="Microsoft YaHei" charset="-122"/>
              </a:rPr>
              <a:t>沙箱机制的核心是让局部的</a:t>
            </a:r>
            <a:r>
              <a:rPr lang="en-US" altLang="zh-CN" sz="1600" dirty="0">
                <a:solidFill>
                  <a:srgbClr val="121212"/>
                </a:solidFill>
                <a:latin typeface="Microsoft YaHei" charset="-122"/>
                <a:ea typeface="Microsoft YaHei" charset="-122"/>
                <a:cs typeface="Microsoft YaHei" charset="-122"/>
              </a:rPr>
              <a:t>JavaScript</a:t>
            </a:r>
            <a:r>
              <a:rPr lang="zh-CN" altLang="en-US" sz="1600" dirty="0">
                <a:solidFill>
                  <a:srgbClr val="121212"/>
                </a:solidFill>
                <a:latin typeface="Microsoft YaHei" charset="-122"/>
                <a:ea typeface="Microsoft YaHei" charset="-122"/>
                <a:cs typeface="Microsoft YaHei" charset="-122"/>
              </a:rPr>
              <a:t>运行时，对外部对象的访问和修改处在可控的范围内，即无论内部怎么运行，都不会影响外部的对象。</a:t>
            </a:r>
            <a:endParaRPr lang="zh-CN" altLang="en-US" sz="1600" b="0" i="0" dirty="0">
              <a:solidFill>
                <a:srgbClr val="121212"/>
              </a:solidFill>
              <a:effectLst/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8053" y="2079573"/>
            <a:ext cx="443230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5685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-1" y="239742"/>
            <a:ext cx="10397765" cy="613041"/>
          </a:xfrm>
          <a:prstGeom prst="rect">
            <a:avLst/>
          </a:prstGeom>
          <a:solidFill>
            <a:srgbClr val="D74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200" b="1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JS</a:t>
            </a:r>
            <a:r>
              <a:rPr lang="zh-CN" altLang="en-US" sz="2200" b="1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隔离</a:t>
            </a:r>
            <a:endParaRPr lang="zh-CN" altLang="en-US" sz="2200" b="1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0760353" y="279537"/>
            <a:ext cx="1215251" cy="553998"/>
            <a:chOff x="10750079" y="258792"/>
            <a:chExt cx="1215251" cy="553998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50079" y="302041"/>
              <a:ext cx="473681" cy="459541"/>
            </a:xfrm>
            <a:prstGeom prst="rect">
              <a:avLst/>
            </a:prstGeom>
          </p:spPr>
        </p:pic>
        <p:sp>
          <p:nvSpPr>
            <p:cNvPr id="3" name="文本框 2"/>
            <p:cNvSpPr txBox="1"/>
            <p:nvPr/>
          </p:nvSpPr>
          <p:spPr>
            <a:xfrm>
              <a:off x="11104197" y="258792"/>
              <a:ext cx="861133" cy="55399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>
                <a:lnSpc>
                  <a:spcPts val="1220"/>
                </a:lnSpc>
              </a:pPr>
              <a:r>
                <a:rPr kumimoji="1" lang="en-US" altLang="zh-CN" sz="1000" b="1" dirty="0">
                  <a:solidFill>
                    <a:srgbClr val="D74B4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DEEP</a:t>
              </a:r>
            </a:p>
            <a:p>
              <a:pPr>
                <a:lnSpc>
                  <a:spcPts val="1220"/>
                </a:lnSpc>
              </a:pPr>
              <a:r>
                <a:rPr kumimoji="1" lang="en-US" altLang="zh-CN" sz="1000" b="1" dirty="0">
                  <a:solidFill>
                    <a:srgbClr val="D74B4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THINKING</a:t>
              </a:r>
            </a:p>
            <a:p>
              <a:pPr>
                <a:lnSpc>
                  <a:spcPts val="1220"/>
                </a:lnSpc>
              </a:pPr>
              <a:r>
                <a:rPr kumimoji="1" lang="zh-CN" altLang="en-US" sz="1000" b="1" dirty="0">
                  <a:solidFill>
                    <a:srgbClr val="D74B4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深入思考</a:t>
              </a:r>
            </a:p>
          </p:txBody>
        </p:sp>
      </p:grpSp>
      <p:sp>
        <p:nvSpPr>
          <p:cNvPr id="8" name="矩形 7"/>
          <p:cNvSpPr/>
          <p:nvPr/>
        </p:nvSpPr>
        <p:spPr>
          <a:xfrm>
            <a:off x="524656" y="1867931"/>
            <a:ext cx="3192994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err="1">
                <a:latin typeface="Microsoft YaHei" charset="-122"/>
                <a:ea typeface="Microsoft YaHei" charset="-122"/>
                <a:cs typeface="Microsoft YaHei" charset="-122"/>
              </a:rPr>
              <a:t>qiankun</a:t>
            </a:r>
            <a:r>
              <a:rPr lang="zh-CN" altLang="en-US" dirty="0" smtClean="0">
                <a:solidFill>
                  <a:srgbClr val="4D4D4D"/>
                </a:solidFill>
                <a:latin typeface="Microsoft YaHei" charset="-122"/>
                <a:ea typeface="Microsoft YaHei" charset="-122"/>
                <a:cs typeface="Microsoft YaHei" charset="-122"/>
              </a:rPr>
              <a:t>调用</a:t>
            </a:r>
            <a:r>
              <a:rPr lang="en-US" altLang="zh-CN" dirty="0" err="1">
                <a:latin typeface="Microsoft YaHei" charset="-122"/>
                <a:ea typeface="Microsoft YaHei" charset="-122"/>
                <a:cs typeface="Microsoft YaHei" charset="-122"/>
              </a:rPr>
              <a:t>importHTML</a:t>
            </a:r>
            <a:r>
              <a:rPr lang="zh-CN" altLang="en-US" dirty="0">
                <a:solidFill>
                  <a:srgbClr val="4D4D4D"/>
                </a:solidFill>
                <a:latin typeface="Microsoft YaHei" charset="-122"/>
                <a:ea typeface="Microsoft YaHei" charset="-122"/>
                <a:cs typeface="Microsoft YaHei" charset="-122"/>
              </a:rPr>
              <a:t>方法</a:t>
            </a:r>
            <a:r>
              <a:rPr lang="zh-CN" altLang="en-US" dirty="0" smtClean="0">
                <a:solidFill>
                  <a:srgbClr val="4D4D4D"/>
                </a:solidFill>
                <a:latin typeface="Microsoft YaHei" charset="-122"/>
                <a:ea typeface="Microsoft YaHei" charset="-122"/>
                <a:cs typeface="Microsoft YaHei" charset="-122"/>
              </a:rPr>
              <a:t>，不仅可以</a:t>
            </a:r>
            <a:r>
              <a:rPr lang="zh-CN" altLang="en-US" dirty="0">
                <a:solidFill>
                  <a:srgbClr val="4D4D4D"/>
                </a:solidFill>
                <a:latin typeface="Microsoft YaHei" charset="-122"/>
                <a:ea typeface="Microsoft YaHei" charset="-122"/>
                <a:cs typeface="Microsoft YaHei" charset="-122"/>
              </a:rPr>
              <a:t>直接加载</a:t>
            </a:r>
            <a:r>
              <a:rPr lang="en-US" altLang="zh-CN" dirty="0">
                <a:solidFill>
                  <a:srgbClr val="4D4D4D"/>
                </a:solidFill>
                <a:latin typeface="Microsoft YaHei" charset="-122"/>
                <a:ea typeface="Microsoft YaHei" charset="-122"/>
                <a:cs typeface="Microsoft YaHei" charset="-122"/>
              </a:rPr>
              <a:t>html</a:t>
            </a:r>
            <a:r>
              <a:rPr lang="zh-CN" altLang="en-US" dirty="0">
                <a:solidFill>
                  <a:srgbClr val="4D4D4D"/>
                </a:solidFill>
                <a:latin typeface="Microsoft YaHei" charset="-122"/>
                <a:ea typeface="Microsoft YaHei" charset="-122"/>
                <a:cs typeface="Microsoft YaHei" charset="-122"/>
              </a:rPr>
              <a:t>文件</a:t>
            </a:r>
            <a:r>
              <a:rPr lang="zh-CN" altLang="en-US" dirty="0" smtClean="0">
                <a:solidFill>
                  <a:srgbClr val="4D4D4D"/>
                </a:solidFill>
                <a:latin typeface="Microsoft YaHei" charset="-122"/>
                <a:ea typeface="Microsoft YaHei" charset="-122"/>
                <a:cs typeface="Microsoft YaHei" charset="-122"/>
              </a:rPr>
              <a:t>，将</a:t>
            </a:r>
            <a:r>
              <a:rPr lang="zh-CN" altLang="en-US" dirty="0">
                <a:solidFill>
                  <a:srgbClr val="4D4D4D"/>
                </a:solidFill>
                <a:latin typeface="Microsoft YaHei" charset="-122"/>
                <a:ea typeface="Microsoft YaHei" charset="-122"/>
                <a:cs typeface="Microsoft YaHei" charset="-122"/>
              </a:rPr>
              <a:t>外联样式处理成内部样式表</a:t>
            </a:r>
            <a:r>
              <a:rPr lang="zh-CN" altLang="en-US" dirty="0" smtClean="0">
                <a:solidFill>
                  <a:srgbClr val="4D4D4D"/>
                </a:solidFill>
                <a:latin typeface="Microsoft YaHei" charset="-122"/>
                <a:ea typeface="Microsoft YaHei" charset="-122"/>
                <a:cs typeface="Microsoft YaHei" charset="-122"/>
              </a:rPr>
              <a:t>，解析</a:t>
            </a:r>
            <a:r>
              <a:rPr lang="zh-CN" altLang="en-US" dirty="0">
                <a:solidFill>
                  <a:srgbClr val="4D4D4D"/>
                </a:solidFill>
                <a:latin typeface="Microsoft YaHei" charset="-122"/>
                <a:ea typeface="Microsoft YaHei" charset="-122"/>
                <a:cs typeface="Microsoft YaHei" charset="-122"/>
              </a:rPr>
              <a:t>出</a:t>
            </a:r>
            <a:r>
              <a:rPr lang="en-US" altLang="zh-CN" dirty="0">
                <a:solidFill>
                  <a:srgbClr val="4D4D4D"/>
                </a:solidFill>
                <a:latin typeface="Microsoft YaHei" charset="-122"/>
                <a:ea typeface="Microsoft YaHei" charset="-122"/>
                <a:cs typeface="Microsoft YaHei" charset="-122"/>
              </a:rPr>
              <a:t>JavaScript</a:t>
            </a:r>
            <a:r>
              <a:rPr lang="zh-CN" altLang="en-US" dirty="0">
                <a:solidFill>
                  <a:srgbClr val="4D4D4D"/>
                </a:solidFill>
                <a:latin typeface="Microsoft YaHei" charset="-122"/>
                <a:ea typeface="Microsoft YaHei" charset="-122"/>
                <a:cs typeface="Microsoft YaHei" charset="-122"/>
              </a:rPr>
              <a:t>依赖。更重要的是，它获得了一个可以在隔离环境下执行应用脚本的方法</a:t>
            </a:r>
            <a:r>
              <a:rPr lang="en-US" altLang="zh-CN" b="1" dirty="0" err="1">
                <a:latin typeface="Microsoft YaHei" charset="-122"/>
                <a:ea typeface="Microsoft YaHei" charset="-122"/>
                <a:cs typeface="Microsoft YaHei" charset="-122"/>
              </a:rPr>
              <a:t>execScripts</a:t>
            </a:r>
            <a:endParaRPr lang="zh-CN" altLang="en-US" b="1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5720" y="1287971"/>
            <a:ext cx="7328314" cy="5165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16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-1" y="239742"/>
            <a:ext cx="10397765" cy="613041"/>
          </a:xfrm>
          <a:prstGeom prst="rect">
            <a:avLst/>
          </a:prstGeom>
          <a:solidFill>
            <a:srgbClr val="D74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200" b="1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JS</a:t>
            </a:r>
            <a:r>
              <a:rPr lang="zh-CN" altLang="en-US" sz="2200" b="1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隔离</a:t>
            </a:r>
            <a:endParaRPr lang="zh-CN" altLang="en-US" sz="2200" b="1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0760353" y="279537"/>
            <a:ext cx="1215251" cy="553998"/>
            <a:chOff x="10750079" y="258792"/>
            <a:chExt cx="1215251" cy="553998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50079" y="302041"/>
              <a:ext cx="473681" cy="459541"/>
            </a:xfrm>
            <a:prstGeom prst="rect">
              <a:avLst/>
            </a:prstGeom>
          </p:spPr>
        </p:pic>
        <p:sp>
          <p:nvSpPr>
            <p:cNvPr id="3" name="文本框 2"/>
            <p:cNvSpPr txBox="1"/>
            <p:nvPr/>
          </p:nvSpPr>
          <p:spPr>
            <a:xfrm>
              <a:off x="11104197" y="258792"/>
              <a:ext cx="861133" cy="55399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>
                <a:lnSpc>
                  <a:spcPts val="1220"/>
                </a:lnSpc>
              </a:pPr>
              <a:r>
                <a:rPr kumimoji="1" lang="en-US" altLang="zh-CN" sz="1000" b="1" dirty="0">
                  <a:solidFill>
                    <a:srgbClr val="D74B4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DEEP</a:t>
              </a:r>
            </a:p>
            <a:p>
              <a:pPr>
                <a:lnSpc>
                  <a:spcPts val="1220"/>
                </a:lnSpc>
              </a:pPr>
              <a:r>
                <a:rPr kumimoji="1" lang="en-US" altLang="zh-CN" sz="1000" b="1" dirty="0">
                  <a:solidFill>
                    <a:srgbClr val="D74B4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THINKING</a:t>
              </a:r>
            </a:p>
            <a:p>
              <a:pPr>
                <a:lnSpc>
                  <a:spcPts val="1220"/>
                </a:lnSpc>
              </a:pPr>
              <a:r>
                <a:rPr kumimoji="1" lang="zh-CN" altLang="en-US" sz="1000" b="1" dirty="0">
                  <a:solidFill>
                    <a:srgbClr val="D74B4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深入思考</a:t>
              </a:r>
            </a:p>
          </p:txBody>
        </p:sp>
      </p:grpSp>
      <p:sp>
        <p:nvSpPr>
          <p:cNvPr id="6" name="矩形 5"/>
          <p:cNvSpPr/>
          <p:nvPr/>
        </p:nvSpPr>
        <p:spPr>
          <a:xfrm>
            <a:off x="831641" y="4000238"/>
            <a:ext cx="4834641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4D4D4D"/>
                </a:solidFill>
                <a:latin typeface="Microsoft YaHei" charset="-122"/>
                <a:ea typeface="Microsoft YaHei" charset="-122"/>
                <a:cs typeface="Microsoft YaHei" charset="-122"/>
              </a:rPr>
              <a:t>解析</a:t>
            </a:r>
            <a:r>
              <a:rPr lang="zh-CN" altLang="en-US" dirty="0">
                <a:solidFill>
                  <a:srgbClr val="4D4D4D"/>
                </a:solidFill>
                <a:latin typeface="Microsoft YaHei" charset="-122"/>
                <a:ea typeface="Microsoft YaHei" charset="-122"/>
                <a:cs typeface="Microsoft YaHei" charset="-122"/>
              </a:rPr>
              <a:t>出的</a:t>
            </a:r>
            <a:r>
              <a:rPr lang="en-US" altLang="zh-CN" dirty="0" err="1">
                <a:latin typeface="Microsoft YaHei" charset="-122"/>
                <a:ea typeface="Microsoft YaHei" charset="-122"/>
                <a:cs typeface="Microsoft YaHei" charset="-122"/>
              </a:rPr>
              <a:t>scriptText</a:t>
            </a:r>
            <a:r>
              <a:rPr lang="zh-CN" altLang="en-US" dirty="0">
                <a:solidFill>
                  <a:srgbClr val="4D4D4D"/>
                </a:solidFill>
                <a:latin typeface="Microsoft YaHei" charset="-122"/>
                <a:ea typeface="Microsoft YaHei" charset="-122"/>
                <a:cs typeface="Microsoft YaHei" charset="-122"/>
              </a:rPr>
              <a:t>（即脚本字符串）用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with(window){}</a:t>
            </a:r>
            <a:r>
              <a:rPr lang="zh-CN" altLang="en-US" dirty="0">
                <a:solidFill>
                  <a:srgbClr val="4D4D4D"/>
                </a:solidFill>
                <a:latin typeface="Microsoft YaHei" charset="-122"/>
                <a:ea typeface="Microsoft YaHei" charset="-122"/>
                <a:cs typeface="Microsoft YaHei" charset="-122"/>
              </a:rPr>
              <a:t>包裹起来，然后把</a:t>
            </a:r>
            <a:r>
              <a:rPr lang="en-US" altLang="zh-CN" dirty="0" err="1">
                <a:latin typeface="Microsoft YaHei" charset="-122"/>
                <a:ea typeface="Microsoft YaHei" charset="-122"/>
                <a:cs typeface="Microsoft YaHei" charset="-122"/>
              </a:rPr>
              <a:t>window.proxy</a:t>
            </a:r>
            <a:r>
              <a:rPr lang="zh-CN" altLang="en-US" dirty="0">
                <a:solidFill>
                  <a:srgbClr val="4D4D4D"/>
                </a:solidFill>
                <a:latin typeface="Microsoft YaHei" charset="-122"/>
                <a:ea typeface="Microsoft YaHei" charset="-122"/>
                <a:cs typeface="Microsoft YaHei" charset="-122"/>
              </a:rPr>
              <a:t>作为函数的第一个参数传进来，所以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with</a:t>
            </a:r>
            <a:r>
              <a:rPr lang="zh-CN" altLang="en-US" dirty="0">
                <a:solidFill>
                  <a:srgbClr val="4D4D4D"/>
                </a:solidFill>
                <a:latin typeface="Microsoft YaHei" charset="-122"/>
                <a:ea typeface="Microsoft YaHei" charset="-122"/>
                <a:cs typeface="Microsoft YaHei" charset="-122"/>
              </a:rPr>
              <a:t>语法内的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window</a:t>
            </a:r>
            <a:r>
              <a:rPr lang="zh-CN" altLang="en-US" dirty="0">
                <a:solidFill>
                  <a:srgbClr val="4D4D4D"/>
                </a:solidFill>
                <a:latin typeface="Microsoft YaHei" charset="-122"/>
                <a:ea typeface="Microsoft YaHei" charset="-122"/>
                <a:cs typeface="Microsoft YaHei" charset="-122"/>
              </a:rPr>
              <a:t>实际上是</a:t>
            </a:r>
            <a:r>
              <a:rPr lang="en-US" altLang="zh-CN" dirty="0" err="1">
                <a:latin typeface="Microsoft YaHei" charset="-122"/>
                <a:ea typeface="Microsoft YaHei" charset="-122"/>
                <a:cs typeface="Microsoft YaHei" charset="-122"/>
              </a:rPr>
              <a:t>window.proxy</a:t>
            </a:r>
            <a:endParaRPr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466" y="1158749"/>
            <a:ext cx="11621002" cy="2293772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6282" y="4000238"/>
            <a:ext cx="6246718" cy="2259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5064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-1" y="239742"/>
            <a:ext cx="10397765" cy="613041"/>
          </a:xfrm>
          <a:prstGeom prst="rect">
            <a:avLst/>
          </a:prstGeom>
          <a:solidFill>
            <a:srgbClr val="D74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200" b="1" dirty="0" smtClean="0">
                <a:latin typeface="Microsoft YaHei" charset="-122"/>
                <a:ea typeface="Microsoft YaHei" charset="-122"/>
                <a:cs typeface="Microsoft YaHei" charset="-122"/>
              </a:rPr>
              <a:t>目录</a:t>
            </a:r>
            <a:endParaRPr lang="zh-CN" altLang="en-US" sz="2200" b="1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0760353" y="279537"/>
            <a:ext cx="1215251" cy="553998"/>
            <a:chOff x="10750079" y="258792"/>
            <a:chExt cx="1215251" cy="553998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50079" y="302041"/>
              <a:ext cx="473681" cy="459541"/>
            </a:xfrm>
            <a:prstGeom prst="rect">
              <a:avLst/>
            </a:prstGeom>
          </p:spPr>
        </p:pic>
        <p:sp>
          <p:nvSpPr>
            <p:cNvPr id="3" name="文本框 2"/>
            <p:cNvSpPr txBox="1"/>
            <p:nvPr/>
          </p:nvSpPr>
          <p:spPr>
            <a:xfrm>
              <a:off x="11104197" y="258792"/>
              <a:ext cx="861133" cy="55399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>
                <a:lnSpc>
                  <a:spcPts val="1220"/>
                </a:lnSpc>
              </a:pPr>
              <a:r>
                <a:rPr kumimoji="1" lang="en-US" altLang="zh-CN" sz="1000" b="1" dirty="0">
                  <a:solidFill>
                    <a:srgbClr val="D74B4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DEEP</a:t>
              </a:r>
            </a:p>
            <a:p>
              <a:pPr>
                <a:lnSpc>
                  <a:spcPts val="1220"/>
                </a:lnSpc>
              </a:pPr>
              <a:r>
                <a:rPr kumimoji="1" lang="en-US" altLang="zh-CN" sz="1000" b="1" dirty="0">
                  <a:solidFill>
                    <a:srgbClr val="D74B4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THINKING</a:t>
              </a:r>
            </a:p>
            <a:p>
              <a:pPr>
                <a:lnSpc>
                  <a:spcPts val="1220"/>
                </a:lnSpc>
              </a:pPr>
              <a:r>
                <a:rPr kumimoji="1" lang="zh-CN" altLang="en-US" sz="1000" b="1" dirty="0">
                  <a:solidFill>
                    <a:srgbClr val="D74B4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深入思考</a:t>
              </a:r>
            </a:p>
          </p:txBody>
        </p:sp>
      </p:grpSp>
      <p:sp>
        <p:nvSpPr>
          <p:cNvPr id="7" name="圆角矩形 6"/>
          <p:cNvSpPr/>
          <p:nvPr/>
        </p:nvSpPr>
        <p:spPr>
          <a:xfrm>
            <a:off x="4560422" y="1942714"/>
            <a:ext cx="972544" cy="615021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b="1"/>
          </a:p>
        </p:txBody>
      </p:sp>
      <p:sp>
        <p:nvSpPr>
          <p:cNvPr id="8" name="圆角矩形 7"/>
          <p:cNvSpPr/>
          <p:nvPr/>
        </p:nvSpPr>
        <p:spPr>
          <a:xfrm>
            <a:off x="4575882" y="2980271"/>
            <a:ext cx="965817" cy="695427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100" b="1" dirty="0"/>
          </a:p>
        </p:txBody>
      </p:sp>
      <p:sp>
        <p:nvSpPr>
          <p:cNvPr id="9" name="圆角矩形 8"/>
          <p:cNvSpPr/>
          <p:nvPr/>
        </p:nvSpPr>
        <p:spPr>
          <a:xfrm>
            <a:off x="4575882" y="4091470"/>
            <a:ext cx="939614" cy="66557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b="1"/>
          </a:p>
        </p:txBody>
      </p:sp>
      <p:sp>
        <p:nvSpPr>
          <p:cNvPr id="10" name="圆角矩形 9"/>
          <p:cNvSpPr/>
          <p:nvPr/>
        </p:nvSpPr>
        <p:spPr>
          <a:xfrm>
            <a:off x="4591342" y="5130264"/>
            <a:ext cx="965817" cy="616843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b="1"/>
          </a:p>
        </p:txBody>
      </p:sp>
      <p:sp>
        <p:nvSpPr>
          <p:cNvPr id="11" name="椭圆 80"/>
          <p:cNvSpPr/>
          <p:nvPr/>
        </p:nvSpPr>
        <p:spPr bwMode="auto">
          <a:xfrm>
            <a:off x="4544962" y="1880168"/>
            <a:ext cx="988004" cy="708490"/>
          </a:xfrm>
          <a:prstGeom prst="ellipse">
            <a:avLst/>
          </a:prstGeom>
          <a:noFill/>
          <a:ln w="25400" cap="flat" cmpd="sng" algn="ctr">
            <a:noFill/>
            <a:prstDash val="solid"/>
          </a:ln>
          <a:effectLst>
            <a:innerShdw blurRad="63500" dist="25400" dir="18660000">
              <a:prstClr val="black">
                <a:alpha val="35000"/>
              </a:prstClr>
            </a:innerShdw>
          </a:effectLst>
        </p:spPr>
        <p:txBody>
          <a:bodyPr lIns="51435" tIns="25718" rIns="51435" bIns="2571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b="1" kern="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01</a:t>
            </a:r>
            <a:endParaRPr lang="zh-CN" altLang="en-US" sz="2100" b="1" kern="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椭圆 80"/>
          <p:cNvSpPr/>
          <p:nvPr/>
        </p:nvSpPr>
        <p:spPr bwMode="auto">
          <a:xfrm>
            <a:off x="4560421" y="2908884"/>
            <a:ext cx="981277" cy="801115"/>
          </a:xfrm>
          <a:prstGeom prst="ellipse">
            <a:avLst/>
          </a:prstGeom>
          <a:noFill/>
          <a:ln w="25400" cap="flat" cmpd="sng" algn="ctr">
            <a:noFill/>
            <a:prstDash val="solid"/>
          </a:ln>
          <a:effectLst>
            <a:innerShdw blurRad="63500" dist="25400" dir="18660000">
              <a:prstClr val="black">
                <a:alpha val="35000"/>
              </a:prstClr>
            </a:innerShdw>
          </a:effectLst>
        </p:spPr>
        <p:txBody>
          <a:bodyPr lIns="51435" tIns="25718" rIns="51435" bIns="2571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b="1" kern="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02</a:t>
            </a:r>
            <a:endParaRPr lang="zh-CN" altLang="en-US" sz="2100" b="1" kern="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椭圆 80"/>
          <p:cNvSpPr/>
          <p:nvPr/>
        </p:nvSpPr>
        <p:spPr bwMode="auto">
          <a:xfrm>
            <a:off x="4560422" y="4024621"/>
            <a:ext cx="972544" cy="766725"/>
          </a:xfrm>
          <a:prstGeom prst="ellipse">
            <a:avLst/>
          </a:prstGeom>
          <a:noFill/>
          <a:ln w="25400" cap="flat" cmpd="sng" algn="ctr">
            <a:noFill/>
            <a:prstDash val="solid"/>
          </a:ln>
          <a:effectLst>
            <a:innerShdw blurRad="63500" dist="25400" dir="18660000">
              <a:prstClr val="black">
                <a:alpha val="35000"/>
              </a:prstClr>
            </a:innerShdw>
          </a:effectLst>
        </p:spPr>
        <p:txBody>
          <a:bodyPr lIns="51435" tIns="25718" rIns="51435" bIns="2571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b="1" kern="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03</a:t>
            </a:r>
            <a:endParaRPr lang="zh-CN" altLang="en-US" sz="2100" b="1" kern="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椭圆 80"/>
          <p:cNvSpPr/>
          <p:nvPr/>
        </p:nvSpPr>
        <p:spPr bwMode="auto">
          <a:xfrm>
            <a:off x="4575881" y="5109648"/>
            <a:ext cx="981277" cy="710589"/>
          </a:xfrm>
          <a:prstGeom prst="ellipse">
            <a:avLst/>
          </a:prstGeom>
          <a:noFill/>
          <a:ln w="25400" cap="flat" cmpd="sng" algn="ctr">
            <a:noFill/>
            <a:prstDash val="solid"/>
          </a:ln>
          <a:effectLst>
            <a:innerShdw blurRad="63500" dist="25400" dir="18660000">
              <a:prstClr val="black">
                <a:alpha val="35000"/>
              </a:prstClr>
            </a:innerShdw>
          </a:effectLst>
        </p:spPr>
        <p:txBody>
          <a:bodyPr lIns="51435" tIns="25718" rIns="51435" bIns="2571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b="1" kern="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04</a:t>
            </a:r>
            <a:endParaRPr lang="zh-CN" altLang="en-US" sz="2100" b="1" kern="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矩形 39"/>
          <p:cNvSpPr>
            <a:spLocks noChangeArrowheads="1"/>
          </p:cNvSpPr>
          <p:nvPr/>
        </p:nvSpPr>
        <p:spPr bwMode="auto">
          <a:xfrm>
            <a:off x="5694733" y="1918741"/>
            <a:ext cx="2235063" cy="557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spcBef>
                <a:spcPts val="563"/>
              </a:spcBef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【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微前端介绍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】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7" name="矩形 39"/>
          <p:cNvSpPr>
            <a:spLocks noChangeArrowheads="1"/>
          </p:cNvSpPr>
          <p:nvPr/>
        </p:nvSpPr>
        <p:spPr bwMode="auto">
          <a:xfrm>
            <a:off x="5710194" y="2968053"/>
            <a:ext cx="2219602" cy="557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spcBef>
                <a:spcPts val="563"/>
              </a:spcBef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【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微前端方案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】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8" name="矩形 39"/>
          <p:cNvSpPr>
            <a:spLocks noChangeArrowheads="1"/>
          </p:cNvSpPr>
          <p:nvPr/>
        </p:nvSpPr>
        <p:spPr bwMode="auto">
          <a:xfrm>
            <a:off x="5710194" y="4060645"/>
            <a:ext cx="2684298" cy="557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spcBef>
                <a:spcPts val="563"/>
              </a:spcBef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【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基座模式</a:t>
            </a:r>
            <a:r>
              <a:rPr lang="zh-CN" altLang="it-IT" sz="2400" dirty="0" smtClean="0">
                <a:latin typeface="Microsoft YaHei" charset="-122"/>
                <a:ea typeface="Microsoft YaHei" charset="-122"/>
                <a:cs typeface="Microsoft YaHei" charset="-122"/>
              </a:rPr>
              <a:t>分析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】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9" name="矩形 39"/>
          <p:cNvSpPr>
            <a:spLocks noChangeArrowheads="1"/>
          </p:cNvSpPr>
          <p:nvPr/>
        </p:nvSpPr>
        <p:spPr bwMode="auto">
          <a:xfrm>
            <a:off x="5710194" y="5153237"/>
            <a:ext cx="2219602" cy="557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spcBef>
                <a:spcPts val="563"/>
              </a:spcBef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【</a:t>
            </a:r>
            <a:r>
              <a:rPr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应用场景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】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0" name="MH_Others_1"/>
          <p:cNvSpPr txBox="1"/>
          <p:nvPr>
            <p:custDataLst>
              <p:tags r:id="rId1"/>
            </p:custDataLst>
          </p:nvPr>
        </p:nvSpPr>
        <p:spPr>
          <a:xfrm>
            <a:off x="2099911" y="3402286"/>
            <a:ext cx="1141603" cy="6154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zh-CN" altLang="en-US" sz="3999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目录</a:t>
            </a:r>
          </a:p>
        </p:txBody>
      </p:sp>
      <p:sp>
        <p:nvSpPr>
          <p:cNvPr id="21" name="MH_Others_2"/>
          <p:cNvSpPr txBox="1"/>
          <p:nvPr>
            <p:custDataLst>
              <p:tags r:id="rId2"/>
            </p:custDataLst>
          </p:nvPr>
        </p:nvSpPr>
        <p:spPr>
          <a:xfrm>
            <a:off x="1667863" y="4030613"/>
            <a:ext cx="1872208" cy="3077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CN" sz="20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CONTENTS</a:t>
            </a:r>
            <a:endParaRPr lang="zh-CN" altLang="en-US" sz="20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925456" y="64607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5345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/>
      <p:bldP spid="12" grpId="0"/>
      <p:bldP spid="13" grpId="0"/>
      <p:bldP spid="14" grpId="0"/>
      <p:bldP spid="16" grpId="0"/>
      <p:bldP spid="17" grpId="0"/>
      <p:bldP spid="18" grpId="0"/>
      <p:bldP spid="1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-1" y="239742"/>
            <a:ext cx="10397765" cy="613041"/>
          </a:xfrm>
          <a:prstGeom prst="rect">
            <a:avLst/>
          </a:prstGeom>
          <a:solidFill>
            <a:srgbClr val="D74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200" b="1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JS</a:t>
            </a:r>
            <a:r>
              <a:rPr lang="zh-CN" altLang="en-US" sz="2200" b="1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隔离</a:t>
            </a:r>
            <a:endParaRPr lang="zh-CN" altLang="en-US" sz="2200" b="1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0760353" y="279537"/>
            <a:ext cx="1215251" cy="553998"/>
            <a:chOff x="10750079" y="258792"/>
            <a:chExt cx="1215251" cy="553998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50079" y="302041"/>
              <a:ext cx="473681" cy="459541"/>
            </a:xfrm>
            <a:prstGeom prst="rect">
              <a:avLst/>
            </a:prstGeom>
          </p:spPr>
        </p:pic>
        <p:sp>
          <p:nvSpPr>
            <p:cNvPr id="3" name="文本框 2"/>
            <p:cNvSpPr txBox="1"/>
            <p:nvPr/>
          </p:nvSpPr>
          <p:spPr>
            <a:xfrm>
              <a:off x="11104197" y="258792"/>
              <a:ext cx="861133" cy="55399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>
                <a:lnSpc>
                  <a:spcPts val="1220"/>
                </a:lnSpc>
              </a:pPr>
              <a:r>
                <a:rPr kumimoji="1" lang="en-US" altLang="zh-CN" sz="1000" b="1" dirty="0">
                  <a:solidFill>
                    <a:srgbClr val="D74B4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DEEP</a:t>
              </a:r>
            </a:p>
            <a:p>
              <a:pPr>
                <a:lnSpc>
                  <a:spcPts val="1220"/>
                </a:lnSpc>
              </a:pPr>
              <a:r>
                <a:rPr kumimoji="1" lang="en-US" altLang="zh-CN" sz="1000" b="1" dirty="0">
                  <a:solidFill>
                    <a:srgbClr val="D74B4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THINKING</a:t>
              </a:r>
            </a:p>
            <a:p>
              <a:pPr>
                <a:lnSpc>
                  <a:spcPts val="1220"/>
                </a:lnSpc>
              </a:pPr>
              <a:r>
                <a:rPr kumimoji="1" lang="zh-CN" altLang="en-US" sz="1000" b="1" dirty="0">
                  <a:solidFill>
                    <a:srgbClr val="D74B4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深入思考</a:t>
              </a:r>
            </a:p>
          </p:txBody>
        </p:sp>
      </p:grpSp>
      <p:sp>
        <p:nvSpPr>
          <p:cNvPr id="2" name="矩形 1"/>
          <p:cNvSpPr/>
          <p:nvPr/>
        </p:nvSpPr>
        <p:spPr>
          <a:xfrm>
            <a:off x="754504" y="1366976"/>
            <a:ext cx="91240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4D4D4D"/>
                </a:solidFill>
                <a:latin typeface="-apple-system" charset="0"/>
              </a:rPr>
              <a:t>每次加载一个应用，</a:t>
            </a:r>
            <a:r>
              <a:rPr lang="en-US" altLang="zh-CN" dirty="0" err="1"/>
              <a:t>qiankun</a:t>
            </a:r>
            <a:r>
              <a:rPr lang="zh-CN" altLang="en-US" dirty="0">
                <a:solidFill>
                  <a:srgbClr val="4D4D4D"/>
                </a:solidFill>
                <a:latin typeface="-apple-system" charset="0"/>
              </a:rPr>
              <a:t>就</a:t>
            </a:r>
            <a:r>
              <a:rPr lang="zh-CN" altLang="en-US" dirty="0" smtClean="0">
                <a:solidFill>
                  <a:srgbClr val="4D4D4D"/>
                </a:solidFill>
                <a:latin typeface="-apple-system" charset="0"/>
              </a:rPr>
              <a:t>初始化一个</a:t>
            </a:r>
            <a:r>
              <a:rPr lang="en-US" altLang="zh-CN" dirty="0" smtClean="0"/>
              <a:t>Sandbox</a:t>
            </a:r>
            <a:r>
              <a:rPr lang="zh-CN" altLang="en-US" dirty="0">
                <a:solidFill>
                  <a:srgbClr val="4D4D4D"/>
                </a:solidFill>
                <a:latin typeface="-apple-system" charset="0"/>
              </a:rPr>
              <a:t>，传入上述</a:t>
            </a:r>
            <a:r>
              <a:rPr lang="en-US" altLang="zh-CN" dirty="0" err="1"/>
              <a:t>execScripts</a:t>
            </a:r>
            <a:r>
              <a:rPr lang="zh-CN" altLang="en-US" dirty="0">
                <a:solidFill>
                  <a:srgbClr val="4D4D4D"/>
                </a:solidFill>
                <a:latin typeface="-apple-system" charset="0"/>
              </a:rPr>
              <a:t>函数中</a:t>
            </a:r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583" y="1873771"/>
            <a:ext cx="6811367" cy="41707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90375" y="3519905"/>
            <a:ext cx="5301625" cy="2662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0017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-1" y="239742"/>
            <a:ext cx="10397765" cy="613041"/>
          </a:xfrm>
          <a:prstGeom prst="rect">
            <a:avLst/>
          </a:prstGeom>
          <a:solidFill>
            <a:srgbClr val="D74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200" b="1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JS</a:t>
            </a:r>
            <a:r>
              <a:rPr lang="zh-CN" altLang="en-US" sz="2200" b="1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隔离</a:t>
            </a:r>
            <a:endParaRPr lang="zh-CN" altLang="en-US" sz="2200" b="1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0760353" y="279537"/>
            <a:ext cx="1215251" cy="553998"/>
            <a:chOff x="10750079" y="258792"/>
            <a:chExt cx="1215251" cy="553998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50079" y="302041"/>
              <a:ext cx="473681" cy="459541"/>
            </a:xfrm>
            <a:prstGeom prst="rect">
              <a:avLst/>
            </a:prstGeom>
          </p:spPr>
        </p:pic>
        <p:sp>
          <p:nvSpPr>
            <p:cNvPr id="3" name="文本框 2"/>
            <p:cNvSpPr txBox="1"/>
            <p:nvPr/>
          </p:nvSpPr>
          <p:spPr>
            <a:xfrm>
              <a:off x="11104197" y="258792"/>
              <a:ext cx="861133" cy="55399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>
                <a:lnSpc>
                  <a:spcPts val="1220"/>
                </a:lnSpc>
              </a:pPr>
              <a:r>
                <a:rPr kumimoji="1" lang="en-US" altLang="zh-CN" sz="1000" b="1" dirty="0">
                  <a:solidFill>
                    <a:srgbClr val="D74B4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DEEP</a:t>
              </a:r>
            </a:p>
            <a:p>
              <a:pPr>
                <a:lnSpc>
                  <a:spcPts val="1220"/>
                </a:lnSpc>
              </a:pPr>
              <a:r>
                <a:rPr kumimoji="1" lang="en-US" altLang="zh-CN" sz="1000" b="1" dirty="0">
                  <a:solidFill>
                    <a:srgbClr val="D74B4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THINKING</a:t>
              </a:r>
            </a:p>
            <a:p>
              <a:pPr>
                <a:lnSpc>
                  <a:spcPts val="1220"/>
                </a:lnSpc>
              </a:pPr>
              <a:r>
                <a:rPr kumimoji="1" lang="zh-CN" altLang="en-US" sz="1000" b="1" dirty="0">
                  <a:solidFill>
                    <a:srgbClr val="D74B4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深入思考</a:t>
              </a: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7759496" y="1842874"/>
            <a:ext cx="2818150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1.</a:t>
            </a:r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加载应用，解析入口，生成执行对应的函数</a:t>
            </a:r>
            <a:endParaRPr kumimoji="1" lang="en-US" altLang="zh-CN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endParaRPr kumimoji="1" lang="en-US" altLang="zh-CN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2.</a:t>
            </a:r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根据配置及环境创建不同沙箱，生成代理对象</a:t>
            </a:r>
            <a:endParaRPr kumimoji="1" lang="en-US" altLang="zh-CN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endParaRPr kumimoji="1" lang="en-US" altLang="zh-CN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3.</a:t>
            </a:r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在代理对象作用域内执行脚本，并返回对应生命周期函数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7148" y="1049310"/>
            <a:ext cx="6286848" cy="5643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7661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-1" y="239742"/>
            <a:ext cx="10397765" cy="613041"/>
          </a:xfrm>
          <a:prstGeom prst="rect">
            <a:avLst/>
          </a:prstGeom>
          <a:solidFill>
            <a:srgbClr val="D74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200" b="1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CSS</a:t>
            </a:r>
            <a:r>
              <a:rPr lang="zh-CN" altLang="en-US" sz="2200" b="1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隔离</a:t>
            </a:r>
            <a:endParaRPr lang="zh-CN" altLang="en-US" sz="2200" b="1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0760353" y="279537"/>
            <a:ext cx="1215251" cy="553998"/>
            <a:chOff x="10750079" y="258792"/>
            <a:chExt cx="1215251" cy="553998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50079" y="302041"/>
              <a:ext cx="473681" cy="459541"/>
            </a:xfrm>
            <a:prstGeom prst="rect">
              <a:avLst/>
            </a:prstGeom>
          </p:spPr>
        </p:pic>
        <p:sp>
          <p:nvSpPr>
            <p:cNvPr id="3" name="文本框 2"/>
            <p:cNvSpPr txBox="1"/>
            <p:nvPr/>
          </p:nvSpPr>
          <p:spPr>
            <a:xfrm>
              <a:off x="11104197" y="258792"/>
              <a:ext cx="861133" cy="55399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>
                <a:lnSpc>
                  <a:spcPts val="1220"/>
                </a:lnSpc>
              </a:pPr>
              <a:r>
                <a:rPr kumimoji="1" lang="en-US" altLang="zh-CN" sz="1000" b="1" dirty="0">
                  <a:solidFill>
                    <a:srgbClr val="D74B4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DEEP</a:t>
              </a:r>
            </a:p>
            <a:p>
              <a:pPr>
                <a:lnSpc>
                  <a:spcPts val="1220"/>
                </a:lnSpc>
              </a:pPr>
              <a:r>
                <a:rPr kumimoji="1" lang="en-US" altLang="zh-CN" sz="1000" b="1" dirty="0">
                  <a:solidFill>
                    <a:srgbClr val="D74B4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THINKING</a:t>
              </a:r>
            </a:p>
            <a:p>
              <a:pPr>
                <a:lnSpc>
                  <a:spcPts val="1220"/>
                </a:lnSpc>
              </a:pPr>
              <a:r>
                <a:rPr kumimoji="1" lang="zh-CN" altLang="en-US" sz="1000" b="1" dirty="0">
                  <a:solidFill>
                    <a:srgbClr val="D74B4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深入思考</a:t>
              </a: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1139252" y="1341938"/>
            <a:ext cx="4367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zh-CN" altLang="en-US" b="1" dirty="0">
                <a:latin typeface="Microsoft YaHei" charset="-122"/>
                <a:ea typeface="Microsoft YaHei" charset="-122"/>
                <a:cs typeface="Microsoft YaHei" charset="-122"/>
              </a:rPr>
              <a:t>严格样式</a:t>
            </a:r>
            <a:r>
              <a:rPr lang="zh-CN" altLang="en-US" b="1" dirty="0" smtClean="0">
                <a:latin typeface="Microsoft YaHei" charset="-122"/>
                <a:ea typeface="Microsoft YaHei" charset="-122"/>
                <a:cs typeface="Microsoft YaHei" charset="-122"/>
              </a:rPr>
              <a:t>隔离 </a:t>
            </a:r>
            <a:r>
              <a:rPr lang="en-US" altLang="zh-CN" b="1" dirty="0" smtClean="0">
                <a:latin typeface="Microsoft YaHei" charset="-122"/>
                <a:ea typeface="Microsoft YaHei" charset="-122"/>
                <a:cs typeface="Microsoft YaHei" charset="-122"/>
              </a:rPr>
              <a:t>--</a:t>
            </a:r>
            <a:r>
              <a:rPr lang="zh-CN" altLang="en-US" b="1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en-US" altLang="zh-CN" dirty="0" err="1">
                <a:latin typeface="Microsoft YaHei" charset="-122"/>
                <a:ea typeface="Microsoft YaHei" charset="-122"/>
                <a:cs typeface="Microsoft YaHei" charset="-122"/>
              </a:rPr>
              <a:t>strictStyleIsolation</a:t>
            </a:r>
            <a:endParaRPr lang="en-US" altLang="zh-CN" dirty="0" smtClean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831625" y="1808909"/>
            <a:ext cx="85661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基于 </a:t>
            </a: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Web Component</a:t>
            </a:r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 的 </a:t>
            </a:r>
            <a:r>
              <a:rPr lang="en-US" altLang="zh-CN" dirty="0">
                <a:hlinkClick r:id="rId4" tooltip="https://developer.mozilla.org/zh-CN/docs/Web/Web_Components/Using_shadow_DOM"/>
              </a:rPr>
              <a:t>shadow Dom</a:t>
            </a:r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 实现的。通过 </a:t>
            </a: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shadow Dom, </a:t>
            </a:r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我们可以将一个隐藏的、独立的 </a:t>
            </a:r>
            <a:r>
              <a:rPr lang="en-US" altLang="zh-CN" sz="1600" dirty="0" err="1">
                <a:solidFill>
                  <a:schemeClr val="bg2">
                    <a:lumMod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dom</a:t>
            </a:r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 附加到一个另一个 </a:t>
            </a:r>
            <a:r>
              <a:rPr lang="en-US" altLang="zh-CN" sz="1600" dirty="0" err="1">
                <a:solidFill>
                  <a:schemeClr val="bg2">
                    <a:lumMod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dom</a:t>
            </a: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元素上，保证元素的私有化，不用担心与文档的其他部分发生冲突。</a:t>
            </a:r>
            <a:endParaRPr kumimoji="1" lang="zh-CN" altLang="en-US" sz="1600" dirty="0">
              <a:solidFill>
                <a:schemeClr val="bg2">
                  <a:lumMod val="2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139252" y="3293335"/>
            <a:ext cx="55501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zh-CN" b="1" dirty="0">
                <a:solidFill>
                  <a:srgbClr val="333333"/>
                </a:solidFill>
                <a:latin typeface="Microsoft YaHei" charset="-122"/>
                <a:ea typeface="Microsoft YaHei" charset="-122"/>
                <a:cs typeface="Microsoft YaHei" charset="-122"/>
              </a:rPr>
              <a:t>scoped </a:t>
            </a:r>
            <a:r>
              <a:rPr lang="zh-CN" altLang="en-US" b="1" dirty="0">
                <a:solidFill>
                  <a:srgbClr val="333333"/>
                </a:solidFill>
                <a:latin typeface="Microsoft YaHei" charset="-122"/>
                <a:ea typeface="Microsoft YaHei" charset="-122"/>
                <a:cs typeface="Microsoft YaHei" charset="-122"/>
              </a:rPr>
              <a:t>样式</a:t>
            </a:r>
            <a:r>
              <a:rPr lang="zh-CN" altLang="en-US" b="1" dirty="0" smtClean="0">
                <a:solidFill>
                  <a:srgbClr val="333333"/>
                </a:solidFill>
                <a:latin typeface="Microsoft YaHei" charset="-122"/>
                <a:ea typeface="Microsoft YaHei" charset="-122"/>
                <a:cs typeface="Microsoft YaHei" charset="-122"/>
              </a:rPr>
              <a:t>隔离 </a:t>
            </a:r>
            <a:r>
              <a:rPr lang="en-US" altLang="zh-CN" b="1" dirty="0" smtClean="0">
                <a:solidFill>
                  <a:srgbClr val="333333"/>
                </a:solidFill>
                <a:latin typeface="Microsoft YaHei" charset="-122"/>
                <a:ea typeface="Microsoft YaHei" charset="-122"/>
                <a:cs typeface="Microsoft YaHei" charset="-122"/>
              </a:rPr>
              <a:t>--</a:t>
            </a:r>
            <a:r>
              <a:rPr lang="zh-CN" altLang="en-US" b="1" dirty="0" smtClean="0">
                <a:solidFill>
                  <a:srgbClr val="333333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en-US" altLang="zh-CN" dirty="0" err="1" smtClean="0">
                <a:latin typeface="Microsoft YaHei" charset="-122"/>
                <a:ea typeface="Microsoft YaHei" charset="-122"/>
                <a:cs typeface="Microsoft YaHei" charset="-122"/>
              </a:rPr>
              <a:t>experimentalStyleIsolation</a:t>
            </a:r>
            <a:endParaRPr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831625" y="3718545"/>
            <a:ext cx="856613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基于</a:t>
            </a:r>
            <a:r>
              <a:rPr lang="zh-CN" altLang="en-US" sz="1600" b="1" dirty="0">
                <a:solidFill>
                  <a:schemeClr val="bg2">
                    <a:lumMod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属性选择器</a:t>
            </a:r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实现</a:t>
            </a:r>
            <a:r>
              <a:rPr lang="zh-CN" altLang="en-US" sz="1600" dirty="0" smtClean="0">
                <a:solidFill>
                  <a:schemeClr val="bg2">
                    <a:lumMod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的</a:t>
            </a:r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，</a:t>
            </a:r>
            <a:r>
              <a:rPr lang="en-US" altLang="zh-CN" sz="1600" dirty="0" smtClean="0">
                <a:solidFill>
                  <a:schemeClr val="bg2">
                    <a:lumMod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html </a:t>
            </a: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entry</a:t>
            </a:r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解析以后的 </a:t>
            </a: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html </a:t>
            </a:r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模板字符串，在添加到 </a:t>
            </a: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container</a:t>
            </a:r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指定的节点之前，会先包裹一层 </a:t>
            </a: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div</a:t>
            </a:r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，并且为这个 </a:t>
            </a: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div</a:t>
            </a:r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节点添加 </a:t>
            </a: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data-</a:t>
            </a:r>
            <a:r>
              <a:rPr lang="en-US" altLang="zh-CN" sz="1600" dirty="0" err="1">
                <a:solidFill>
                  <a:schemeClr val="bg2">
                    <a:lumMod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qian</a:t>
            </a:r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属性，属性值为子应用的 </a:t>
            </a: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name</a:t>
            </a:r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属性；然后遍历 </a:t>
            </a: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html </a:t>
            </a:r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模板字符串中所有的 </a:t>
            </a: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style</a:t>
            </a:r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节点，依次为内部样式表中的样式添加 </a:t>
            </a: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div["data-</a:t>
            </a:r>
            <a:r>
              <a:rPr lang="en-US" altLang="zh-CN" sz="1600" dirty="0" err="1">
                <a:solidFill>
                  <a:schemeClr val="bg2">
                    <a:lumMod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qiankun</a:t>
            </a: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=xxx"] </a:t>
            </a:r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前</a:t>
            </a:r>
            <a:r>
              <a:rPr lang="zh-CN" altLang="en-US" sz="1600" dirty="0" smtClean="0">
                <a:solidFill>
                  <a:schemeClr val="bg2">
                    <a:lumMod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缀</a:t>
            </a:r>
            <a:endParaRPr lang="zh-CN" altLang="en-US" sz="1600" dirty="0">
              <a:solidFill>
                <a:schemeClr val="bg2">
                  <a:lumMod val="2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1625" y="5413312"/>
            <a:ext cx="3937000" cy="116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84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-1" y="239742"/>
            <a:ext cx="10397765" cy="613041"/>
          </a:xfrm>
          <a:prstGeom prst="rect">
            <a:avLst/>
          </a:prstGeom>
          <a:solidFill>
            <a:srgbClr val="D74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200" b="1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应用通信</a:t>
            </a:r>
            <a:endParaRPr lang="zh-CN" altLang="en-US" sz="2200" b="1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0760353" y="279537"/>
            <a:ext cx="1215251" cy="553998"/>
            <a:chOff x="10750079" y="258792"/>
            <a:chExt cx="1215251" cy="553998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50079" y="302041"/>
              <a:ext cx="473681" cy="459541"/>
            </a:xfrm>
            <a:prstGeom prst="rect">
              <a:avLst/>
            </a:prstGeom>
          </p:spPr>
        </p:pic>
        <p:sp>
          <p:nvSpPr>
            <p:cNvPr id="3" name="文本框 2"/>
            <p:cNvSpPr txBox="1"/>
            <p:nvPr/>
          </p:nvSpPr>
          <p:spPr>
            <a:xfrm>
              <a:off x="11104197" y="258792"/>
              <a:ext cx="861133" cy="55399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>
                <a:lnSpc>
                  <a:spcPts val="1220"/>
                </a:lnSpc>
              </a:pPr>
              <a:r>
                <a:rPr kumimoji="1" lang="en-US" altLang="zh-CN" sz="1000" b="1" dirty="0">
                  <a:solidFill>
                    <a:srgbClr val="D74B4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DEEP</a:t>
              </a:r>
            </a:p>
            <a:p>
              <a:pPr>
                <a:lnSpc>
                  <a:spcPts val="1220"/>
                </a:lnSpc>
              </a:pPr>
              <a:r>
                <a:rPr kumimoji="1" lang="en-US" altLang="zh-CN" sz="1000" b="1" dirty="0">
                  <a:solidFill>
                    <a:srgbClr val="D74B4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THINKING</a:t>
              </a:r>
            </a:p>
            <a:p>
              <a:pPr>
                <a:lnSpc>
                  <a:spcPts val="1220"/>
                </a:lnSpc>
              </a:pPr>
              <a:r>
                <a:rPr kumimoji="1" lang="zh-CN" altLang="en-US" sz="1000" b="1" dirty="0">
                  <a:solidFill>
                    <a:srgbClr val="D74B4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深入思考</a:t>
              </a:r>
            </a:p>
          </p:txBody>
        </p:sp>
      </p:grpSp>
      <p:sp>
        <p:nvSpPr>
          <p:cNvPr id="6" name="矩形 5"/>
          <p:cNvSpPr/>
          <p:nvPr/>
        </p:nvSpPr>
        <p:spPr>
          <a:xfrm>
            <a:off x="1079290" y="3448436"/>
            <a:ext cx="366122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  <a:cs typeface="Microsoft YaHei" charset="-122"/>
              </a:rPr>
              <a:t>应用间少量通信，</a:t>
            </a:r>
            <a:r>
              <a:rPr lang="en-US" altLang="zh-CN" dirty="0" err="1" smtClean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  <a:cs typeface="Microsoft YaHei" charset="-122"/>
              </a:rPr>
              <a:t>qiankun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  <a:cs typeface="Microsoft YaHei" charset="-122"/>
              </a:rPr>
              <a:t>提供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  <a:cs typeface="Microsoft YaHei" charset="-122"/>
              </a:rPr>
              <a:t>了一个简要的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  <a:cs typeface="Microsoft YaHei" charset="-122"/>
              </a:rPr>
              <a:t>方案，思路是基于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  <a:cs typeface="Microsoft YaHei" charset="-122"/>
              </a:rPr>
              <a:t>一个</a:t>
            </a:r>
            <a:r>
              <a:rPr lang="zh-CN" altLang="en-US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  <a:cs typeface="Microsoft YaHei" charset="-122"/>
              </a:rPr>
              <a:t>全局的</a:t>
            </a:r>
            <a:r>
              <a:rPr lang="en-US" altLang="zh-CN" b="1" dirty="0" err="1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  <a:cs typeface="Microsoft YaHei" charset="-122"/>
              </a:rPr>
              <a:t>globalState</a:t>
            </a:r>
            <a:r>
              <a:rPr lang="zh-CN" altLang="en-US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  <a:cs typeface="Microsoft YaHei" charset="-122"/>
              </a:rPr>
              <a:t>对象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  <a:cs typeface="Microsoft YaHei" charset="-122"/>
              </a:rPr>
              <a:t>。这个对象由基座应用负责创建，内部包含一组用于通信的变量，以及两个分别用于修改变量值和监听变量变化的方法：</a:t>
            </a:r>
            <a:r>
              <a:rPr lang="en-US" altLang="zh-CN" b="1" dirty="0" err="1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  <a:cs typeface="Microsoft YaHei" charset="-122"/>
              </a:rPr>
              <a:t>setGlobalState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  <a:cs typeface="Microsoft YaHei" charset="-122"/>
              </a:rPr>
              <a:t>和</a:t>
            </a:r>
            <a:r>
              <a:rPr lang="en-US" altLang="zh-CN" b="1" dirty="0" err="1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  <a:cs typeface="Microsoft YaHei" charset="-122"/>
              </a:rPr>
              <a:t>onGlobalStateChange</a:t>
            </a:r>
            <a:endParaRPr lang="zh-CN" altLang="en-US" b="1" dirty="0">
              <a:solidFill>
                <a:schemeClr val="bg2">
                  <a:lumMod val="25000"/>
                </a:schemeClr>
              </a:solidFill>
              <a:latin typeface="+mj-ea"/>
              <a:ea typeface="+mj-ea"/>
              <a:cs typeface="Microsoft YaHei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79290" y="1380133"/>
            <a:ext cx="9318473" cy="1289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mtClean="0">
                <a:solidFill>
                  <a:schemeClr val="bg2">
                    <a:lumMod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一般来说，微前端中各个应用之前的通信应该是尽量少的，而这依赖于应用的合理拆分。反过来说，如果你发现两个应用间存在极其频繁的通信，那么一般是拆分不合理造成的，这时往往需要将它们合并成一个应用。</a:t>
            </a:r>
            <a:endParaRPr lang="zh-CN" altLang="en-US" dirty="0">
              <a:solidFill>
                <a:schemeClr val="bg2">
                  <a:lumMod val="2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3076" y="3000377"/>
            <a:ext cx="4158520" cy="2914056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5473076" y="5914433"/>
            <a:ext cx="34259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Microsoft YaHei" charset="-122"/>
                <a:ea typeface="Microsoft YaHei" charset="-122"/>
                <a:cs typeface="Microsoft YaHei" charset="-122"/>
              </a:rPr>
              <a:t>https://</a:t>
            </a:r>
            <a:r>
              <a:rPr lang="en-US" altLang="zh-CN" sz="1400" dirty="0" err="1">
                <a:latin typeface="Microsoft YaHei" charset="-122"/>
                <a:ea typeface="Microsoft YaHei" charset="-122"/>
                <a:cs typeface="Microsoft YaHei" charset="-122"/>
              </a:rPr>
              <a:t>github.com</a:t>
            </a:r>
            <a:r>
              <a:rPr lang="en-US" altLang="zh-CN" sz="1400" dirty="0">
                <a:latin typeface="Microsoft YaHei" charset="-122"/>
                <a:ea typeface="Microsoft YaHei" charset="-122"/>
                <a:cs typeface="Microsoft YaHei" charset="-122"/>
              </a:rPr>
              <a:t>/</a:t>
            </a:r>
            <a:r>
              <a:rPr lang="en-US" altLang="zh-CN" sz="1400" dirty="0" err="1">
                <a:latin typeface="Microsoft YaHei" charset="-122"/>
                <a:ea typeface="Microsoft YaHei" charset="-122"/>
                <a:cs typeface="Microsoft YaHei" charset="-122"/>
              </a:rPr>
              <a:t>umijs</a:t>
            </a:r>
            <a:r>
              <a:rPr lang="en-US" altLang="zh-CN" sz="1400" dirty="0">
                <a:latin typeface="Microsoft YaHei" charset="-122"/>
                <a:ea typeface="Microsoft YaHei" charset="-122"/>
                <a:cs typeface="Microsoft YaHei" charset="-122"/>
              </a:rPr>
              <a:t>/</a:t>
            </a:r>
            <a:r>
              <a:rPr lang="en-US" altLang="zh-CN" sz="1400" dirty="0" err="1">
                <a:latin typeface="Microsoft YaHei" charset="-122"/>
                <a:ea typeface="Microsoft YaHei" charset="-122"/>
                <a:cs typeface="Microsoft YaHei" charset="-122"/>
              </a:rPr>
              <a:t>qiankun</a:t>
            </a:r>
            <a:r>
              <a:rPr lang="en-US" altLang="zh-CN" sz="1400" dirty="0">
                <a:latin typeface="Microsoft YaHei" charset="-122"/>
                <a:ea typeface="Microsoft YaHei" charset="-122"/>
                <a:cs typeface="Microsoft YaHei" charset="-122"/>
              </a:rPr>
              <a:t>/blob/master/</a:t>
            </a:r>
            <a:r>
              <a:rPr lang="en-US" altLang="zh-CN" sz="1400" dirty="0" err="1">
                <a:latin typeface="Microsoft YaHei" charset="-122"/>
                <a:ea typeface="Microsoft YaHei" charset="-122"/>
                <a:cs typeface="Microsoft YaHei" charset="-122"/>
              </a:rPr>
              <a:t>src</a:t>
            </a:r>
            <a:r>
              <a:rPr lang="en-US" altLang="zh-CN" sz="1400" dirty="0">
                <a:latin typeface="Microsoft YaHei" charset="-122"/>
                <a:ea typeface="Microsoft YaHei" charset="-122"/>
                <a:cs typeface="Microsoft YaHei" charset="-122"/>
              </a:rPr>
              <a:t>/</a:t>
            </a:r>
            <a:r>
              <a:rPr lang="en-US" altLang="zh-CN" sz="1400" dirty="0" err="1">
                <a:latin typeface="Microsoft YaHei" charset="-122"/>
                <a:ea typeface="Microsoft YaHei" charset="-122"/>
                <a:cs typeface="Microsoft YaHei" charset="-122"/>
              </a:rPr>
              <a:t>globalState.ts</a:t>
            </a:r>
            <a:endParaRPr lang="zh-CN" altLang="en-US" sz="1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430770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-1" y="239742"/>
            <a:ext cx="10397765" cy="613041"/>
          </a:xfrm>
          <a:prstGeom prst="rect">
            <a:avLst/>
          </a:prstGeom>
          <a:solidFill>
            <a:srgbClr val="D74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200" b="1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基座模式问题方案</a:t>
            </a:r>
            <a:endParaRPr lang="zh-CN" altLang="en-US" sz="2200" b="1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0760353" y="279537"/>
            <a:ext cx="1215251" cy="553998"/>
            <a:chOff x="10750079" y="258792"/>
            <a:chExt cx="1215251" cy="553998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50079" y="302041"/>
              <a:ext cx="473681" cy="459541"/>
            </a:xfrm>
            <a:prstGeom prst="rect">
              <a:avLst/>
            </a:prstGeom>
          </p:spPr>
        </p:pic>
        <p:sp>
          <p:nvSpPr>
            <p:cNvPr id="3" name="文本框 2"/>
            <p:cNvSpPr txBox="1"/>
            <p:nvPr/>
          </p:nvSpPr>
          <p:spPr>
            <a:xfrm>
              <a:off x="11104197" y="258792"/>
              <a:ext cx="861133" cy="55399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>
                <a:lnSpc>
                  <a:spcPts val="1220"/>
                </a:lnSpc>
              </a:pPr>
              <a:r>
                <a:rPr kumimoji="1" lang="en-US" altLang="zh-CN" sz="1000" b="1" dirty="0">
                  <a:solidFill>
                    <a:srgbClr val="D74B4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DEEP</a:t>
              </a:r>
            </a:p>
            <a:p>
              <a:pPr>
                <a:lnSpc>
                  <a:spcPts val="1220"/>
                </a:lnSpc>
              </a:pPr>
              <a:r>
                <a:rPr kumimoji="1" lang="en-US" altLang="zh-CN" sz="1000" b="1" dirty="0">
                  <a:solidFill>
                    <a:srgbClr val="D74B4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THINKING</a:t>
              </a:r>
            </a:p>
            <a:p>
              <a:pPr>
                <a:lnSpc>
                  <a:spcPts val="1220"/>
                </a:lnSpc>
              </a:pPr>
              <a:r>
                <a:rPr kumimoji="1" lang="zh-CN" altLang="en-US" sz="1000" b="1" dirty="0">
                  <a:solidFill>
                    <a:srgbClr val="D74B4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深入思考</a:t>
              </a:r>
            </a:p>
          </p:txBody>
        </p:sp>
      </p:grpSp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6179" y="1303312"/>
            <a:ext cx="8989409" cy="4992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6960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-1" y="239742"/>
            <a:ext cx="10397765" cy="613041"/>
          </a:xfrm>
          <a:prstGeom prst="rect">
            <a:avLst/>
          </a:prstGeom>
          <a:solidFill>
            <a:srgbClr val="D74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200" b="1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微前端应用场景</a:t>
            </a:r>
            <a:endParaRPr lang="zh-CN" altLang="en-US" sz="2200" b="1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0760353" y="279537"/>
            <a:ext cx="1215251" cy="553998"/>
            <a:chOff x="10750079" y="258792"/>
            <a:chExt cx="1215251" cy="553998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50079" y="302041"/>
              <a:ext cx="473681" cy="459541"/>
            </a:xfrm>
            <a:prstGeom prst="rect">
              <a:avLst/>
            </a:prstGeom>
          </p:spPr>
        </p:pic>
        <p:sp>
          <p:nvSpPr>
            <p:cNvPr id="3" name="文本框 2"/>
            <p:cNvSpPr txBox="1"/>
            <p:nvPr/>
          </p:nvSpPr>
          <p:spPr>
            <a:xfrm>
              <a:off x="11104197" y="258792"/>
              <a:ext cx="861133" cy="55399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>
                <a:lnSpc>
                  <a:spcPts val="1220"/>
                </a:lnSpc>
              </a:pPr>
              <a:r>
                <a:rPr kumimoji="1" lang="en-US" altLang="zh-CN" sz="1000" b="1" dirty="0">
                  <a:solidFill>
                    <a:srgbClr val="D74B4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DEEP</a:t>
              </a:r>
            </a:p>
            <a:p>
              <a:pPr>
                <a:lnSpc>
                  <a:spcPts val="1220"/>
                </a:lnSpc>
              </a:pPr>
              <a:r>
                <a:rPr kumimoji="1" lang="en-US" altLang="zh-CN" sz="1000" b="1" dirty="0">
                  <a:solidFill>
                    <a:srgbClr val="D74B4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THINKING</a:t>
              </a:r>
            </a:p>
            <a:p>
              <a:pPr>
                <a:lnSpc>
                  <a:spcPts val="1220"/>
                </a:lnSpc>
              </a:pPr>
              <a:r>
                <a:rPr kumimoji="1" lang="zh-CN" altLang="en-US" sz="1000" b="1" dirty="0">
                  <a:solidFill>
                    <a:srgbClr val="D74B4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深入思考</a:t>
              </a: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9836" y="1037496"/>
            <a:ext cx="8218878" cy="2661463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042337" y="4473789"/>
            <a:ext cx="9912767" cy="24468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en-US" b="1" dirty="0">
                <a:solidFill>
                  <a:schemeClr val="bg2">
                    <a:lumMod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兼容遗留</a:t>
            </a:r>
            <a:r>
              <a:rPr lang="zh-CN" altLang="en-US" b="1" dirty="0" smtClean="0">
                <a:solidFill>
                  <a:schemeClr val="bg2">
                    <a:lumMod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系统 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-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兼容原有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系统，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使用新框架去开发新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功能</a:t>
            </a:r>
            <a:endParaRPr lang="en-US" altLang="zh-CN" dirty="0" smtClean="0">
              <a:solidFill>
                <a:schemeClr val="bg2">
                  <a:lumMod val="2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en-US" b="1" dirty="0">
                <a:solidFill>
                  <a:schemeClr val="bg2">
                    <a:lumMod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应用聚合 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-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大型的互联网公司，或商业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Saas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平台，都会为用户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/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客户提供很多应用和服务，为用户呈现具有统一用户体验和一站式的应用聚合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en-US" b="1" dirty="0">
                <a:solidFill>
                  <a:schemeClr val="bg2">
                    <a:lumMod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不同团队间开发同一个应用，所用技术栈不同 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-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第三方的 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SaaS 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应用进行集成或者把第三方私服应用进行集成</a:t>
            </a:r>
          </a:p>
          <a:p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042337" y="5512535"/>
            <a:ext cx="97153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042337" y="399235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 smtClean="0">
                <a:latin typeface="Microsoft YaHei" charset="-122"/>
                <a:ea typeface="Microsoft YaHei" charset="-122"/>
                <a:cs typeface="Microsoft YaHei" charset="-122"/>
              </a:rPr>
              <a:t>场景特点：</a:t>
            </a:r>
            <a:endParaRPr kumimoji="1" lang="zh-CN" altLang="en-US" b="1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820943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-1" y="239742"/>
            <a:ext cx="10397765" cy="613041"/>
          </a:xfrm>
          <a:prstGeom prst="rect">
            <a:avLst/>
          </a:prstGeom>
          <a:solidFill>
            <a:srgbClr val="D74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200" b="1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微前端介绍</a:t>
            </a:r>
            <a:endParaRPr lang="zh-CN" altLang="en-US" sz="2200" b="1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0760353" y="279537"/>
            <a:ext cx="1215251" cy="553998"/>
            <a:chOff x="10750079" y="258792"/>
            <a:chExt cx="1215251" cy="553998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50079" y="302041"/>
              <a:ext cx="473681" cy="459541"/>
            </a:xfrm>
            <a:prstGeom prst="rect">
              <a:avLst/>
            </a:prstGeom>
          </p:spPr>
        </p:pic>
        <p:sp>
          <p:nvSpPr>
            <p:cNvPr id="3" name="文本框 2"/>
            <p:cNvSpPr txBox="1"/>
            <p:nvPr/>
          </p:nvSpPr>
          <p:spPr>
            <a:xfrm>
              <a:off x="11104197" y="258792"/>
              <a:ext cx="861133" cy="55399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>
                <a:lnSpc>
                  <a:spcPts val="1220"/>
                </a:lnSpc>
              </a:pPr>
              <a:r>
                <a:rPr kumimoji="1" lang="en-US" altLang="zh-CN" sz="1000" b="1" dirty="0">
                  <a:solidFill>
                    <a:srgbClr val="D74B4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DEEP</a:t>
              </a:r>
            </a:p>
            <a:p>
              <a:pPr>
                <a:lnSpc>
                  <a:spcPts val="1220"/>
                </a:lnSpc>
              </a:pPr>
              <a:r>
                <a:rPr kumimoji="1" lang="en-US" altLang="zh-CN" sz="1000" b="1" dirty="0">
                  <a:solidFill>
                    <a:srgbClr val="D74B4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THINKING</a:t>
              </a:r>
            </a:p>
            <a:p>
              <a:pPr>
                <a:lnSpc>
                  <a:spcPts val="1220"/>
                </a:lnSpc>
              </a:pPr>
              <a:r>
                <a:rPr kumimoji="1" lang="zh-CN" altLang="en-US" sz="1000" b="1" dirty="0">
                  <a:solidFill>
                    <a:srgbClr val="D74B4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深入思考</a:t>
              </a:r>
            </a:p>
          </p:txBody>
        </p:sp>
      </p:grpSp>
      <p:sp>
        <p:nvSpPr>
          <p:cNvPr id="6" name="矩形 5"/>
          <p:cNvSpPr/>
          <p:nvPr/>
        </p:nvSpPr>
        <p:spPr>
          <a:xfrm>
            <a:off x="964367" y="1345447"/>
            <a:ext cx="925892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121212"/>
                </a:solidFill>
                <a:latin typeface="Microsoft YaHei" charset="-122"/>
                <a:ea typeface="Microsoft YaHei" charset="-122"/>
                <a:cs typeface="Microsoft YaHei" charset="-122"/>
              </a:rPr>
              <a:t>微前端（</a:t>
            </a:r>
            <a:r>
              <a:rPr lang="en-US" altLang="zh-CN" dirty="0">
                <a:solidFill>
                  <a:srgbClr val="121212"/>
                </a:solidFill>
                <a:latin typeface="Microsoft YaHei" charset="-122"/>
                <a:ea typeface="Microsoft YaHei" charset="-122"/>
                <a:cs typeface="Microsoft YaHei" charset="-122"/>
              </a:rPr>
              <a:t>Micro-Frontends</a:t>
            </a:r>
            <a:r>
              <a:rPr lang="zh-CN" altLang="en-US" dirty="0" smtClean="0">
                <a:solidFill>
                  <a:srgbClr val="121212"/>
                </a:solidFill>
                <a:latin typeface="Microsoft YaHei" charset="-122"/>
                <a:ea typeface="Microsoft YaHei" charset="-122"/>
                <a:cs typeface="Microsoft YaHei" charset="-122"/>
              </a:rPr>
              <a:t>）</a:t>
            </a:r>
            <a:r>
              <a:rPr lang="zh-CN" altLang="en-US" dirty="0">
                <a:solidFill>
                  <a:srgbClr val="121212"/>
                </a:solidFill>
                <a:latin typeface="Microsoft YaHei" charset="-122"/>
                <a:ea typeface="Microsoft YaHei" charset="-122"/>
                <a:cs typeface="Microsoft YaHei" charset="-122"/>
              </a:rPr>
              <a:t>这个概念最早在</a:t>
            </a:r>
            <a:r>
              <a:rPr lang="en-US" altLang="zh-CN" dirty="0">
                <a:solidFill>
                  <a:srgbClr val="121212"/>
                </a:solidFill>
                <a:latin typeface="Microsoft YaHei" charset="-122"/>
                <a:ea typeface="Microsoft YaHei" charset="-122"/>
                <a:cs typeface="Microsoft YaHei" charset="-122"/>
              </a:rPr>
              <a:t>2016</a:t>
            </a:r>
            <a:r>
              <a:rPr lang="zh-CN" altLang="en-US" dirty="0">
                <a:solidFill>
                  <a:srgbClr val="121212"/>
                </a:solidFill>
                <a:latin typeface="Microsoft YaHei" charset="-122"/>
                <a:ea typeface="Microsoft YaHei" charset="-122"/>
                <a:cs typeface="Microsoft YaHei" charset="-122"/>
              </a:rPr>
              <a:t>年底被提</a:t>
            </a:r>
            <a:r>
              <a:rPr lang="zh-CN" altLang="en-US" dirty="0" smtClean="0">
                <a:solidFill>
                  <a:srgbClr val="121212"/>
                </a:solidFill>
                <a:latin typeface="Microsoft YaHei" charset="-122"/>
                <a:ea typeface="Microsoft YaHei" charset="-122"/>
                <a:cs typeface="Microsoft YaHei" charset="-122"/>
              </a:rPr>
              <a:t>出，是</a:t>
            </a:r>
            <a:r>
              <a:rPr lang="zh-CN" altLang="en-US" dirty="0">
                <a:solidFill>
                  <a:srgbClr val="121212"/>
                </a:solidFill>
                <a:latin typeface="Microsoft YaHei" charset="-122"/>
                <a:ea typeface="Microsoft YaHei" charset="-122"/>
                <a:cs typeface="Microsoft YaHei" charset="-122"/>
              </a:rPr>
              <a:t>一种类似于微服务的架构</a:t>
            </a:r>
            <a:r>
              <a:rPr lang="zh-CN" altLang="en-US" dirty="0" smtClean="0">
                <a:solidFill>
                  <a:srgbClr val="121212"/>
                </a:solidFill>
                <a:latin typeface="Microsoft YaHei" charset="-122"/>
                <a:ea typeface="Microsoft YaHei" charset="-122"/>
                <a:cs typeface="Microsoft YaHei" charset="-122"/>
              </a:rPr>
              <a:t>，它</a:t>
            </a:r>
            <a:r>
              <a:rPr lang="zh-CN" altLang="en-US" dirty="0">
                <a:solidFill>
                  <a:srgbClr val="121212"/>
                </a:solidFill>
                <a:latin typeface="Microsoft YaHei" charset="-122"/>
                <a:ea typeface="Microsoft YaHei" charset="-122"/>
                <a:cs typeface="Microsoft YaHei" charset="-122"/>
              </a:rPr>
              <a:t>将微服务的理念应用于浏览器端，即将 </a:t>
            </a:r>
            <a:r>
              <a:rPr lang="en-US" altLang="zh-CN" dirty="0">
                <a:solidFill>
                  <a:srgbClr val="121212"/>
                </a:solidFill>
                <a:latin typeface="Microsoft YaHei" charset="-122"/>
                <a:ea typeface="Microsoft YaHei" charset="-122"/>
                <a:cs typeface="Microsoft YaHei" charset="-122"/>
              </a:rPr>
              <a:t>Web </a:t>
            </a:r>
            <a:r>
              <a:rPr lang="zh-CN" altLang="en-US" dirty="0">
                <a:solidFill>
                  <a:srgbClr val="121212"/>
                </a:solidFill>
                <a:latin typeface="Microsoft YaHei" charset="-122"/>
                <a:ea typeface="Microsoft YaHei" charset="-122"/>
                <a:cs typeface="Microsoft YaHei" charset="-122"/>
              </a:rPr>
              <a:t>应用由单一的单体应用转变为多个小型前端应用聚合为一的应用。各个前端应用还可以独立运行、独立开发、独立</a:t>
            </a:r>
            <a:r>
              <a:rPr lang="zh-CN" altLang="en-US" dirty="0" smtClean="0">
                <a:solidFill>
                  <a:srgbClr val="121212"/>
                </a:solidFill>
                <a:latin typeface="Microsoft YaHei" charset="-122"/>
                <a:ea typeface="Microsoft YaHei" charset="-122"/>
                <a:cs typeface="Microsoft YaHei" charset="-122"/>
              </a:rPr>
              <a:t>部署</a:t>
            </a:r>
            <a:r>
              <a:rPr lang="zh-CN" altLang="en-US" dirty="0">
                <a:solidFill>
                  <a:srgbClr val="121212"/>
                </a:solidFill>
                <a:latin typeface="Microsoft YaHei" charset="-122"/>
                <a:ea typeface="Microsoft YaHei" charset="-122"/>
                <a:cs typeface="Microsoft YaHei" charset="-122"/>
              </a:rPr>
              <a:t>，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然后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聚合成一个完整的应用面对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客户 </a:t>
            </a:r>
            <a:r>
              <a:rPr lang="zh-CN" altLang="en-US" dirty="0" smtClean="0">
                <a:solidFill>
                  <a:srgbClr val="121212"/>
                </a:solidFill>
                <a:latin typeface="Microsoft YaHei" charset="-122"/>
                <a:ea typeface="Microsoft YaHei" charset="-122"/>
                <a:cs typeface="Microsoft YaHei" charset="-122"/>
              </a:rPr>
              <a:t>。</a:t>
            </a:r>
            <a:endParaRPr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367" y="3592437"/>
            <a:ext cx="8627853" cy="2915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701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-1" y="239742"/>
            <a:ext cx="10397765" cy="613041"/>
          </a:xfrm>
          <a:prstGeom prst="rect">
            <a:avLst/>
          </a:prstGeom>
          <a:solidFill>
            <a:srgbClr val="D74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20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微</a:t>
            </a:r>
            <a:r>
              <a:rPr lang="zh-CN" altLang="en-US" sz="2200" b="1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前端特点</a:t>
            </a:r>
            <a:endParaRPr lang="zh-CN" altLang="en-US" sz="2200" b="1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0760353" y="279537"/>
            <a:ext cx="1215251" cy="553998"/>
            <a:chOff x="10750079" y="258792"/>
            <a:chExt cx="1215251" cy="553998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50079" y="302041"/>
              <a:ext cx="473681" cy="459541"/>
            </a:xfrm>
            <a:prstGeom prst="rect">
              <a:avLst/>
            </a:prstGeom>
          </p:spPr>
        </p:pic>
        <p:sp>
          <p:nvSpPr>
            <p:cNvPr id="3" name="文本框 2"/>
            <p:cNvSpPr txBox="1"/>
            <p:nvPr/>
          </p:nvSpPr>
          <p:spPr>
            <a:xfrm>
              <a:off x="11104197" y="258792"/>
              <a:ext cx="861133" cy="55399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>
                <a:lnSpc>
                  <a:spcPts val="1220"/>
                </a:lnSpc>
              </a:pPr>
              <a:r>
                <a:rPr kumimoji="1" lang="en-US" altLang="zh-CN" sz="1000" b="1" dirty="0">
                  <a:solidFill>
                    <a:srgbClr val="D74B4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DEEP</a:t>
              </a:r>
            </a:p>
            <a:p>
              <a:pPr>
                <a:lnSpc>
                  <a:spcPts val="1220"/>
                </a:lnSpc>
              </a:pPr>
              <a:r>
                <a:rPr kumimoji="1" lang="en-US" altLang="zh-CN" sz="1000" b="1" dirty="0">
                  <a:solidFill>
                    <a:srgbClr val="D74B4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THINKING</a:t>
              </a:r>
            </a:p>
            <a:p>
              <a:pPr>
                <a:lnSpc>
                  <a:spcPts val="1220"/>
                </a:lnSpc>
              </a:pPr>
              <a:r>
                <a:rPr kumimoji="1" lang="zh-CN" altLang="en-US" sz="1000" b="1" dirty="0">
                  <a:solidFill>
                    <a:srgbClr val="D74B4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深入思考</a:t>
              </a: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899410" y="1540222"/>
            <a:ext cx="9498354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latin typeface="Microsoft YaHei" charset="-122"/>
                <a:ea typeface="Microsoft YaHei" charset="-122"/>
                <a:cs typeface="Microsoft YaHei" charset="-122"/>
              </a:rPr>
              <a:t>拆分和细化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：当下前端领域，单页面应用（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SPA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）是非常流行的项目形态之一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，而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随着时间的推移以及应用功能的丰富，单页应用变得不再单一而是越来越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庞大，也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越来越难以维护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，往往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是改一处而动全身，由此带来的发版成本也越来越高。微前端的意义就是将这些庞大应用进行拆分，并随之解耦，每个部分可以单独进行维护和部署，提升效率。</a:t>
            </a:r>
          </a:p>
          <a:p>
            <a:pPr>
              <a:lnSpc>
                <a:spcPct val="150000"/>
              </a:lnSpc>
            </a:pPr>
            <a:endParaRPr lang="en-US" altLang="zh-CN" b="1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latin typeface="Microsoft YaHei" charset="-122"/>
                <a:ea typeface="Microsoft YaHei" charset="-122"/>
                <a:cs typeface="Microsoft YaHei" charset="-122"/>
              </a:rPr>
              <a:t>整合</a:t>
            </a:r>
            <a:r>
              <a:rPr lang="zh-CN" altLang="en-US" b="1" dirty="0">
                <a:latin typeface="Microsoft YaHei" charset="-122"/>
                <a:ea typeface="Microsoft YaHei" charset="-122"/>
                <a:cs typeface="Microsoft YaHei" charset="-122"/>
              </a:rPr>
              <a:t>历史系统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：在不少的业务中，或多或少会存在一些历史项目，这些项目大多以采用老框架类似（</a:t>
            </a:r>
            <a:r>
              <a:rPr lang="en-US" altLang="zh-CN" dirty="0" err="1">
                <a:latin typeface="Microsoft YaHei" charset="-122"/>
                <a:ea typeface="Microsoft YaHei" charset="-122"/>
                <a:cs typeface="Microsoft YaHei" charset="-122"/>
              </a:rPr>
              <a:t>Backbone.js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，</a:t>
            </a:r>
            <a:r>
              <a:rPr lang="en-US" altLang="zh-CN" dirty="0" err="1">
                <a:latin typeface="Microsoft YaHei" charset="-122"/>
                <a:ea typeface="Microsoft YaHei" charset="-122"/>
                <a:cs typeface="Microsoft YaHei" charset="-122"/>
              </a:rPr>
              <a:t>Angular.js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 1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）的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B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端管理系统为主，介于日常运营，这些系统需要结合到新框架中来使用还不能抛弃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，而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微前端可以将这些系统进行整合，在基本不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修改逻辑的同时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兼容新老两套系统并行运行。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98652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-1" y="239742"/>
            <a:ext cx="10397765" cy="613041"/>
          </a:xfrm>
          <a:prstGeom prst="rect">
            <a:avLst/>
          </a:prstGeom>
          <a:solidFill>
            <a:srgbClr val="D74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20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微</a:t>
            </a:r>
            <a:r>
              <a:rPr lang="zh-CN" altLang="en-US" sz="2200" b="1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前端方案</a:t>
            </a:r>
            <a:endParaRPr lang="zh-CN" altLang="en-US" sz="2200" b="1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0760353" y="279537"/>
            <a:ext cx="1215251" cy="553998"/>
            <a:chOff x="10750079" y="258792"/>
            <a:chExt cx="1215251" cy="553998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50079" y="302041"/>
              <a:ext cx="473681" cy="459541"/>
            </a:xfrm>
            <a:prstGeom prst="rect">
              <a:avLst/>
            </a:prstGeom>
          </p:spPr>
        </p:pic>
        <p:sp>
          <p:nvSpPr>
            <p:cNvPr id="3" name="文本框 2"/>
            <p:cNvSpPr txBox="1"/>
            <p:nvPr/>
          </p:nvSpPr>
          <p:spPr>
            <a:xfrm>
              <a:off x="11104197" y="258792"/>
              <a:ext cx="861133" cy="55399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>
                <a:lnSpc>
                  <a:spcPts val="1220"/>
                </a:lnSpc>
              </a:pPr>
              <a:r>
                <a:rPr kumimoji="1" lang="en-US" altLang="zh-CN" sz="1000" b="1" dirty="0">
                  <a:solidFill>
                    <a:srgbClr val="D74B4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DEEP</a:t>
              </a:r>
            </a:p>
            <a:p>
              <a:pPr>
                <a:lnSpc>
                  <a:spcPts val="1220"/>
                </a:lnSpc>
              </a:pPr>
              <a:r>
                <a:rPr kumimoji="1" lang="en-US" altLang="zh-CN" sz="1000" b="1" dirty="0">
                  <a:solidFill>
                    <a:srgbClr val="D74B4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THINKING</a:t>
              </a:r>
            </a:p>
            <a:p>
              <a:pPr>
                <a:lnSpc>
                  <a:spcPts val="1220"/>
                </a:lnSpc>
              </a:pPr>
              <a:r>
                <a:rPr kumimoji="1" lang="zh-CN" altLang="en-US" sz="1000" b="1" dirty="0">
                  <a:solidFill>
                    <a:srgbClr val="D74B4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深入思考</a:t>
              </a:r>
            </a:p>
          </p:txBody>
        </p:sp>
      </p:grp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3452813" y="18256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/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1999804"/>
              </p:ext>
            </p:extLst>
          </p:nvPr>
        </p:nvGraphicFramePr>
        <p:xfrm>
          <a:off x="844880" y="1319135"/>
          <a:ext cx="10269591" cy="4820112"/>
        </p:xfrm>
        <a:graphic>
          <a:graphicData uri="http://schemas.openxmlformats.org/drawingml/2006/table">
            <a:tbl>
              <a:tblPr/>
              <a:tblGrid>
                <a:gridCol w="1679029"/>
                <a:gridCol w="3455766"/>
                <a:gridCol w="2567398"/>
                <a:gridCol w="2567398"/>
              </a:tblGrid>
              <a:tr h="530899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b="1"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方案</a:t>
                      </a:r>
                    </a:p>
                  </a:txBody>
                  <a:tcPr marL="40428" marR="40428" marT="18659" marB="18659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b="1"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描述</a:t>
                      </a:r>
                    </a:p>
                  </a:txBody>
                  <a:tcPr marL="40428" marR="40428" marT="18659" marB="18659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b="1"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优点</a:t>
                      </a:r>
                    </a:p>
                  </a:txBody>
                  <a:tcPr marL="40428" marR="40428" marT="18659" marB="18659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b="1" dirty="0"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不足</a:t>
                      </a:r>
                    </a:p>
                  </a:txBody>
                  <a:tcPr marL="40428" marR="40428" marT="18659" marB="18659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972052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1" dirty="0" err="1"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nginx</a:t>
                      </a:r>
                      <a:r>
                        <a:rPr lang="zh-CN" altLang="en-US" sz="1200" b="1" dirty="0"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路由分发</a:t>
                      </a:r>
                    </a:p>
                  </a:txBody>
                  <a:tcPr marL="40428" marR="40428" marT="18659" marB="18659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>
                          <a:effectLst/>
                          <a:latin typeface="+mn-ea"/>
                          <a:ea typeface="+mn-ea"/>
                          <a:cs typeface="Microsoft YaHei" charset="-122"/>
                        </a:rPr>
                        <a:t>即通过路由将不同的业务分发到不同的独立前端应用上，最常用的方案是通过 </a:t>
                      </a:r>
                      <a:r>
                        <a:rPr lang="en-US" altLang="zh-CN" sz="1200" dirty="0">
                          <a:effectLst/>
                          <a:latin typeface="+mn-ea"/>
                          <a:ea typeface="+mn-ea"/>
                          <a:cs typeface="Microsoft YaHei" charset="-122"/>
                        </a:rPr>
                        <a:t>HTTP </a:t>
                      </a:r>
                      <a:r>
                        <a:rPr lang="zh-CN" altLang="en-US" sz="1200" dirty="0">
                          <a:effectLst/>
                          <a:latin typeface="+mn-ea"/>
                          <a:ea typeface="+mn-ea"/>
                          <a:cs typeface="Microsoft YaHei" charset="-122"/>
                        </a:rPr>
                        <a:t>服务的反向代理来实现</a:t>
                      </a:r>
                    </a:p>
                  </a:txBody>
                  <a:tcPr marL="40428" marR="40428" marT="18659" marB="18659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>
                          <a:effectLst/>
                          <a:latin typeface="+mn-ea"/>
                          <a:ea typeface="+mn-ea"/>
                          <a:cs typeface="Microsoft YaHei" charset="-122"/>
                        </a:rPr>
                        <a:t>实现</a:t>
                      </a:r>
                      <a:r>
                        <a:rPr lang="zh-CN" altLang="en-US" sz="1200" dirty="0" smtClean="0">
                          <a:effectLst/>
                          <a:latin typeface="+mn-ea"/>
                          <a:ea typeface="+mn-ea"/>
                          <a:cs typeface="Microsoft YaHei" charset="-122"/>
                        </a:rPr>
                        <a:t>简单</a:t>
                      </a:r>
                      <a:endParaRPr lang="en-US" altLang="zh-CN" sz="1200" dirty="0" smtClean="0">
                        <a:effectLst/>
                        <a:latin typeface="+mn-ea"/>
                        <a:ea typeface="+mn-ea"/>
                        <a:cs typeface="Microsoft YaHei" charset="-122"/>
                      </a:endParaRPr>
                    </a:p>
                    <a:p>
                      <a:pPr algn="l"/>
                      <a:r>
                        <a:rPr lang="zh-CN" altLang="en-US" sz="1200" dirty="0" smtClean="0">
                          <a:effectLst/>
                          <a:latin typeface="+mn-ea"/>
                          <a:ea typeface="+mn-ea"/>
                          <a:cs typeface="Microsoft YaHei" charset="-122"/>
                        </a:rPr>
                        <a:t>不</a:t>
                      </a:r>
                      <a:r>
                        <a:rPr lang="zh-CN" altLang="en-US" sz="1200" dirty="0">
                          <a:effectLst/>
                          <a:latin typeface="+mn-ea"/>
                          <a:ea typeface="+mn-ea"/>
                          <a:cs typeface="Microsoft YaHei" charset="-122"/>
                        </a:rPr>
                        <a:t>需要对现有应用进行</a:t>
                      </a:r>
                      <a:r>
                        <a:rPr lang="zh-CN" altLang="en-US" sz="1200" dirty="0" smtClean="0">
                          <a:effectLst/>
                          <a:latin typeface="+mn-ea"/>
                          <a:ea typeface="+mn-ea"/>
                          <a:cs typeface="Microsoft YaHei" charset="-122"/>
                        </a:rPr>
                        <a:t>改造</a:t>
                      </a:r>
                      <a:endParaRPr lang="en-US" altLang="zh-CN" sz="1200" dirty="0" smtClean="0">
                        <a:effectLst/>
                        <a:latin typeface="+mn-ea"/>
                        <a:ea typeface="+mn-ea"/>
                        <a:cs typeface="Microsoft YaHei" charset="-122"/>
                      </a:endParaRPr>
                    </a:p>
                    <a:p>
                      <a:pPr algn="l"/>
                      <a:r>
                        <a:rPr lang="zh-CN" altLang="en-US" sz="1200" dirty="0" smtClean="0">
                          <a:effectLst/>
                          <a:latin typeface="+mn-ea"/>
                          <a:ea typeface="+mn-ea"/>
                          <a:cs typeface="Microsoft YaHei" charset="-122"/>
                        </a:rPr>
                        <a:t>完全</a:t>
                      </a:r>
                      <a:r>
                        <a:rPr lang="zh-CN" altLang="en-US" sz="1200" dirty="0">
                          <a:effectLst/>
                          <a:latin typeface="+mn-ea"/>
                          <a:ea typeface="+mn-ea"/>
                          <a:cs typeface="Microsoft YaHei" charset="-122"/>
                        </a:rPr>
                        <a:t>技术栈无关</a:t>
                      </a:r>
                    </a:p>
                  </a:txBody>
                  <a:tcPr marL="40428" marR="40428" marT="18659" marB="18659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>
                          <a:effectLst/>
                          <a:latin typeface="+mn-ea"/>
                          <a:ea typeface="+mn-ea"/>
                          <a:cs typeface="Microsoft YaHei" charset="-122"/>
                        </a:rPr>
                        <a:t>用户体验不好，切换应用时，浏览器需重新加载</a:t>
                      </a:r>
                      <a:r>
                        <a:rPr lang="zh-CN" altLang="en-US" sz="1200" dirty="0" smtClean="0">
                          <a:effectLst/>
                          <a:latin typeface="+mn-ea"/>
                          <a:ea typeface="+mn-ea"/>
                          <a:cs typeface="Microsoft YaHei" charset="-122"/>
                        </a:rPr>
                        <a:t>页面</a:t>
                      </a:r>
                      <a:endParaRPr lang="en-US" altLang="zh-CN" sz="1200" dirty="0" smtClean="0">
                        <a:effectLst/>
                        <a:latin typeface="+mn-ea"/>
                        <a:ea typeface="+mn-ea"/>
                        <a:cs typeface="Microsoft YaHei" charset="-122"/>
                      </a:endParaRPr>
                    </a:p>
                    <a:p>
                      <a:pPr algn="l"/>
                      <a:r>
                        <a:rPr lang="zh-CN" altLang="en-US" sz="1200" dirty="0" smtClean="0">
                          <a:effectLst/>
                          <a:latin typeface="+mn-ea"/>
                          <a:ea typeface="+mn-ea"/>
                          <a:cs typeface="Microsoft YaHei" charset="-122"/>
                        </a:rPr>
                        <a:t>子</a:t>
                      </a:r>
                      <a:r>
                        <a:rPr lang="zh-CN" altLang="en-US" sz="1200" dirty="0">
                          <a:effectLst/>
                          <a:latin typeface="+mn-ea"/>
                          <a:ea typeface="+mn-ea"/>
                          <a:cs typeface="Microsoft YaHei" charset="-122"/>
                        </a:rPr>
                        <a:t>应用之间的通信比较困难</a:t>
                      </a:r>
                    </a:p>
                  </a:txBody>
                  <a:tcPr marL="40428" marR="40428" marT="18659" marB="18659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05720">
                <a:tc>
                  <a:txBody>
                    <a:bodyPr/>
                    <a:lstStyle/>
                    <a:p>
                      <a:pPr algn="l"/>
                      <a:r>
                        <a:rPr lang="nb-NO" sz="1200" b="1" dirty="0" err="1"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iframe嵌套</a:t>
                      </a:r>
                      <a:endParaRPr lang="nb-NO" sz="1200" b="1" dirty="0"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40428" marR="40428" marT="18659" marB="18659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>
                          <a:effectLst/>
                          <a:latin typeface="+mn-ea"/>
                          <a:ea typeface="+mn-ea"/>
                          <a:cs typeface="Microsoft YaHei" charset="-122"/>
                        </a:rPr>
                        <a:t>父应用单独是一个页面，每个子应用嵌套一个</a:t>
                      </a:r>
                      <a:r>
                        <a:rPr lang="en-US" altLang="zh-CN" sz="1200" dirty="0">
                          <a:effectLst/>
                          <a:latin typeface="+mn-ea"/>
                          <a:ea typeface="+mn-ea"/>
                          <a:cs typeface="Microsoft YaHei" charset="-122"/>
                        </a:rPr>
                        <a:t>iframe</a:t>
                      </a:r>
                      <a:r>
                        <a:rPr lang="zh-CN" altLang="en-US" sz="1200" dirty="0">
                          <a:effectLst/>
                          <a:latin typeface="+mn-ea"/>
                          <a:ea typeface="+mn-ea"/>
                          <a:cs typeface="Microsoft YaHei" charset="-122"/>
                        </a:rPr>
                        <a:t>，父子通信可采用</a:t>
                      </a:r>
                      <a:r>
                        <a:rPr lang="en-US" altLang="zh-CN" sz="1200" dirty="0" err="1" smtClean="0">
                          <a:effectLst/>
                          <a:latin typeface="+mn-ea"/>
                          <a:ea typeface="+mn-ea"/>
                          <a:cs typeface="Microsoft YaHei" charset="-122"/>
                        </a:rPr>
                        <a:t>postMessage</a:t>
                      </a:r>
                      <a:r>
                        <a:rPr lang="zh-CN" altLang="en-US" sz="1200" dirty="0" smtClean="0">
                          <a:effectLst/>
                          <a:latin typeface="+mn-ea"/>
                          <a:ea typeface="+mn-ea"/>
                          <a:cs typeface="Microsoft YaHei" charset="-122"/>
                        </a:rPr>
                        <a:t>方式</a:t>
                      </a:r>
                      <a:endParaRPr lang="zh-CN" altLang="en-US" sz="1200" dirty="0">
                        <a:effectLst/>
                        <a:latin typeface="+mn-ea"/>
                        <a:ea typeface="+mn-ea"/>
                        <a:cs typeface="Microsoft YaHei" charset="-122"/>
                      </a:endParaRPr>
                    </a:p>
                  </a:txBody>
                  <a:tcPr marL="40428" marR="40428" marT="18659" marB="18659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>
                          <a:effectLst/>
                          <a:latin typeface="+mn-ea"/>
                          <a:ea typeface="+mn-ea"/>
                          <a:cs typeface="Microsoft YaHei" charset="-122"/>
                        </a:rPr>
                        <a:t>实现</a:t>
                      </a:r>
                      <a:r>
                        <a:rPr lang="zh-CN" altLang="en-US" sz="1200" dirty="0" smtClean="0">
                          <a:effectLst/>
                          <a:latin typeface="+mn-ea"/>
                          <a:ea typeface="+mn-ea"/>
                          <a:cs typeface="Microsoft YaHei" charset="-122"/>
                        </a:rPr>
                        <a:t>简单</a:t>
                      </a:r>
                      <a:endParaRPr lang="en-US" altLang="zh-CN" sz="1200" dirty="0" smtClean="0">
                        <a:effectLst/>
                        <a:latin typeface="+mn-ea"/>
                        <a:ea typeface="+mn-ea"/>
                        <a:cs typeface="Microsoft YaHei" charset="-122"/>
                      </a:endParaRPr>
                    </a:p>
                    <a:p>
                      <a:pPr algn="l"/>
                      <a:r>
                        <a:rPr lang="en-US" altLang="zh-CN" sz="1200" dirty="0" err="1" smtClean="0">
                          <a:effectLst/>
                          <a:latin typeface="+mn-ea"/>
                          <a:ea typeface="+mn-ea"/>
                          <a:cs typeface="Microsoft YaHei" charset="-122"/>
                        </a:rPr>
                        <a:t>css</a:t>
                      </a:r>
                      <a:r>
                        <a:rPr lang="en-US" altLang="zh-CN" sz="1200" dirty="0" smtClean="0">
                          <a:effectLst/>
                          <a:latin typeface="+mn-ea"/>
                          <a:ea typeface="+mn-ea"/>
                          <a:cs typeface="Microsoft YaHei" charset="-122"/>
                        </a:rPr>
                        <a:t> </a:t>
                      </a:r>
                      <a:r>
                        <a:rPr lang="zh-CN" altLang="en-US" sz="1200" dirty="0">
                          <a:effectLst/>
                          <a:latin typeface="+mn-ea"/>
                          <a:ea typeface="+mn-ea"/>
                          <a:cs typeface="Microsoft YaHei" charset="-122"/>
                        </a:rPr>
                        <a:t>和 </a:t>
                      </a:r>
                      <a:r>
                        <a:rPr lang="en-US" altLang="zh-CN" sz="1200" dirty="0" err="1">
                          <a:effectLst/>
                          <a:latin typeface="+mn-ea"/>
                          <a:ea typeface="+mn-ea"/>
                          <a:cs typeface="Microsoft YaHei" charset="-122"/>
                        </a:rPr>
                        <a:t>js</a:t>
                      </a:r>
                      <a:r>
                        <a:rPr lang="en-US" altLang="zh-CN" sz="1200" dirty="0">
                          <a:effectLst/>
                          <a:latin typeface="+mn-ea"/>
                          <a:ea typeface="+mn-ea"/>
                          <a:cs typeface="Microsoft YaHei" charset="-122"/>
                        </a:rPr>
                        <a:t> </a:t>
                      </a:r>
                      <a:r>
                        <a:rPr lang="zh-CN" altLang="en-US" sz="1200" dirty="0">
                          <a:effectLst/>
                          <a:latin typeface="+mn-ea"/>
                          <a:ea typeface="+mn-ea"/>
                          <a:cs typeface="Microsoft YaHei" charset="-122"/>
                        </a:rPr>
                        <a:t>天然</a:t>
                      </a:r>
                      <a:r>
                        <a:rPr lang="zh-CN" altLang="en-US" sz="1200" dirty="0" smtClean="0">
                          <a:effectLst/>
                          <a:latin typeface="+mn-ea"/>
                          <a:ea typeface="+mn-ea"/>
                          <a:cs typeface="Microsoft YaHei" charset="-122"/>
                        </a:rPr>
                        <a:t>隔离</a:t>
                      </a:r>
                      <a:endParaRPr lang="en-US" altLang="zh-CN" sz="1200" dirty="0" smtClean="0">
                        <a:effectLst/>
                        <a:latin typeface="+mn-ea"/>
                        <a:ea typeface="+mn-ea"/>
                        <a:cs typeface="Microsoft YaHei" charset="-122"/>
                      </a:endParaRPr>
                    </a:p>
                    <a:p>
                      <a:pPr algn="l"/>
                      <a:r>
                        <a:rPr lang="zh-CN" altLang="en-US" sz="1200" dirty="0" smtClean="0">
                          <a:effectLst/>
                          <a:latin typeface="+mn-ea"/>
                          <a:ea typeface="+mn-ea"/>
                          <a:cs typeface="Microsoft YaHei" charset="-122"/>
                        </a:rPr>
                        <a:t>完全</a:t>
                      </a:r>
                      <a:r>
                        <a:rPr lang="zh-CN" altLang="en-US" sz="1200" dirty="0">
                          <a:effectLst/>
                          <a:latin typeface="+mn-ea"/>
                          <a:ea typeface="+mn-ea"/>
                          <a:cs typeface="Microsoft YaHei" charset="-122"/>
                        </a:rPr>
                        <a:t>技术栈</a:t>
                      </a:r>
                      <a:r>
                        <a:rPr lang="zh-CN" altLang="en-US" sz="1200" dirty="0" smtClean="0">
                          <a:effectLst/>
                          <a:latin typeface="+mn-ea"/>
                          <a:ea typeface="+mn-ea"/>
                          <a:cs typeface="Microsoft YaHei" charset="-122"/>
                        </a:rPr>
                        <a:t>无关</a:t>
                      </a:r>
                      <a:endParaRPr lang="en-US" altLang="zh-CN" sz="1200" dirty="0" smtClean="0">
                        <a:effectLst/>
                        <a:latin typeface="+mn-ea"/>
                        <a:ea typeface="+mn-ea"/>
                        <a:cs typeface="Microsoft YaHei" charset="-122"/>
                      </a:endParaRPr>
                    </a:p>
                    <a:p>
                      <a:pPr algn="l"/>
                      <a:r>
                        <a:rPr lang="zh-CN" altLang="en-US" sz="1200" dirty="0" smtClean="0">
                          <a:effectLst/>
                          <a:latin typeface="+mn-ea"/>
                          <a:ea typeface="+mn-ea"/>
                          <a:cs typeface="Microsoft YaHei" charset="-122"/>
                        </a:rPr>
                        <a:t>多</a:t>
                      </a:r>
                      <a:r>
                        <a:rPr lang="zh-CN" altLang="en-US" sz="1200" dirty="0">
                          <a:effectLst/>
                          <a:latin typeface="+mn-ea"/>
                          <a:ea typeface="+mn-ea"/>
                          <a:cs typeface="Microsoft YaHei" charset="-122"/>
                        </a:rPr>
                        <a:t>个子应用可以</a:t>
                      </a:r>
                      <a:r>
                        <a:rPr lang="zh-CN" altLang="en-US" sz="1200" dirty="0" smtClean="0">
                          <a:effectLst/>
                          <a:latin typeface="+mn-ea"/>
                          <a:ea typeface="+mn-ea"/>
                          <a:cs typeface="Microsoft YaHei" charset="-122"/>
                        </a:rPr>
                        <a:t>并存</a:t>
                      </a:r>
                      <a:endParaRPr lang="en-US" altLang="zh-CN" sz="1200" dirty="0" smtClean="0">
                        <a:effectLst/>
                        <a:latin typeface="+mn-ea"/>
                        <a:ea typeface="+mn-ea"/>
                        <a:cs typeface="Microsoft YaHei" charset="-122"/>
                      </a:endParaRPr>
                    </a:p>
                    <a:p>
                      <a:pPr algn="l"/>
                      <a:r>
                        <a:rPr lang="zh-CN" altLang="en-US" sz="1200" dirty="0" smtClean="0">
                          <a:effectLst/>
                          <a:latin typeface="+mn-ea"/>
                          <a:ea typeface="+mn-ea"/>
                          <a:cs typeface="Microsoft YaHei" charset="-122"/>
                        </a:rPr>
                        <a:t>不</a:t>
                      </a:r>
                      <a:r>
                        <a:rPr lang="zh-CN" altLang="en-US" sz="1200" dirty="0">
                          <a:effectLst/>
                          <a:latin typeface="+mn-ea"/>
                          <a:ea typeface="+mn-ea"/>
                          <a:cs typeface="Microsoft YaHei" charset="-122"/>
                        </a:rPr>
                        <a:t>需要对现有应用进行改造</a:t>
                      </a:r>
                    </a:p>
                  </a:txBody>
                  <a:tcPr marL="40428" marR="40428" marT="18659" marB="18659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effectLst/>
                          <a:latin typeface="+mn-ea"/>
                          <a:ea typeface="+mn-ea"/>
                          <a:cs typeface="Microsoft YaHei" charset="-122"/>
                        </a:rPr>
                        <a:t>UI </a:t>
                      </a:r>
                      <a:r>
                        <a:rPr lang="zh-CN" altLang="en-US" sz="1200" dirty="0">
                          <a:effectLst/>
                          <a:latin typeface="+mn-ea"/>
                          <a:ea typeface="+mn-ea"/>
                          <a:cs typeface="Microsoft YaHei" charset="-122"/>
                        </a:rPr>
                        <a:t>不同步，</a:t>
                      </a:r>
                      <a:r>
                        <a:rPr lang="en-US" altLang="zh-CN" sz="1200" dirty="0">
                          <a:effectLst/>
                          <a:latin typeface="+mn-ea"/>
                          <a:ea typeface="+mn-ea"/>
                          <a:cs typeface="Microsoft YaHei" charset="-122"/>
                        </a:rPr>
                        <a:t>DOM </a:t>
                      </a:r>
                      <a:r>
                        <a:rPr lang="zh-CN" altLang="en-US" sz="1200" dirty="0">
                          <a:effectLst/>
                          <a:latin typeface="+mn-ea"/>
                          <a:ea typeface="+mn-ea"/>
                          <a:cs typeface="Microsoft YaHei" charset="-122"/>
                        </a:rPr>
                        <a:t>结构不</a:t>
                      </a:r>
                      <a:r>
                        <a:rPr lang="zh-CN" altLang="en-US" sz="1200" dirty="0" smtClean="0">
                          <a:effectLst/>
                          <a:latin typeface="+mn-ea"/>
                          <a:ea typeface="+mn-ea"/>
                          <a:cs typeface="Microsoft YaHei" charset="-122"/>
                        </a:rPr>
                        <a:t>共享</a:t>
                      </a:r>
                      <a:endParaRPr lang="en-US" altLang="zh-CN" sz="1200" dirty="0" smtClean="0">
                        <a:effectLst/>
                        <a:latin typeface="+mn-ea"/>
                        <a:ea typeface="+mn-ea"/>
                        <a:cs typeface="Microsoft YaHei" charset="-122"/>
                      </a:endParaRPr>
                    </a:p>
                    <a:p>
                      <a:pPr algn="l"/>
                      <a:r>
                        <a:rPr lang="zh-CN" altLang="en-US" sz="1200" dirty="0" smtClean="0">
                          <a:effectLst/>
                          <a:latin typeface="+mn-ea"/>
                          <a:ea typeface="+mn-ea"/>
                          <a:cs typeface="Microsoft YaHei" charset="-122"/>
                        </a:rPr>
                        <a:t>子</a:t>
                      </a:r>
                      <a:r>
                        <a:rPr lang="zh-CN" altLang="en-US" sz="1200" dirty="0">
                          <a:effectLst/>
                          <a:latin typeface="+mn-ea"/>
                          <a:ea typeface="+mn-ea"/>
                          <a:cs typeface="Microsoft YaHei" charset="-122"/>
                        </a:rPr>
                        <a:t>应用之间通信比较复杂</a:t>
                      </a:r>
                    </a:p>
                  </a:txBody>
                  <a:tcPr marL="40428" marR="40428" marT="18659" marB="18659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72052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b="1" dirty="0"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基座模式</a:t>
                      </a:r>
                    </a:p>
                  </a:txBody>
                  <a:tcPr marL="40428" marR="40428" marT="18659" marB="18659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>
                          <a:effectLst/>
                          <a:latin typeface="+mn-ea"/>
                          <a:ea typeface="+mn-ea"/>
                          <a:cs typeface="Microsoft YaHei" charset="-122"/>
                        </a:rPr>
                        <a:t>每个子应用独立构建和部署，运行时由父应用来进行路由管理、应用加载、启动、卸载，以及通信机制</a:t>
                      </a:r>
                    </a:p>
                  </a:txBody>
                  <a:tcPr marL="40428" marR="40428" marT="18659" marB="18659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>
                          <a:effectLst/>
                          <a:latin typeface="+mn-ea"/>
                          <a:ea typeface="+mn-ea"/>
                          <a:cs typeface="Microsoft YaHei" charset="-122"/>
                        </a:rPr>
                        <a:t>切换应用时，浏览器不用重载页面，提供和单页应用一样的用户</a:t>
                      </a:r>
                      <a:r>
                        <a:rPr lang="zh-CN" altLang="en-US" sz="1200" dirty="0" smtClean="0">
                          <a:effectLst/>
                          <a:latin typeface="+mn-ea"/>
                          <a:ea typeface="+mn-ea"/>
                          <a:cs typeface="Microsoft YaHei" charset="-122"/>
                        </a:rPr>
                        <a:t>体验</a:t>
                      </a:r>
                      <a:endParaRPr lang="en-US" altLang="zh-CN" sz="1200" dirty="0" smtClean="0">
                        <a:effectLst/>
                        <a:latin typeface="+mn-ea"/>
                        <a:ea typeface="+mn-ea"/>
                        <a:cs typeface="Microsoft YaHei" charset="-122"/>
                      </a:endParaRPr>
                    </a:p>
                    <a:p>
                      <a:pPr algn="l"/>
                      <a:r>
                        <a:rPr lang="zh-CN" altLang="en-US" sz="1200" dirty="0" smtClean="0">
                          <a:effectLst/>
                          <a:latin typeface="+mn-ea"/>
                          <a:ea typeface="+mn-ea"/>
                          <a:cs typeface="Microsoft YaHei" charset="-122"/>
                        </a:rPr>
                        <a:t>完全</a:t>
                      </a:r>
                      <a:r>
                        <a:rPr lang="zh-CN" altLang="en-US" sz="1200" dirty="0">
                          <a:effectLst/>
                          <a:latin typeface="+mn-ea"/>
                          <a:ea typeface="+mn-ea"/>
                          <a:cs typeface="Microsoft YaHei" charset="-122"/>
                        </a:rPr>
                        <a:t>和技术栈</a:t>
                      </a:r>
                      <a:r>
                        <a:rPr lang="zh-CN" altLang="en-US" sz="1200" dirty="0" smtClean="0">
                          <a:effectLst/>
                          <a:latin typeface="+mn-ea"/>
                          <a:ea typeface="+mn-ea"/>
                          <a:cs typeface="Microsoft YaHei" charset="-122"/>
                        </a:rPr>
                        <a:t>无关</a:t>
                      </a:r>
                      <a:endParaRPr lang="en-US" altLang="zh-CN" sz="1200" dirty="0" smtClean="0">
                        <a:effectLst/>
                        <a:latin typeface="+mn-ea"/>
                        <a:ea typeface="+mn-ea"/>
                        <a:cs typeface="Microsoft YaHei" charset="-122"/>
                      </a:endParaRPr>
                    </a:p>
                    <a:p>
                      <a:pPr algn="l"/>
                      <a:r>
                        <a:rPr lang="zh-CN" altLang="en-US" sz="1200" dirty="0" smtClean="0">
                          <a:effectLst/>
                          <a:latin typeface="+mn-ea"/>
                          <a:ea typeface="+mn-ea"/>
                          <a:cs typeface="Microsoft YaHei" charset="-122"/>
                        </a:rPr>
                        <a:t>多</a:t>
                      </a:r>
                      <a:r>
                        <a:rPr lang="zh-CN" altLang="en-US" sz="1200" dirty="0">
                          <a:effectLst/>
                          <a:latin typeface="+mn-ea"/>
                          <a:ea typeface="+mn-ea"/>
                          <a:cs typeface="Microsoft YaHei" charset="-122"/>
                        </a:rPr>
                        <a:t>个子应用可并存</a:t>
                      </a:r>
                    </a:p>
                  </a:txBody>
                  <a:tcPr marL="40428" marR="40428" marT="18659" marB="18659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>
                          <a:effectLst/>
                          <a:latin typeface="+mn-ea"/>
                          <a:ea typeface="+mn-ea"/>
                          <a:cs typeface="Microsoft YaHei" charset="-122"/>
                        </a:rPr>
                        <a:t>需要对原有应用进行</a:t>
                      </a:r>
                      <a:r>
                        <a:rPr lang="zh-CN" altLang="en-US" sz="1200" dirty="0" smtClean="0">
                          <a:effectLst/>
                          <a:latin typeface="+mn-ea"/>
                          <a:ea typeface="+mn-ea"/>
                          <a:cs typeface="Microsoft YaHei" charset="-122"/>
                        </a:rPr>
                        <a:t>改造</a:t>
                      </a:r>
                      <a:endParaRPr lang="en-US" altLang="zh-CN" sz="1200" dirty="0" smtClean="0">
                        <a:effectLst/>
                        <a:latin typeface="+mn-ea"/>
                        <a:ea typeface="+mn-ea"/>
                        <a:cs typeface="Microsoft YaHei" charset="-122"/>
                      </a:endParaRPr>
                    </a:p>
                    <a:p>
                      <a:pPr algn="l"/>
                      <a:r>
                        <a:rPr lang="zh-CN" altLang="en-US" sz="1200" dirty="0" smtClean="0">
                          <a:effectLst/>
                          <a:latin typeface="+mn-ea"/>
                          <a:ea typeface="+mn-ea"/>
                          <a:cs typeface="Microsoft YaHei" charset="-122"/>
                        </a:rPr>
                        <a:t>相同</a:t>
                      </a:r>
                      <a:r>
                        <a:rPr lang="zh-CN" altLang="en-US" sz="1200" dirty="0">
                          <a:effectLst/>
                          <a:latin typeface="+mn-ea"/>
                          <a:ea typeface="+mn-ea"/>
                          <a:cs typeface="Microsoft YaHei" charset="-122"/>
                        </a:rPr>
                        <a:t>资源重复</a:t>
                      </a:r>
                      <a:r>
                        <a:rPr lang="zh-CN" altLang="en-US" sz="1200" dirty="0" smtClean="0">
                          <a:effectLst/>
                          <a:latin typeface="+mn-ea"/>
                          <a:ea typeface="+mn-ea"/>
                          <a:cs typeface="Microsoft YaHei" charset="-122"/>
                        </a:rPr>
                        <a:t>加载</a:t>
                      </a:r>
                      <a:endParaRPr lang="en-US" altLang="zh-CN" sz="1200" dirty="0" smtClean="0">
                        <a:effectLst/>
                        <a:latin typeface="+mn-ea"/>
                        <a:ea typeface="+mn-ea"/>
                        <a:cs typeface="Microsoft YaHei" charset="-122"/>
                      </a:endParaRPr>
                    </a:p>
                    <a:p>
                      <a:pPr algn="l"/>
                      <a:r>
                        <a:rPr lang="zh-CN" altLang="en-US" sz="1200" dirty="0" smtClean="0">
                          <a:effectLst/>
                          <a:latin typeface="+mn-ea"/>
                          <a:ea typeface="+mn-ea"/>
                          <a:cs typeface="Microsoft YaHei" charset="-122"/>
                        </a:rPr>
                        <a:t>启动</a:t>
                      </a:r>
                      <a:r>
                        <a:rPr lang="zh-CN" altLang="en-US" sz="1200" dirty="0">
                          <a:effectLst/>
                          <a:latin typeface="+mn-ea"/>
                          <a:ea typeface="+mn-ea"/>
                          <a:cs typeface="Microsoft YaHei" charset="-122"/>
                        </a:rPr>
                        <a:t>应用时，要先启动基座应用</a:t>
                      </a:r>
                    </a:p>
                  </a:txBody>
                  <a:tcPr marL="40428" marR="40428" marT="18659" marB="18659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239389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Web Components</a:t>
                      </a:r>
                    </a:p>
                  </a:txBody>
                  <a:tcPr marL="40428" marR="40428" marT="18659" marB="18659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>
                          <a:effectLst/>
                          <a:latin typeface="+mn-ea"/>
                          <a:ea typeface="+mn-ea"/>
                          <a:cs typeface="Microsoft YaHei" charset="-122"/>
                        </a:rPr>
                        <a:t>基于 </a:t>
                      </a:r>
                      <a:r>
                        <a:rPr lang="en-US" altLang="zh-CN" sz="1200" dirty="0">
                          <a:effectLst/>
                          <a:latin typeface="+mn-ea"/>
                          <a:ea typeface="+mn-ea"/>
                          <a:cs typeface="Microsoft YaHei" charset="-122"/>
                        </a:rPr>
                        <a:t>Web Component </a:t>
                      </a:r>
                      <a:r>
                        <a:rPr lang="zh-CN" altLang="en-US" sz="1200" dirty="0">
                          <a:effectLst/>
                          <a:latin typeface="+mn-ea"/>
                          <a:ea typeface="+mn-ea"/>
                          <a:cs typeface="Microsoft YaHei" charset="-122"/>
                        </a:rPr>
                        <a:t>的 </a:t>
                      </a:r>
                      <a:r>
                        <a:rPr lang="en-US" altLang="zh-CN" sz="1200" dirty="0">
                          <a:effectLst/>
                          <a:latin typeface="+mn-ea"/>
                          <a:ea typeface="+mn-ea"/>
                          <a:cs typeface="Microsoft YaHei" charset="-122"/>
                        </a:rPr>
                        <a:t>Shadow Dom </a:t>
                      </a:r>
                      <a:r>
                        <a:rPr lang="zh-CN" altLang="en-US" sz="1200" dirty="0">
                          <a:effectLst/>
                          <a:latin typeface="+mn-ea"/>
                          <a:ea typeface="+mn-ea"/>
                          <a:cs typeface="Microsoft YaHei" charset="-122"/>
                        </a:rPr>
                        <a:t>能力，每个子应用需采用纯</a:t>
                      </a:r>
                      <a:r>
                        <a:rPr lang="en-US" altLang="zh-CN" sz="1200" dirty="0">
                          <a:effectLst/>
                          <a:latin typeface="+mn-ea"/>
                          <a:ea typeface="+mn-ea"/>
                          <a:cs typeface="Microsoft YaHei" charset="-122"/>
                        </a:rPr>
                        <a:t>Web Components</a:t>
                      </a:r>
                      <a:r>
                        <a:rPr lang="zh-CN" altLang="en-US" sz="1200" dirty="0">
                          <a:effectLst/>
                          <a:latin typeface="+mn-ea"/>
                          <a:ea typeface="+mn-ea"/>
                          <a:cs typeface="Microsoft YaHei" charset="-122"/>
                        </a:rPr>
                        <a:t>技术编写组件，一种全新的开发模式</a:t>
                      </a:r>
                    </a:p>
                  </a:txBody>
                  <a:tcPr marL="40428" marR="40428" marT="18659" marB="18659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>
                          <a:effectLst/>
                          <a:latin typeface="+mn-ea"/>
                          <a:ea typeface="+mn-ea"/>
                          <a:cs typeface="Microsoft YaHei" charset="-122"/>
                        </a:rPr>
                        <a:t>实现</a:t>
                      </a:r>
                      <a:r>
                        <a:rPr lang="zh-CN" altLang="en-US" sz="1200" dirty="0" smtClean="0">
                          <a:effectLst/>
                          <a:latin typeface="+mn-ea"/>
                          <a:ea typeface="+mn-ea"/>
                          <a:cs typeface="Microsoft YaHei" charset="-122"/>
                        </a:rPr>
                        <a:t>简单</a:t>
                      </a:r>
                      <a:endParaRPr lang="en-US" altLang="zh-CN" sz="1200" dirty="0" smtClean="0">
                        <a:effectLst/>
                        <a:latin typeface="+mn-ea"/>
                        <a:ea typeface="+mn-ea"/>
                        <a:cs typeface="Microsoft YaHei" charset="-122"/>
                      </a:endParaRPr>
                    </a:p>
                    <a:p>
                      <a:pPr algn="l"/>
                      <a:r>
                        <a:rPr lang="en-US" altLang="zh-CN" sz="1200" dirty="0" err="1" smtClean="0">
                          <a:effectLst/>
                          <a:latin typeface="+mn-ea"/>
                          <a:ea typeface="+mn-ea"/>
                          <a:cs typeface="Microsoft YaHei" charset="-122"/>
                        </a:rPr>
                        <a:t>css</a:t>
                      </a:r>
                      <a:r>
                        <a:rPr lang="en-US" altLang="zh-CN" sz="1200" dirty="0" smtClean="0">
                          <a:effectLst/>
                          <a:latin typeface="+mn-ea"/>
                          <a:ea typeface="+mn-ea"/>
                          <a:cs typeface="Microsoft YaHei" charset="-122"/>
                        </a:rPr>
                        <a:t> </a:t>
                      </a:r>
                      <a:r>
                        <a:rPr lang="zh-CN" altLang="en-US" sz="1200" dirty="0">
                          <a:effectLst/>
                          <a:latin typeface="+mn-ea"/>
                          <a:ea typeface="+mn-ea"/>
                          <a:cs typeface="Microsoft YaHei" charset="-122"/>
                        </a:rPr>
                        <a:t>和 </a:t>
                      </a:r>
                      <a:r>
                        <a:rPr lang="en-US" altLang="zh-CN" sz="1200" dirty="0" err="1">
                          <a:effectLst/>
                          <a:latin typeface="+mn-ea"/>
                          <a:ea typeface="+mn-ea"/>
                          <a:cs typeface="Microsoft YaHei" charset="-122"/>
                        </a:rPr>
                        <a:t>js</a:t>
                      </a:r>
                      <a:r>
                        <a:rPr lang="en-US" altLang="zh-CN" sz="1200" dirty="0">
                          <a:effectLst/>
                          <a:latin typeface="+mn-ea"/>
                          <a:ea typeface="+mn-ea"/>
                          <a:cs typeface="Microsoft YaHei" charset="-122"/>
                        </a:rPr>
                        <a:t> </a:t>
                      </a:r>
                      <a:r>
                        <a:rPr lang="zh-CN" altLang="en-US" sz="1200" dirty="0">
                          <a:effectLst/>
                          <a:latin typeface="+mn-ea"/>
                          <a:ea typeface="+mn-ea"/>
                          <a:cs typeface="Microsoft YaHei" charset="-122"/>
                        </a:rPr>
                        <a:t>天然</a:t>
                      </a:r>
                      <a:r>
                        <a:rPr lang="zh-CN" altLang="en-US" sz="1200" dirty="0" smtClean="0">
                          <a:effectLst/>
                          <a:latin typeface="+mn-ea"/>
                          <a:ea typeface="+mn-ea"/>
                          <a:cs typeface="Microsoft YaHei" charset="-122"/>
                        </a:rPr>
                        <a:t>隔离</a:t>
                      </a:r>
                      <a:endParaRPr lang="en-US" altLang="zh-CN" sz="1200" dirty="0" smtClean="0">
                        <a:effectLst/>
                        <a:latin typeface="+mn-ea"/>
                        <a:ea typeface="+mn-ea"/>
                        <a:cs typeface="Microsoft YaHei" charset="-122"/>
                      </a:endParaRPr>
                    </a:p>
                    <a:p>
                      <a:pPr algn="l"/>
                      <a:r>
                        <a:rPr lang="zh-CN" altLang="en-US" sz="1200" dirty="0" smtClean="0">
                          <a:effectLst/>
                          <a:latin typeface="+mn-ea"/>
                          <a:ea typeface="+mn-ea"/>
                          <a:cs typeface="Microsoft YaHei" charset="-122"/>
                        </a:rPr>
                        <a:t>完全</a:t>
                      </a:r>
                      <a:r>
                        <a:rPr lang="zh-CN" altLang="en-US" sz="1200" dirty="0">
                          <a:effectLst/>
                          <a:latin typeface="+mn-ea"/>
                          <a:ea typeface="+mn-ea"/>
                          <a:cs typeface="Microsoft YaHei" charset="-122"/>
                        </a:rPr>
                        <a:t>技术栈</a:t>
                      </a:r>
                      <a:r>
                        <a:rPr lang="zh-CN" altLang="en-US" sz="1200" dirty="0" smtClean="0">
                          <a:effectLst/>
                          <a:latin typeface="+mn-ea"/>
                          <a:ea typeface="+mn-ea"/>
                          <a:cs typeface="Microsoft YaHei" charset="-122"/>
                        </a:rPr>
                        <a:t>无关</a:t>
                      </a:r>
                      <a:endParaRPr lang="en-US" altLang="zh-CN" sz="1200" dirty="0" smtClean="0">
                        <a:effectLst/>
                        <a:latin typeface="+mn-ea"/>
                        <a:ea typeface="+mn-ea"/>
                        <a:cs typeface="Microsoft YaHei" charset="-122"/>
                      </a:endParaRPr>
                    </a:p>
                    <a:p>
                      <a:pPr algn="l"/>
                      <a:r>
                        <a:rPr lang="zh-CN" altLang="en-US" sz="1200" dirty="0" smtClean="0">
                          <a:effectLst/>
                          <a:latin typeface="+mn-ea"/>
                          <a:ea typeface="+mn-ea"/>
                          <a:cs typeface="Microsoft YaHei" charset="-122"/>
                        </a:rPr>
                        <a:t>多</a:t>
                      </a:r>
                      <a:r>
                        <a:rPr lang="zh-CN" altLang="en-US" sz="1200" dirty="0">
                          <a:effectLst/>
                          <a:latin typeface="+mn-ea"/>
                          <a:ea typeface="+mn-ea"/>
                          <a:cs typeface="Microsoft YaHei" charset="-122"/>
                        </a:rPr>
                        <a:t>个子应用可以</a:t>
                      </a:r>
                      <a:r>
                        <a:rPr lang="zh-CN" altLang="en-US" sz="1200" dirty="0" smtClean="0">
                          <a:effectLst/>
                          <a:latin typeface="+mn-ea"/>
                          <a:ea typeface="+mn-ea"/>
                          <a:cs typeface="Microsoft YaHei" charset="-122"/>
                        </a:rPr>
                        <a:t>并存</a:t>
                      </a:r>
                      <a:endParaRPr lang="en-US" altLang="zh-CN" sz="1200" dirty="0" smtClean="0">
                        <a:effectLst/>
                        <a:latin typeface="+mn-ea"/>
                        <a:ea typeface="+mn-ea"/>
                        <a:cs typeface="Microsoft YaHei" charset="-122"/>
                      </a:endParaRPr>
                    </a:p>
                    <a:p>
                      <a:pPr algn="l"/>
                      <a:r>
                        <a:rPr lang="zh-CN" altLang="en-US" sz="1200" dirty="0" smtClean="0">
                          <a:effectLst/>
                          <a:latin typeface="+mn-ea"/>
                          <a:ea typeface="+mn-ea"/>
                          <a:cs typeface="Microsoft YaHei" charset="-122"/>
                        </a:rPr>
                        <a:t>不</a:t>
                      </a:r>
                      <a:r>
                        <a:rPr lang="zh-CN" altLang="en-US" sz="1200" dirty="0">
                          <a:effectLst/>
                          <a:latin typeface="+mn-ea"/>
                          <a:ea typeface="+mn-ea"/>
                          <a:cs typeface="Microsoft YaHei" charset="-122"/>
                        </a:rPr>
                        <a:t>需要对现有应用进行改造</a:t>
                      </a:r>
                    </a:p>
                  </a:txBody>
                  <a:tcPr marL="40428" marR="40428" marT="18659" marB="18659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>
                          <a:effectLst/>
                          <a:latin typeface="+mn-ea"/>
                          <a:ea typeface="+mn-ea"/>
                          <a:cs typeface="Microsoft YaHei" charset="-122"/>
                        </a:rPr>
                        <a:t>主要是浏览器兼容性</a:t>
                      </a:r>
                      <a:r>
                        <a:rPr lang="zh-CN" altLang="en-US" sz="1200" dirty="0" smtClean="0">
                          <a:effectLst/>
                          <a:latin typeface="+mn-ea"/>
                          <a:ea typeface="+mn-ea"/>
                          <a:cs typeface="Microsoft YaHei" charset="-122"/>
                        </a:rPr>
                        <a:t>问题</a:t>
                      </a:r>
                      <a:endParaRPr lang="en-US" altLang="zh-CN" sz="1200" dirty="0" smtClean="0">
                        <a:effectLst/>
                        <a:latin typeface="+mn-ea"/>
                        <a:ea typeface="+mn-ea"/>
                        <a:cs typeface="Microsoft YaHei" charset="-122"/>
                      </a:endParaRPr>
                    </a:p>
                    <a:p>
                      <a:pPr algn="l"/>
                      <a:r>
                        <a:rPr lang="zh-CN" altLang="en-US" sz="1200" dirty="0" smtClean="0">
                          <a:effectLst/>
                          <a:latin typeface="+mn-ea"/>
                          <a:ea typeface="+mn-ea"/>
                          <a:cs typeface="Microsoft YaHei" charset="-122"/>
                        </a:rPr>
                        <a:t>开发</a:t>
                      </a:r>
                      <a:r>
                        <a:rPr lang="zh-CN" altLang="en-US" sz="1200" dirty="0">
                          <a:effectLst/>
                          <a:latin typeface="+mn-ea"/>
                          <a:ea typeface="+mn-ea"/>
                          <a:cs typeface="Microsoft YaHei" charset="-122"/>
                        </a:rPr>
                        <a:t>成本较高</a:t>
                      </a:r>
                    </a:p>
                  </a:txBody>
                  <a:tcPr marL="40428" marR="40428" marT="18659" marB="18659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53122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-1" y="239742"/>
            <a:ext cx="10397765" cy="613041"/>
          </a:xfrm>
          <a:prstGeom prst="rect">
            <a:avLst/>
          </a:prstGeom>
          <a:solidFill>
            <a:srgbClr val="D74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200" b="1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基座模式方案</a:t>
            </a:r>
            <a:endParaRPr lang="zh-CN" altLang="en-US" sz="2200" b="1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0760353" y="279537"/>
            <a:ext cx="1215251" cy="553998"/>
            <a:chOff x="10750079" y="258792"/>
            <a:chExt cx="1215251" cy="553998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50079" y="302041"/>
              <a:ext cx="473681" cy="459541"/>
            </a:xfrm>
            <a:prstGeom prst="rect">
              <a:avLst/>
            </a:prstGeom>
          </p:spPr>
        </p:pic>
        <p:sp>
          <p:nvSpPr>
            <p:cNvPr id="3" name="文本框 2"/>
            <p:cNvSpPr txBox="1"/>
            <p:nvPr/>
          </p:nvSpPr>
          <p:spPr>
            <a:xfrm>
              <a:off x="11104197" y="258792"/>
              <a:ext cx="861133" cy="55399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>
                <a:lnSpc>
                  <a:spcPts val="1220"/>
                </a:lnSpc>
              </a:pPr>
              <a:r>
                <a:rPr kumimoji="1" lang="en-US" altLang="zh-CN" sz="1000" b="1" dirty="0">
                  <a:solidFill>
                    <a:srgbClr val="D74B4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DEEP</a:t>
              </a:r>
            </a:p>
            <a:p>
              <a:pPr>
                <a:lnSpc>
                  <a:spcPts val="1220"/>
                </a:lnSpc>
              </a:pPr>
              <a:r>
                <a:rPr kumimoji="1" lang="en-US" altLang="zh-CN" sz="1000" b="1" dirty="0">
                  <a:solidFill>
                    <a:srgbClr val="D74B4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THINKING</a:t>
              </a:r>
            </a:p>
            <a:p>
              <a:pPr>
                <a:lnSpc>
                  <a:spcPts val="1220"/>
                </a:lnSpc>
              </a:pPr>
              <a:r>
                <a:rPr kumimoji="1" lang="zh-CN" altLang="en-US" sz="1000" b="1" dirty="0">
                  <a:solidFill>
                    <a:srgbClr val="D74B4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深入思考</a:t>
              </a: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719527" y="1349114"/>
            <a:ext cx="445207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当下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微前端主要采用的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是</a:t>
            </a:r>
            <a:r>
              <a:rPr lang="zh-CN" altLang="en-US" b="1" dirty="0" smtClean="0">
                <a:latin typeface="Microsoft YaHei" charset="-122"/>
                <a:ea typeface="Microsoft YaHei" charset="-122"/>
                <a:cs typeface="Microsoft YaHei" charset="-122"/>
              </a:rPr>
              <a:t>基座模式方案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，该方案的核心是“主从”思想，即包括一个基座（</a:t>
            </a:r>
            <a:r>
              <a:rPr lang="en-US" altLang="zh-CN" dirty="0" err="1">
                <a:latin typeface="Microsoft YaHei" charset="-122"/>
                <a:ea typeface="Microsoft YaHei" charset="-122"/>
                <a:cs typeface="Microsoft YaHei" charset="-122"/>
              </a:rPr>
              <a:t>MainApp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）应用和若干个微（</a:t>
            </a:r>
            <a:r>
              <a:rPr lang="en-US" altLang="zh-CN" dirty="0" err="1">
                <a:latin typeface="Microsoft YaHei" charset="-122"/>
                <a:ea typeface="Microsoft YaHei" charset="-122"/>
                <a:cs typeface="Microsoft YaHei" charset="-122"/>
              </a:rPr>
              <a:t>MicroApp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）应用，基座应用大多数是一个前端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SPA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项目，主要负责</a:t>
            </a:r>
            <a:r>
              <a:rPr lang="zh-CN" altLang="en-US" b="1" dirty="0">
                <a:latin typeface="Microsoft YaHei" charset="-122"/>
                <a:ea typeface="Microsoft YaHei" charset="-122"/>
                <a:cs typeface="Microsoft YaHei" charset="-122"/>
              </a:rPr>
              <a:t>应用注册，路由映射，消息下发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等，而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微应用是独立前端项目，这些项目不限于采用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React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，</a:t>
            </a:r>
            <a:r>
              <a:rPr lang="en-US" altLang="zh-CN" dirty="0" err="1">
                <a:latin typeface="Microsoft YaHei" charset="-122"/>
                <a:ea typeface="Microsoft YaHei" charset="-122"/>
                <a:cs typeface="Microsoft YaHei" charset="-122"/>
              </a:rPr>
              <a:t>Vue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，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Angular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或者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JQuery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开发，每个微应用注册到基座应用中，由基座进行管理，但是如果脱离基座也是可以单独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访问。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8881" y="1603946"/>
            <a:ext cx="5414181" cy="4384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1159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-1" y="239742"/>
            <a:ext cx="10397765" cy="613041"/>
          </a:xfrm>
          <a:prstGeom prst="rect">
            <a:avLst/>
          </a:prstGeom>
          <a:solidFill>
            <a:srgbClr val="D74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200" b="1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基座模式体验及问题</a:t>
            </a:r>
            <a:endParaRPr lang="zh-CN" altLang="en-US" sz="2200" b="1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0760353" y="279537"/>
            <a:ext cx="1215251" cy="553998"/>
            <a:chOff x="10750079" y="258792"/>
            <a:chExt cx="1215251" cy="553998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50079" y="302041"/>
              <a:ext cx="473681" cy="459541"/>
            </a:xfrm>
            <a:prstGeom prst="rect">
              <a:avLst/>
            </a:prstGeom>
          </p:spPr>
        </p:pic>
        <p:sp>
          <p:nvSpPr>
            <p:cNvPr id="3" name="文本框 2"/>
            <p:cNvSpPr txBox="1"/>
            <p:nvPr/>
          </p:nvSpPr>
          <p:spPr>
            <a:xfrm>
              <a:off x="11104197" y="258792"/>
              <a:ext cx="861133" cy="55399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>
                <a:lnSpc>
                  <a:spcPts val="1220"/>
                </a:lnSpc>
              </a:pPr>
              <a:r>
                <a:rPr kumimoji="1" lang="en-US" altLang="zh-CN" sz="1000" b="1" dirty="0">
                  <a:solidFill>
                    <a:srgbClr val="D74B4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DEEP</a:t>
              </a:r>
            </a:p>
            <a:p>
              <a:pPr>
                <a:lnSpc>
                  <a:spcPts val="1220"/>
                </a:lnSpc>
              </a:pPr>
              <a:r>
                <a:rPr kumimoji="1" lang="en-US" altLang="zh-CN" sz="1000" b="1" dirty="0">
                  <a:solidFill>
                    <a:srgbClr val="D74B4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THINKING</a:t>
              </a:r>
            </a:p>
            <a:p>
              <a:pPr>
                <a:lnSpc>
                  <a:spcPts val="1220"/>
                </a:lnSpc>
              </a:pPr>
              <a:r>
                <a:rPr kumimoji="1" lang="zh-CN" altLang="en-US" sz="1000" b="1" dirty="0">
                  <a:solidFill>
                    <a:srgbClr val="D74B4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深入思考</a:t>
              </a: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6210217" y="5181175"/>
            <a:ext cx="251405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Microsoft YaHei" charset="-122"/>
                <a:ea typeface="Microsoft YaHei" charset="-122"/>
                <a:cs typeface="Microsoft YaHei" charset="-122"/>
              </a:rPr>
              <a:t>应用</a:t>
            </a:r>
            <a:r>
              <a:rPr lang="zh-CN" altLang="en-US" sz="1600" dirty="0">
                <a:latin typeface="Microsoft YaHei" charset="-122"/>
                <a:ea typeface="Microsoft YaHei" charset="-122"/>
                <a:cs typeface="Microsoft YaHei" charset="-122"/>
              </a:rPr>
              <a:t>的隔离与</a:t>
            </a:r>
            <a:r>
              <a:rPr lang="zh-CN" altLang="en-US" sz="1600" dirty="0" smtClean="0">
                <a:latin typeface="Microsoft YaHei" charset="-122"/>
                <a:ea typeface="Microsoft YaHei" charset="-122"/>
                <a:cs typeface="Microsoft YaHei" charset="-122"/>
              </a:rPr>
              <a:t>通信：</a:t>
            </a:r>
            <a:endParaRPr lang="en-US" altLang="zh-CN" sz="16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altLang="zh-CN" sz="1600" dirty="0" err="1" smtClean="0">
                <a:latin typeface="Microsoft YaHei" charset="-122"/>
                <a:ea typeface="Microsoft YaHei" charset="-122"/>
                <a:cs typeface="Microsoft YaHei" charset="-122"/>
              </a:rPr>
              <a:t>js</a:t>
            </a:r>
            <a:r>
              <a:rPr lang="zh-CN" altLang="en-US" sz="1600" dirty="0" smtClean="0">
                <a:latin typeface="Microsoft YaHei" charset="-122"/>
                <a:ea typeface="Microsoft YaHei" charset="-122"/>
                <a:cs typeface="Microsoft YaHei" charset="-122"/>
              </a:rPr>
              <a:t>隔离</a:t>
            </a:r>
            <a:endParaRPr lang="en-US" altLang="zh-CN" sz="16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altLang="zh-CN" sz="1600" dirty="0" err="1" smtClean="0">
                <a:latin typeface="Microsoft YaHei" charset="-122"/>
                <a:ea typeface="Microsoft YaHei" charset="-122"/>
                <a:cs typeface="Microsoft YaHei" charset="-122"/>
              </a:rPr>
              <a:t>css</a:t>
            </a:r>
            <a:r>
              <a:rPr lang="zh-CN" altLang="en-US" sz="1600" dirty="0">
                <a:latin typeface="Microsoft YaHei" charset="-122"/>
                <a:ea typeface="Microsoft YaHei" charset="-122"/>
                <a:cs typeface="Microsoft YaHei" charset="-122"/>
              </a:rPr>
              <a:t>样式</a:t>
            </a:r>
            <a:r>
              <a:rPr lang="zh-CN" altLang="en-US" sz="1600" dirty="0" smtClean="0">
                <a:latin typeface="Microsoft YaHei" charset="-122"/>
                <a:ea typeface="Microsoft YaHei" charset="-122"/>
                <a:cs typeface="Microsoft YaHei" charset="-122"/>
              </a:rPr>
              <a:t>隔离</a:t>
            </a:r>
            <a:endParaRPr lang="en-US" altLang="zh-CN" sz="16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600" dirty="0" smtClean="0">
                <a:latin typeface="Microsoft YaHei" charset="-122"/>
                <a:ea typeface="Microsoft YaHei" charset="-122"/>
                <a:cs typeface="Microsoft YaHei" charset="-122"/>
              </a:rPr>
              <a:t>应用</a:t>
            </a:r>
            <a:r>
              <a:rPr lang="zh-CN" altLang="en-US" sz="1600" dirty="0">
                <a:latin typeface="Microsoft YaHei" charset="-122"/>
                <a:ea typeface="Microsoft YaHei" charset="-122"/>
                <a:cs typeface="Microsoft YaHei" charset="-122"/>
              </a:rPr>
              <a:t>间通信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221" y="1308334"/>
            <a:ext cx="8585543" cy="3152504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3162217" y="5181175"/>
            <a:ext cx="283384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Microsoft YaHei" charset="-122"/>
                <a:ea typeface="Microsoft YaHei" charset="-122"/>
                <a:cs typeface="Microsoft YaHei" charset="-122"/>
              </a:rPr>
              <a:t>应用的加载与</a:t>
            </a:r>
            <a:r>
              <a:rPr lang="zh-CN" altLang="en-US" sz="1600" dirty="0" smtClean="0">
                <a:latin typeface="Microsoft YaHei" charset="-122"/>
                <a:ea typeface="Microsoft YaHei" charset="-122"/>
                <a:cs typeface="Microsoft YaHei" charset="-122"/>
              </a:rPr>
              <a:t>切换：</a:t>
            </a:r>
            <a:endParaRPr lang="en-US" altLang="zh-CN" sz="16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600" dirty="0" smtClean="0">
                <a:latin typeface="Microsoft YaHei" charset="-122"/>
                <a:ea typeface="Microsoft YaHei" charset="-122"/>
                <a:cs typeface="Microsoft YaHei" charset="-122"/>
              </a:rPr>
              <a:t>路由</a:t>
            </a:r>
            <a:r>
              <a:rPr lang="zh-CN" altLang="en-US" sz="1600" dirty="0">
                <a:latin typeface="Microsoft YaHei" charset="-122"/>
                <a:ea typeface="Microsoft YaHei" charset="-122"/>
                <a:cs typeface="Microsoft YaHei" charset="-122"/>
              </a:rPr>
              <a:t>问题</a:t>
            </a:r>
            <a:endParaRPr lang="en-US" altLang="zh-CN" sz="16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600" dirty="0" smtClean="0">
                <a:latin typeface="Microsoft YaHei" charset="-122"/>
                <a:ea typeface="Microsoft YaHei" charset="-122"/>
                <a:cs typeface="Microsoft YaHei" charset="-122"/>
              </a:rPr>
              <a:t>应用</a:t>
            </a:r>
            <a:r>
              <a:rPr lang="zh-CN" altLang="en-US" sz="1600" dirty="0">
                <a:latin typeface="Microsoft YaHei" charset="-122"/>
                <a:ea typeface="Microsoft YaHei" charset="-122"/>
                <a:cs typeface="Microsoft YaHei" charset="-122"/>
              </a:rPr>
              <a:t>入口</a:t>
            </a:r>
            <a:endParaRPr lang="en-US" altLang="zh-CN" sz="16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600" dirty="0" smtClean="0">
                <a:latin typeface="Microsoft YaHei" charset="-122"/>
                <a:ea typeface="Microsoft YaHei" charset="-122"/>
                <a:cs typeface="Microsoft YaHei" charset="-122"/>
              </a:rPr>
              <a:t>应用</a:t>
            </a:r>
            <a:r>
              <a:rPr lang="zh-CN" altLang="en-US" sz="1600" dirty="0">
                <a:latin typeface="Microsoft YaHei" charset="-122"/>
                <a:ea typeface="Microsoft YaHei" charset="-122"/>
                <a:cs typeface="Microsoft YaHei" charset="-122"/>
              </a:rPr>
              <a:t>加载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813810" y="481184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 smtClean="0">
                <a:latin typeface="Microsoft YaHei" charset="-122"/>
                <a:ea typeface="Microsoft YaHei" charset="-122"/>
                <a:cs typeface="Microsoft YaHei" charset="-122"/>
              </a:rPr>
              <a:t>待解决问题：</a:t>
            </a:r>
            <a:endParaRPr kumimoji="1" lang="zh-CN" altLang="en-US" b="1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071820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-1" y="239742"/>
            <a:ext cx="10397765" cy="613041"/>
          </a:xfrm>
          <a:prstGeom prst="rect">
            <a:avLst/>
          </a:prstGeom>
          <a:solidFill>
            <a:srgbClr val="D74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200" b="1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基座模式框架</a:t>
            </a:r>
            <a:endParaRPr lang="zh-CN" altLang="en-US" sz="2200" b="1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0760353" y="279537"/>
            <a:ext cx="1215251" cy="553998"/>
            <a:chOff x="10750079" y="258792"/>
            <a:chExt cx="1215251" cy="553998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50079" y="302041"/>
              <a:ext cx="473681" cy="459541"/>
            </a:xfrm>
            <a:prstGeom prst="rect">
              <a:avLst/>
            </a:prstGeom>
          </p:spPr>
        </p:pic>
        <p:sp>
          <p:nvSpPr>
            <p:cNvPr id="3" name="文本框 2"/>
            <p:cNvSpPr txBox="1"/>
            <p:nvPr/>
          </p:nvSpPr>
          <p:spPr>
            <a:xfrm>
              <a:off x="11104197" y="258792"/>
              <a:ext cx="861133" cy="55399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>
                <a:lnSpc>
                  <a:spcPts val="1220"/>
                </a:lnSpc>
              </a:pPr>
              <a:r>
                <a:rPr kumimoji="1" lang="en-US" altLang="zh-CN" sz="1000" b="1" dirty="0">
                  <a:solidFill>
                    <a:srgbClr val="D74B4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DEEP</a:t>
              </a:r>
            </a:p>
            <a:p>
              <a:pPr>
                <a:lnSpc>
                  <a:spcPts val="1220"/>
                </a:lnSpc>
              </a:pPr>
              <a:r>
                <a:rPr kumimoji="1" lang="en-US" altLang="zh-CN" sz="1000" b="1" dirty="0">
                  <a:solidFill>
                    <a:srgbClr val="D74B4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THINKING</a:t>
              </a:r>
            </a:p>
            <a:p>
              <a:pPr>
                <a:lnSpc>
                  <a:spcPts val="1220"/>
                </a:lnSpc>
              </a:pPr>
              <a:r>
                <a:rPr kumimoji="1" lang="zh-CN" altLang="en-US" sz="1000" b="1" dirty="0">
                  <a:solidFill>
                    <a:srgbClr val="D74B4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深入思考</a:t>
              </a:r>
            </a:p>
          </p:txBody>
        </p:sp>
      </p:grpSp>
      <p:sp>
        <p:nvSpPr>
          <p:cNvPr id="2" name="矩形 1"/>
          <p:cNvSpPr/>
          <p:nvPr/>
        </p:nvSpPr>
        <p:spPr>
          <a:xfrm>
            <a:off x="854438" y="4122854"/>
            <a:ext cx="9114021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smtClean="0">
                <a:latin typeface="Microsoft YaHei" charset="-122"/>
                <a:ea typeface="Microsoft YaHei" charset="-122"/>
                <a:cs typeface="Microsoft YaHei" charset="-122"/>
              </a:rPr>
              <a:t>Single-Spa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 提供了一种</a:t>
            </a:r>
            <a:r>
              <a:rPr lang="zh-CN" altLang="en-US" b="1" dirty="0">
                <a:latin typeface="Microsoft YaHei" charset="-122"/>
                <a:ea typeface="Microsoft YaHei" charset="-122"/>
                <a:cs typeface="Microsoft YaHei" charset="-122"/>
              </a:rPr>
              <a:t>基于路由的基座化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的</a:t>
            </a:r>
            <a:r>
              <a:rPr lang="zh-CN" altLang="en-US" b="1" dirty="0">
                <a:latin typeface="Microsoft YaHei" charset="-122"/>
                <a:ea typeface="Microsoft YaHei" charset="-122"/>
                <a:cs typeface="Microsoft YaHei" charset="-122"/>
              </a:rPr>
              <a:t>微前端</a:t>
            </a:r>
            <a:r>
              <a:rPr lang="zh-CN" altLang="en-US" b="1" dirty="0" smtClean="0">
                <a:latin typeface="Microsoft YaHei" charset="-122"/>
                <a:ea typeface="Microsoft YaHei" charset="-122"/>
                <a:cs typeface="Microsoft YaHei" charset="-122"/>
              </a:rPr>
              <a:t>方案，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很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好地解决了路由和应用入口两个问题，但并没有解决应用加载问题，而是将该问题暴露出来由使用者实现（一般可以用system.js或原生script标签来实现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）</a:t>
            </a:r>
            <a:endParaRPr lang="en-US" altLang="zh-CN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 smtClean="0">
                <a:latin typeface="Microsoft YaHei" charset="-122"/>
                <a:ea typeface="Microsoft YaHei" charset="-122"/>
                <a:cs typeface="Microsoft YaHei" charset="-122"/>
              </a:rPr>
              <a:t>Q</a:t>
            </a:r>
            <a:r>
              <a:rPr lang="zh-CN" altLang="en-US" b="1" dirty="0" smtClean="0">
                <a:latin typeface="Microsoft YaHei" charset="-122"/>
                <a:ea typeface="Microsoft YaHei" charset="-122"/>
                <a:cs typeface="Microsoft YaHei" charset="-122"/>
              </a:rPr>
              <a:t>iankun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在此基础上封装了一个应用加载方案（即import-html-entry），并给出了js隔离、css样式隔离和应用间通信三个问题的解决方案，同时提供了预加载功能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。</a:t>
            </a:r>
            <a:endParaRPr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54438" y="1416171"/>
            <a:ext cx="7879829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altLang="zh-CN" b="1" dirty="0" smtClean="0">
                <a:solidFill>
                  <a:schemeClr val="bg2">
                    <a:lumMod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hlinkClick r:id="rId4"/>
              </a:rPr>
              <a:t>Single-Spa</a:t>
            </a:r>
            <a:r>
              <a:rPr lang="zh-CN" altLang="en-US" b="1" dirty="0">
                <a:solidFill>
                  <a:schemeClr val="bg2">
                    <a:lumMod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：最早的微前端框架，兼容多种前端技术栈。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altLang="zh-CN" b="1" dirty="0">
                <a:solidFill>
                  <a:schemeClr val="bg2">
                    <a:lumMod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hlinkClick r:id="rId5"/>
              </a:rPr>
              <a:t>Qiankun</a:t>
            </a:r>
            <a:r>
              <a:rPr lang="zh-CN" altLang="en-US" b="1" dirty="0">
                <a:solidFill>
                  <a:schemeClr val="bg2">
                    <a:lumMod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：基于</a:t>
            </a:r>
            <a:r>
              <a:rPr lang="en-US" altLang="zh-CN" b="1" dirty="0">
                <a:solidFill>
                  <a:schemeClr val="bg2">
                    <a:lumMod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Single-Spa</a:t>
            </a:r>
            <a:r>
              <a:rPr lang="zh-CN" altLang="en-US" b="1" dirty="0">
                <a:solidFill>
                  <a:schemeClr val="bg2">
                    <a:lumMod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，阿里系开源微前端框架</a:t>
            </a:r>
            <a:r>
              <a:rPr lang="zh-CN" altLang="en-US" b="1" dirty="0" smtClean="0">
                <a:solidFill>
                  <a:schemeClr val="bg2">
                    <a:lumMod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。</a:t>
            </a:r>
            <a:endParaRPr lang="en-US" altLang="zh-CN" b="1" dirty="0" smtClean="0">
              <a:solidFill>
                <a:schemeClr val="bg2">
                  <a:lumMod val="2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hlinkClick r:id="rId6"/>
              </a:rPr>
              <a:t>Mooa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：基于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Angular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的微前端服务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框架</a:t>
            </a:r>
            <a:endParaRPr lang="zh-CN" altLang="en-US" b="1" dirty="0">
              <a:solidFill>
                <a:schemeClr val="bg2">
                  <a:lumMod val="2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hlinkClick r:id="rId7"/>
              </a:rPr>
              <a:t>Icestark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：阿里飞冰微前端框架，兼容多种前端技术栈。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hlinkClick r:id="rId8"/>
              </a:rPr>
              <a:t>Ara Framework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：由服务端渲染延伸出的微前端框架。</a:t>
            </a:r>
            <a:endParaRPr lang="zh-CN" altLang="en-US" b="0" i="0" dirty="0">
              <a:solidFill>
                <a:schemeClr val="bg2">
                  <a:lumMod val="25000"/>
                </a:schemeClr>
              </a:solidFill>
              <a:effectLst/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604624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-1" y="239742"/>
            <a:ext cx="10397765" cy="613041"/>
          </a:xfrm>
          <a:prstGeom prst="rect">
            <a:avLst/>
          </a:prstGeom>
          <a:solidFill>
            <a:srgbClr val="D74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200" b="1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路由问题</a:t>
            </a:r>
            <a:endParaRPr lang="zh-CN" altLang="en-US" sz="2200" b="1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0760353" y="279537"/>
            <a:ext cx="1215251" cy="553998"/>
            <a:chOff x="10750079" y="258792"/>
            <a:chExt cx="1215251" cy="553998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50079" y="302041"/>
              <a:ext cx="473681" cy="459541"/>
            </a:xfrm>
            <a:prstGeom prst="rect">
              <a:avLst/>
            </a:prstGeom>
          </p:spPr>
        </p:pic>
        <p:sp>
          <p:nvSpPr>
            <p:cNvPr id="3" name="文本框 2"/>
            <p:cNvSpPr txBox="1"/>
            <p:nvPr/>
          </p:nvSpPr>
          <p:spPr>
            <a:xfrm>
              <a:off x="11104197" y="258792"/>
              <a:ext cx="861133" cy="55399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>
                <a:lnSpc>
                  <a:spcPts val="1220"/>
                </a:lnSpc>
              </a:pPr>
              <a:r>
                <a:rPr kumimoji="1" lang="en-US" altLang="zh-CN" sz="1000" b="1" dirty="0">
                  <a:solidFill>
                    <a:srgbClr val="D74B4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DEEP</a:t>
              </a:r>
            </a:p>
            <a:p>
              <a:pPr>
                <a:lnSpc>
                  <a:spcPts val="1220"/>
                </a:lnSpc>
              </a:pPr>
              <a:r>
                <a:rPr kumimoji="1" lang="en-US" altLang="zh-CN" sz="1000" b="1" dirty="0">
                  <a:solidFill>
                    <a:srgbClr val="D74B4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THINKING</a:t>
              </a:r>
            </a:p>
            <a:p>
              <a:pPr>
                <a:lnSpc>
                  <a:spcPts val="1220"/>
                </a:lnSpc>
              </a:pPr>
              <a:r>
                <a:rPr kumimoji="1" lang="zh-CN" altLang="en-US" sz="1000" b="1" dirty="0">
                  <a:solidFill>
                    <a:srgbClr val="D74B4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深入思考</a:t>
              </a:r>
            </a:p>
          </p:txBody>
        </p:sp>
      </p:grpSp>
      <p:sp>
        <p:nvSpPr>
          <p:cNvPr id="7" name="矩形 6"/>
          <p:cNvSpPr/>
          <p:nvPr/>
        </p:nvSpPr>
        <p:spPr>
          <a:xfrm>
            <a:off x="838536" y="1039762"/>
            <a:ext cx="955922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single-spa</a:t>
            </a:r>
            <a:r>
              <a:rPr lang="zh-CN" altLang="en-US" dirty="0">
                <a:solidFill>
                  <a:srgbClr val="4D4D4D"/>
                </a:solidFill>
                <a:latin typeface="Microsoft YaHei" charset="-122"/>
                <a:ea typeface="Microsoft YaHei" charset="-122"/>
                <a:cs typeface="Microsoft YaHei" charset="-122"/>
              </a:rPr>
              <a:t>是通过</a:t>
            </a:r>
            <a:r>
              <a:rPr lang="zh-CN" altLang="en-US" dirty="0" smtClean="0">
                <a:solidFill>
                  <a:srgbClr val="4D4D4D"/>
                </a:solidFill>
                <a:latin typeface="Microsoft YaHei" charset="-122"/>
                <a:ea typeface="Microsoft YaHei" charset="-122"/>
                <a:cs typeface="Microsoft YaHei" charset="-122"/>
              </a:rPr>
              <a:t>监听</a:t>
            </a:r>
            <a:r>
              <a:rPr lang="en-US" altLang="zh-CN" b="1" dirty="0" err="1" smtClean="0">
                <a:solidFill>
                  <a:srgbClr val="FF33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hashChange</a:t>
            </a:r>
            <a:r>
              <a:rPr lang="zh-CN" altLang="en-US" dirty="0">
                <a:solidFill>
                  <a:srgbClr val="4D4D4D"/>
                </a:solidFill>
                <a:latin typeface="Microsoft YaHei" charset="-122"/>
                <a:ea typeface="Microsoft YaHei" charset="-122"/>
                <a:cs typeface="Microsoft YaHei" charset="-122"/>
              </a:rPr>
              <a:t>和</a:t>
            </a:r>
            <a:r>
              <a:rPr lang="en-US" altLang="zh-CN" b="1" dirty="0" err="1">
                <a:solidFill>
                  <a:srgbClr val="FF33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popState</a:t>
            </a:r>
            <a:r>
              <a:rPr lang="zh-CN" altLang="en-US" dirty="0">
                <a:solidFill>
                  <a:srgbClr val="4D4D4D"/>
                </a:solidFill>
                <a:latin typeface="Microsoft YaHei" charset="-122"/>
                <a:ea typeface="Microsoft YaHei" charset="-122"/>
                <a:cs typeface="Microsoft YaHei" charset="-122"/>
              </a:rPr>
              <a:t>这两个原生事件来检测路由变化的，它会根据路由的变化来加载对应的应用</a:t>
            </a:r>
            <a:endParaRPr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688861" y="1996182"/>
            <a:ext cx="31869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Source Code Pro" charset="0"/>
              </a:rPr>
              <a:t>v</a:t>
            </a:r>
            <a:r>
              <a:rPr lang="en-US" altLang="zh-CN" sz="1400" dirty="0" smtClean="0">
                <a:latin typeface="Source Code Pro" charset="0"/>
              </a:rPr>
              <a:t>5.9.3 </a:t>
            </a:r>
            <a:r>
              <a:rPr lang="en-US" altLang="zh-CN" sz="1400" dirty="0" err="1" smtClean="0">
                <a:latin typeface="Source Code Pro" charset="0"/>
              </a:rPr>
              <a:t>src</a:t>
            </a:r>
            <a:r>
              <a:rPr lang="en-US" altLang="zh-CN" sz="1400" dirty="0" smtClean="0">
                <a:latin typeface="Source Code Pro" charset="0"/>
              </a:rPr>
              <a:t>/navigation/navigation-</a:t>
            </a:r>
            <a:r>
              <a:rPr lang="en-US" altLang="zh-CN" sz="1400" dirty="0" err="1" smtClean="0">
                <a:latin typeface="Source Code Pro" charset="0"/>
              </a:rPr>
              <a:t>events.js</a:t>
            </a:r>
            <a:endParaRPr lang="zh-CN" altLang="en-US" sz="1400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2136" y="1648929"/>
            <a:ext cx="4314363" cy="797401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2136" y="2666801"/>
            <a:ext cx="4771836" cy="4135591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2745" y="2337049"/>
            <a:ext cx="5601252" cy="3785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1217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36304</TotalTime>
  <Words>2070</Words>
  <Application>Microsoft Macintosh PowerPoint</Application>
  <PresentationFormat>宽屏</PresentationFormat>
  <Paragraphs>220</Paragraphs>
  <Slides>25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5" baseType="lpstr">
      <vt:lpstr>-apple-system</vt:lpstr>
      <vt:lpstr>Arial</vt:lpstr>
      <vt:lpstr>Calibri</vt:lpstr>
      <vt:lpstr>Calibri Light</vt:lpstr>
      <vt:lpstr>Microsoft YaHei</vt:lpstr>
      <vt:lpstr>Source Code Pro</vt:lpstr>
      <vt:lpstr>黑体</vt:lpstr>
      <vt:lpstr>宋体</vt:lpstr>
      <vt:lpstr>微软雅黑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58</dc:creator>
  <cp:lastModifiedBy>Microsoft Office 用户</cp:lastModifiedBy>
  <cp:revision>1843</cp:revision>
  <dcterms:created xsi:type="dcterms:W3CDTF">2019-10-28T14:47:00Z</dcterms:created>
  <dcterms:modified xsi:type="dcterms:W3CDTF">2022-08-02T04:29:53Z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2052-11.1.0.9145</vt:lpwstr>
  </property>
</Properties>
</file>