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86" r:id="rId3"/>
    <p:sldId id="487" r:id="rId4"/>
    <p:sldId id="490" r:id="rId5"/>
    <p:sldId id="503" r:id="rId6"/>
    <p:sldId id="488" r:id="rId7"/>
    <p:sldId id="491" r:id="rId8"/>
    <p:sldId id="492" r:id="rId9"/>
    <p:sldId id="493" r:id="rId10"/>
    <p:sldId id="502" r:id="rId11"/>
    <p:sldId id="494" r:id="rId12"/>
    <p:sldId id="506" r:id="rId13"/>
    <p:sldId id="508" r:id="rId14"/>
    <p:sldId id="504" r:id="rId15"/>
    <p:sldId id="507" r:id="rId16"/>
    <p:sldId id="509" r:id="rId17"/>
    <p:sldId id="510" r:id="rId18"/>
    <p:sldId id="511" r:id="rId19"/>
    <p:sldId id="497" r:id="rId20"/>
    <p:sldId id="51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258"/>
    <a:srgbClr val="FF3300"/>
    <a:srgbClr val="FF6223"/>
    <a:srgbClr val="E6FFEB"/>
    <a:srgbClr val="D74B4B"/>
    <a:srgbClr val="D74B4A"/>
    <a:srgbClr val="A7A7A9"/>
    <a:srgbClr val="A5A5A5"/>
    <a:srgbClr val="1296D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2" autoAdjust="0"/>
    <p:restoredTop sz="81150" autoAdjust="0"/>
  </p:normalViewPr>
  <p:slideViewPr>
    <p:cSldViewPr snapToGrid="0">
      <p:cViewPr varScale="1">
        <p:scale>
          <a:sx n="86" d="100"/>
          <a:sy n="86" d="100"/>
        </p:scale>
        <p:origin x="61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92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3660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55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653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462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249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740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949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48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061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4746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444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5097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719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09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4954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541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62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354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260648"/>
            <a:ext cx="9579323" cy="744499"/>
          </a:xfrm>
        </p:spPr>
        <p:txBody>
          <a:bodyPr>
            <a:normAutofit/>
          </a:bodyPr>
          <a:lstStyle>
            <a:lvl1pPr algn="l">
              <a:defRPr kumimoji="1" lang="zh-CN" altLang="en-US" sz="3335" b="1" kern="1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200" indent="-457200">
              <a:buSzPct val="125000"/>
              <a:buFontTx/>
              <a:buBlip>
                <a:blip r:embed="rId2"/>
              </a:buBlip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395547"/>
            <a:ext cx="230293" cy="46058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284481" y="395547"/>
            <a:ext cx="60959" cy="460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1709743" y="164637"/>
            <a:ext cx="60959" cy="39067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12540" y="164637"/>
            <a:ext cx="0" cy="390677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CA2D-8D77-D546-B5AD-4C29D86946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2" name="图片 11" descr="lob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6" y="164637"/>
            <a:ext cx="1551312" cy="4000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27755" y="2344618"/>
            <a:ext cx="641159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微前端介绍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模块加载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Module</a:t>
            </a:r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Federation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6573"/>
              </p:ext>
            </p:extLst>
          </p:nvPr>
        </p:nvGraphicFramePr>
        <p:xfrm>
          <a:off x="1034321" y="2034897"/>
          <a:ext cx="9190224" cy="37025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3408"/>
                <a:gridCol w="3063408"/>
                <a:gridCol w="3063408"/>
              </a:tblGrid>
              <a:tr h="727394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共享模块方式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优点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不足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9917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跨项目使用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各个应用重新构建上线</a:t>
                      </a:r>
                      <a:endParaRPr lang="zh-CN" altLang="en-US" dirty="0"/>
                    </a:p>
                  </a:txBody>
                  <a:tcPr/>
                </a:tc>
              </a:tr>
              <a:tr h="9917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UMD/CDN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应用共享共用模块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各包库容易冲突，无法本地编辑优化</a:t>
                      </a:r>
                      <a:endParaRPr lang="zh-CN" altLang="en-US" dirty="0"/>
                    </a:p>
                  </a:txBody>
                  <a:tcPr/>
                </a:tc>
              </a:tr>
              <a:tr h="9917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Federation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共享模块，代码构建优化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需升级</a:t>
                      </a:r>
                      <a:r>
                        <a:rPr lang="en-US" altLang="zh-CN" dirty="0" smtClean="0"/>
                        <a:t>webpack5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4321" y="125917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共享模块处理的</a:t>
            </a:r>
            <a:r>
              <a:rPr lang="zh-CN" altLang="en-US" b="1" dirty="0" smtClean="0"/>
              <a:t>方式对比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20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Module</a:t>
            </a:r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Federation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4" y="1741325"/>
            <a:ext cx="6396409" cy="457702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1017"/>
              </p:ext>
            </p:extLst>
          </p:nvPr>
        </p:nvGraphicFramePr>
        <p:xfrm>
          <a:off x="6955435" y="1741325"/>
          <a:ext cx="5020169" cy="421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204"/>
                <a:gridCol w="38059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输出的模块名，被远程引用时路径为</a:t>
                      </a:r>
                      <a:r>
                        <a:rPr lang="en-US" altLang="zh-CN" dirty="0" smtClean="0"/>
                        <a:t>${name}/${expose}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library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声明全局变量的方式，</a:t>
                      </a:r>
                      <a:r>
                        <a:rPr lang="en-US" altLang="zh-CN" sz="1800" kern="1200" dirty="0" smtClean="0">
                          <a:effectLst/>
                        </a:rPr>
                        <a:t>name</a:t>
                      </a:r>
                      <a:r>
                        <a:rPr lang="zh-CN" altLang="en-US" sz="1800" kern="1200" dirty="0" smtClean="0">
                          <a:effectLst/>
                        </a:rPr>
                        <a:t>为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umd</a:t>
                      </a:r>
                      <a:r>
                        <a:rPr lang="zh-CN" altLang="en-US" sz="1800" kern="1200" dirty="0" smtClean="0">
                          <a:effectLst/>
                        </a:rPr>
                        <a:t>的</a:t>
                      </a:r>
                      <a:r>
                        <a:rPr lang="en-US" altLang="zh-CN" sz="1800" kern="1200" dirty="0" smtClean="0">
                          <a:effectLst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构建输出的文件名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remotes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远程引用的应用名及其别名的映射，使用时以</a:t>
                      </a:r>
                      <a:r>
                        <a:rPr lang="en-US" altLang="zh-CN" sz="1800" kern="1200" dirty="0" smtClean="0">
                          <a:effectLst/>
                        </a:rPr>
                        <a:t>key</a:t>
                      </a:r>
                      <a:r>
                        <a:rPr lang="zh-CN" altLang="en-US" sz="1800" kern="1200" dirty="0" smtClean="0">
                          <a:effectLst/>
                        </a:rPr>
                        <a:t>值作为</a:t>
                      </a:r>
                      <a:r>
                        <a:rPr lang="en-US" altLang="zh-CN" sz="1800" kern="1200" dirty="0" smtClean="0">
                          <a:effectLst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exposes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被远程引用时可暴露的资源路径及其别名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shared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与其他应用之间可以共享的第三方依赖，使你的代码中不用重复加载同一份依赖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9204" y="1112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90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082" y="953708"/>
            <a:ext cx="7592170" cy="59042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4397" y="1325593"/>
            <a:ext cx="21643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异步模块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加载：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dist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/app.[hash].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17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0328"/>
            <a:ext cx="6611072" cy="5452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60761" y="9456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异步模块加载流程：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761" y="1314994"/>
            <a:ext cx="56213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__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webpack_require__.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建一个promise组成的数组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promises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遍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历对象f上挂载的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promises作为入参调用以上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所有push到promises中的promise加载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调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用方法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建一个promise并将其push到promises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加载通过chunkid得到的文件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chunkid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加载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解析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chunk中包含的模块，将其设置到__webpack_require__.m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__webpack_require__.bind(__webpack_require__,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349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引用模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911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04538" y="88442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</a:t>
            </a:r>
            <a:r>
              <a:rPr lang="zh-CN" altLang="en-US" dirty="0" smtClean="0"/>
              <a:t>模块加载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474" y="1253755"/>
            <a:ext cx="9541879" cy="5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40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4" y="1178306"/>
            <a:ext cx="8761956" cy="56138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9032" y="1352768"/>
            <a:ext cx="4936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/>
              <a:t>遍历</a:t>
            </a:r>
            <a:r>
              <a:rPr kumimoji="1" lang="en-US" altLang="zh-CN" sz="1600" dirty="0" err="1" smtClean="0"/>
              <a:t>moduleToHandlerMaping</a:t>
            </a:r>
            <a:r>
              <a:rPr kumimoji="1" lang="zh-CN" altLang="en-US" sz="1600" dirty="0" smtClean="0"/>
              <a:t>，返回共享模块方法</a:t>
            </a:r>
            <a:r>
              <a:rPr kumimoji="1" lang="en-US" altLang="zh-CN" sz="1600" dirty="0" smtClean="0"/>
              <a:t>promise</a:t>
            </a:r>
            <a:r>
              <a:rPr kumimoji="1" lang="zh-CN" altLang="en-US" sz="1600" dirty="0" smtClean="0"/>
              <a:t>数组</a:t>
            </a:r>
            <a:endParaRPr kumimoji="1"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/>
              <a:t>共享模块初始化作用域，注册依赖库信息</a:t>
            </a:r>
            <a:endParaRPr kumimoji="1"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/>
              <a:t>加载远程模块，在模块中拓展</a:t>
            </a:r>
            <a:r>
              <a:rPr kumimoji="1" lang="en-US" altLang="zh-CN" sz="1600" dirty="0" smtClean="0"/>
              <a:t>get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err="1" smtClean="0"/>
              <a:t>init</a:t>
            </a:r>
            <a:r>
              <a:rPr kumimoji="1" lang="zh-CN" altLang="en-US" sz="1600" dirty="0" smtClean="0"/>
              <a:t>方法，</a:t>
            </a:r>
            <a:r>
              <a:rPr kumimoji="1" lang="en-US" altLang="zh-CN" sz="1600" dirty="0" err="1" smtClean="0"/>
              <a:t>onload</a:t>
            </a:r>
            <a:r>
              <a:rPr kumimoji="1" lang="zh-CN" altLang="en-US" sz="1600" dirty="0" smtClean="0"/>
              <a:t>事件触发</a:t>
            </a:r>
            <a:r>
              <a:rPr kumimoji="1" lang="en-US" altLang="zh-CN" sz="1600" dirty="0" smtClean="0"/>
              <a:t>promise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resolve</a:t>
            </a:r>
            <a:r>
              <a:rPr kumimoji="1" lang="zh-CN" altLang="en-US" sz="1600" dirty="0" smtClean="0"/>
              <a:t>状态</a:t>
            </a:r>
            <a:endParaRPr kumimoji="1"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/>
              <a:t>调用模块注册的</a:t>
            </a:r>
            <a:r>
              <a:rPr kumimoji="1" lang="en-US" altLang="zh-CN" sz="1600" dirty="0" err="1" smtClean="0"/>
              <a:t>init</a:t>
            </a:r>
            <a:r>
              <a:rPr kumimoji="1" lang="zh-CN" altLang="en-US" sz="1600" dirty="0" smtClean="0"/>
              <a:t>方法，赋值作用域对应依赖库，加载远程模块中依赖的其他远程文件</a:t>
            </a:r>
            <a:endParaRPr kumimoji="1"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__</a:t>
            </a:r>
            <a:r>
              <a:rPr lang="en-US" altLang="zh-CN" sz="1600" dirty="0" err="1"/>
              <a:t>webpack_require__.</a:t>
            </a:r>
            <a:r>
              <a:rPr lang="en-US" altLang="zh-CN" sz="1600" dirty="0" err="1" smtClean="0"/>
              <a:t>e</a:t>
            </a:r>
            <a:r>
              <a:rPr lang="zh-CN" altLang="en-US" sz="1600" dirty="0" smtClean="0"/>
              <a:t>加载依赖库，执行方法设置到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webpack_require__.</a:t>
            </a:r>
            <a:r>
              <a:rPr lang="en-US" altLang="zh-CN" sz="1600" dirty="0" err="1" smtClean="0"/>
              <a:t>m</a:t>
            </a:r>
            <a:r>
              <a:rPr lang="zh-CN" altLang="en-US" sz="1600" dirty="0" smtClean="0"/>
              <a:t>模块中</a:t>
            </a:r>
            <a:endParaRPr kumimoji="1"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039032" y="9191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共享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模块加载流程：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48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636" y="909575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远程模块加载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698" y="1076695"/>
            <a:ext cx="8503288" cy="56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4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28603" y="2848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83559" y="9963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远程模块加载流程：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6023"/>
            <a:ext cx="7083560" cy="517481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83560" y="1678897"/>
            <a:ext cx="5108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循环</a:t>
            </a:r>
            <a:r>
              <a:rPr kumimoji="1" lang="en-US" altLang="zh-CN" dirty="0" err="1" smtClean="0"/>
              <a:t>chunkMaping</a:t>
            </a:r>
            <a:r>
              <a:rPr kumimoji="1" lang="zh-CN" altLang="en-US" dirty="0" smtClean="0"/>
              <a:t>匹配</a:t>
            </a:r>
            <a:r>
              <a:rPr lang="en-US" altLang="zh-CN" dirty="0" err="1" smtClean="0"/>
              <a:t>idToExternalAndNameMapping</a:t>
            </a:r>
            <a:r>
              <a:rPr lang="zh-CN" altLang="en-US" dirty="0" smtClean="0"/>
              <a:t>远程模块的信息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__</a:t>
            </a:r>
            <a:r>
              <a:rPr lang="en-US" altLang="zh-CN" dirty="0" err="1"/>
              <a:t>webpack_require</a:t>
            </a:r>
            <a:r>
              <a:rPr lang="en-US" altLang="zh-CN" dirty="0" smtClean="0"/>
              <a:t>__</a:t>
            </a:r>
            <a:r>
              <a:rPr lang="zh-CN" altLang="en-US" dirty="0" smtClean="0"/>
              <a:t>拿到已加载的</a:t>
            </a:r>
            <a:r>
              <a:rPr lang="en-US" altLang="zh-CN" dirty="0" err="1" smtClean="0"/>
              <a:t>remoteEntry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调用</a:t>
            </a:r>
            <a:r>
              <a:rPr lang="en-US" altLang="zh-CN" dirty="0"/>
              <a:t>__</a:t>
            </a:r>
            <a:r>
              <a:rPr lang="en-US" altLang="zh-CN" dirty="0" err="1"/>
              <a:t>webpack_require__.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方法获取作用域，加载远程模块中依赖其他远程文件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调用远程模块拓展的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方法获取</a:t>
            </a:r>
            <a:r>
              <a:rPr kumimoji="1" lang="en-US" altLang="zh-CN" dirty="0" smtClean="0"/>
              <a:t>chunk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chunk</a:t>
            </a:r>
            <a:r>
              <a:rPr kumimoji="1" lang="zh-CN" altLang="en-US" dirty="0" smtClean="0"/>
              <a:t>执行方法设置到</a:t>
            </a:r>
            <a:r>
              <a:rPr lang="en-US" altLang="zh-CN" dirty="0"/>
              <a:t>__</a:t>
            </a:r>
            <a:r>
              <a:rPr lang="en-US" altLang="zh-CN" dirty="0" err="1"/>
              <a:t>webpack_require__.m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46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28603" y="2848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9725" y="1079292"/>
            <a:ext cx="331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解析</a:t>
            </a:r>
            <a:r>
              <a:rPr kumimoji="1" lang="en-US" altLang="zh-CN" dirty="0" err="1" smtClean="0"/>
              <a:t>ModuleFederation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222" y="914617"/>
            <a:ext cx="4653542" cy="59433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9725" y="1675133"/>
            <a:ext cx="3647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/lib/container/</a:t>
            </a:r>
            <a:r>
              <a:rPr kumimoji="1" lang="en-US" altLang="zh-CN" sz="1600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ModuleFederationPlugin.js</a:t>
            </a:r>
            <a:endParaRPr kumimoji="1" lang="zh-CN" altLang="en-US" sz="16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725" y="2458387"/>
            <a:ext cx="51922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ew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ContainerPlugin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生成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remoteEntry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内容，拓展模块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get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init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ew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ContainerReferencePlugin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生成远程依赖方法，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__webpack_require__.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remotes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new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SharePlugin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生成共享依赖方法，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__webpack_require__.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f.consumes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register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等模块依赖内容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4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模块加载解析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0" y="959370"/>
            <a:ext cx="8438247" cy="56737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00049" y="229284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new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ContainerPlugin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79441" y="3732903"/>
            <a:ext cx="1554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remoteEntry.js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0397764" y="2730645"/>
            <a:ext cx="238540" cy="933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70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前言</a:t>
            </a:r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微前端介绍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74426" y="1071398"/>
            <a:ext cx="95233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微前端概念是从</a:t>
            </a:r>
            <a:r>
              <a:rPr lang="zh-CN" altLang="en-US" b="1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微服务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概念扩展而来的，摒弃大型单体方式，将前端整体分解为小而简单</a:t>
            </a:r>
            <a:r>
              <a:rPr lang="zh-CN" altLang="en-US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的模块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这些模块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</a:t>
            </a:r>
            <a:r>
              <a:rPr lang="zh-CN" altLang="en-US" b="1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独立开发、测试和部署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，同时仍然</a:t>
            </a:r>
            <a:r>
              <a:rPr lang="zh-CN" altLang="en-US" b="1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聚合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为一个产品出现在客户面前。可以理解微前端是一种将多个</a:t>
            </a:r>
            <a:r>
              <a:rPr lang="zh-CN" altLang="en-US" b="1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可独立交付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的小型前端应用</a:t>
            </a:r>
            <a:r>
              <a:rPr lang="zh-CN" altLang="en-US" b="1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聚合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为一个整体的</a:t>
            </a:r>
            <a:r>
              <a:rPr lang="zh-CN" altLang="en-US" b="1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架构风格</a:t>
            </a:r>
            <a:r>
              <a:rPr lang="zh-CN" altLang="en-US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3" y="2863120"/>
            <a:ext cx="8943493" cy="29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生态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0" t="11482"/>
          <a:stretch/>
        </p:blipFill>
        <p:spPr>
          <a:xfrm>
            <a:off x="341376" y="1229194"/>
            <a:ext cx="10773095" cy="53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lang="zh-CN" altLang="en-US" sz="2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60422" y="1942714"/>
            <a:ext cx="972544" cy="615021"/>
          </a:xfrm>
          <a:prstGeom prst="roundRect">
            <a:avLst/>
          </a:prstGeom>
          <a:solidFill>
            <a:srgbClr val="E662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75882" y="2980271"/>
            <a:ext cx="965817" cy="695427"/>
          </a:xfrm>
          <a:prstGeom prst="roundRect">
            <a:avLst/>
          </a:prstGeom>
          <a:solidFill>
            <a:srgbClr val="E662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>
              <a:solidFill>
                <a:srgbClr val="FF33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5882" y="4091470"/>
            <a:ext cx="939614" cy="665574"/>
          </a:xfrm>
          <a:prstGeom prst="roundRect">
            <a:avLst/>
          </a:prstGeom>
          <a:solidFill>
            <a:srgbClr val="E662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91342" y="5130264"/>
            <a:ext cx="965817" cy="616843"/>
          </a:xfrm>
          <a:prstGeom prst="roundRect">
            <a:avLst/>
          </a:prstGeom>
          <a:solidFill>
            <a:srgbClr val="E662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11" name="椭圆 80"/>
          <p:cNvSpPr/>
          <p:nvPr/>
        </p:nvSpPr>
        <p:spPr bwMode="auto">
          <a:xfrm>
            <a:off x="4544962" y="1880168"/>
            <a:ext cx="988004" cy="708490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80"/>
          <p:cNvSpPr/>
          <p:nvPr/>
        </p:nvSpPr>
        <p:spPr bwMode="auto">
          <a:xfrm>
            <a:off x="4560421" y="2908884"/>
            <a:ext cx="981277" cy="801115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80"/>
          <p:cNvSpPr/>
          <p:nvPr/>
        </p:nvSpPr>
        <p:spPr bwMode="auto">
          <a:xfrm>
            <a:off x="4560422" y="4024621"/>
            <a:ext cx="972544" cy="766725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80"/>
          <p:cNvSpPr/>
          <p:nvPr/>
        </p:nvSpPr>
        <p:spPr bwMode="auto">
          <a:xfrm>
            <a:off x="4575881" y="5109648"/>
            <a:ext cx="981277" cy="71058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39"/>
          <p:cNvSpPr>
            <a:spLocks noChangeArrowheads="1"/>
          </p:cNvSpPr>
          <p:nvPr/>
        </p:nvSpPr>
        <p:spPr bwMode="auto">
          <a:xfrm>
            <a:off x="5694733" y="1918741"/>
            <a:ext cx="2879641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39"/>
          <p:cNvSpPr>
            <a:spLocks noChangeArrowheads="1"/>
          </p:cNvSpPr>
          <p:nvPr/>
        </p:nvSpPr>
        <p:spPr bwMode="auto">
          <a:xfrm>
            <a:off x="5710194" y="2968053"/>
            <a:ext cx="376359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Modeule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Federation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39"/>
          <p:cNvSpPr>
            <a:spLocks noChangeArrowheads="1"/>
          </p:cNvSpPr>
          <p:nvPr/>
        </p:nvSpPr>
        <p:spPr bwMode="auto">
          <a:xfrm>
            <a:off x="5710194" y="4060645"/>
            <a:ext cx="268429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模块加载原理解析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39"/>
          <p:cNvSpPr>
            <a:spLocks noChangeArrowheads="1"/>
          </p:cNvSpPr>
          <p:nvPr/>
        </p:nvSpPr>
        <p:spPr bwMode="auto">
          <a:xfrm>
            <a:off x="5710194" y="5153237"/>
            <a:ext cx="2219602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生态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MH_Others_1"/>
          <p:cNvSpPr txBox="1"/>
          <p:nvPr>
            <p:custDataLst>
              <p:tags r:id="rId1"/>
            </p:custDataLst>
          </p:nvPr>
        </p:nvSpPr>
        <p:spPr>
          <a:xfrm>
            <a:off x="2099911" y="3402286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rgbClr val="FF622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1" name="MH_Others_2"/>
          <p:cNvSpPr txBox="1"/>
          <p:nvPr>
            <p:custDataLst>
              <p:tags r:id="rId2"/>
            </p:custDataLst>
          </p:nvPr>
        </p:nvSpPr>
        <p:spPr>
          <a:xfrm>
            <a:off x="1667863" y="4030613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rgbClr val="FF622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rgbClr val="FF622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5456" y="6460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89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69494" y="1292025"/>
            <a:ext cx="8539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微前端目前的落地方案可分为：自组织模式、基座模式、模块加载模式。</a:t>
            </a:r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54243" y="1963711"/>
            <a:ext cx="2518347" cy="33278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8899" y="2593298"/>
            <a:ext cx="1558977" cy="56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ngxin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8899" y="3372786"/>
            <a:ext cx="1558977" cy="56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微件化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99547" y="1963711"/>
            <a:ext cx="2518347" cy="33278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4203" y="2593298"/>
            <a:ext cx="1558977" cy="56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iFrame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4203" y="3372786"/>
            <a:ext cx="1558977" cy="56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24203" y="4152274"/>
            <a:ext cx="1558977" cy="56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034727" y="1963711"/>
            <a:ext cx="2518347" cy="33278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19542" y="2503357"/>
            <a:ext cx="1973291" cy="56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Web Components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19542" y="3372785"/>
            <a:ext cx="1973293" cy="1019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w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ebpack5 </a:t>
            </a:r>
          </a:p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Module Federation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6180" y="6033123"/>
            <a:ext cx="766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——&gt;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微前端解决方案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——&gt;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webpack5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Module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Federation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50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89548" y="12911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微前端对比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64367"/>
              </p:ext>
            </p:extLst>
          </p:nvPr>
        </p:nvGraphicFramePr>
        <p:xfrm>
          <a:off x="689548" y="2098761"/>
          <a:ext cx="9923488" cy="36124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101"/>
                <a:gridCol w="2293495"/>
                <a:gridCol w="3150020"/>
                <a:gridCol w="2480872"/>
              </a:tblGrid>
              <a:tr h="4874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技术实现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6252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Qiankun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icestark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由多个互相独立的应用聚合而成的应用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应用本质上是</a:t>
                      </a:r>
                      <a:r>
                        <a:rPr lang="en-US" altLang="zh-CN" sz="1800" kern="1200" dirty="0" smtClean="0">
                          <a:effectLst/>
                        </a:rPr>
                        <a:t>HTML</a:t>
                      </a:r>
                      <a:r>
                        <a:rPr lang="zh-CN" altLang="en-US" sz="1800" kern="1200" dirty="0" smtClean="0">
                          <a:effectLst/>
                        </a:rPr>
                        <a:t>，而在</a:t>
                      </a:r>
                      <a:r>
                        <a:rPr lang="en-US" altLang="zh-CN" sz="1800" kern="1200" dirty="0" smtClean="0">
                          <a:effectLst/>
                        </a:rPr>
                        <a:t>SPA</a:t>
                      </a:r>
                      <a:r>
                        <a:rPr lang="zh-CN" altLang="en-US" sz="1800" kern="1200" dirty="0" smtClean="0">
                          <a:effectLst/>
                        </a:rPr>
                        <a:t>中，</a:t>
                      </a:r>
                      <a:r>
                        <a:rPr lang="en-US" altLang="zh-CN" sz="1800" kern="1200" dirty="0" smtClean="0">
                          <a:effectLst/>
                        </a:rPr>
                        <a:t>HTML</a:t>
                      </a:r>
                      <a:r>
                        <a:rPr lang="zh-CN" altLang="en-US" sz="1800" kern="1200" dirty="0" smtClean="0">
                          <a:effectLst/>
                        </a:rPr>
                        <a:t>又是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main.js</a:t>
                      </a:r>
                      <a:r>
                        <a:rPr lang="zh-CN" altLang="en-US" sz="1800" kern="1200" dirty="0" smtClean="0">
                          <a:effectLst/>
                        </a:rPr>
                        <a:t>进行填充的。因此，应用的聚合，实际上是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main.js</a:t>
                      </a:r>
                      <a:r>
                        <a:rPr lang="zh-CN" altLang="en-US" sz="1800" kern="1200" dirty="0" smtClean="0">
                          <a:effectLst/>
                        </a:rPr>
                        <a:t>的聚合。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一种维持现状的保守性工作，成本极小，目的是为了让系统拥有更长久的生命力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62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EMP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由多个互相独立的模块聚合而成的应用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模块本质上是</a:t>
                      </a:r>
                      <a:r>
                        <a:rPr lang="en-US" altLang="zh-CN" sz="1800" kern="1200" dirty="0" smtClean="0">
                          <a:effectLst/>
                        </a:rPr>
                        <a:t>JS</a:t>
                      </a:r>
                      <a:r>
                        <a:rPr lang="zh-CN" altLang="en-US" sz="1800" kern="1200" dirty="0" smtClean="0">
                          <a:effectLst/>
                        </a:rPr>
                        <a:t>代码片段，这种代码片段一般称为</a:t>
                      </a:r>
                      <a:r>
                        <a:rPr lang="en-US" altLang="zh-CN" sz="1800" kern="1200" dirty="0" smtClean="0">
                          <a:effectLst/>
                        </a:rPr>
                        <a:t>chunk</a:t>
                      </a:r>
                      <a:r>
                        <a:rPr lang="zh-CN" altLang="en-US" sz="1800" kern="1200" dirty="0" smtClean="0">
                          <a:effectLst/>
                        </a:rPr>
                        <a:t>。因此，模块的聚合，实际上是</a:t>
                      </a:r>
                      <a:r>
                        <a:rPr lang="en-US" altLang="zh-CN" sz="1800" kern="1200" dirty="0" smtClean="0">
                          <a:effectLst/>
                        </a:rPr>
                        <a:t>chunk</a:t>
                      </a:r>
                      <a:r>
                        <a:rPr lang="zh-CN" altLang="en-US" sz="1800" kern="1200" dirty="0" smtClean="0">
                          <a:effectLst/>
                        </a:rPr>
                        <a:t>的聚合。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一种技术升级的创造性工作，有一定成本，目的是为了让系统具备更强大的能力。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51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724524" y="1092218"/>
            <a:ext cx="9673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 </a:t>
            </a:r>
            <a:r>
              <a:rPr lang="en-US" altLang="zh-CN" dirty="0" err="1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Webpack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5 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Module Federation 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实现，用一个词概括，就是“</a:t>
            </a:r>
            <a:r>
              <a:rPr lang="zh-CN" altLang="en-US" b="1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去中心化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solidFill>
                <a:srgbClr val="12121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 </a:t>
            </a:r>
            <a:r>
              <a:rPr lang="en-US" altLang="zh-CN" dirty="0" err="1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r>
              <a:rPr lang="en-US" altLang="zh-CN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模式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下，通过中心基座集成各微应用。而在 </a:t>
            </a:r>
            <a:r>
              <a:rPr lang="en-US" altLang="zh-CN" dirty="0" err="1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的方案中不需要中心化的基座，每一个微前端应用都可以通过远程调用的方式引入共享模块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12856" y="3601392"/>
            <a:ext cx="3531144" cy="940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基座</a:t>
            </a:r>
            <a:endParaRPr kumimoji="1"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（多个应用以同一个基座存活）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4116" y="5402583"/>
            <a:ext cx="1412687" cy="6296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98490" y="5402583"/>
            <a:ext cx="1373906" cy="6296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02526" y="5402583"/>
            <a:ext cx="1358631" cy="6296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765370" y="3601392"/>
            <a:ext cx="1164429" cy="5694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88283" y="4535075"/>
            <a:ext cx="1175641" cy="5915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692846" y="3601391"/>
            <a:ext cx="1046516" cy="5694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88283" y="5990492"/>
            <a:ext cx="1175641" cy="575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基站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8" idx="2"/>
            <a:endCxn id="9" idx="0"/>
          </p:cNvCxnSpPr>
          <p:nvPr/>
        </p:nvCxnSpPr>
        <p:spPr>
          <a:xfrm flipH="1">
            <a:off x="1330460" y="4541928"/>
            <a:ext cx="1947968" cy="86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2"/>
            <a:endCxn id="11" idx="0"/>
          </p:cNvCxnSpPr>
          <p:nvPr/>
        </p:nvCxnSpPr>
        <p:spPr>
          <a:xfrm>
            <a:off x="3278428" y="4541928"/>
            <a:ext cx="7015" cy="86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8" idx="2"/>
            <a:endCxn id="12" idx="0"/>
          </p:cNvCxnSpPr>
          <p:nvPr/>
        </p:nvCxnSpPr>
        <p:spPr>
          <a:xfrm>
            <a:off x="3278428" y="4541928"/>
            <a:ext cx="1903414" cy="86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16981" y="2943017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qiankun</a:t>
            </a:r>
            <a:endParaRPr kumimoji="1" lang="zh-CN" altLang="en-US" dirty="0"/>
          </a:p>
        </p:txBody>
      </p:sp>
      <p:cxnSp>
        <p:nvCxnSpPr>
          <p:cNvPr id="25" name="直线连接符 24"/>
          <p:cNvCxnSpPr>
            <a:stCxn id="10" idx="3"/>
            <a:endCxn id="16" idx="1"/>
          </p:cNvCxnSpPr>
          <p:nvPr/>
        </p:nvCxnSpPr>
        <p:spPr>
          <a:xfrm flipV="1">
            <a:off x="7929799" y="3886096"/>
            <a:ext cx="17630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2"/>
            <a:endCxn id="14" idx="1"/>
          </p:cNvCxnSpPr>
          <p:nvPr/>
        </p:nvCxnSpPr>
        <p:spPr>
          <a:xfrm rot="16200000" flipH="1">
            <a:off x="7387907" y="4130479"/>
            <a:ext cx="660055" cy="7406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6" idx="2"/>
            <a:endCxn id="14" idx="3"/>
          </p:cNvCxnSpPr>
          <p:nvPr/>
        </p:nvCxnSpPr>
        <p:spPr>
          <a:xfrm rot="5400000">
            <a:off x="9409986" y="4024738"/>
            <a:ext cx="660056" cy="952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14" idx="2"/>
          </p:cNvCxnSpPr>
          <p:nvPr/>
        </p:nvCxnSpPr>
        <p:spPr>
          <a:xfrm flipH="1">
            <a:off x="8670499" y="5126636"/>
            <a:ext cx="5605" cy="86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88156" y="3495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共享</a:t>
            </a:r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136103" y="4894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共享</a:t>
            </a:r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740014" y="4903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共享</a:t>
            </a:r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88122" y="542973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共享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可没有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384994" y="294947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94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EMP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特性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79130" y="1584816"/>
            <a:ext cx="10454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第三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方依赖共享，减少不必要的代码引入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的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目的</a:t>
            </a:r>
            <a:endParaRPr lang="en-US" altLang="zh-CN" dirty="0" smtClean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动态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更新微应用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：每个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微应用中的代码有变动时，无需重新打包发布新的整合应用便能加载到最新的微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应用</a:t>
            </a:r>
            <a:endParaRPr lang="en-US" altLang="zh-CN" dirty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去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中心化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，每个微应用间都可以引入其他的微应用，无中心应用的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概念</a:t>
            </a:r>
            <a:endParaRPr lang="en-US" altLang="zh-CN" b="1" dirty="0" smtClean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跨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技术栈组件式调用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，提供了在主应用框架中可以调用其他框架组件的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能力</a:t>
            </a:r>
            <a:endParaRPr lang="en-US" altLang="zh-CN" b="1" dirty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按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需加载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，开发者可以选择只加载微应用中需要的部分，而不是强制只能将整个应用全部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加载</a:t>
            </a:r>
            <a:endParaRPr lang="en-US" altLang="zh-CN" b="1" dirty="0" smtClean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应用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间通信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，每一个应用都可以进行状态共享，就像在使用</a:t>
            </a:r>
            <a:r>
              <a:rPr lang="en-US" altLang="zh-CN" dirty="0" err="1">
                <a:solidFill>
                  <a:srgbClr val="24292F"/>
                </a:solidFill>
                <a:latin typeface="-apple-system" charset="0"/>
              </a:rPr>
              <a:t>npm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模块进行开发一样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便捷</a:t>
            </a:r>
            <a:endParaRPr lang="en-US" altLang="zh-CN" b="1" dirty="0" smtClean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生成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对应技术栈模板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，像</a:t>
            </a:r>
            <a:r>
              <a:rPr lang="en-US" altLang="zh-CN" dirty="0">
                <a:solidFill>
                  <a:srgbClr val="24292F"/>
                </a:solidFill>
                <a:latin typeface="-apple-system" charset="0"/>
              </a:rPr>
              <a:t>create-react-app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一样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，通过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指令一键搭建好开发环境，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减少搭建成本</a:t>
            </a:r>
            <a:endParaRPr lang="en-US" altLang="zh-CN" dirty="0" smtClean="0">
              <a:solidFill>
                <a:srgbClr val="24292F"/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24292F"/>
                </a:solidFill>
                <a:latin typeface="-apple-system" charset="0"/>
              </a:rPr>
              <a:t>远程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拉取</a:t>
            </a:r>
            <a:r>
              <a:rPr lang="en-US" altLang="zh-CN" b="1" dirty="0" err="1">
                <a:solidFill>
                  <a:srgbClr val="24292F"/>
                </a:solidFill>
                <a:latin typeface="-apple-system" charset="0"/>
              </a:rPr>
              <a:t>ts</a:t>
            </a:r>
            <a:r>
              <a:rPr lang="zh-CN" altLang="en-US" b="1" dirty="0">
                <a:solidFill>
                  <a:srgbClr val="24292F"/>
                </a:solidFill>
                <a:latin typeface="-apple-system" charset="0"/>
              </a:rPr>
              <a:t>声明文件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，</a:t>
            </a:r>
            <a:r>
              <a:rPr lang="en-US" altLang="zh-CN" dirty="0" err="1">
                <a:solidFill>
                  <a:srgbClr val="24292F"/>
                </a:solidFill>
                <a:latin typeface="-apple-system" charset="0"/>
              </a:rPr>
              <a:t>emp</a:t>
            </a:r>
            <a:r>
              <a:rPr lang="en-US" altLang="zh-CN" dirty="0">
                <a:solidFill>
                  <a:srgbClr val="24292F"/>
                </a:solidFill>
                <a:latin typeface="-apple-system" charset="0"/>
              </a:rPr>
              <a:t>-cli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中内置了拉取远程应用中代码声明文件的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能力，对开发者友好</a:t>
            </a:r>
            <a:endParaRPr lang="zh-CN" altLang="en-US" b="0" i="0" dirty="0">
              <a:solidFill>
                <a:srgbClr val="24292F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33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Module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Federation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74558" y="1151214"/>
            <a:ext cx="97232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 charset="0"/>
              </a:rPr>
              <a:t>Module </a:t>
            </a:r>
            <a:r>
              <a:rPr lang="en-US" altLang="zh-CN" b="1" dirty="0" smtClean="0">
                <a:solidFill>
                  <a:srgbClr val="121212"/>
                </a:solidFill>
                <a:latin typeface="-apple-system" charset="0"/>
              </a:rPr>
              <a:t>Federation</a:t>
            </a:r>
            <a:r>
              <a:rPr lang="en-US" altLang="zh-CN" b="1" dirty="0">
                <a:solidFill>
                  <a:srgbClr val="121212"/>
                </a:solidFill>
                <a:latin typeface="-apple-system" charset="0"/>
              </a:rPr>
              <a:t>-</a:t>
            </a:r>
            <a:r>
              <a:rPr lang="zh-CN" altLang="en-US" b="1" dirty="0" smtClean="0">
                <a:solidFill>
                  <a:srgbClr val="121212"/>
                </a:solidFill>
                <a:latin typeface="-apple-system" charset="0"/>
              </a:rPr>
              <a:t>模块联邦</a:t>
            </a:r>
            <a:r>
              <a:rPr lang="zh-CN" altLang="en-US" dirty="0" smtClean="0"/>
              <a:t>是</a:t>
            </a:r>
            <a:r>
              <a:rPr lang="en-US" altLang="zh-CN" dirty="0" err="1"/>
              <a:t>Webpack</a:t>
            </a:r>
            <a:r>
              <a:rPr lang="en-US" altLang="zh-CN" dirty="0"/>
              <a:t> 5 </a:t>
            </a:r>
            <a:r>
              <a:rPr lang="zh-CN" altLang="en-US" dirty="0"/>
              <a:t>的新特性之一，允许在</a:t>
            </a:r>
            <a:r>
              <a:rPr lang="zh-CN" altLang="en-US" b="1" dirty="0"/>
              <a:t>多个</a:t>
            </a:r>
            <a:r>
              <a:rPr lang="zh-CN" altLang="en-US" dirty="0"/>
              <a:t> </a:t>
            </a:r>
            <a:r>
              <a:rPr lang="en-US" altLang="zh-CN" b="1" dirty="0" err="1"/>
              <a:t>webpack</a:t>
            </a:r>
            <a:r>
              <a:rPr lang="zh-CN" altLang="en-US" dirty="0"/>
              <a:t> </a:t>
            </a:r>
            <a:r>
              <a:rPr lang="zh-CN" altLang="en-US" b="1" dirty="0"/>
              <a:t>编译产物之间共享模块、依赖、页面甚至</a:t>
            </a:r>
            <a:r>
              <a:rPr lang="zh-CN" altLang="en-US" b="1" dirty="0" smtClean="0"/>
              <a:t>应用</a:t>
            </a:r>
            <a:r>
              <a:rPr lang="zh-CN" altLang="en-US" b="1" dirty="0"/>
              <a:t>。</a:t>
            </a:r>
            <a:endParaRPr lang="zh-CN" altLang="en-US" dirty="0"/>
          </a:p>
          <a:p>
            <a:endParaRPr lang="zh-CN" altLang="en-US" dirty="0">
              <a:solidFill>
                <a:srgbClr val="121212"/>
              </a:solidFill>
              <a:latin typeface="-apple-system" charset="0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这里它又可以细化出两个概念：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host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，引用了其他应用的应用；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remote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，被其他应用所使用的应用</a:t>
            </a:r>
            <a:r>
              <a:rPr lang="zh-CN" altLang="en-US" dirty="0" smtClean="0">
                <a:solidFill>
                  <a:srgbClr val="121212"/>
                </a:solidFill>
                <a:latin typeface="-apple-system" charset="0"/>
              </a:rPr>
              <a:t>。</a:t>
            </a:r>
            <a:endParaRPr lang="en-US" altLang="zh-CN" dirty="0">
              <a:solidFill>
                <a:srgbClr val="121212"/>
              </a:solidFill>
              <a:latin typeface="-apple-system" charset="0"/>
            </a:endParaRPr>
          </a:p>
          <a:p>
            <a:endParaRPr lang="zh-CN" altLang="en-US" dirty="0">
              <a:solidFill>
                <a:srgbClr val="121212"/>
              </a:solidFill>
              <a:latin typeface="-apple-system" charset="0"/>
            </a:endParaRPr>
          </a:p>
          <a:p>
            <a:r>
              <a:rPr lang="zh-CN" altLang="en-US" dirty="0" smtClean="0">
                <a:solidFill>
                  <a:srgbClr val="121212"/>
                </a:solidFill>
                <a:latin typeface="-apple-system" charset="0"/>
              </a:rPr>
              <a:t>举个例子，在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项目 </a:t>
            </a: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B 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的 </a:t>
            </a:r>
            <a:r>
              <a:rPr lang="en-US" altLang="zh-CN" dirty="0" err="1">
                <a:solidFill>
                  <a:srgbClr val="121212"/>
                </a:solidFill>
                <a:latin typeface="-apple-system" charset="0"/>
              </a:rPr>
              <a:t>Webpack</a:t>
            </a: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的 </a:t>
            </a:r>
            <a:r>
              <a:rPr lang="en-US" altLang="zh-CN" dirty="0" smtClean="0">
                <a:solidFill>
                  <a:srgbClr val="121212"/>
                </a:solidFill>
                <a:latin typeface="-apple-system" charset="0"/>
              </a:rPr>
              <a:t>exposes</a:t>
            </a:r>
            <a:r>
              <a:rPr lang="zh-CN" altLang="en-US" dirty="0" smtClean="0">
                <a:solidFill>
                  <a:srgbClr val="121212"/>
                </a:solidFill>
                <a:latin typeface="-apple-system" charset="0"/>
              </a:rPr>
              <a:t>字段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中暴露一个模块叫 </a:t>
            </a:r>
            <a:r>
              <a:rPr lang="en-US" altLang="zh-CN" dirty="0" err="1">
                <a:solidFill>
                  <a:srgbClr val="121212"/>
                </a:solidFill>
                <a:latin typeface="-apple-system" charset="0"/>
              </a:rPr>
              <a:t>Cmp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，而在项目 </a:t>
            </a: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A 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的 </a:t>
            </a:r>
            <a:r>
              <a:rPr lang="en-US" altLang="zh-CN" dirty="0" err="1">
                <a:solidFill>
                  <a:srgbClr val="121212"/>
                </a:solidFill>
                <a:latin typeface="-apple-system" charset="0"/>
              </a:rPr>
              <a:t>Webpack</a:t>
            </a: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的 </a:t>
            </a: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remotes 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字段中注册远程的模块，然后在使用时，通过 </a:t>
            </a:r>
            <a:r>
              <a:rPr lang="en-US" altLang="zh-CN" dirty="0">
                <a:solidFill>
                  <a:srgbClr val="121212"/>
                </a:solidFill>
                <a:latin typeface="-apple-system" charset="0"/>
              </a:rPr>
              <a:t>import 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完成导入。</a:t>
            </a:r>
            <a:endParaRPr lang="zh-CN" altLang="en-US" b="0" i="0" dirty="0">
              <a:solidFill>
                <a:srgbClr val="121212"/>
              </a:solidFill>
              <a:effectLst/>
              <a:latin typeface="-apple-system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549" y="3863744"/>
            <a:ext cx="3278586" cy="21316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891" y="3906197"/>
            <a:ext cx="3711609" cy="20891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68446" y="630245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生产者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78534" y="6302455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消费者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45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Module</a:t>
            </a:r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Federation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3" y="1982721"/>
            <a:ext cx="4505359" cy="25048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778" y="1657451"/>
            <a:ext cx="4013693" cy="35151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03358" y="560798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461293" y="560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4616971" y="2972567"/>
            <a:ext cx="2203555" cy="4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1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52750</TotalTime>
  <Words>1151</Words>
  <Application>Microsoft Macintosh PowerPoint</Application>
  <PresentationFormat>宽屏</PresentationFormat>
  <Paragraphs>210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Mangal</vt:lpstr>
      <vt:lpstr>Microsoft YaHei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</dc:creator>
  <cp:lastModifiedBy>Microsoft Office 用户</cp:lastModifiedBy>
  <cp:revision>1900</cp:revision>
  <dcterms:created xsi:type="dcterms:W3CDTF">2019-10-28T14:47:00Z</dcterms:created>
  <dcterms:modified xsi:type="dcterms:W3CDTF">2022-08-02T04:29:16Z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