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6" r:id="rId3"/>
    <p:sldId id="437" r:id="rId4"/>
    <p:sldId id="453" r:id="rId5"/>
    <p:sldId id="438" r:id="rId6"/>
    <p:sldId id="452" r:id="rId7"/>
    <p:sldId id="447" r:id="rId8"/>
    <p:sldId id="457" r:id="rId9"/>
    <p:sldId id="439" r:id="rId10"/>
    <p:sldId id="448" r:id="rId11"/>
    <p:sldId id="451" r:id="rId12"/>
    <p:sldId id="449" r:id="rId13"/>
    <p:sldId id="450" r:id="rId14"/>
    <p:sldId id="454" r:id="rId15"/>
    <p:sldId id="440" r:id="rId16"/>
    <p:sldId id="456" r:id="rId17"/>
    <p:sldId id="441" r:id="rId18"/>
    <p:sldId id="442" r:id="rId19"/>
    <p:sldId id="443" r:id="rId20"/>
    <p:sldId id="4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FEB"/>
    <a:srgbClr val="E66258"/>
    <a:srgbClr val="D74B4B"/>
    <a:srgbClr val="FF3300"/>
    <a:srgbClr val="D74B4A"/>
    <a:srgbClr val="FF6223"/>
    <a:srgbClr val="A7A7A9"/>
    <a:srgbClr val="A5A5A5"/>
    <a:srgbClr val="1296D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95" autoAdjust="0"/>
    <p:restoredTop sz="81230" autoAdjust="0"/>
  </p:normalViewPr>
  <p:slideViewPr>
    <p:cSldViewPr snapToGrid="0">
      <p:cViewPr varScale="1">
        <p:scale>
          <a:sx n="86" d="100"/>
          <a:sy n="86" d="100"/>
        </p:scale>
        <p:origin x="2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3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575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128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https://github.com/nodejs/node/blob/6befc72f829bfc7c027da8e96b12cf9d2a8f6a8e/src/node.js#L182</a:t>
            </a:r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https://github.com/nodejs/node/commit/e38bade82801645d8cc1010e3f4e9826052244cb#diff-330bdd22a188135540523f69deb4f9563e03b00a913cd369e1ee84d899f178a9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64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40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98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588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897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812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021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21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596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98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1633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131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303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6144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745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357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260648"/>
            <a:ext cx="9579323" cy="744499"/>
          </a:xfrm>
        </p:spPr>
        <p:txBody>
          <a:bodyPr>
            <a:normAutofit/>
          </a:bodyPr>
          <a:lstStyle>
            <a:lvl1pPr algn="l">
              <a:defRPr kumimoji="1" lang="zh-CN" altLang="en-US" sz="3335" b="1" kern="1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200" indent="-457200">
              <a:buSzPct val="125000"/>
              <a:buFontTx/>
              <a:buBlip>
                <a:blip r:embed="rId2"/>
              </a:buBlip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395547"/>
            <a:ext cx="230293" cy="46058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284481" y="395547"/>
            <a:ext cx="60959" cy="460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1709743" y="164637"/>
            <a:ext cx="60959" cy="39067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12540" y="164637"/>
            <a:ext cx="0" cy="390677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CA2D-8D77-D546-B5AD-4C29D86946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2" name="图片 11" descr="lob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6" y="164637"/>
            <a:ext cx="1551312" cy="4000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051175" y="2215605"/>
            <a:ext cx="641159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 events</a:t>
            </a:r>
          </a:p>
          <a:p>
            <a:pPr algn="r"/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-- 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54595" y="4627880"/>
            <a:ext cx="2484755" cy="306705"/>
            <a:chOff x="1960" y="8382"/>
            <a:chExt cx="3913" cy="483"/>
          </a:xfrm>
        </p:grpSpPr>
        <p:sp>
          <p:nvSpPr>
            <p:cNvPr id="47" name="文本框 46"/>
            <p:cNvSpPr txBox="1"/>
            <p:nvPr/>
          </p:nvSpPr>
          <p:spPr>
            <a:xfrm>
              <a:off x="2559" y="8382"/>
              <a:ext cx="331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分享人</a:t>
              </a:r>
              <a:r>
                <a:rPr lang="zh-CN" sz="1400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lang="zh-CN" altLang="en-US" sz="1400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孙智鹏</a:t>
              </a:r>
              <a:endParaRPr lang="zh-CN" sz="14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27" name="Group 159"/>
            <p:cNvGrpSpPr>
              <a:grpSpLocks noChangeAspect="1"/>
            </p:cNvGrpSpPr>
            <p:nvPr/>
          </p:nvGrpSpPr>
          <p:grpSpPr bwMode="auto">
            <a:xfrm>
              <a:off x="1960" y="8423"/>
              <a:ext cx="410" cy="391"/>
              <a:chOff x="4535" y="2944"/>
              <a:chExt cx="554" cy="592"/>
            </a:xfrm>
            <a:solidFill>
              <a:schemeClr val="bg1"/>
            </a:solidFill>
          </p:grpSpPr>
          <p:sp>
            <p:nvSpPr>
              <p:cNvPr id="134" name="Freeform 166"/>
              <p:cNvSpPr/>
              <p:nvPr/>
            </p:nvSpPr>
            <p:spPr bwMode="auto">
              <a:xfrm>
                <a:off x="4889" y="3010"/>
                <a:ext cx="194" cy="10"/>
              </a:xfrm>
              <a:custGeom>
                <a:avLst/>
                <a:gdLst>
                  <a:gd name="T0" fmla="*/ 265 w 265"/>
                  <a:gd name="T1" fmla="*/ 0 h 14"/>
                  <a:gd name="T2" fmla="*/ 0 w 265"/>
                  <a:gd name="T3" fmla="*/ 0 h 14"/>
                  <a:gd name="T4" fmla="*/ 8 w 265"/>
                  <a:gd name="T5" fmla="*/ 14 h 14"/>
                  <a:gd name="T6" fmla="*/ 265 w 265"/>
                  <a:gd name="T7" fmla="*/ 14 h 14"/>
                  <a:gd name="T8" fmla="*/ 265 w 26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4">
                    <a:moveTo>
                      <a:pt x="26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4"/>
                      <a:pt x="5" y="9"/>
                      <a:pt x="8" y="14"/>
                    </a:cubicBezTo>
                    <a:cubicBezTo>
                      <a:pt x="265" y="14"/>
                      <a:pt x="265" y="14"/>
                      <a:pt x="265" y="14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8" name="Freeform 160"/>
              <p:cNvSpPr/>
              <p:nvPr/>
            </p:nvSpPr>
            <p:spPr bwMode="auto">
              <a:xfrm>
                <a:off x="4535" y="3250"/>
                <a:ext cx="498" cy="286"/>
              </a:xfrm>
              <a:custGeom>
                <a:avLst/>
                <a:gdLst>
                  <a:gd name="T0" fmla="*/ 628 w 679"/>
                  <a:gd name="T1" fmla="*/ 72 h 388"/>
                  <a:gd name="T2" fmla="*/ 612 w 679"/>
                  <a:gd name="T3" fmla="*/ 46 h 388"/>
                  <a:gd name="T4" fmla="*/ 583 w 679"/>
                  <a:gd name="T5" fmla="*/ 33 h 388"/>
                  <a:gd name="T6" fmla="*/ 412 w 679"/>
                  <a:gd name="T7" fmla="*/ 0 h 388"/>
                  <a:gd name="T8" fmla="*/ 461 w 679"/>
                  <a:gd name="T9" fmla="*/ 33 h 388"/>
                  <a:gd name="T10" fmla="*/ 383 w 679"/>
                  <a:gd name="T11" fmla="*/ 278 h 388"/>
                  <a:gd name="T12" fmla="*/ 339 w 679"/>
                  <a:gd name="T13" fmla="*/ 96 h 388"/>
                  <a:gd name="T14" fmla="*/ 295 w 679"/>
                  <a:gd name="T15" fmla="*/ 278 h 388"/>
                  <a:gd name="T16" fmla="*/ 217 w 679"/>
                  <a:gd name="T17" fmla="*/ 33 h 388"/>
                  <a:gd name="T18" fmla="*/ 267 w 679"/>
                  <a:gd name="T19" fmla="*/ 0 h 388"/>
                  <a:gd name="T20" fmla="*/ 96 w 679"/>
                  <a:gd name="T21" fmla="*/ 33 h 388"/>
                  <a:gd name="T22" fmla="*/ 67 w 679"/>
                  <a:gd name="T23" fmla="*/ 46 h 388"/>
                  <a:gd name="T24" fmla="*/ 51 w 679"/>
                  <a:gd name="T25" fmla="*/ 72 h 388"/>
                  <a:gd name="T26" fmla="*/ 0 w 679"/>
                  <a:gd name="T27" fmla="*/ 295 h 388"/>
                  <a:gd name="T28" fmla="*/ 96 w 679"/>
                  <a:gd name="T29" fmla="*/ 328 h 388"/>
                  <a:gd name="T30" fmla="*/ 323 w 679"/>
                  <a:gd name="T31" fmla="*/ 388 h 388"/>
                  <a:gd name="T32" fmla="*/ 339 w 679"/>
                  <a:gd name="T33" fmla="*/ 388 h 388"/>
                  <a:gd name="T34" fmla="*/ 356 w 679"/>
                  <a:gd name="T35" fmla="*/ 388 h 388"/>
                  <a:gd name="T36" fmla="*/ 583 w 679"/>
                  <a:gd name="T37" fmla="*/ 328 h 388"/>
                  <a:gd name="T38" fmla="*/ 679 w 679"/>
                  <a:gd name="T39" fmla="*/ 295 h 388"/>
                  <a:gd name="T40" fmla="*/ 628 w 679"/>
                  <a:gd name="T41" fmla="*/ 7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9" h="388">
                    <a:moveTo>
                      <a:pt x="628" y="72"/>
                    </a:moveTo>
                    <a:cubicBezTo>
                      <a:pt x="626" y="63"/>
                      <a:pt x="621" y="54"/>
                      <a:pt x="612" y="46"/>
                    </a:cubicBezTo>
                    <a:cubicBezTo>
                      <a:pt x="604" y="39"/>
                      <a:pt x="594" y="35"/>
                      <a:pt x="583" y="33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61" y="33"/>
                      <a:pt x="461" y="33"/>
                      <a:pt x="461" y="33"/>
                    </a:cubicBezTo>
                    <a:cubicBezTo>
                      <a:pt x="383" y="278"/>
                      <a:pt x="383" y="278"/>
                      <a:pt x="383" y="278"/>
                    </a:cubicBezTo>
                    <a:cubicBezTo>
                      <a:pt x="339" y="96"/>
                      <a:pt x="339" y="96"/>
                      <a:pt x="339" y="96"/>
                    </a:cubicBezTo>
                    <a:cubicBezTo>
                      <a:pt x="295" y="278"/>
                      <a:pt x="295" y="278"/>
                      <a:pt x="295" y="278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85" y="35"/>
                      <a:pt x="75" y="39"/>
                      <a:pt x="67" y="46"/>
                    </a:cubicBezTo>
                    <a:cubicBezTo>
                      <a:pt x="58" y="54"/>
                      <a:pt x="53" y="63"/>
                      <a:pt x="51" y="72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96" y="328"/>
                      <a:pt x="96" y="328"/>
                      <a:pt x="96" y="328"/>
                    </a:cubicBezTo>
                    <a:cubicBezTo>
                      <a:pt x="127" y="361"/>
                      <a:pt x="216" y="385"/>
                      <a:pt x="323" y="388"/>
                    </a:cubicBezTo>
                    <a:cubicBezTo>
                      <a:pt x="339" y="388"/>
                      <a:pt x="339" y="388"/>
                      <a:pt x="339" y="388"/>
                    </a:cubicBezTo>
                    <a:cubicBezTo>
                      <a:pt x="356" y="388"/>
                      <a:pt x="356" y="388"/>
                      <a:pt x="356" y="388"/>
                    </a:cubicBezTo>
                    <a:cubicBezTo>
                      <a:pt x="463" y="385"/>
                      <a:pt x="551" y="361"/>
                      <a:pt x="583" y="328"/>
                    </a:cubicBezTo>
                    <a:cubicBezTo>
                      <a:pt x="679" y="295"/>
                      <a:pt x="679" y="295"/>
                      <a:pt x="679" y="295"/>
                    </a:cubicBezTo>
                    <a:lnTo>
                      <a:pt x="628" y="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9" name="Freeform 161"/>
              <p:cNvSpPr/>
              <p:nvPr/>
            </p:nvSpPr>
            <p:spPr bwMode="auto">
              <a:xfrm>
                <a:off x="4755" y="3269"/>
                <a:ext cx="58" cy="52"/>
              </a:xfrm>
              <a:custGeom>
                <a:avLst/>
                <a:gdLst>
                  <a:gd name="T0" fmla="*/ 29 w 58"/>
                  <a:gd name="T1" fmla="*/ 0 h 52"/>
                  <a:gd name="T2" fmla="*/ 0 w 58"/>
                  <a:gd name="T3" fmla="*/ 10 h 52"/>
                  <a:gd name="T4" fmla="*/ 29 w 58"/>
                  <a:gd name="T5" fmla="*/ 52 h 52"/>
                  <a:gd name="T6" fmla="*/ 58 w 58"/>
                  <a:gd name="T7" fmla="*/ 10 h 52"/>
                  <a:gd name="T8" fmla="*/ 29 w 5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29" y="0"/>
                    </a:moveTo>
                    <a:lnTo>
                      <a:pt x="0" y="10"/>
                    </a:lnTo>
                    <a:lnTo>
                      <a:pt x="29" y="52"/>
                    </a:lnTo>
                    <a:lnTo>
                      <a:pt x="58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0" name="Freeform 162"/>
              <p:cNvSpPr/>
              <p:nvPr/>
            </p:nvSpPr>
            <p:spPr bwMode="auto">
              <a:xfrm>
                <a:off x="4663" y="2975"/>
                <a:ext cx="242" cy="289"/>
              </a:xfrm>
              <a:custGeom>
                <a:avLst/>
                <a:gdLst>
                  <a:gd name="T0" fmla="*/ 311 w 329"/>
                  <a:gd name="T1" fmla="*/ 181 h 393"/>
                  <a:gd name="T2" fmla="*/ 164 w 329"/>
                  <a:gd name="T3" fmla="*/ 0 h 393"/>
                  <a:gd name="T4" fmla="*/ 18 w 329"/>
                  <a:gd name="T5" fmla="*/ 181 h 393"/>
                  <a:gd name="T6" fmla="*/ 11 w 329"/>
                  <a:gd name="T7" fmla="*/ 229 h 393"/>
                  <a:gd name="T8" fmla="*/ 34 w 329"/>
                  <a:gd name="T9" fmla="*/ 261 h 393"/>
                  <a:gd name="T10" fmla="*/ 164 w 329"/>
                  <a:gd name="T11" fmla="*/ 393 h 393"/>
                  <a:gd name="T12" fmla="*/ 295 w 329"/>
                  <a:gd name="T13" fmla="*/ 261 h 393"/>
                  <a:gd name="T14" fmla="*/ 318 w 329"/>
                  <a:gd name="T15" fmla="*/ 229 h 393"/>
                  <a:gd name="T16" fmla="*/ 311 w 329"/>
                  <a:gd name="T17" fmla="*/ 18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9" h="393">
                    <a:moveTo>
                      <a:pt x="311" y="181"/>
                    </a:moveTo>
                    <a:cubicBezTo>
                      <a:pt x="311" y="80"/>
                      <a:pt x="269" y="0"/>
                      <a:pt x="164" y="0"/>
                    </a:cubicBezTo>
                    <a:cubicBezTo>
                      <a:pt x="60" y="0"/>
                      <a:pt x="18" y="80"/>
                      <a:pt x="18" y="181"/>
                    </a:cubicBezTo>
                    <a:cubicBezTo>
                      <a:pt x="7" y="186"/>
                      <a:pt x="0" y="200"/>
                      <a:pt x="11" y="229"/>
                    </a:cubicBezTo>
                    <a:cubicBezTo>
                      <a:pt x="16" y="243"/>
                      <a:pt x="26" y="255"/>
                      <a:pt x="34" y="261"/>
                    </a:cubicBezTo>
                    <a:cubicBezTo>
                      <a:pt x="64" y="336"/>
                      <a:pt x="122" y="393"/>
                      <a:pt x="164" y="393"/>
                    </a:cubicBezTo>
                    <a:cubicBezTo>
                      <a:pt x="206" y="393"/>
                      <a:pt x="265" y="336"/>
                      <a:pt x="295" y="261"/>
                    </a:cubicBezTo>
                    <a:cubicBezTo>
                      <a:pt x="303" y="255"/>
                      <a:pt x="313" y="243"/>
                      <a:pt x="318" y="229"/>
                    </a:cubicBezTo>
                    <a:cubicBezTo>
                      <a:pt x="329" y="200"/>
                      <a:pt x="322" y="186"/>
                      <a:pt x="311" y="1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1" name="Freeform 163"/>
              <p:cNvSpPr/>
              <p:nvPr/>
            </p:nvSpPr>
            <p:spPr bwMode="auto">
              <a:xfrm>
                <a:off x="4911" y="3078"/>
                <a:ext cx="56" cy="10"/>
              </a:xfrm>
              <a:custGeom>
                <a:avLst/>
                <a:gdLst>
                  <a:gd name="T0" fmla="*/ 77 w 77"/>
                  <a:gd name="T1" fmla="*/ 0 h 13"/>
                  <a:gd name="T2" fmla="*/ 0 w 77"/>
                  <a:gd name="T3" fmla="*/ 0 h 13"/>
                  <a:gd name="T4" fmla="*/ 1 w 77"/>
                  <a:gd name="T5" fmla="*/ 13 h 13"/>
                  <a:gd name="T6" fmla="*/ 77 w 77"/>
                  <a:gd name="T7" fmla="*/ 13 h 13"/>
                  <a:gd name="T8" fmla="*/ 77 w 77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3">
                    <a:moveTo>
                      <a:pt x="7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1" y="9"/>
                      <a:pt x="1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0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2" name="Freeform 164"/>
              <p:cNvSpPr/>
              <p:nvPr/>
            </p:nvSpPr>
            <p:spPr bwMode="auto">
              <a:xfrm>
                <a:off x="4904" y="3045"/>
                <a:ext cx="179" cy="9"/>
              </a:xfrm>
              <a:custGeom>
                <a:avLst/>
                <a:gdLst>
                  <a:gd name="T0" fmla="*/ 245 w 245"/>
                  <a:gd name="T1" fmla="*/ 0 h 13"/>
                  <a:gd name="T2" fmla="*/ 0 w 245"/>
                  <a:gd name="T3" fmla="*/ 0 h 13"/>
                  <a:gd name="T4" fmla="*/ 4 w 245"/>
                  <a:gd name="T5" fmla="*/ 13 h 13"/>
                  <a:gd name="T6" fmla="*/ 245 w 245"/>
                  <a:gd name="T7" fmla="*/ 13 h 13"/>
                  <a:gd name="T8" fmla="*/ 245 w 245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3">
                    <a:moveTo>
                      <a:pt x="2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3" y="8"/>
                      <a:pt x="4" y="13"/>
                    </a:cubicBezTo>
                    <a:cubicBezTo>
                      <a:pt x="245" y="13"/>
                      <a:pt x="245" y="13"/>
                      <a:pt x="245" y="13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3" name="Freeform 165"/>
              <p:cNvSpPr/>
              <p:nvPr/>
            </p:nvSpPr>
            <p:spPr bwMode="auto">
              <a:xfrm>
                <a:off x="4813" y="2944"/>
                <a:ext cx="276" cy="279"/>
              </a:xfrm>
              <a:custGeom>
                <a:avLst/>
                <a:gdLst>
                  <a:gd name="T0" fmla="*/ 368 w 377"/>
                  <a:gd name="T1" fmla="*/ 9 h 379"/>
                  <a:gd name="T2" fmla="*/ 346 w 377"/>
                  <a:gd name="T3" fmla="*/ 0 h 379"/>
                  <a:gd name="T4" fmla="*/ 0 w 377"/>
                  <a:gd name="T5" fmla="*/ 0 h 379"/>
                  <a:gd name="T6" fmla="*/ 40 w 377"/>
                  <a:gd name="T7" fmla="*/ 32 h 379"/>
                  <a:gd name="T8" fmla="*/ 346 w 377"/>
                  <a:gd name="T9" fmla="*/ 32 h 379"/>
                  <a:gd name="T10" fmla="*/ 346 w 377"/>
                  <a:gd name="T11" fmla="*/ 252 h 379"/>
                  <a:gd name="T12" fmla="*/ 261 w 377"/>
                  <a:gd name="T13" fmla="*/ 252 h 379"/>
                  <a:gd name="T14" fmla="*/ 198 w 377"/>
                  <a:gd name="T15" fmla="*/ 315 h 379"/>
                  <a:gd name="T16" fmla="*/ 198 w 377"/>
                  <a:gd name="T17" fmla="*/ 252 h 379"/>
                  <a:gd name="T18" fmla="*/ 95 w 377"/>
                  <a:gd name="T19" fmla="*/ 252 h 379"/>
                  <a:gd name="T20" fmla="*/ 75 w 377"/>
                  <a:gd name="T21" fmla="*/ 283 h 379"/>
                  <a:gd name="T22" fmla="*/ 166 w 377"/>
                  <a:gd name="T23" fmla="*/ 283 h 379"/>
                  <a:gd name="T24" fmla="*/ 166 w 377"/>
                  <a:gd name="T25" fmla="*/ 370 h 379"/>
                  <a:gd name="T26" fmla="*/ 172 w 377"/>
                  <a:gd name="T27" fmla="*/ 378 h 379"/>
                  <a:gd name="T28" fmla="*/ 182 w 377"/>
                  <a:gd name="T29" fmla="*/ 376 h 379"/>
                  <a:gd name="T30" fmla="*/ 274 w 377"/>
                  <a:gd name="T31" fmla="*/ 283 h 379"/>
                  <a:gd name="T32" fmla="*/ 346 w 377"/>
                  <a:gd name="T33" fmla="*/ 283 h 379"/>
                  <a:gd name="T34" fmla="*/ 368 w 377"/>
                  <a:gd name="T35" fmla="*/ 274 h 379"/>
                  <a:gd name="T36" fmla="*/ 377 w 377"/>
                  <a:gd name="T37" fmla="*/ 252 h 379"/>
                  <a:gd name="T38" fmla="*/ 377 w 377"/>
                  <a:gd name="T39" fmla="*/ 32 h 379"/>
                  <a:gd name="T40" fmla="*/ 368 w 377"/>
                  <a:gd name="T41" fmla="*/ 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379">
                    <a:moveTo>
                      <a:pt x="368" y="9"/>
                    </a:moveTo>
                    <a:cubicBezTo>
                      <a:pt x="362" y="3"/>
                      <a:pt x="354" y="0"/>
                      <a:pt x="3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8"/>
                      <a:pt x="29" y="19"/>
                      <a:pt x="40" y="32"/>
                    </a:cubicBezTo>
                    <a:cubicBezTo>
                      <a:pt x="346" y="32"/>
                      <a:pt x="346" y="32"/>
                      <a:pt x="346" y="32"/>
                    </a:cubicBezTo>
                    <a:cubicBezTo>
                      <a:pt x="346" y="252"/>
                      <a:pt x="346" y="252"/>
                      <a:pt x="346" y="252"/>
                    </a:cubicBezTo>
                    <a:cubicBezTo>
                      <a:pt x="261" y="252"/>
                      <a:pt x="261" y="252"/>
                      <a:pt x="261" y="252"/>
                    </a:cubicBezTo>
                    <a:cubicBezTo>
                      <a:pt x="198" y="315"/>
                      <a:pt x="198" y="315"/>
                      <a:pt x="198" y="315"/>
                    </a:cubicBezTo>
                    <a:cubicBezTo>
                      <a:pt x="198" y="252"/>
                      <a:pt x="198" y="252"/>
                      <a:pt x="198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90" y="263"/>
                      <a:pt x="83" y="274"/>
                      <a:pt x="75" y="283"/>
                    </a:cubicBezTo>
                    <a:cubicBezTo>
                      <a:pt x="166" y="283"/>
                      <a:pt x="166" y="283"/>
                      <a:pt x="166" y="283"/>
                    </a:cubicBezTo>
                    <a:cubicBezTo>
                      <a:pt x="166" y="370"/>
                      <a:pt x="166" y="370"/>
                      <a:pt x="166" y="370"/>
                    </a:cubicBezTo>
                    <a:cubicBezTo>
                      <a:pt x="166" y="373"/>
                      <a:pt x="168" y="376"/>
                      <a:pt x="172" y="378"/>
                    </a:cubicBezTo>
                    <a:cubicBezTo>
                      <a:pt x="175" y="379"/>
                      <a:pt x="179" y="378"/>
                      <a:pt x="182" y="376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346" y="283"/>
                      <a:pt x="346" y="283"/>
                      <a:pt x="346" y="283"/>
                    </a:cubicBezTo>
                    <a:cubicBezTo>
                      <a:pt x="354" y="283"/>
                      <a:pt x="362" y="280"/>
                      <a:pt x="368" y="274"/>
                    </a:cubicBezTo>
                    <a:cubicBezTo>
                      <a:pt x="374" y="268"/>
                      <a:pt x="377" y="260"/>
                      <a:pt x="377" y="252"/>
                    </a:cubicBezTo>
                    <a:cubicBezTo>
                      <a:pt x="377" y="32"/>
                      <a:pt x="377" y="32"/>
                      <a:pt x="377" y="32"/>
                    </a:cubicBezTo>
                    <a:cubicBezTo>
                      <a:pt x="377" y="24"/>
                      <a:pt x="374" y="16"/>
                      <a:pt x="368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0">
                <a:noAutofit/>
              </a:bodyPr>
              <a:lstStyle/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endParaRPr sz="1600" kern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2" name="椭圆 21"/>
          <p:cNvSpPr/>
          <p:nvPr/>
        </p:nvSpPr>
        <p:spPr>
          <a:xfrm>
            <a:off x="7223760" y="4743450"/>
            <a:ext cx="75565" cy="75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462770" y="4743450"/>
            <a:ext cx="75565" cy="75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异常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046491" y="5755207"/>
            <a:ext cx="10067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函数的特点就在于它的返回值是一个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，如果函数体内出现错误的话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不推荐忽略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reject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对于各监听函数的返回值是忽略的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，需要在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listener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里面增加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try catch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的处理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02" y="1004340"/>
            <a:ext cx="8443341" cy="45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异常处理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7043551" y="1349654"/>
            <a:ext cx="470873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6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当事件被触发时，如果没有与该事件绑定的函数的话，该事件会被静默忽略掉，但是如果事件的名称是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的话，没有与此相关的事件处理的话，程序就会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crash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退出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3" y="965421"/>
            <a:ext cx="6243643" cy="32876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44" y="3488213"/>
            <a:ext cx="7060103" cy="32302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4701603"/>
            <a:ext cx="2155329" cy="15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05" y="1765895"/>
            <a:ext cx="3797300" cy="30734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5691215" y="1765895"/>
            <a:ext cx="4467068" cy="71599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de-DE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listeners</a:t>
            </a:r>
            <a:r>
              <a:rPr lang="de-DE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</a:t>
            </a:r>
            <a:r>
              <a:rPr lang="zh-CN" altLang="de-DE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91215" y="2699619"/>
            <a:ext cx="4467068" cy="71599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addListener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/on 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事件监听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691215" y="3527239"/>
            <a:ext cx="4467068" cy="71599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emit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事件触发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691215" y="4410244"/>
            <a:ext cx="4467068" cy="71599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removeListener</a:t>
            </a:r>
            <a:r>
              <a: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/off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事件移除</a:t>
            </a:r>
          </a:p>
        </p:txBody>
      </p:sp>
    </p:spTree>
    <p:extLst>
      <p:ext uri="{BB962C8B-B14F-4D97-AF65-F5344CB8AC3E}">
        <p14:creationId xmlns:p14="http://schemas.microsoft.com/office/powerpoint/2010/main" val="99723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50133" y="1293726"/>
            <a:ext cx="215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listeners</a:t>
            </a:r>
            <a:r>
              <a:rPr lang="de-D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</a:t>
            </a:r>
            <a:r>
              <a:rPr lang="zh-CN" alt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</a:t>
            </a:r>
            <a:endParaRPr lang="zh-CN" altLang="de-DE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133" y="1861652"/>
            <a:ext cx="9161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YaHei" charset="-122"/>
              </a:rPr>
              <a:t>一般发布订阅的设计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YaHei" charset="-122"/>
              </a:rPr>
              <a:t>模式的实现逻辑是类似的，都是有一个类似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YaHei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YaHei" charset="-122"/>
              </a:rPr>
              <a:t>的结构，存储监听事件和回调函数的对应关系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5921653" y="2538583"/>
            <a:ext cx="3419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https://github.com/nodejs/node/issues/728</a:t>
            </a:r>
          </a:p>
        </p:txBody>
      </p:sp>
      <p:sp>
        <p:nvSpPr>
          <p:cNvPr id="21" name="矩形 20"/>
          <p:cNvSpPr/>
          <p:nvPr/>
        </p:nvSpPr>
        <p:spPr>
          <a:xfrm>
            <a:off x="850132" y="284227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latin typeface="Hack" charset="0"/>
                <a:ea typeface="Hack" charset="0"/>
                <a:cs typeface="Hack" charset="0"/>
              </a:rPr>
              <a:t>this._events</a:t>
            </a:r>
            <a:r>
              <a:rPr lang="en-US" altLang="zh-CN" dirty="0">
                <a:latin typeface="Hack" charset="0"/>
                <a:ea typeface="Hack" charset="0"/>
                <a:cs typeface="Hack" charset="0"/>
              </a:rPr>
              <a:t> = {}; ?</a:t>
            </a:r>
            <a:endParaRPr lang="zh-CN" altLang="en-US" dirty="0">
              <a:latin typeface="Hack" charset="0"/>
              <a:ea typeface="Hack" charset="0"/>
              <a:cs typeface="Hack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53" y="2917182"/>
            <a:ext cx="4838700" cy="17526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13" y="3561627"/>
            <a:ext cx="7456790" cy="1658390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884213" y="5567925"/>
            <a:ext cx="4647157" cy="704537"/>
          </a:xfrm>
          <a:prstGeom prst="roundRect">
            <a:avLst/>
          </a:prstGeom>
          <a:solidFill>
            <a:srgbClr val="E6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this._events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Object.create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(null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hr-HR" altLang="zh-CN" dirty="0">
                <a:solidFill>
                  <a:schemeClr val="bg2">
                    <a:lumMod val="50000"/>
                  </a:schemeClr>
                </a:solidFill>
                <a:latin typeface="ui-monospace" charset="0"/>
              </a:rPr>
              <a:t>v8 </a:t>
            </a:r>
            <a:r>
              <a:rPr lang="hr-HR" altLang="zh-CN" dirty="0" smtClean="0">
                <a:solidFill>
                  <a:schemeClr val="bg2">
                    <a:lumMod val="50000"/>
                  </a:schemeClr>
                </a:solidFill>
                <a:latin typeface="ui-monospace" charset="0"/>
              </a:rPr>
              <a:t>v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ui-monospace" charset="0"/>
              </a:rPr>
              <a:t>5.8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5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61168" y="1223581"/>
            <a:ext cx="297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removeListener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事件移除</a:t>
            </a:r>
          </a:p>
        </p:txBody>
      </p:sp>
      <p:sp>
        <p:nvSpPr>
          <p:cNvPr id="7" name="矩形 6"/>
          <p:cNvSpPr/>
          <p:nvPr/>
        </p:nvSpPr>
        <p:spPr>
          <a:xfrm>
            <a:off x="861168" y="1854346"/>
            <a:ext cx="9347134" cy="134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6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removeListener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的实现里，需要从存储的监听器数组中除去一个元素，我们首先想到的就是使用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Array#splice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，即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arr.splice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 1)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。不过这个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API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所提供的功能过于多了，它支持去除自定义数量的元素，还支持向数组中添加自定义的元素。所以，源码中选择自己实现一个最小可用的：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22" y="3465316"/>
            <a:ext cx="6447900" cy="23427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47423" y="6082946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性能是原生调用的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8233" y="3425474"/>
            <a:ext cx="207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https://jsbench.me/</a:t>
            </a:r>
          </a:p>
        </p:txBody>
      </p:sp>
    </p:spTree>
    <p:extLst>
      <p:ext uri="{BB962C8B-B14F-4D97-AF65-F5344CB8AC3E}">
        <p14:creationId xmlns:p14="http://schemas.microsoft.com/office/powerpoint/2010/main" val="297032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核心模块使用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982822" y="1308273"/>
            <a:ext cx="512351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的应用，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监控文件变化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，发出通知。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2" y="2833143"/>
            <a:ext cx="7676155" cy="2872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2822" y="22785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46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核心模块使用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871112" y="1506847"/>
            <a:ext cx="3610668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Node-14.17.0/lib/internal/fs/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watchers.js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5416" y="2466216"/>
            <a:ext cx="50051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</a:pPr>
            <a:r>
              <a:rPr lang="en-US" altLang="zh-CN" sz="1600" dirty="0" err="1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FSWatcher</a:t>
            </a:r>
            <a:r>
              <a:rPr lang="en-US" altLang="zh-CN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对象继承 </a:t>
            </a:r>
            <a:r>
              <a:rPr lang="en-US" altLang="zh-CN" sz="1600" dirty="0" err="1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，使自身有了</a:t>
            </a:r>
            <a:r>
              <a:rPr lang="en-US" altLang="zh-CN" sz="1600" dirty="0" err="1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底层发生错误时，会发出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通知触发</a:t>
            </a:r>
            <a:r>
              <a:rPr lang="en-US" altLang="zh-CN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error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事件。 文件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发生变化时，</a:t>
            </a:r>
            <a:r>
              <a:rPr lang="en-US" altLang="zh-CN" sz="1600" dirty="0" err="1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FSWatcher</a:t>
            </a:r>
            <a:r>
              <a:rPr lang="en-US" altLang="zh-CN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对象触发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change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事件，具体的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变化有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en-US" altLang="zh-CN" sz="1600" dirty="0" err="1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eventType</a:t>
            </a:r>
            <a:r>
              <a:rPr lang="zh-CN" altLang="en-US" sz="1600" dirty="0" smtClean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标识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filename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标识文件名。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3812" y="4206399"/>
            <a:ext cx="4896782" cy="98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20"/>
              </a:lnSpc>
            </a:pP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挂在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FSEvent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对象上的方法 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onchange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 </a:t>
            </a:r>
            <a:r>
              <a:rPr lang="en-US" altLang="zh-CN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C++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 </a:t>
            </a:r>
            <a:r>
              <a:rPr lang="en-US" altLang="zh-CN" sz="1600" dirty="0" err="1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lang="en-US" altLang="zh-CN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rgbClr val="24292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的回调，在不同的平台实现方式也不一样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2" y="1945707"/>
            <a:ext cx="6099314" cy="41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98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核心模块使用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97597" y="1205672"/>
            <a:ext cx="855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F"/>
                </a:solidFill>
                <a:latin typeface="-apple-system" charset="0"/>
              </a:rPr>
              <a:t>fs.watch</a:t>
            </a:r>
            <a:r>
              <a:rPr lang="en-US" altLang="zh-CN" dirty="0">
                <a:solidFill>
                  <a:srgbClr val="24292F"/>
                </a:solidFill>
                <a:latin typeface="-apple-system" charset="0"/>
              </a:rPr>
              <a:t>() 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如果传入 </a:t>
            </a:r>
            <a:r>
              <a:rPr lang="en-US" altLang="zh-CN" dirty="0">
                <a:solidFill>
                  <a:srgbClr val="24292F"/>
                </a:solidFill>
                <a:latin typeface="-apple-system" charset="0"/>
              </a:rPr>
              <a:t>listener</a:t>
            </a:r>
            <a:r>
              <a:rPr lang="en-US" altLang="zh-CN" dirty="0" smtClean="0">
                <a:solidFill>
                  <a:srgbClr val="24292F"/>
                </a:solidFill>
                <a:latin typeface="-apple-system" charset="0"/>
              </a:rPr>
              <a:t>, </a:t>
            </a:r>
            <a:r>
              <a:rPr lang="zh-CN" altLang="en-US" dirty="0" smtClean="0"/>
              <a:t>默认</a:t>
            </a:r>
            <a:r>
              <a:rPr lang="zh-CN" altLang="en-US" dirty="0"/>
              <a:t>添加函数 </a:t>
            </a:r>
            <a:r>
              <a:rPr lang="en-US" altLang="zh-CN" dirty="0"/>
              <a:t>callback </a:t>
            </a:r>
            <a:r>
              <a:rPr lang="zh-CN" altLang="en-US" dirty="0"/>
              <a:t>到 </a:t>
            </a:r>
            <a:r>
              <a:rPr lang="en-US" altLang="zh-CN" dirty="0"/>
              <a:t>change</a:t>
            </a:r>
            <a:r>
              <a:rPr lang="zh-CN" altLang="en-US" dirty="0"/>
              <a:t>事件的观察者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24292F"/>
                </a:solidFill>
                <a:latin typeface="-apple-system" charset="0"/>
              </a:rPr>
              <a:t>如下</a:t>
            </a:r>
            <a:r>
              <a:rPr lang="zh-CN" altLang="en-US" dirty="0">
                <a:solidFill>
                  <a:srgbClr val="24292F"/>
                </a:solidFill>
                <a:latin typeface="-apple-system" charset="0"/>
              </a:rPr>
              <a:t>：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6" y="1789314"/>
            <a:ext cx="7676155" cy="28729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73" y="3702220"/>
            <a:ext cx="7300517" cy="3035859"/>
          </a:xfrm>
          <a:prstGeom prst="rect">
            <a:avLst/>
          </a:prstGeom>
        </p:spPr>
      </p:pic>
      <p:cxnSp>
        <p:nvCxnSpPr>
          <p:cNvPr id="17" name="曲线连接符 16"/>
          <p:cNvCxnSpPr>
            <a:stCxn id="12" idx="0"/>
            <a:endCxn id="11" idx="0"/>
          </p:cNvCxnSpPr>
          <p:nvPr/>
        </p:nvCxnSpPr>
        <p:spPr>
          <a:xfrm rot="16200000" flipH="1">
            <a:off x="5404350" y="920638"/>
            <a:ext cx="1912906" cy="3650258"/>
          </a:xfrm>
          <a:prstGeom prst="curvedConnector3">
            <a:avLst>
              <a:gd name="adj1" fmla="val -31541"/>
            </a:avLst>
          </a:prstGeom>
          <a:ln w="857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940062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96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框架模块</a:t>
            </a:r>
            <a:r>
              <a:rPr lang="zh-CN" altLang="en-US" dirty="0"/>
              <a:t>使用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92160" y="1115732"/>
            <a:ext cx="3856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4495E"/>
                </a:solidFill>
                <a:latin typeface="Source Sans Pro" charset="0"/>
              </a:rPr>
              <a:t>在</a:t>
            </a:r>
            <a:r>
              <a:rPr lang="en-US" altLang="zh-CN" dirty="0" err="1" smtClean="0">
                <a:solidFill>
                  <a:srgbClr val="34495E"/>
                </a:solidFill>
                <a:latin typeface="Source Sans Pro" charset="0"/>
              </a:rPr>
              <a:t>koa</a:t>
            </a:r>
            <a:r>
              <a:rPr lang="zh-CN" altLang="en-US" dirty="0" smtClean="0">
                <a:solidFill>
                  <a:srgbClr val="34495E"/>
                </a:solidFill>
                <a:latin typeface="Source Sans Pro" charset="0"/>
              </a:rPr>
              <a:t>中封装</a:t>
            </a:r>
            <a:endParaRPr lang="en-US" altLang="zh-CN" dirty="0" smtClean="0">
              <a:solidFill>
                <a:srgbClr val="34495E"/>
              </a:solidFill>
              <a:latin typeface="Source Sans Pro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4331" y="1937031"/>
            <a:ext cx="9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使用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2160" y="1937031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4495E"/>
                </a:solidFill>
                <a:latin typeface="Source Sans Pro" charset="0"/>
              </a:rPr>
              <a:t>Koa-2.13.4/lib/</a:t>
            </a:r>
            <a:r>
              <a:rPr lang="en-US" altLang="zh-CN" dirty="0" err="1">
                <a:solidFill>
                  <a:srgbClr val="34495E"/>
                </a:solidFill>
                <a:latin typeface="Source Sans Pro" charset="0"/>
              </a:rPr>
              <a:t>application.js</a:t>
            </a:r>
            <a:endParaRPr lang="en-US" altLang="zh-CN" dirty="0">
              <a:solidFill>
                <a:srgbClr val="34495E"/>
              </a:solidFill>
              <a:latin typeface="Source Sans Pr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4331" y="2532696"/>
            <a:ext cx="51449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Hack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Hack" charset="0"/>
              </a:rPr>
              <a:t>Koa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= </a:t>
            </a:r>
            <a:r>
              <a:rPr lang="en-US" altLang="zh-CN" dirty="0">
                <a:solidFill>
                  <a:srgbClr val="DCDCAA"/>
                </a:solidFill>
                <a:latin typeface="Hack" charset="0"/>
              </a:rPr>
              <a:t>require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'</a:t>
            </a:r>
            <a:r>
              <a:rPr lang="en-US" altLang="zh-CN" dirty="0" err="1">
                <a:solidFill>
                  <a:srgbClr val="CE9178"/>
                </a:solidFill>
                <a:latin typeface="Hack" charset="0"/>
              </a:rPr>
              <a:t>koa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); 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Hack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FC1FF"/>
                </a:solidFill>
                <a:latin typeface="Hack" charset="0"/>
              </a:rPr>
              <a:t>app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= </a:t>
            </a:r>
            <a:r>
              <a:rPr lang="en-US" altLang="zh-CN" dirty="0">
                <a:solidFill>
                  <a:srgbClr val="569CD6"/>
                </a:solidFill>
                <a:latin typeface="Hack" charset="0"/>
              </a:rPr>
              <a:t>new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Hack" charset="0"/>
              </a:rPr>
              <a:t>Koa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(); </a:t>
            </a:r>
          </a:p>
          <a:p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Hack" charset="0"/>
              </a:rPr>
            </a:br>
            <a:r>
              <a:rPr lang="en-US" altLang="zh-CN" dirty="0" err="1">
                <a:solidFill>
                  <a:srgbClr val="4FC1FF"/>
                </a:solidFill>
                <a:latin typeface="Hack" charset="0"/>
              </a:rPr>
              <a:t>app</a:t>
            </a:r>
            <a:r>
              <a:rPr lang="en-US" altLang="zh-CN" dirty="0" err="1">
                <a:solidFill>
                  <a:srgbClr val="D4D4D4"/>
                </a:solidFill>
                <a:latin typeface="Hack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Hack" charset="0"/>
              </a:rPr>
              <a:t>on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en-US" altLang="zh-CN" dirty="0" err="1">
                <a:solidFill>
                  <a:srgbClr val="CE9178"/>
                </a:solidFill>
                <a:latin typeface="Hack" charset="0"/>
              </a:rPr>
              <a:t>koa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, </a:t>
            </a:r>
            <a:r>
              <a:rPr lang="en-US" altLang="zh-CN" dirty="0">
                <a:solidFill>
                  <a:srgbClr val="569CD6"/>
                </a:solidFill>
                <a:latin typeface="Hack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() { </a:t>
            </a:r>
          </a:p>
          <a:p>
            <a:r>
              <a:rPr lang="en-US" altLang="zh-CN" dirty="0" smtClean="0">
                <a:solidFill>
                  <a:srgbClr val="9CDCFE"/>
                </a:solidFill>
                <a:latin typeface="Hack" charset="0"/>
              </a:rPr>
              <a:t>	</a:t>
            </a:r>
            <a:r>
              <a:rPr lang="en-US" altLang="zh-CN" dirty="0" err="1" smtClean="0">
                <a:solidFill>
                  <a:srgbClr val="9CDCFE"/>
                </a:solidFill>
                <a:latin typeface="Hack" charset="0"/>
              </a:rPr>
              <a:t>console</a:t>
            </a:r>
            <a:r>
              <a:rPr lang="en-US" altLang="zh-CN" dirty="0" err="1" smtClean="0">
                <a:solidFill>
                  <a:srgbClr val="D4D4D4"/>
                </a:solidFill>
                <a:latin typeface="Hack" charset="0"/>
              </a:rPr>
              <a:t>.</a:t>
            </a:r>
            <a:r>
              <a:rPr lang="en-US" altLang="zh-CN" dirty="0" err="1" smtClean="0">
                <a:solidFill>
                  <a:srgbClr val="DCDCAA"/>
                </a:solidFill>
                <a:latin typeface="Hack" charset="0"/>
              </a:rPr>
              <a:t>log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zh-CN" altLang="en-US" dirty="0">
                <a:solidFill>
                  <a:srgbClr val="CE9178"/>
                </a:solidFill>
                <a:latin typeface="Hack" charset="0"/>
              </a:rPr>
              <a:t>在 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Koa </a:t>
            </a:r>
            <a:r>
              <a:rPr lang="zh-CN" altLang="en-US" dirty="0">
                <a:solidFill>
                  <a:srgbClr val="CE9178"/>
                </a:solidFill>
                <a:latin typeface="Hack" charset="0"/>
              </a:rPr>
              <a:t>中使用 </a:t>
            </a:r>
            <a:r>
              <a:rPr lang="en-US" altLang="zh-CN" dirty="0" err="1">
                <a:solidFill>
                  <a:srgbClr val="CE9178"/>
                </a:solidFill>
                <a:latin typeface="Hack" charset="0"/>
              </a:rPr>
              <a:t>EventEmitter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); </a:t>
            </a:r>
          </a:p>
          <a:p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}); </a:t>
            </a:r>
          </a:p>
          <a:p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Hack" charset="0"/>
              </a:rPr>
            </a:br>
            <a:r>
              <a:rPr lang="en-US" altLang="zh-CN" dirty="0" err="1">
                <a:solidFill>
                  <a:srgbClr val="4FC1FF"/>
                </a:solidFill>
                <a:latin typeface="Hack" charset="0"/>
              </a:rPr>
              <a:t>app</a:t>
            </a:r>
            <a:r>
              <a:rPr lang="en-US" altLang="zh-CN" dirty="0" err="1">
                <a:solidFill>
                  <a:srgbClr val="D4D4D4"/>
                </a:solidFill>
                <a:latin typeface="Hack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Hack" charset="0"/>
              </a:rPr>
              <a:t>emit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en-US" altLang="zh-CN" dirty="0" err="1">
                <a:solidFill>
                  <a:srgbClr val="CE9178"/>
                </a:solidFill>
                <a:latin typeface="Hack" charset="0"/>
              </a:rPr>
              <a:t>koa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Hack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160" y="2532696"/>
            <a:ext cx="5209125" cy="236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Hack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Hack" charset="0"/>
              </a:rPr>
              <a:t>Emitter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= </a:t>
            </a:r>
            <a:r>
              <a:rPr lang="en-US" altLang="zh-CN" dirty="0">
                <a:solidFill>
                  <a:srgbClr val="DCDCAA"/>
                </a:solidFill>
                <a:latin typeface="Hack" charset="0"/>
              </a:rPr>
              <a:t>require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Hack" charset="0"/>
              </a:rPr>
              <a:t>'events'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) </a:t>
            </a:r>
          </a:p>
          <a:p>
            <a:r>
              <a:rPr lang="en-US" altLang="zh-CN" dirty="0">
                <a:solidFill>
                  <a:srgbClr val="6A9955"/>
                </a:solidFill>
                <a:latin typeface="Hack" charset="0"/>
              </a:rPr>
              <a:t>/** * Expose `Application` class. * Inherits from `</a:t>
            </a:r>
            <a:r>
              <a:rPr lang="en-US" altLang="zh-CN" dirty="0" err="1">
                <a:solidFill>
                  <a:srgbClr val="6A9955"/>
                </a:solidFill>
                <a:latin typeface="Hack" charset="0"/>
              </a:rPr>
              <a:t>Emitter.prototype</a:t>
            </a:r>
            <a:r>
              <a:rPr lang="en-US" altLang="zh-CN" dirty="0">
                <a:solidFill>
                  <a:srgbClr val="6A9955"/>
                </a:solidFill>
                <a:latin typeface="Hack" charset="0"/>
              </a:rPr>
              <a:t>`. */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Hack" charset="0"/>
              </a:rPr>
              <a:t>module</a:t>
            </a:r>
            <a:r>
              <a:rPr lang="en-US" altLang="zh-CN" dirty="0" err="1">
                <a:solidFill>
                  <a:srgbClr val="D4D4D4"/>
                </a:solidFill>
                <a:latin typeface="Hack" charset="0"/>
              </a:rPr>
              <a:t>.</a:t>
            </a:r>
            <a:r>
              <a:rPr lang="en-US" altLang="zh-CN" dirty="0" err="1">
                <a:solidFill>
                  <a:srgbClr val="4EC9B0"/>
                </a:solidFill>
                <a:latin typeface="Hack" charset="0"/>
              </a:rPr>
              <a:t>exports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= </a:t>
            </a:r>
            <a:r>
              <a:rPr lang="en-US" altLang="zh-CN" dirty="0">
                <a:solidFill>
                  <a:srgbClr val="569CD6"/>
                </a:solidFill>
                <a:latin typeface="Hack" charset="0"/>
              </a:rPr>
              <a:t>class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Hack" charset="0"/>
              </a:rPr>
              <a:t>Application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Hack" charset="0"/>
              </a:rPr>
              <a:t>extends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Hack" charset="0"/>
              </a:rPr>
              <a:t>Emitter</a:t>
            </a:r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… </a:t>
            </a:r>
          </a:p>
          <a:p>
            <a:r>
              <a:rPr lang="en-US" altLang="zh-CN" dirty="0">
                <a:solidFill>
                  <a:srgbClr val="D4D4D4"/>
                </a:solidFill>
                <a:latin typeface="Hack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7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常见问题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6048466" y="2529034"/>
            <a:ext cx="5613882" cy="2042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例一因为在监听函数 </a:t>
            </a:r>
            <a:r>
              <a:rPr lang="en-US" altLang="zh-CN" dirty="0">
                <a:solidFill>
                  <a:srgbClr val="34495E"/>
                </a:solidFill>
                <a:latin typeface="Source Sans Pro" charset="0"/>
              </a:rPr>
              <a:t>on 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里执行了 </a:t>
            </a:r>
            <a:r>
              <a:rPr lang="en-US" altLang="zh-CN" dirty="0">
                <a:solidFill>
                  <a:srgbClr val="34495E"/>
                </a:solidFill>
                <a:latin typeface="Source Sans Pro" charset="0"/>
              </a:rPr>
              <a:t>emit 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事件触发，会陷入死循环导致栈溢出</a:t>
            </a:r>
            <a:r>
              <a:rPr lang="zh-CN" altLang="en-US" dirty="0" smtClean="0">
                <a:solidFill>
                  <a:srgbClr val="34495E"/>
                </a:solidFill>
                <a:latin typeface="Source Sans Pro" charset="0"/>
              </a:rPr>
              <a:t>。</a:t>
            </a:r>
            <a:endParaRPr lang="en-US" altLang="zh-CN" dirty="0" smtClean="0">
              <a:solidFill>
                <a:srgbClr val="34495E"/>
              </a:solidFill>
              <a:latin typeface="Source Sans Pro" charset="0"/>
            </a:endParaRPr>
          </a:p>
          <a:p>
            <a:endParaRPr lang="en-US" altLang="zh-CN" dirty="0" smtClean="0">
              <a:solidFill>
                <a:srgbClr val="34495E"/>
              </a:solidFill>
              <a:latin typeface="Source Sans Pro" charset="0"/>
            </a:endParaRPr>
          </a:p>
          <a:p>
            <a:endParaRPr lang="zh-CN" altLang="en-US" dirty="0">
              <a:solidFill>
                <a:srgbClr val="34495E"/>
              </a:solidFill>
              <a:latin typeface="Source Sans Pro" charset="0"/>
            </a:endParaRPr>
          </a:p>
          <a:p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例二结果为只输出一次 </a:t>
            </a:r>
            <a:r>
              <a:rPr lang="en-US" altLang="zh-CN" dirty="0">
                <a:solidFill>
                  <a:srgbClr val="34495E"/>
                </a:solidFill>
                <a:latin typeface="Source Sans Pro" charset="0"/>
              </a:rPr>
              <a:t>test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，</a:t>
            </a:r>
            <a:r>
              <a:rPr lang="en-US" altLang="zh-CN" dirty="0" err="1">
                <a:solidFill>
                  <a:srgbClr val="34495E"/>
                </a:solidFill>
                <a:latin typeface="Source Sans Pro" charset="0"/>
              </a:rPr>
              <a:t>emitter.on</a:t>
            </a:r>
            <a:r>
              <a:rPr lang="en-US" altLang="zh-CN" dirty="0" smtClean="0">
                <a:solidFill>
                  <a:srgbClr val="34495E"/>
                </a:solidFill>
                <a:latin typeface="Source Sans Pro" charset="0"/>
              </a:rPr>
              <a:t>(‘test’, </a:t>
            </a:r>
            <a:r>
              <a:rPr lang="en-US" altLang="zh-CN" dirty="0">
                <a:solidFill>
                  <a:srgbClr val="34495E"/>
                </a:solidFill>
                <a:latin typeface="Source Sans Pro" charset="0"/>
              </a:rPr>
              <a:t>test); </a:t>
            </a:r>
            <a:r>
              <a:rPr lang="zh-CN" altLang="en-US" dirty="0" smtClean="0">
                <a:solidFill>
                  <a:srgbClr val="34495E"/>
                </a:solidFill>
                <a:latin typeface="Source Sans Pro" charset="0"/>
              </a:rPr>
              <a:t>这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行代码只是在当前的事件回调中添加了一个事件监听器</a:t>
            </a:r>
            <a:r>
              <a:rPr lang="zh-CN" altLang="en-US" dirty="0" smtClean="0">
                <a:solidFill>
                  <a:srgbClr val="34495E"/>
                </a:solidFill>
                <a:latin typeface="Source Sans Pro" charset="0"/>
              </a:rPr>
              <a:t>。但每次触发事件都会增加一次事件监听。</a:t>
            </a:r>
            <a:endParaRPr lang="zh-CN" altLang="en-US" b="0" i="0" dirty="0">
              <a:solidFill>
                <a:srgbClr val="34495E"/>
              </a:solidFill>
              <a:effectLst/>
              <a:latin typeface="Source Sans Pr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583" y="11192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循环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0" y="1754967"/>
            <a:ext cx="4789261" cy="473370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048466" y="5228491"/>
            <a:ext cx="5613882" cy="10390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(node:23957) </a:t>
            </a:r>
            <a:r>
              <a:rPr lang="en-US" altLang="zh-CN" dirty="0" err="1">
                <a:solidFill>
                  <a:schemeClr val="bg1"/>
                </a:solidFill>
              </a:rPr>
              <a:t>MaxListenersExceededWarning</a:t>
            </a:r>
            <a:r>
              <a:rPr lang="en-US" altLang="zh-CN" dirty="0">
                <a:solidFill>
                  <a:schemeClr val="bg1"/>
                </a:solidFill>
              </a:rPr>
              <a:t>: Possible </a:t>
            </a:r>
            <a:r>
              <a:rPr lang="en-US" altLang="zh-CN" dirty="0" err="1">
                <a:solidFill>
                  <a:schemeClr val="bg1"/>
                </a:solidFill>
              </a:rPr>
              <a:t>EventEmitter</a:t>
            </a:r>
            <a:r>
              <a:rPr lang="en-US" altLang="zh-CN" dirty="0">
                <a:solidFill>
                  <a:schemeClr val="bg1"/>
                </a:solidFill>
              </a:rPr>
              <a:t> memory leak detected. 11 event listeners added. Use </a:t>
            </a:r>
            <a:r>
              <a:rPr lang="en-US" altLang="zh-CN" dirty="0" err="1">
                <a:solidFill>
                  <a:schemeClr val="bg1"/>
                </a:solidFill>
              </a:rPr>
              <a:t>emitter.setMaxListeners</a:t>
            </a:r>
            <a:r>
              <a:rPr lang="en-US" altLang="zh-CN" dirty="0">
                <a:solidFill>
                  <a:schemeClr val="bg1"/>
                </a:solidFill>
              </a:rPr>
              <a:t>() to increase limit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5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lang="zh-CN" altLang="en-US" sz="2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60422" y="2106323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8" name="圆角矩形 7"/>
          <p:cNvSpPr/>
          <p:nvPr/>
        </p:nvSpPr>
        <p:spPr>
          <a:xfrm>
            <a:off x="4560422" y="2720505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9" name="圆角矩形 8"/>
          <p:cNvSpPr/>
          <p:nvPr/>
        </p:nvSpPr>
        <p:spPr>
          <a:xfrm>
            <a:off x="4560422" y="3334686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10" name="圆角矩形 9"/>
          <p:cNvSpPr/>
          <p:nvPr/>
        </p:nvSpPr>
        <p:spPr>
          <a:xfrm>
            <a:off x="4560422" y="3948868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11" name="椭圆 80"/>
          <p:cNvSpPr/>
          <p:nvPr/>
        </p:nvSpPr>
        <p:spPr bwMode="auto">
          <a:xfrm>
            <a:off x="4544962" y="206864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80"/>
          <p:cNvSpPr/>
          <p:nvPr/>
        </p:nvSpPr>
        <p:spPr bwMode="auto">
          <a:xfrm>
            <a:off x="4544962" y="268620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80"/>
          <p:cNvSpPr/>
          <p:nvPr/>
        </p:nvSpPr>
        <p:spPr bwMode="auto">
          <a:xfrm>
            <a:off x="4544962" y="33003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80"/>
          <p:cNvSpPr/>
          <p:nvPr/>
        </p:nvSpPr>
        <p:spPr bwMode="auto">
          <a:xfrm>
            <a:off x="4544962" y="392825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39"/>
          <p:cNvSpPr>
            <a:spLocks noChangeArrowheads="1"/>
          </p:cNvSpPr>
          <p:nvPr/>
        </p:nvSpPr>
        <p:spPr bwMode="auto">
          <a:xfrm>
            <a:off x="5694734" y="2076702"/>
            <a:ext cx="2594644" cy="43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kumimoji="1"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EventEmitter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7" name="矩形 39"/>
          <p:cNvSpPr>
            <a:spLocks noChangeArrowheads="1"/>
          </p:cNvSpPr>
          <p:nvPr/>
        </p:nvSpPr>
        <p:spPr bwMode="auto">
          <a:xfrm>
            <a:off x="5694734" y="2699860"/>
            <a:ext cx="2594644" cy="43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实现原理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8" name="矩形 39"/>
          <p:cNvSpPr>
            <a:spLocks noChangeArrowheads="1"/>
          </p:cNvSpPr>
          <p:nvPr/>
        </p:nvSpPr>
        <p:spPr bwMode="auto">
          <a:xfrm>
            <a:off x="5694734" y="3314838"/>
            <a:ext cx="2594644" cy="43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核心模块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9" name="矩形 39"/>
          <p:cNvSpPr>
            <a:spLocks noChangeArrowheads="1"/>
          </p:cNvSpPr>
          <p:nvPr/>
        </p:nvSpPr>
        <p:spPr bwMode="auto">
          <a:xfrm>
            <a:off x="5694734" y="3934901"/>
            <a:ext cx="2594644" cy="43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常见问题解决</a:t>
            </a: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0" name="MH_Others_1"/>
          <p:cNvSpPr txBox="1"/>
          <p:nvPr>
            <p:custDataLst>
              <p:tags r:id="rId1"/>
            </p:custDataLst>
          </p:nvPr>
        </p:nvSpPr>
        <p:spPr>
          <a:xfrm>
            <a:off x="2672754" y="2648068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1" name="MH_Others_2"/>
          <p:cNvSpPr txBox="1"/>
          <p:nvPr>
            <p:custDataLst>
              <p:tags r:id="rId2"/>
            </p:custDataLst>
          </p:nvPr>
        </p:nvSpPr>
        <p:spPr>
          <a:xfrm>
            <a:off x="2240706" y="3276395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84738" y="1874077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如今</a:t>
            </a:r>
            <a:r>
              <a:rPr lang="zh-CN" altLang="en-US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事件驱动的体系结构非常普遍，事件驱动的程序可以产生、检测和响应各种事件</a:t>
            </a:r>
            <a:r>
              <a:rPr lang="zh-CN" altLang="en-US" dirty="0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这样的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体系结构使我们能够创建高内聚低耦合的系统。事件表示某个动作的结果，可以定义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个或多个侦听器并对其做出反应。</a:t>
            </a:r>
            <a:endParaRPr lang="zh-CN" altLang="en-US" dirty="0">
              <a:solidFill>
                <a:srgbClr val="2B2B2B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的核心部分是事件驱动的</a:t>
            </a:r>
            <a:r>
              <a:rPr lang="zh-CN" altLang="en-US" dirty="0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，有许多模块都是依赖</a:t>
            </a:r>
            <a:r>
              <a:rPr lang="zh-CN" altLang="en-US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en-US" altLang="zh-CN" dirty="0" err="1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en-US" altLang="zh-CN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编写的</a:t>
            </a:r>
            <a:r>
              <a:rPr lang="zh-CN" altLang="en-US" dirty="0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。了解</a:t>
            </a:r>
            <a:r>
              <a:rPr lang="en-US" altLang="zh-CN" dirty="0" err="1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dirty="0" smtClean="0">
                <a:solidFill>
                  <a:srgbClr val="2B2B2B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的实现原理对这些模块的解读也会有很大帮助。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7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了解</a:t>
            </a:r>
            <a:r>
              <a:rPr kumimoji="1" lang="en-US" altLang="zh-CN" dirty="0" err="1" smtClean="0"/>
              <a:t>EventEmitter</a:t>
            </a:r>
            <a:endParaRPr kumimoji="1"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9725" y="1558975"/>
            <a:ext cx="74351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中一个很重要的模块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事件触发器），也称为发布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订阅模式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，为什么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说它重要，因为在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中绝大多数模块都依赖于此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，例如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Stream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除了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这些系统模块比较知名的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Express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Koa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框架中也能看到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的踪迹。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725" y="3951230"/>
            <a:ext cx="743512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与浏览器中的事件不同的是它不存在事件冒泡、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preventDefault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stopPropagation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等方法，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提供了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once()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removeListener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等方法来对事件进行监听移除。</a:t>
            </a:r>
          </a:p>
        </p:txBody>
      </p:sp>
      <p:sp>
        <p:nvSpPr>
          <p:cNvPr id="6" name="矩形 5"/>
          <p:cNvSpPr/>
          <p:nvPr/>
        </p:nvSpPr>
        <p:spPr>
          <a:xfrm>
            <a:off x="8334527" y="1409075"/>
            <a:ext cx="29176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rgbClr val="92D05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Node</a:t>
            </a:r>
            <a:endParaRPr lang="zh-CN" altLang="en-US" sz="8000" b="0" cap="none" spc="0" dirty="0">
              <a:ln w="0"/>
              <a:solidFill>
                <a:srgbClr val="92D05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84" y="3728800"/>
            <a:ext cx="3339777" cy="18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了解</a:t>
            </a:r>
            <a:r>
              <a:rPr kumimoji="1" lang="en-US" altLang="zh-CN" dirty="0" err="1" smtClean="0"/>
              <a:t>EventEmitter</a:t>
            </a:r>
            <a:endParaRPr kumimoji="1"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94479" y="1454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使用示例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02108" y="2968052"/>
            <a:ext cx="2568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实例化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指定事件注册监听器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触发对应事件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9" y="2158583"/>
            <a:ext cx="6909342" cy="36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4675" y="1479768"/>
            <a:ext cx="860435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事件驱动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的核心，怎么体现事件驱动呢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通常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一种最常见的形式就是回调，触发一次事件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然后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通过回调来接收一些处理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，这种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形式在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屡见不鲜。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例如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fs.readFile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(path, callback)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TCP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server.on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('data', callback)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回调函数模式让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可以处理异步操作。但是，为了适应回调函数，异步操作只能有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两个状态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：开始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和结束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660"/>
              </a:lnSpc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那些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多状态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的异步操作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（状态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，状态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，状态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），回调函数就会无法处理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，不得不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将异步操作拆开，分成多个阶段。每个阶段结束时，调用下一个回调函数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77" y="1214203"/>
            <a:ext cx="7482844" cy="4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6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事件驱动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75218" y="1737439"/>
            <a:ext cx="345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解决这个问题，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 Emitter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接口。通过事件，解决多状态异步操作的响应问题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6" y="852783"/>
            <a:ext cx="6071015" cy="59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6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同步还是异步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08336" y="116070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事件是否等于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336" y="5669037"/>
            <a:ext cx="8620674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6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当 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EventEmitter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对象触发事件时，所有绑定到该特定事件的函数都会被同步地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被调用的监听器返回的任何值都将被忽略和丢弃。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6" y="1837953"/>
            <a:ext cx="5782740" cy="3285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38" y="1837953"/>
            <a:ext cx="5393222" cy="3334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70494" y="1164750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63384"/>
                </a:solidFill>
                <a:latin typeface="SFMono-Regular" charset="0"/>
              </a:rPr>
              <a:t>深入思考，为什么事件回调要同步？异步了会有什么问题？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45163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同步还是异步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01582" y="1430525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竞态条件</a:t>
            </a:r>
            <a:r>
              <a:rPr lang="fr-F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(race condition)</a:t>
            </a:r>
            <a:endParaRPr lang="fr-FR" altLang="zh-CN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582" y="5323578"/>
            <a:ext cx="9696182" cy="144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条件会产生超出预期的情况，一般情况下我们都希望程序执行的结果是符合预期的，因此竞争条件是一种需要被避免的情形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去调用事件监听者，能够确保按照注册顺序去调用事件监听者，并且避免竞态条件和逻辑错误。</a:t>
            </a:r>
          </a:p>
          <a:p>
            <a:pPr>
              <a:lnSpc>
                <a:spcPts val="266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582" y="3185946"/>
            <a:ext cx="949172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竞争条件分为两类: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Synchronization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（同步）：两个或多个进程彼此之间存在内在的制约关系（前一个进程执行完，其他的进程才能执行）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660"/>
              </a:lnSpc>
              <a:buFont typeface="Arial" charset="0"/>
              <a:buChar char="•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Mutex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（互斥）：两个或多个进程彼此之间没有内在的制约关系，但是由于要抢占使用某个临界资源（不能被多个进程同时使用的资源，如打印机，变量）而产生制约关系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582" y="5546650"/>
            <a:ext cx="9696182" cy="39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6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582" y="2316543"/>
            <a:ext cx="969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竞态条件（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race condition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）指的是两个或者以上进程或者线程并发执行时，其最终的结果依赖于进程或者线程执行的精确时序。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365415" y="-750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44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异常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796816" y="2562729"/>
            <a:ext cx="3897443" cy="10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6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由于监听函数的执行是同步执行的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46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针对同步的代码可以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246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捕获到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59" y="1199212"/>
            <a:ext cx="5703505" cy="45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29784</TotalTime>
  <Words>1287</Words>
  <Application>Microsoft Macintosh PowerPoint</Application>
  <PresentationFormat>宽屏</PresentationFormat>
  <Paragraphs>166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Hack</vt:lpstr>
      <vt:lpstr>Microsoft YaHei</vt:lpstr>
      <vt:lpstr>SFMono-Regular</vt:lpstr>
      <vt:lpstr>Source Sans Pro</vt:lpstr>
      <vt:lpstr>ui-monospace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</dc:creator>
  <cp:lastModifiedBy>Microsoft Office 用户</cp:lastModifiedBy>
  <cp:revision>1760</cp:revision>
  <dcterms:created xsi:type="dcterms:W3CDTF">2019-10-28T14:47:00Z</dcterms:created>
  <dcterms:modified xsi:type="dcterms:W3CDTF">2022-08-02T04:34:37Z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