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78" r:id="rId3"/>
    <p:sldId id="293" r:id="rId4"/>
    <p:sldId id="269" r:id="rId5"/>
    <p:sldId id="279" r:id="rId6"/>
    <p:sldId id="280" r:id="rId7"/>
    <p:sldId id="284" r:id="rId8"/>
    <p:sldId id="294" r:id="rId9"/>
    <p:sldId id="295" r:id="rId10"/>
    <p:sldId id="296" r:id="rId11"/>
    <p:sldId id="292" r:id="rId12"/>
    <p:sldId id="286" r:id="rId13"/>
    <p:sldId id="298" r:id="rId14"/>
    <p:sldId id="299" r:id="rId15"/>
    <p:sldId id="290" r:id="rId16"/>
    <p:sldId id="287" r:id="rId17"/>
    <p:sldId id="283" r:id="rId18"/>
    <p:sldId id="291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681C9"/>
    <a:srgbClr val="57B413"/>
    <a:srgbClr val="F17E2F"/>
    <a:srgbClr val="46B214"/>
    <a:srgbClr val="43A911"/>
    <a:srgbClr val="FB6912"/>
    <a:srgbClr val="0D6CBB"/>
    <a:srgbClr val="FB071F"/>
    <a:srgbClr val="FC091F"/>
    <a:srgbClr val="0F7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63"/>
    <p:restoredTop sz="94728"/>
  </p:normalViewPr>
  <p:slideViewPr>
    <p:cSldViewPr snapToGrid="0" snapToObjects="1">
      <p:cViewPr>
        <p:scale>
          <a:sx n="112" d="100"/>
          <a:sy n="112" d="100"/>
        </p:scale>
        <p:origin x="400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E8B81-E111-FE4A-8D83-CEB593CC762C}" type="datetimeFigureOut">
              <a:rPr kumimoji="1" lang="zh-CN" altLang="en-US" smtClean="0"/>
              <a:t>2022/8/2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5DA2D-8EC1-D042-9E71-FE53ADF816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3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堆栈跟踪是基于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V8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的堆栈跟踪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5DA2D-8EC1-D042-9E71-FE53ADF8162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25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2022/8/2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27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2022/8/2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725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2022/8/2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0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2022/8/2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3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2022/8/2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2022/8/2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97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2022/8/2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60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2022/8/2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2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2022/8/2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35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2022/8/2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7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2022/8/2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96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5482-0B83-564D-AA70-CF8F26B6F715}" type="datetimeFigureOut">
              <a:rPr kumimoji="1" lang="zh-CN" altLang="en-US" smtClean="0"/>
              <a:t>2022/8/2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31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88501" y="2714657"/>
            <a:ext cx="3812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 smtClean="0">
                <a:latin typeface="微软雅黑"/>
                <a:ea typeface="微软雅黑"/>
                <a:cs typeface="YaHei IKEA"/>
              </a:rPr>
              <a:t>Node Errors</a:t>
            </a:r>
            <a:endParaRPr kumimoji="1" lang="zh-CN" altLang="en-US" sz="4000" b="1" dirty="0">
              <a:latin typeface="微软雅黑"/>
              <a:ea typeface="微软雅黑"/>
              <a:cs typeface="YaHei IK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0302" y="2545380"/>
            <a:ext cx="688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分享人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-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孙智鹏</a:t>
            </a:r>
            <a:endParaRPr kumimoji="1" lang="zh-CN" altLang="en-US" sz="1600" dirty="0">
              <a:solidFill>
                <a:srgbClr val="FFFFFF"/>
              </a:solidFill>
              <a:latin typeface="微软雅黑"/>
              <a:ea typeface="微软雅黑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13383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14288" y="6449790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8717F96-B5BD-6F45-B9DD-6C7F08187CFD}" type="slidenum">
              <a:rPr lang="zh-CN" altLang="en-US">
                <a:solidFill>
                  <a:srgbClr val="898989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eaLnBrk="1" hangingPunct="1"/>
              <a:t>10</a:t>
            </a:fld>
            <a:endParaRPr lang="zh-CN" altLang="en-US" dirty="0">
              <a:solidFill>
                <a:srgbClr val="89898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03632" y="347790"/>
            <a:ext cx="8229600" cy="39936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异常捕获</a:t>
            </a:r>
          </a:p>
        </p:txBody>
      </p:sp>
      <p:sp>
        <p:nvSpPr>
          <p:cNvPr id="5" name="矩形 4"/>
          <p:cNvSpPr/>
          <p:nvPr/>
        </p:nvSpPr>
        <p:spPr>
          <a:xfrm>
            <a:off x="427345" y="1306464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404040"/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EventEmitter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29"/>
            <a:ext cx="9144000" cy="507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459"/>
            <a:ext cx="9144000" cy="15254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7345" y="1847010"/>
            <a:ext cx="7163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当一个异步方法被一个 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EventEmitter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 对象调用时，错误会被分发到对象的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'error'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 事件上</a:t>
            </a:r>
          </a:p>
        </p:txBody>
      </p:sp>
      <p:sp>
        <p:nvSpPr>
          <p:cNvPr id="10" name="矩形 9"/>
          <p:cNvSpPr/>
          <p:nvPr/>
        </p:nvSpPr>
        <p:spPr>
          <a:xfrm>
            <a:off x="427345" y="5587871"/>
            <a:ext cx="733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注：对于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所有的 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EventEmitter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 对象，如果没有提供一个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'error'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 事件句柄，则错误会被抛出，并造成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Node.js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进程报告一个未处理的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异常且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随即崩溃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18" y="2449079"/>
            <a:ext cx="5433828" cy="297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14288" y="6449790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8717F96-B5BD-6F45-B9DD-6C7F08187CFD}" type="slidenum">
              <a:rPr lang="zh-CN" altLang="en-US">
                <a:solidFill>
                  <a:srgbClr val="898989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eaLnBrk="1" hangingPunct="1"/>
              <a:t>11</a:t>
            </a:fld>
            <a:endParaRPr lang="zh-CN" altLang="en-US" dirty="0">
              <a:solidFill>
                <a:srgbClr val="89898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03632" y="347790"/>
            <a:ext cx="8229600" cy="39936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异常捕获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29"/>
            <a:ext cx="9144000" cy="507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459"/>
            <a:ext cx="9144000" cy="15254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8998" y="1202592"/>
            <a:ext cx="397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process.on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('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uncaughtException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')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41293" y="35323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等待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内存上涨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83" y="1609502"/>
            <a:ext cx="7490910" cy="440960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7" y="5716753"/>
            <a:ext cx="7515962" cy="8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14288" y="6449790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8717F96-B5BD-6F45-B9DD-6C7F08187CFD}" type="slidenum">
              <a:rPr lang="zh-CN" altLang="en-US">
                <a:solidFill>
                  <a:srgbClr val="898989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eaLnBrk="1" hangingPunct="1"/>
              <a:t>12</a:t>
            </a:fld>
            <a:endParaRPr lang="zh-CN" altLang="en-US" dirty="0">
              <a:solidFill>
                <a:srgbClr val="89898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03632" y="347790"/>
            <a:ext cx="8229600" cy="39936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异常封装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29"/>
            <a:ext cx="9144000" cy="50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459"/>
            <a:ext cx="9144000" cy="1525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47" y="1817896"/>
            <a:ext cx="7885509" cy="16310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0269" y="1252678"/>
            <a:ext cx="106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Error 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类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0269" y="4119415"/>
            <a:ext cx="5523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error.stack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 属性是一个字符串，描述代码中 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Error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 被实例化的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位置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8201" y="4792387"/>
            <a:ext cx="6964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native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，表示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V8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引擎内部的调用（比如，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[].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forEach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internal/modules/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cjs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loader.js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表示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node.js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内部的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调用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/Users/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sunzp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/58/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技术分享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/node/node-demo/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stack.js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表示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一个用户程序或其依赖的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调用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0269" y="4476639"/>
            <a:ext cx="1328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位置信息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0269" y="5944905"/>
            <a:ext cx="73098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堆栈跟踪捕获的帧的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数量取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Error.stackTraceLimit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或当前事件循环中可用的帧数量的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最小值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7847" y="3697044"/>
            <a:ext cx="2856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堆栈跟踪是基于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的堆栈跟踪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6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14288" y="6449790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8717F96-B5BD-6F45-B9DD-6C7F08187CFD}" type="slidenum">
              <a:rPr lang="zh-CN" altLang="en-US">
                <a:solidFill>
                  <a:srgbClr val="898989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eaLnBrk="1" hangingPunct="1"/>
              <a:t>13</a:t>
            </a:fld>
            <a:endParaRPr lang="zh-CN" altLang="en-US" dirty="0">
              <a:solidFill>
                <a:srgbClr val="89898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03632" y="347790"/>
            <a:ext cx="8229600" cy="39936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异常封装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29"/>
            <a:ext cx="9144000" cy="50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459"/>
            <a:ext cx="9144000" cy="1525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" y="1828799"/>
            <a:ext cx="5499472" cy="431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32" y="1346204"/>
            <a:ext cx="5034668" cy="49445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49534" y="992601"/>
            <a:ext cx="2122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ib/internal/</a:t>
            </a:r>
            <a:r>
              <a:rPr kumimoji="1" lang="en-US" altLang="zh-CN" sz="1600" dirty="0" err="1" smtClean="0">
                <a:latin typeface="Microsoft YaHei" charset="-122"/>
                <a:ea typeface="Microsoft YaHei" charset="-122"/>
                <a:cs typeface="Microsoft YaHei" charset="-122"/>
              </a:rPr>
              <a:t>errors.js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800" y="1346204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Node 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错误类封装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14288" y="6449790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8717F96-B5BD-6F45-B9DD-6C7F08187CFD}" type="slidenum">
              <a:rPr lang="zh-CN" altLang="en-US">
                <a:solidFill>
                  <a:srgbClr val="898989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eaLnBrk="1" hangingPunct="1"/>
              <a:t>14</a:t>
            </a:fld>
            <a:endParaRPr lang="zh-CN" altLang="en-US" dirty="0">
              <a:solidFill>
                <a:srgbClr val="89898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03632" y="347790"/>
            <a:ext cx="8229600" cy="39936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异常封装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29"/>
            <a:ext cx="9144000" cy="50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459"/>
            <a:ext cx="9144000" cy="15254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1" y="931482"/>
            <a:ext cx="4342184" cy="57339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067" y="931482"/>
            <a:ext cx="4075561" cy="329338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28000" y="1168473"/>
            <a:ext cx="829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r>
              <a:rPr kumimoji="1" lang="en-US" altLang="zh-CN" sz="120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ib/</a:t>
            </a:r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fs.js</a:t>
            </a:r>
            <a:endParaRPr kumimoji="1" lang="zh-CN" altLang="en-US" sz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98532" y="4546600"/>
            <a:ext cx="37592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、注册错误类型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、注册错误信息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map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、区分错误类型，存入不同错误类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、导出错误类对象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、实例化具体错误类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98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14288" y="6449790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8717F96-B5BD-6F45-B9DD-6C7F08187CFD}" type="slidenum">
              <a:rPr lang="zh-CN" altLang="en-US">
                <a:solidFill>
                  <a:srgbClr val="898989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eaLnBrk="1" hangingPunct="1"/>
              <a:t>15</a:t>
            </a:fld>
            <a:endParaRPr lang="zh-CN" altLang="en-US" dirty="0">
              <a:solidFill>
                <a:srgbClr val="89898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03632" y="347790"/>
            <a:ext cx="8229600" cy="39936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异常封装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29"/>
            <a:ext cx="9144000" cy="50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459"/>
            <a:ext cx="9144000" cy="15254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5600" y="131117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系统错误处理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75" y="184077"/>
            <a:ext cx="5558971" cy="67392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15957" y="580288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Node-14.17.0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2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14288" y="6449790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8717F96-B5BD-6F45-B9DD-6C7F08187CFD}" type="slidenum">
              <a:rPr lang="zh-CN" altLang="en-US">
                <a:solidFill>
                  <a:srgbClr val="898989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eaLnBrk="1" hangingPunct="1"/>
              <a:t>16</a:t>
            </a:fld>
            <a:endParaRPr lang="zh-CN" altLang="en-US" dirty="0">
              <a:solidFill>
                <a:srgbClr val="89898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03632" y="347790"/>
            <a:ext cx="8229600" cy="39936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29"/>
            <a:ext cx="9144000" cy="50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459"/>
            <a:ext cx="9144000" cy="15254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8382" y="1240170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系统错误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处理流程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77" y="1635164"/>
            <a:ext cx="5517210" cy="488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38672" y="6425375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1C92C04-C118-DE40-A36A-C78E65BA3133}" type="slidenum">
              <a:rPr lang="zh-CN" altLang="en-US">
                <a:solidFill>
                  <a:srgbClr val="898989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eaLnBrk="1" hangingPunct="1"/>
              <a:t>17</a:t>
            </a:fld>
            <a:endParaRPr lang="zh-CN" altLang="en-US" dirty="0">
              <a:solidFill>
                <a:srgbClr val="89898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28016" y="368808"/>
            <a:ext cx="8229600" cy="5064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总结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29"/>
            <a:ext cx="9144000" cy="507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459"/>
            <a:ext cx="9144000" cy="1525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7687" y="1812471"/>
            <a:ext cx="7194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事件循环、异步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带来了极大的便利，同时异步错误处理也是程序中重要的一部分。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7686" y="3585120"/>
            <a:ext cx="66947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只处理已知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的、必须处理的异常、其他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异常继续向外抛出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不要轻易地丢弃一个异常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传递的过程中可以向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err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对象上添加属性，补充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上下文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对于引发异常的用户，返回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500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页面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其他用户不受影响，可以正常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访问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不影响整个进程的正常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运行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7686" y="30610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错误处理原则：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38672" y="6425375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1C92C04-C118-DE40-A36A-C78E65BA3133}" type="slidenum">
              <a:rPr lang="zh-CN" altLang="en-US">
                <a:solidFill>
                  <a:srgbClr val="898989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eaLnBrk="1" hangingPunct="1"/>
              <a:t>18</a:t>
            </a:fld>
            <a:endParaRPr lang="zh-CN" altLang="en-US" dirty="0">
              <a:solidFill>
                <a:srgbClr val="89898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28016" y="368808"/>
            <a:ext cx="8229600" cy="41859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参考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29"/>
            <a:ext cx="9144000" cy="507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459"/>
            <a:ext cx="9144000" cy="1525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4989" y="2534687"/>
            <a:ext cx="5202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Node.js</a:t>
            </a:r>
            <a:r>
              <a:rPr lang="nl-NL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Error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文档：http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://nodejs.cn/api/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errors.html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4989" y="1847766"/>
            <a:ext cx="64653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14.17.0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：https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://github.com/nodejs/node/tree/v14.17.0</a:t>
            </a:r>
          </a:p>
        </p:txBody>
      </p:sp>
      <p:sp>
        <p:nvSpPr>
          <p:cNvPr id="8" name="矩形 7"/>
          <p:cNvSpPr/>
          <p:nvPr/>
        </p:nvSpPr>
        <p:spPr>
          <a:xfrm>
            <a:off x="434989" y="3221608"/>
            <a:ext cx="5251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V8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堆栈跟踪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：https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://v8.dev/docs/stack-trace-api</a:t>
            </a:r>
          </a:p>
        </p:txBody>
      </p:sp>
    </p:spTree>
    <p:extLst>
      <p:ext uri="{BB962C8B-B14F-4D97-AF65-F5344CB8AC3E}">
        <p14:creationId xmlns:p14="http://schemas.microsoft.com/office/powerpoint/2010/main" val="4291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eaLnBrk="1" hangingPunct="1"/>
              <a:t>2</a:t>
            </a:fld>
            <a:endParaRPr lang="zh-CN" altLang="en-US" dirty="0">
              <a:solidFill>
                <a:srgbClr val="89898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91440" y="35998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0236BE2-1412-4183-83B2-1E49545D51A7}"/>
              </a:ext>
            </a:extLst>
          </p:cNvPr>
          <p:cNvSpPr txBox="1"/>
          <p:nvPr/>
        </p:nvSpPr>
        <p:spPr>
          <a:xfrm>
            <a:off x="4181608" y="1542103"/>
            <a:ext cx="3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异常分类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2E67B59-47C1-4080-BDCE-EEA3905CB0F6}"/>
              </a:ext>
            </a:extLst>
          </p:cNvPr>
          <p:cNvSpPr txBox="1"/>
          <p:nvPr/>
        </p:nvSpPr>
        <p:spPr>
          <a:xfrm>
            <a:off x="2604189" y="1542103"/>
            <a:ext cx="1508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Part 01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A499FB3-4F82-4608-A66D-D22A623F8A36}"/>
              </a:ext>
            </a:extLst>
          </p:cNvPr>
          <p:cNvSpPr txBox="1"/>
          <p:nvPr/>
        </p:nvSpPr>
        <p:spPr>
          <a:xfrm>
            <a:off x="2609689" y="2673197"/>
            <a:ext cx="1508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Part 02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F840F37-1593-4AEF-B970-F96C51722993}"/>
              </a:ext>
            </a:extLst>
          </p:cNvPr>
          <p:cNvSpPr txBox="1"/>
          <p:nvPr/>
        </p:nvSpPr>
        <p:spPr>
          <a:xfrm>
            <a:off x="4187108" y="3803636"/>
            <a:ext cx="3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异常封装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8D10B15-B64E-49B3-8BDD-821CAB1D62EB}"/>
              </a:ext>
            </a:extLst>
          </p:cNvPr>
          <p:cNvSpPr txBox="1"/>
          <p:nvPr/>
        </p:nvSpPr>
        <p:spPr>
          <a:xfrm>
            <a:off x="2609689" y="3803636"/>
            <a:ext cx="1508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Part 03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B82EBBE-9770-4A15-A230-731468021D85}"/>
              </a:ext>
            </a:extLst>
          </p:cNvPr>
          <p:cNvSpPr txBox="1"/>
          <p:nvPr/>
        </p:nvSpPr>
        <p:spPr>
          <a:xfrm>
            <a:off x="4187108" y="4934076"/>
            <a:ext cx="3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总结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D020C6C-50F7-4926-B521-781C741CBC1C}"/>
              </a:ext>
            </a:extLst>
          </p:cNvPr>
          <p:cNvSpPr txBox="1"/>
          <p:nvPr/>
        </p:nvSpPr>
        <p:spPr>
          <a:xfrm>
            <a:off x="2609689" y="4934076"/>
            <a:ext cx="1508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Part 04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F840F37-1593-4AEF-B970-F96C51722993}"/>
              </a:ext>
            </a:extLst>
          </p:cNvPr>
          <p:cNvSpPr txBox="1"/>
          <p:nvPr/>
        </p:nvSpPr>
        <p:spPr>
          <a:xfrm>
            <a:off x="4181608" y="2673197"/>
            <a:ext cx="3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异常捕获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29"/>
            <a:ext cx="9144000" cy="507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459"/>
            <a:ext cx="9144000" cy="1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14288" y="6449790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8717F96-B5BD-6F45-B9DD-6C7F08187CFD}" type="slidenum">
              <a:rPr lang="zh-CN" altLang="en-US">
                <a:solidFill>
                  <a:srgbClr val="898989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eaLnBrk="1" hangingPunct="1"/>
              <a:t>3</a:t>
            </a:fld>
            <a:endParaRPr lang="zh-CN" altLang="en-US" dirty="0">
              <a:solidFill>
                <a:srgbClr val="89898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03632" y="347790"/>
            <a:ext cx="8229600" cy="39936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异常分类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29"/>
            <a:ext cx="9144000" cy="50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459"/>
            <a:ext cx="9144000" cy="1525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125" y="1159277"/>
            <a:ext cx="4574552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软件程序中，我们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可以大致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将错误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分为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两大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类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内部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错误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外部错误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125" y="4461669"/>
            <a:ext cx="4572000" cy="15261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外部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错误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正确编写的程序在运行时产生的错误。它并不是程序本身的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bug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，更多是一些外部原因导致的问题，比如请求超时、服务器返回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500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、内存不足</a:t>
            </a:r>
          </a:p>
        </p:txBody>
      </p:sp>
      <p:sp>
        <p:nvSpPr>
          <p:cNvPr id="7" name="矩形 6"/>
          <p:cNvSpPr/>
          <p:nvPr/>
        </p:nvSpPr>
        <p:spPr>
          <a:xfrm>
            <a:off x="323125" y="2256475"/>
            <a:ext cx="4572000" cy="18955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内部错误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是指程序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里的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bug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。比如传参类型错误、读取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undefined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的一个属性等。这类问题跟你选择的开发语言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、是否熟练、系统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复杂度等因素息息相关，虽然无法避免，但可以通过修改代码来修复它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827" y="2266437"/>
            <a:ext cx="3694443" cy="24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eaLnBrk="1" hangingPunct="1"/>
              <a:t>4</a:t>
            </a:fld>
            <a:endParaRPr lang="zh-CN" altLang="en-US" dirty="0">
              <a:solidFill>
                <a:srgbClr val="89898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299022"/>
            <a:ext cx="8229600" cy="42911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异常分类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3812" y="1166192"/>
            <a:ext cx="180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JavaScript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错误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3812" y="164235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EvalError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0472" y="3459916"/>
            <a:ext cx="144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SyntaxError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2141" y="513288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RangeError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29"/>
            <a:ext cx="9144000" cy="5075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459"/>
            <a:ext cx="9144000" cy="1525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672208" y="1665903"/>
            <a:ext cx="18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ReferenceError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72208" y="3428967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TypeError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36745" y="506721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URIError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2" y="2132850"/>
            <a:ext cx="3878056" cy="117377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3" y="3864189"/>
            <a:ext cx="3878056" cy="114324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77" y="5625256"/>
            <a:ext cx="4250840" cy="72506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208" y="2142758"/>
            <a:ext cx="4420093" cy="10916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45" y="3906913"/>
            <a:ext cx="4155579" cy="1070377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45" y="5482741"/>
            <a:ext cx="2578455" cy="10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08192" y="6410165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2BDE5DF-2FCE-5443-AFB0-223D2627E1E9}" type="slidenum">
              <a:rPr lang="zh-CN" altLang="en-US">
                <a:solidFill>
                  <a:srgbClr val="898989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eaLnBrk="1" hangingPunct="1"/>
              <a:t>5</a:t>
            </a:fld>
            <a:endParaRPr lang="zh-CN" altLang="en-US" dirty="0">
              <a:solidFill>
                <a:srgbClr val="89898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0" y="371475"/>
            <a:ext cx="8229600" cy="38205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异常分类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812" y="11661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底层系统错误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811" y="28984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自定义错误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6798" y="29773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断言错误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29"/>
            <a:ext cx="9144000" cy="507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459"/>
            <a:ext cx="9144000" cy="15254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72" y="1519778"/>
            <a:ext cx="6235385" cy="13058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11" y="3502469"/>
            <a:ext cx="4312987" cy="214627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87" y="3506544"/>
            <a:ext cx="4404313" cy="13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34658" y="6418897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7F81201-28DF-034C-BAC9-90E94B3081DB}" type="slidenum">
              <a:rPr lang="zh-CN" altLang="en-US">
                <a:solidFill>
                  <a:srgbClr val="898989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eaLnBrk="1" hangingPunct="1"/>
              <a:t>6</a:t>
            </a:fld>
            <a:endParaRPr lang="zh-CN" altLang="en-US" dirty="0">
              <a:solidFill>
                <a:srgbClr val="89898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6466" y="371475"/>
            <a:ext cx="8229600" cy="42439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异常分类</a:t>
            </a:r>
          </a:p>
        </p:txBody>
      </p:sp>
      <p:sp>
        <p:nvSpPr>
          <p:cNvPr id="6" name="TextBox 61"/>
          <p:cNvSpPr txBox="1"/>
          <p:nvPr/>
        </p:nvSpPr>
        <p:spPr>
          <a:xfrm>
            <a:off x="999570" y="1287245"/>
            <a:ext cx="7146933" cy="2880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标准的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JavaScript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错误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由底层操作系触发的系统错误，例如试图打开不存在的文件、或试图使用已关闭的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socket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发送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由应用程序代码触发的用户自定义的错误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断言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错误，当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Node.js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检测到不应该发生的异常逻辑时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触发，这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类错误通常来自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assert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9570" y="4970107"/>
            <a:ext cx="7712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所有由 Node.js 引起的 JavaScript 错误与系统错误都继承自或实例化自标准的 JavaScript &lt;Error&gt; 类，且保证至少提供类中的属性。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29"/>
            <a:ext cx="9144000" cy="507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459"/>
            <a:ext cx="9144000" cy="1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7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053" y="1338375"/>
            <a:ext cx="6014469" cy="3212698"/>
          </a:xfrm>
          <a:prstGeom prst="rect">
            <a:avLst/>
          </a:prstGeom>
        </p:spPr>
      </p:pic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14288" y="6449790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8717F96-B5BD-6F45-B9DD-6C7F08187CFD}" type="slidenum">
              <a:rPr lang="zh-CN" altLang="en-US">
                <a:solidFill>
                  <a:srgbClr val="898989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eaLnBrk="1" hangingPunct="1"/>
              <a:t>7</a:t>
            </a:fld>
            <a:endParaRPr lang="zh-CN" altLang="en-US" dirty="0">
              <a:solidFill>
                <a:srgbClr val="89898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03632" y="347790"/>
            <a:ext cx="8229600" cy="39936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异常捕获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29"/>
            <a:ext cx="9144000" cy="507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459"/>
            <a:ext cx="9144000" cy="15254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97311" y="1639683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lib/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querystring.js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4867" y="1583866"/>
            <a:ext cx="25074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t</a:t>
            </a:r>
            <a:r>
              <a:rPr lang="en-US" altLang="zh-CN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ry</a:t>
            </a:r>
            <a:r>
              <a:rPr lang="mr-IN" altLang="zh-CN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r>
              <a:rPr lang="en-US" altLang="zh-CN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catch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所有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JavaScript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错误都会被作为异常处理，异常会立即产生并使用标准的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JavaScript throw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 机制抛出一个错误</a:t>
            </a:r>
          </a:p>
        </p:txBody>
      </p:sp>
      <p:sp>
        <p:nvSpPr>
          <p:cNvPr id="16" name="矩形 15"/>
          <p:cNvSpPr/>
          <p:nvPr/>
        </p:nvSpPr>
        <p:spPr>
          <a:xfrm>
            <a:off x="414867" y="5402780"/>
            <a:ext cx="81153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个问题是：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try catch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代码块是同步的，对于异步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API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发生的错误，它不能捕获到</a:t>
            </a:r>
            <a:r>
              <a:rPr lang="zh-CN" altLang="en-US" sz="1600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03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14288" y="6449790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8717F96-B5BD-6F45-B9DD-6C7F08187CFD}" type="slidenum">
              <a:rPr lang="zh-CN" altLang="en-US">
                <a:solidFill>
                  <a:srgbClr val="898989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eaLnBrk="1" hangingPunct="1"/>
              <a:t>8</a:t>
            </a:fld>
            <a:endParaRPr lang="zh-CN" altLang="en-US" dirty="0">
              <a:solidFill>
                <a:srgbClr val="89898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03632" y="347790"/>
            <a:ext cx="8229600" cy="39936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异常捕获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29"/>
            <a:ext cx="9144000" cy="507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459"/>
            <a:ext cx="9144000" cy="15254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" y="1098865"/>
            <a:ext cx="4895984" cy="318348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9429" y="4651424"/>
            <a:ext cx="487004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异步任务是通过事件队列来实现的，每次从事件队列中取出一个函数来执行时，实际上这个函数是在调用栈的最顶层执行的，如果它抛出了一个异常，也是无法沿着调用栈回溯到这个异步任务的创建者的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103" y="2015149"/>
            <a:ext cx="4799985" cy="26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6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14288" y="6449790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8717F96-B5BD-6F45-B9DD-6C7F08187CFD}" type="slidenum">
              <a:rPr lang="zh-CN" altLang="en-US">
                <a:solidFill>
                  <a:srgbClr val="898989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eaLnBrk="1" hangingPunct="1"/>
              <a:t>9</a:t>
            </a:fld>
            <a:endParaRPr lang="zh-CN" altLang="en-US" dirty="0">
              <a:solidFill>
                <a:srgbClr val="89898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03632" y="347790"/>
            <a:ext cx="8229600" cy="39936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异常捕获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29"/>
            <a:ext cx="9144000" cy="507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459"/>
            <a:ext cx="9144000" cy="1525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4868" y="1851720"/>
            <a:ext cx="72728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在处理异常上形成了一种约定，将异常作为回调函数的第一个实参传回，如果为空值，则表明异步调用没有异常抛出。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——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深入浅出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Node.js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第四章</a:t>
            </a:r>
          </a:p>
        </p:txBody>
      </p:sp>
      <p:sp>
        <p:nvSpPr>
          <p:cNvPr id="3" name="矩形 2"/>
          <p:cNvSpPr/>
          <p:nvPr/>
        </p:nvSpPr>
        <p:spPr>
          <a:xfrm>
            <a:off x="257774" y="1261176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dirty="0">
                <a:solidFill>
                  <a:srgbClr val="4B4B4B"/>
                </a:solidFill>
                <a:latin typeface="PingFang SC" charset="-122"/>
              </a:rPr>
              <a:t> </a:t>
            </a:r>
            <a:r>
              <a:rPr lang="nl-NL" altLang="zh-CN" b="1" dirty="0" err="1">
                <a:solidFill>
                  <a:srgbClr val="4B4B4B"/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Node.js</a:t>
            </a:r>
            <a:r>
              <a:rPr lang="nl-NL" altLang="zh-CN" b="1" dirty="0">
                <a:solidFill>
                  <a:srgbClr val="4B4B4B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nl-NL" b="1" dirty="0">
                <a:solidFill>
                  <a:srgbClr val="4B4B4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式回调</a:t>
            </a:r>
            <a:endParaRPr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74" y="2706465"/>
            <a:ext cx="5837129" cy="32999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33" y="2637730"/>
            <a:ext cx="4918168" cy="348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7135</TotalTime>
  <Words>721</Words>
  <Application>Microsoft Macintosh PowerPoint</Application>
  <PresentationFormat>全屏显示(4:3)</PresentationFormat>
  <Paragraphs>107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Calibri</vt:lpstr>
      <vt:lpstr>DengXian</vt:lpstr>
      <vt:lpstr>Microsoft YaHei</vt:lpstr>
      <vt:lpstr>PingFang SC</vt:lpstr>
      <vt:lpstr>YaHei IKEA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58赶集网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本荣</dc:creator>
  <cp:lastModifiedBy>Microsoft Office 用户</cp:lastModifiedBy>
  <cp:revision>121</cp:revision>
  <dcterms:created xsi:type="dcterms:W3CDTF">2016-05-11T01:52:56Z</dcterms:created>
  <dcterms:modified xsi:type="dcterms:W3CDTF">2022-08-02T04:33:30Z</dcterms:modified>
</cp:coreProperties>
</file>