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92" r:id="rId5"/>
    <p:sldId id="263" r:id="rId6"/>
    <p:sldId id="257" r:id="rId7"/>
    <p:sldId id="258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84" r:id="rId16"/>
    <p:sldId id="285" r:id="rId17"/>
    <p:sldId id="286" r:id="rId18"/>
    <p:sldId id="287" r:id="rId19"/>
    <p:sldId id="294" r:id="rId20"/>
    <p:sldId id="295" r:id="rId21"/>
    <p:sldId id="296" r:id="rId22"/>
    <p:sldId id="297" r:id="rId23"/>
    <p:sldId id="270" r:id="rId24"/>
    <p:sldId id="271" r:id="rId25"/>
    <p:sldId id="272" r:id="rId26"/>
    <p:sldId id="273" r:id="rId27"/>
    <p:sldId id="274" r:id="rId28"/>
    <p:sldId id="298" r:id="rId29"/>
    <p:sldId id="299" r:id="rId30"/>
    <p:sldId id="300" r:id="rId31"/>
    <p:sldId id="301" r:id="rId32"/>
    <p:sldId id="275" r:id="rId33"/>
    <p:sldId id="276" r:id="rId34"/>
    <p:sldId id="277" r:id="rId35"/>
    <p:sldId id="278" r:id="rId36"/>
    <p:sldId id="279" r:id="rId37"/>
    <p:sldId id="307" r:id="rId38"/>
    <p:sldId id="280" r:id="rId39"/>
    <p:sldId id="281" r:id="rId40"/>
    <p:sldId id="282" r:id="rId41"/>
    <p:sldId id="283" r:id="rId42"/>
    <p:sldId id="302" r:id="rId43"/>
    <p:sldId id="303" r:id="rId44"/>
    <p:sldId id="304" r:id="rId45"/>
    <p:sldId id="305" r:id="rId46"/>
    <p:sldId id="306" r:id="rId47"/>
    <p:sldId id="293" r:id="rId4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4660"/>
  </p:normalViewPr>
  <p:slideViewPr>
    <p:cSldViewPr>
      <p:cViewPr varScale="1">
        <p:scale>
          <a:sx n="108" d="100"/>
          <a:sy n="108" d="100"/>
        </p:scale>
        <p:origin x="1104" y="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amisis\Desktop\崔老师的PPT\bghome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9" descr="PPECLOGO-eff-5-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66680">
            <a:off x="5282745" y="3595961"/>
            <a:ext cx="4811136" cy="4411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9" descr="PPECLOGO-eff-5-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45505">
            <a:off x="-244322" y="5357716"/>
            <a:ext cx="1858070" cy="173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9" descr="PPECLOGO-eff-5-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8937">
            <a:off x="8071205" y="5777089"/>
            <a:ext cx="1197898" cy="114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9" descr="PPECLOGO-eff-5-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37630">
            <a:off x="5302353" y="5972506"/>
            <a:ext cx="1146083" cy="1050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9" descr="PPECLOGO-eff-5-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91044">
            <a:off x="980959" y="5694799"/>
            <a:ext cx="1858070" cy="173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3728" y="4581128"/>
            <a:ext cx="6387027" cy="821682"/>
          </a:xfrm>
        </p:spPr>
        <p:txBody>
          <a:bodyPr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noProof="0" dirty="0"/>
              <a:t>按一下以編輯母片標題樣式</a:t>
            </a:r>
            <a:endParaRPr lang="zh-CN" alt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83969" y="5445224"/>
            <a:ext cx="4231672" cy="530224"/>
          </a:xfrm>
        </p:spPr>
        <p:txBody>
          <a:bodyPr/>
          <a:lstStyle>
            <a:lvl1pPr marL="0" indent="0" algn="r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2864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句話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BED0FA4-705B-4BF4-A5CA-95ECC8463148}" type="datetimeFigureOut">
              <a:rPr lang="zh-TW" altLang="en-US">
                <a:solidFill>
                  <a:srgbClr val="3D3F41"/>
                </a:solidFill>
              </a:rPr>
              <a:pPr/>
              <a:t>2017/12/27</a:t>
            </a:fld>
            <a:endParaRPr lang="zh-TW" altLang="en-US">
              <a:solidFill>
                <a:srgbClr val="3D3F41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TW" altLang="en-US">
              <a:solidFill>
                <a:srgbClr val="3D3F41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089DCB4-2C1C-4490-84FF-842C45D083F0}" type="slidenum">
              <a:rPr lang="zh-TW" altLang="en-US">
                <a:solidFill>
                  <a:srgbClr val="3D3F41"/>
                </a:solidFill>
              </a:rPr>
              <a:pPr/>
              <a:t>‹#›</a:t>
            </a:fld>
            <a:endParaRPr lang="zh-TW" altLang="en-US">
              <a:solidFill>
                <a:srgbClr val="3D3F41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3356992"/>
            <a:ext cx="9143708" cy="223224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492" y="1028922"/>
            <a:ext cx="7887027" cy="1861801"/>
          </a:xfrm>
        </p:spPr>
        <p:txBody>
          <a:bodyPr anchor="ctr"/>
          <a:lstStyle>
            <a:lvl1pPr>
              <a:defRPr sz="4499" b="1">
                <a:solidFill>
                  <a:srgbClr val="04AE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727" y="4589464"/>
            <a:ext cx="7887027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342809" indent="0">
              <a:buNone/>
              <a:defRPr sz="1500"/>
            </a:lvl2pPr>
            <a:lvl3pPr marL="685617" indent="0">
              <a:buNone/>
              <a:defRPr sz="1350"/>
            </a:lvl3pPr>
            <a:lvl4pPr marL="1028426" indent="0">
              <a:buNone/>
              <a:defRPr sz="1200"/>
            </a:lvl4pPr>
            <a:lvl5pPr marL="1371234" indent="0">
              <a:buNone/>
              <a:defRPr sz="1200"/>
            </a:lvl5pPr>
            <a:lvl6pPr marL="1714043" indent="0">
              <a:buNone/>
              <a:defRPr sz="1200"/>
            </a:lvl6pPr>
            <a:lvl7pPr marL="2056851" indent="0">
              <a:buNone/>
              <a:defRPr sz="1200"/>
            </a:lvl7pPr>
            <a:lvl8pPr marL="2399660" indent="0">
              <a:buNone/>
              <a:defRPr sz="1200"/>
            </a:lvl8pPr>
            <a:lvl9pPr marL="2742468" indent="0">
              <a:buNone/>
              <a:defRPr sz="12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52400" y="3509392"/>
            <a:ext cx="9143708" cy="2232248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12" name="TextBox 13"/>
          <p:cNvSpPr txBox="1"/>
          <p:nvPr userDrawn="1"/>
        </p:nvSpPr>
        <p:spPr>
          <a:xfrm>
            <a:off x="647492" y="36635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4AEDA"/>
                </a:solidFill>
                <a:latin typeface="Arial Black" panose="020B0A04020102020204" pitchFamily="34" charset="0"/>
              </a:rPr>
              <a:t>“</a:t>
            </a:r>
          </a:p>
        </p:txBody>
      </p:sp>
      <p:sp>
        <p:nvSpPr>
          <p:cNvPr id="13" name="TextBox 14"/>
          <p:cNvSpPr txBox="1"/>
          <p:nvPr userDrawn="1"/>
        </p:nvSpPr>
        <p:spPr>
          <a:xfrm>
            <a:off x="7901886" y="292461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4AEDA"/>
                </a:solidFill>
                <a:latin typeface="Arial Black" panose="020B0A040201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146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1句話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BED0FA4-705B-4BF4-A5CA-95ECC8463148}" type="datetimeFigureOut">
              <a:rPr lang="zh-TW" altLang="en-US">
                <a:solidFill>
                  <a:srgbClr val="3D3F41"/>
                </a:solidFill>
              </a:rPr>
              <a:pPr/>
              <a:t>2017/12/27</a:t>
            </a:fld>
            <a:endParaRPr lang="zh-TW" altLang="en-US">
              <a:solidFill>
                <a:srgbClr val="3D3F41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TW" altLang="en-US">
              <a:solidFill>
                <a:srgbClr val="3D3F41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089DCB4-2C1C-4490-84FF-842C45D083F0}" type="slidenum">
              <a:rPr lang="zh-TW" altLang="en-US">
                <a:solidFill>
                  <a:srgbClr val="3D3F41"/>
                </a:solidFill>
              </a:rPr>
              <a:pPr/>
              <a:t>‹#›</a:t>
            </a:fld>
            <a:endParaRPr lang="zh-TW" altLang="en-US">
              <a:solidFill>
                <a:srgbClr val="3D3F4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492" y="1028922"/>
            <a:ext cx="7887027" cy="1861801"/>
          </a:xfrm>
        </p:spPr>
        <p:txBody>
          <a:bodyPr anchor="ctr"/>
          <a:lstStyle>
            <a:lvl1pPr>
              <a:defRPr sz="4499" b="1">
                <a:solidFill>
                  <a:srgbClr val="04AE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727" y="4589464"/>
            <a:ext cx="7887027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342809" indent="0">
              <a:buNone/>
              <a:defRPr sz="1500"/>
            </a:lvl2pPr>
            <a:lvl3pPr marL="685617" indent="0">
              <a:buNone/>
              <a:defRPr sz="1350"/>
            </a:lvl3pPr>
            <a:lvl4pPr marL="1028426" indent="0">
              <a:buNone/>
              <a:defRPr sz="1200"/>
            </a:lvl4pPr>
            <a:lvl5pPr marL="1371234" indent="0">
              <a:buNone/>
              <a:defRPr sz="1200"/>
            </a:lvl5pPr>
            <a:lvl6pPr marL="1714043" indent="0">
              <a:buNone/>
              <a:defRPr sz="1200"/>
            </a:lvl6pPr>
            <a:lvl7pPr marL="2056851" indent="0">
              <a:buNone/>
              <a:defRPr sz="1200"/>
            </a:lvl7pPr>
            <a:lvl8pPr marL="2399660" indent="0">
              <a:buNone/>
              <a:defRPr sz="1200"/>
            </a:lvl8pPr>
            <a:lvl9pPr marL="2742468" indent="0">
              <a:buNone/>
              <a:defRPr sz="12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9" name="文字方塊 8"/>
          <p:cNvSpPr txBox="1"/>
          <p:nvPr userDrawn="1"/>
        </p:nvSpPr>
        <p:spPr>
          <a:xfrm rot="16200000">
            <a:off x="7251053" y="1605880"/>
            <a:ext cx="3152357" cy="707886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rtlCol="0">
            <a:spAutoFit/>
          </a:bodyPr>
          <a:lstStyle/>
          <a:p>
            <a:pPr algn="r"/>
            <a:r>
              <a:rPr lang="en-US" altLang="zh-TW" sz="4000" dirty="0">
                <a:solidFill>
                  <a:srgbClr val="FFC000">
                    <a:lumMod val="40000"/>
                    <a:lumOff val="60000"/>
                  </a:srgbClr>
                </a:solidFill>
                <a:latin typeface="Berlin Sans FB" panose="020E0602020502020306" pitchFamily="34" charset="0"/>
                <a:ea typeface="Adobe 繁黑體 Std B" pitchFamily="34" charset="-120"/>
              </a:rPr>
              <a:t>Management</a:t>
            </a:r>
            <a:endParaRPr lang="zh-TW" altLang="en-US" sz="4000" dirty="0">
              <a:solidFill>
                <a:srgbClr val="FFC000">
                  <a:lumMod val="40000"/>
                  <a:lumOff val="60000"/>
                </a:srgbClr>
              </a:solidFill>
              <a:latin typeface="Berlin Sans FB" panose="020E0602020502020306" pitchFamily="34" charset="0"/>
              <a:ea typeface="Adobe 繁黑體 Std B" pitchFamily="34" charset="-120"/>
            </a:endParaRPr>
          </a:p>
        </p:txBody>
      </p:sp>
      <p:sp>
        <p:nvSpPr>
          <p:cNvPr id="11" name="文字方塊 10"/>
          <p:cNvSpPr txBox="1"/>
          <p:nvPr userDrawn="1"/>
        </p:nvSpPr>
        <p:spPr>
          <a:xfrm rot="16200000">
            <a:off x="7155449" y="1402553"/>
            <a:ext cx="3455317" cy="769441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rtlCol="0">
            <a:spAutoFit/>
          </a:bodyPr>
          <a:lstStyle/>
          <a:p>
            <a:pPr algn="r"/>
            <a:r>
              <a:rPr lang="en-US" altLang="zh-TW" sz="4400" dirty="0">
                <a:solidFill>
                  <a:srgbClr val="70DEFC"/>
                </a:solidFill>
                <a:latin typeface="Berlin Sans FB" panose="020E0602020502020306" pitchFamily="34" charset="0"/>
                <a:ea typeface="Adobe 繁黑體 Std B" pitchFamily="34" charset="-120"/>
              </a:rPr>
              <a:t>Management</a:t>
            </a:r>
            <a:endParaRPr lang="zh-TW" altLang="en-US" sz="4400" dirty="0">
              <a:solidFill>
                <a:srgbClr val="70DEFC"/>
              </a:solidFill>
              <a:latin typeface="Berlin Sans FB" panose="020E0602020502020306" pitchFamily="34" charset="0"/>
              <a:ea typeface="Adobe 繁黑體 Std B" pitchFamily="34" charset="-120"/>
            </a:endParaRPr>
          </a:p>
        </p:txBody>
      </p:sp>
      <p:sp>
        <p:nvSpPr>
          <p:cNvPr id="12" name="TextBox 13"/>
          <p:cNvSpPr txBox="1"/>
          <p:nvPr userDrawn="1"/>
        </p:nvSpPr>
        <p:spPr>
          <a:xfrm>
            <a:off x="647492" y="36635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4AEDA"/>
                </a:solidFill>
                <a:latin typeface="Arial Black" panose="020B0A04020102020204" pitchFamily="34" charset="0"/>
              </a:rPr>
              <a:t>“</a:t>
            </a:r>
          </a:p>
        </p:txBody>
      </p:sp>
      <p:sp>
        <p:nvSpPr>
          <p:cNvPr id="13" name="TextBox 14"/>
          <p:cNvSpPr txBox="1"/>
          <p:nvPr userDrawn="1"/>
        </p:nvSpPr>
        <p:spPr>
          <a:xfrm>
            <a:off x="7901886" y="292461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4AEDA"/>
                </a:solidFill>
                <a:latin typeface="Arial Black" panose="020B0A040201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733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句話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BED0FA4-705B-4BF4-A5CA-95ECC8463148}" type="datetimeFigureOut">
              <a:rPr lang="zh-TW" altLang="en-US">
                <a:solidFill>
                  <a:srgbClr val="3D3F41"/>
                </a:solidFill>
              </a:rPr>
              <a:pPr/>
              <a:t>2017/12/27</a:t>
            </a:fld>
            <a:endParaRPr lang="zh-TW" altLang="en-US">
              <a:solidFill>
                <a:srgbClr val="3D3F41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TW" altLang="en-US">
              <a:solidFill>
                <a:srgbClr val="3D3F41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089DCB4-2C1C-4490-84FF-842C45D083F0}" type="slidenum">
              <a:rPr lang="zh-TW" altLang="en-US">
                <a:solidFill>
                  <a:srgbClr val="3D3F41"/>
                </a:solidFill>
              </a:rPr>
              <a:pPr/>
              <a:t>‹#›</a:t>
            </a:fld>
            <a:endParaRPr lang="zh-TW" altLang="en-US">
              <a:solidFill>
                <a:srgbClr val="3D3F4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727" y="1709740"/>
            <a:ext cx="7887027" cy="2852737"/>
          </a:xfrm>
        </p:spPr>
        <p:txBody>
          <a:bodyPr anchor="b"/>
          <a:lstStyle>
            <a:lvl1pPr>
              <a:defRPr sz="4499" b="1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727" y="4589464"/>
            <a:ext cx="7887027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342809" indent="0">
              <a:buNone/>
              <a:defRPr sz="1500"/>
            </a:lvl2pPr>
            <a:lvl3pPr marL="685617" indent="0">
              <a:buNone/>
              <a:defRPr sz="1350"/>
            </a:lvl3pPr>
            <a:lvl4pPr marL="1028426" indent="0">
              <a:buNone/>
              <a:defRPr sz="1200"/>
            </a:lvl4pPr>
            <a:lvl5pPr marL="1371234" indent="0">
              <a:buNone/>
              <a:defRPr sz="1200"/>
            </a:lvl5pPr>
            <a:lvl6pPr marL="1714043" indent="0">
              <a:buNone/>
              <a:defRPr sz="1200"/>
            </a:lvl6pPr>
            <a:lvl7pPr marL="2056851" indent="0">
              <a:buNone/>
              <a:defRPr sz="1200"/>
            </a:lvl7pPr>
            <a:lvl8pPr marL="2399660" indent="0">
              <a:buNone/>
              <a:defRPr sz="1200"/>
            </a:lvl8pPr>
            <a:lvl9pPr marL="2742468" indent="0">
              <a:buNone/>
              <a:defRPr sz="12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-27632" y="3145348"/>
            <a:ext cx="9143708" cy="2232248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3356992"/>
            <a:ext cx="9143708" cy="223224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11" name="文字方塊 10"/>
          <p:cNvSpPr txBox="1"/>
          <p:nvPr userDrawn="1"/>
        </p:nvSpPr>
        <p:spPr>
          <a:xfrm rot="16200000">
            <a:off x="7167816" y="4992875"/>
            <a:ext cx="3455317" cy="769441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rtlCol="0">
            <a:spAutoFit/>
          </a:bodyPr>
          <a:lstStyle/>
          <a:p>
            <a:pPr algn="r"/>
            <a:r>
              <a:rPr lang="en-US" altLang="zh-TW" sz="4400" dirty="0">
                <a:solidFill>
                  <a:srgbClr val="FFC000">
                    <a:lumMod val="20000"/>
                    <a:lumOff val="80000"/>
                  </a:srgbClr>
                </a:solidFill>
                <a:latin typeface="Berlin Sans FB" panose="020E0602020502020306" pitchFamily="34" charset="0"/>
                <a:ea typeface="Adobe 繁黑體 Std B" pitchFamily="34" charset="-120"/>
              </a:rPr>
              <a:t>Management</a:t>
            </a:r>
            <a:endParaRPr lang="zh-TW" altLang="en-US" sz="4400" dirty="0">
              <a:solidFill>
                <a:srgbClr val="FFC000">
                  <a:lumMod val="20000"/>
                  <a:lumOff val="80000"/>
                </a:srgbClr>
              </a:solidFill>
              <a:latin typeface="Berlin Sans FB" panose="020E0602020502020306" pitchFamily="34" charset="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869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 userDrawn="1"/>
        </p:nvSpPr>
        <p:spPr>
          <a:xfrm>
            <a:off x="6101432" y="5842337"/>
            <a:ext cx="2784773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TW" sz="6000" b="1" i="1" dirty="0">
                <a:solidFill>
                  <a:srgbClr val="A9EBFD"/>
                </a:solidFill>
                <a:latin typeface="Gabriola" panose="04040605051002020D02" pitchFamily="82" charset="0"/>
                <a:cs typeface="Arial" panose="020B0604020202020204" pitchFamily="34" charset="0"/>
              </a:rPr>
              <a:t>Wristband</a:t>
            </a:r>
            <a:endParaRPr lang="zh-TW" altLang="en-US" sz="6000" b="1" i="1" dirty="0">
              <a:solidFill>
                <a:srgbClr val="A9EBFD"/>
              </a:solidFill>
              <a:latin typeface="Gabriola" panose="04040605051002020D02" pitchFamily="82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985" y="1125537"/>
            <a:ext cx="8229838" cy="4895851"/>
          </a:xfrm>
        </p:spPr>
        <p:txBody>
          <a:bodyPr/>
          <a:lstStyle>
            <a:lvl1pPr>
              <a:lnSpc>
                <a:spcPct val="150000"/>
              </a:lnSpc>
              <a:defRPr sz="2800" b="0"/>
            </a:lvl1pPr>
            <a:lvl2pPr>
              <a:lnSpc>
                <a:spcPct val="150000"/>
              </a:lnSpc>
              <a:defRPr sz="2400" b="0"/>
            </a:lvl2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ED0FA4-705B-4BF4-A5CA-95ECC8463148}" type="datetimeFigureOut">
              <a:rPr lang="zh-TW" altLang="en-US" smtClean="0">
                <a:solidFill>
                  <a:srgbClr val="3D3F41"/>
                </a:solidFill>
              </a:rPr>
              <a:pPr/>
              <a:t>2017/12/27</a:t>
            </a:fld>
            <a:endParaRPr lang="zh-TW" altLang="en-US">
              <a:solidFill>
                <a:srgbClr val="3D3F41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 dirty="0">
              <a:solidFill>
                <a:srgbClr val="3D3F41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9DCB4-2C1C-4490-84FF-842C45D083F0}" type="slidenum">
              <a:rPr lang="zh-TW" altLang="en-US" smtClean="0">
                <a:solidFill>
                  <a:srgbClr val="3D3F41"/>
                </a:solidFill>
              </a:rPr>
              <a:pPr/>
              <a:t>‹#›</a:t>
            </a:fld>
            <a:endParaRPr lang="zh-TW" altLang="en-US">
              <a:solidFill>
                <a:srgbClr val="3D3F41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292" y="-11134"/>
            <a:ext cx="9143708" cy="775838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11" name="平行四邊形 10"/>
          <p:cNvSpPr/>
          <p:nvPr userDrawn="1"/>
        </p:nvSpPr>
        <p:spPr>
          <a:xfrm>
            <a:off x="2987824" y="-11134"/>
            <a:ext cx="6156176" cy="775838"/>
          </a:xfrm>
          <a:prstGeom prst="parallelogram">
            <a:avLst>
              <a:gd name="adj" fmla="val 7076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629" y="44771"/>
            <a:ext cx="8229838" cy="503958"/>
          </a:xfrm>
        </p:spPr>
        <p:txBody>
          <a:bodyPr/>
          <a:lstStyle>
            <a:lvl1pPr>
              <a:defRPr sz="4800" b="1" spc="3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CN" altLang="en-US" dirty="0"/>
          </a:p>
        </p:txBody>
      </p:sp>
      <p:sp>
        <p:nvSpPr>
          <p:cNvPr id="13" name="等腰三角形 12"/>
          <p:cNvSpPr/>
          <p:nvPr userDrawn="1"/>
        </p:nvSpPr>
        <p:spPr>
          <a:xfrm rot="11203840">
            <a:off x="8176065" y="-75558"/>
            <a:ext cx="955707" cy="8592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22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ED0FA4-705B-4BF4-A5CA-95ECC8463148}" type="datetimeFigureOut">
              <a:rPr lang="zh-TW" altLang="en-US" smtClean="0">
                <a:solidFill>
                  <a:srgbClr val="3D3F41"/>
                </a:solidFill>
              </a:rPr>
              <a:pPr/>
              <a:t>2017/12/27</a:t>
            </a:fld>
            <a:endParaRPr lang="zh-TW" altLang="en-US">
              <a:solidFill>
                <a:srgbClr val="3D3F41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 dirty="0">
              <a:solidFill>
                <a:srgbClr val="3D3F41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9DCB4-2C1C-4490-84FF-842C45D083F0}" type="slidenum">
              <a:rPr lang="zh-TW" altLang="en-US" smtClean="0">
                <a:solidFill>
                  <a:srgbClr val="3D3F41"/>
                </a:solidFill>
              </a:rPr>
              <a:pPr/>
              <a:t>‹#›</a:t>
            </a:fld>
            <a:endParaRPr lang="zh-TW" altLang="en-US">
              <a:solidFill>
                <a:srgbClr val="3D3F41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292" y="-11134"/>
            <a:ext cx="9143708" cy="775838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11" name="平行四邊形 10"/>
          <p:cNvSpPr/>
          <p:nvPr userDrawn="1"/>
        </p:nvSpPr>
        <p:spPr>
          <a:xfrm>
            <a:off x="2987824" y="-11134"/>
            <a:ext cx="6156176" cy="775838"/>
          </a:xfrm>
          <a:prstGeom prst="parallelogram">
            <a:avLst>
              <a:gd name="adj" fmla="val 7076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082" y="44771"/>
            <a:ext cx="8229838" cy="503958"/>
          </a:xfrm>
        </p:spPr>
        <p:txBody>
          <a:bodyPr/>
          <a:lstStyle>
            <a:lvl1pPr>
              <a:defRPr sz="5400" b="1" spc="3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CN" altLang="en-US" dirty="0"/>
          </a:p>
        </p:txBody>
      </p:sp>
      <p:sp>
        <p:nvSpPr>
          <p:cNvPr id="13" name="等腰三角形 12"/>
          <p:cNvSpPr/>
          <p:nvPr userDrawn="1"/>
        </p:nvSpPr>
        <p:spPr>
          <a:xfrm rot="11203840">
            <a:off x="8176065" y="-75558"/>
            <a:ext cx="955707" cy="8592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DCDEF705-2C29-48E8-B228-E27DB3426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85" y="1125537"/>
            <a:ext cx="8229838" cy="4895851"/>
          </a:xfrm>
        </p:spPr>
        <p:txBody>
          <a:bodyPr/>
          <a:lstStyle>
            <a:lvl1pPr>
              <a:lnSpc>
                <a:spcPct val="150000"/>
              </a:lnSpc>
              <a:defRPr sz="2800" b="0"/>
            </a:lvl1pPr>
            <a:lvl2pPr>
              <a:lnSpc>
                <a:spcPct val="150000"/>
              </a:lnSpc>
              <a:defRPr sz="2400" b="0"/>
            </a:lvl2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584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0"/>
            </a:lvl1pPr>
            <a:lvl2pPr>
              <a:defRPr sz="2400" b="0"/>
            </a:lvl2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ED0FA4-705B-4BF4-A5CA-95ECC8463148}" type="datetimeFigureOut">
              <a:rPr lang="zh-TW" altLang="en-US" smtClean="0">
                <a:solidFill>
                  <a:srgbClr val="3D3F41"/>
                </a:solidFill>
              </a:rPr>
              <a:pPr/>
              <a:t>2017/12/27</a:t>
            </a:fld>
            <a:endParaRPr lang="zh-TW" altLang="en-US">
              <a:solidFill>
                <a:srgbClr val="3D3F41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>
              <a:solidFill>
                <a:srgbClr val="3D3F41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9DCB4-2C1C-4490-84FF-842C45D083F0}" type="slidenum">
              <a:rPr lang="zh-TW" altLang="en-US" smtClean="0">
                <a:solidFill>
                  <a:srgbClr val="3D3F41"/>
                </a:solidFill>
              </a:rPr>
              <a:pPr/>
              <a:t>‹#›</a:t>
            </a:fld>
            <a:endParaRPr lang="zh-TW" altLang="en-US">
              <a:solidFill>
                <a:srgbClr val="3D3F41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292" y="0"/>
            <a:ext cx="9143708" cy="764704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11" name="平行四邊形 10"/>
          <p:cNvSpPr/>
          <p:nvPr userDrawn="1"/>
        </p:nvSpPr>
        <p:spPr>
          <a:xfrm>
            <a:off x="2987824" y="0"/>
            <a:ext cx="6156176" cy="764704"/>
          </a:xfrm>
          <a:prstGeom prst="parallelogram">
            <a:avLst>
              <a:gd name="adj" fmla="val 7076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081" y="137940"/>
            <a:ext cx="8229838" cy="503958"/>
          </a:xfrm>
        </p:spPr>
        <p:txBody>
          <a:bodyPr/>
          <a:lstStyle>
            <a:lvl1pPr>
              <a:defRPr sz="4000" b="1" spc="3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CN" altLang="en-US" dirty="0"/>
          </a:p>
        </p:txBody>
      </p:sp>
      <p:sp>
        <p:nvSpPr>
          <p:cNvPr id="12" name="等腰三角形 11"/>
          <p:cNvSpPr/>
          <p:nvPr userDrawn="1"/>
        </p:nvSpPr>
        <p:spPr>
          <a:xfrm rot="11203840">
            <a:off x="8176065" y="-75558"/>
            <a:ext cx="955707" cy="8592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4561208" y="5874389"/>
            <a:ext cx="4551139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TW" sz="6000" dirty="0">
                <a:solidFill>
                  <a:srgbClr val="A9EBFD"/>
                </a:solidFill>
                <a:latin typeface="Berlin Sans FB" panose="020E0602020502020306" pitchFamily="34" charset="0"/>
              </a:rPr>
              <a:t>Management</a:t>
            </a:r>
            <a:endParaRPr lang="zh-TW" altLang="en-US" sz="6000" dirty="0">
              <a:solidFill>
                <a:srgbClr val="A9EBFD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89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ED0FA4-705B-4BF4-A5CA-95ECC8463148}" type="datetimeFigureOut">
              <a:rPr lang="zh-TW" altLang="en-US" smtClean="0">
                <a:solidFill>
                  <a:srgbClr val="3D3F41"/>
                </a:solidFill>
              </a:rPr>
              <a:pPr/>
              <a:t>2017/12/27</a:t>
            </a:fld>
            <a:endParaRPr lang="zh-TW" altLang="en-US">
              <a:solidFill>
                <a:srgbClr val="3D3F41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>
              <a:solidFill>
                <a:srgbClr val="3D3F41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9DCB4-2C1C-4490-84FF-842C45D083F0}" type="slidenum">
              <a:rPr lang="zh-TW" altLang="en-US" smtClean="0">
                <a:solidFill>
                  <a:srgbClr val="3D3F41"/>
                </a:solidFill>
              </a:rPr>
              <a:pPr/>
              <a:t>‹#›</a:t>
            </a:fld>
            <a:endParaRPr lang="zh-TW" altLang="en-US">
              <a:solidFill>
                <a:srgbClr val="3D3F41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292" y="0"/>
            <a:ext cx="9143708" cy="764704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11" name="平行四邊形 10"/>
          <p:cNvSpPr/>
          <p:nvPr userDrawn="1"/>
        </p:nvSpPr>
        <p:spPr>
          <a:xfrm>
            <a:off x="2987824" y="0"/>
            <a:ext cx="6156176" cy="764704"/>
          </a:xfrm>
          <a:prstGeom prst="parallelogram">
            <a:avLst>
              <a:gd name="adj" fmla="val 7076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081" y="137940"/>
            <a:ext cx="8229838" cy="503958"/>
          </a:xfrm>
        </p:spPr>
        <p:txBody>
          <a:bodyPr/>
          <a:lstStyle>
            <a:lvl1pPr>
              <a:defRPr sz="4000" b="1" spc="3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CN" altLang="en-US" dirty="0"/>
          </a:p>
        </p:txBody>
      </p:sp>
      <p:sp>
        <p:nvSpPr>
          <p:cNvPr id="12" name="等腰三角形 11"/>
          <p:cNvSpPr/>
          <p:nvPr userDrawn="1"/>
        </p:nvSpPr>
        <p:spPr>
          <a:xfrm rot="11203840">
            <a:off x="8176065" y="-75558"/>
            <a:ext cx="955707" cy="8592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6101432" y="5842337"/>
            <a:ext cx="2784773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TW" sz="6000" b="1" i="1" dirty="0">
                <a:solidFill>
                  <a:srgbClr val="A9EBFD"/>
                </a:solidFill>
                <a:latin typeface="Gabriola" panose="04040605051002020D02" pitchFamily="82" charset="0"/>
                <a:cs typeface="Arial" panose="020B0604020202020204" pitchFamily="34" charset="0"/>
              </a:rPr>
              <a:t>Wristband</a:t>
            </a:r>
            <a:endParaRPr lang="zh-TW" altLang="en-US" sz="6000" b="1" i="1" dirty="0">
              <a:solidFill>
                <a:srgbClr val="A9EBFD"/>
              </a:solidFill>
              <a:latin typeface="Gabriola" panose="04040605051002020D02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85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BED0FA4-705B-4BF4-A5CA-95ECC8463148}" type="datetimeFigureOut">
              <a:rPr lang="zh-TW" altLang="en-US">
                <a:solidFill>
                  <a:srgbClr val="3D3F41"/>
                </a:solidFill>
              </a:rPr>
              <a:pPr/>
              <a:t>2017/12/27</a:t>
            </a:fld>
            <a:endParaRPr lang="zh-TW" altLang="en-US">
              <a:solidFill>
                <a:srgbClr val="3D3F41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TW" altLang="en-US">
              <a:solidFill>
                <a:srgbClr val="3D3F41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089DCB4-2C1C-4490-84FF-842C45D083F0}" type="slidenum">
              <a:rPr lang="zh-TW" altLang="en-US">
                <a:solidFill>
                  <a:srgbClr val="3D3F41"/>
                </a:solidFill>
              </a:rPr>
              <a:pPr/>
              <a:t>‹#›</a:t>
            </a:fld>
            <a:endParaRPr lang="zh-TW" altLang="en-US">
              <a:solidFill>
                <a:srgbClr val="3D3F41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3356992"/>
            <a:ext cx="9143708" cy="2232248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727" y="1709740"/>
            <a:ext cx="7887027" cy="2852737"/>
          </a:xfrm>
        </p:spPr>
        <p:txBody>
          <a:bodyPr anchor="b"/>
          <a:lstStyle>
            <a:lvl1pPr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727" y="4589464"/>
            <a:ext cx="7887027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342809" indent="0">
              <a:buNone/>
              <a:defRPr sz="1500"/>
            </a:lvl2pPr>
            <a:lvl3pPr marL="685617" indent="0">
              <a:buNone/>
              <a:defRPr sz="1350"/>
            </a:lvl3pPr>
            <a:lvl4pPr marL="1028426" indent="0">
              <a:buNone/>
              <a:defRPr sz="1200"/>
            </a:lvl4pPr>
            <a:lvl5pPr marL="1371234" indent="0">
              <a:buNone/>
              <a:defRPr sz="1200"/>
            </a:lvl5pPr>
            <a:lvl6pPr marL="1714043" indent="0">
              <a:buNone/>
              <a:defRPr sz="1200"/>
            </a:lvl6pPr>
            <a:lvl7pPr marL="2056851" indent="0">
              <a:buNone/>
              <a:defRPr sz="1200"/>
            </a:lvl7pPr>
            <a:lvl8pPr marL="2399660" indent="0">
              <a:buNone/>
              <a:defRPr sz="1200"/>
            </a:lvl8pPr>
            <a:lvl9pPr marL="2742468" indent="0">
              <a:buNone/>
              <a:defRPr sz="12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4948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BED0FA4-705B-4BF4-A5CA-95ECC8463148}" type="datetimeFigureOut">
              <a:rPr lang="zh-TW" altLang="en-US">
                <a:solidFill>
                  <a:srgbClr val="3D3F41"/>
                </a:solidFill>
              </a:rPr>
              <a:pPr/>
              <a:t>2017/12/27</a:t>
            </a:fld>
            <a:endParaRPr lang="zh-TW" altLang="en-US">
              <a:solidFill>
                <a:srgbClr val="3D3F41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TW" altLang="en-US">
              <a:solidFill>
                <a:srgbClr val="3D3F41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089DCB4-2C1C-4490-84FF-842C45D083F0}" type="slidenum">
              <a:rPr lang="zh-TW" altLang="en-US">
                <a:solidFill>
                  <a:srgbClr val="3D3F41"/>
                </a:solidFill>
              </a:rPr>
              <a:pPr/>
              <a:t>‹#›</a:t>
            </a:fld>
            <a:endParaRPr lang="zh-TW" altLang="en-US">
              <a:solidFill>
                <a:srgbClr val="3D3F41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3356992"/>
            <a:ext cx="9143708" cy="223224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727" y="1709740"/>
            <a:ext cx="7887027" cy="2852737"/>
          </a:xfrm>
        </p:spPr>
        <p:txBody>
          <a:bodyPr anchor="b"/>
          <a:lstStyle>
            <a:lvl1pPr>
              <a:defRPr sz="4499" b="1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727" y="4589464"/>
            <a:ext cx="7887027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342809" indent="0">
              <a:buNone/>
              <a:defRPr sz="1500"/>
            </a:lvl2pPr>
            <a:lvl3pPr marL="685617" indent="0">
              <a:buNone/>
              <a:defRPr sz="1350"/>
            </a:lvl3pPr>
            <a:lvl4pPr marL="1028426" indent="0">
              <a:buNone/>
              <a:defRPr sz="1200"/>
            </a:lvl4pPr>
            <a:lvl5pPr marL="1371234" indent="0">
              <a:buNone/>
              <a:defRPr sz="1200"/>
            </a:lvl5pPr>
            <a:lvl6pPr marL="1714043" indent="0">
              <a:buNone/>
              <a:defRPr sz="1200"/>
            </a:lvl6pPr>
            <a:lvl7pPr marL="2056851" indent="0">
              <a:buNone/>
              <a:defRPr sz="1200"/>
            </a:lvl7pPr>
            <a:lvl8pPr marL="2399660" indent="0">
              <a:buNone/>
              <a:defRPr sz="1200"/>
            </a:lvl8pPr>
            <a:lvl9pPr marL="2742468" indent="0">
              <a:buNone/>
              <a:defRPr sz="12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2691060" y="2405013"/>
            <a:ext cx="6480720" cy="1200329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rtlCol="0">
            <a:spAutoFit/>
          </a:bodyPr>
          <a:lstStyle/>
          <a:p>
            <a:pPr algn="r"/>
            <a:r>
              <a:rPr lang="en-US" altLang="zh-TW" sz="7200" dirty="0">
                <a:solidFill>
                  <a:srgbClr val="FFE9C9"/>
                </a:solidFill>
                <a:latin typeface="Berlin Sans FB" panose="020E0602020502020306" pitchFamily="34" charset="0"/>
                <a:ea typeface="Adobe 繁黑體 Std B" pitchFamily="34" charset="-120"/>
              </a:rPr>
              <a:t>Management</a:t>
            </a:r>
            <a:endParaRPr lang="zh-TW" altLang="en-US" sz="7200" dirty="0">
              <a:solidFill>
                <a:srgbClr val="FFE9C9"/>
              </a:solidFill>
              <a:latin typeface="Berlin Sans FB" panose="020E0602020502020306" pitchFamily="34" charset="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251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&amp;A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BED0FA4-705B-4BF4-A5CA-95ECC8463148}" type="datetimeFigureOut">
              <a:rPr lang="zh-TW" altLang="en-US">
                <a:solidFill>
                  <a:srgbClr val="3D3F41"/>
                </a:solidFill>
              </a:rPr>
              <a:pPr/>
              <a:t>2017/12/27</a:t>
            </a:fld>
            <a:endParaRPr lang="zh-TW" altLang="en-US">
              <a:solidFill>
                <a:srgbClr val="3D3F41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TW" altLang="en-US">
              <a:solidFill>
                <a:srgbClr val="3D3F41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089DCB4-2C1C-4490-84FF-842C45D083F0}" type="slidenum">
              <a:rPr lang="zh-TW" altLang="en-US">
                <a:solidFill>
                  <a:srgbClr val="3D3F41"/>
                </a:solidFill>
              </a:rPr>
              <a:pPr/>
              <a:t>‹#›</a:t>
            </a:fld>
            <a:endParaRPr lang="zh-TW" altLang="en-US">
              <a:solidFill>
                <a:srgbClr val="3D3F41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2937284"/>
            <a:ext cx="9143708" cy="223224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3223103"/>
            <a:ext cx="7887027" cy="1656184"/>
          </a:xfrm>
        </p:spPr>
        <p:txBody>
          <a:bodyPr anchor="ctr"/>
          <a:lstStyle>
            <a:lvl1pPr>
              <a:defRPr sz="115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6500" y="5326945"/>
            <a:ext cx="7887027" cy="51036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342809" indent="0">
              <a:buNone/>
              <a:defRPr sz="1500"/>
            </a:lvl2pPr>
            <a:lvl3pPr marL="685617" indent="0">
              <a:buNone/>
              <a:defRPr sz="1350"/>
            </a:lvl3pPr>
            <a:lvl4pPr marL="1028426" indent="0">
              <a:buNone/>
              <a:defRPr sz="1200"/>
            </a:lvl4pPr>
            <a:lvl5pPr marL="1371234" indent="0">
              <a:buNone/>
              <a:defRPr sz="1200"/>
            </a:lvl5pPr>
            <a:lvl6pPr marL="1714043" indent="0">
              <a:buNone/>
              <a:defRPr sz="1200"/>
            </a:lvl6pPr>
            <a:lvl7pPr marL="2056851" indent="0">
              <a:buNone/>
              <a:defRPr sz="1200"/>
            </a:lvl7pPr>
            <a:lvl8pPr marL="2399660" indent="0">
              <a:buNone/>
              <a:defRPr sz="1200"/>
            </a:lvl8pPr>
            <a:lvl9pPr marL="2742468" indent="0">
              <a:buNone/>
              <a:defRPr sz="12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2234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0FA4-705B-4BF4-A5CA-95ECC8463148}" type="datetimeFigureOut">
              <a:rPr lang="zh-TW" altLang="en-US">
                <a:solidFill>
                  <a:srgbClr val="3D3F41"/>
                </a:solidFill>
              </a:rPr>
              <a:pPr/>
              <a:t>2017/12/27</a:t>
            </a:fld>
            <a:endParaRPr lang="zh-TW" altLang="en-US">
              <a:solidFill>
                <a:srgbClr val="3D3F41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3D3F41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DCB4-2C1C-4490-84FF-842C45D083F0}" type="slidenum">
              <a:rPr lang="zh-TW" altLang="en-US">
                <a:solidFill>
                  <a:srgbClr val="3D3F41"/>
                </a:solidFill>
              </a:rPr>
              <a:pPr/>
              <a:t>‹#›</a:t>
            </a:fld>
            <a:endParaRPr lang="zh-TW" altLang="en-US">
              <a:solidFill>
                <a:srgbClr val="3D3F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89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amisis\Desktop\00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985" y="391886"/>
            <a:ext cx="8229838" cy="444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985" y="1125537"/>
            <a:ext cx="8229838" cy="489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082" y="6245225"/>
            <a:ext cx="213423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50" smtClean="0"/>
            </a:lvl1pPr>
          </a:lstStyle>
          <a:p>
            <a:fld id="{6BED0FA4-705B-4BF4-A5CA-95ECC8463148}" type="datetimeFigureOut">
              <a:rPr lang="zh-TW" altLang="en-US">
                <a:solidFill>
                  <a:srgbClr val="3D3F41"/>
                </a:solidFill>
              </a:rPr>
              <a:pPr/>
              <a:t>2017/12/27</a:t>
            </a:fld>
            <a:endParaRPr lang="zh-TW" altLang="en-US">
              <a:solidFill>
                <a:srgbClr val="3D3F41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577" y="6245225"/>
            <a:ext cx="2894846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 smtClean="0"/>
            </a:lvl1pPr>
          </a:lstStyle>
          <a:p>
            <a:endParaRPr lang="zh-TW" altLang="en-US">
              <a:solidFill>
                <a:srgbClr val="3D3F41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2685" y="6245225"/>
            <a:ext cx="2134234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 smtClean="0"/>
            </a:lvl1pPr>
          </a:lstStyle>
          <a:p>
            <a:fld id="{B089DCB4-2C1C-4490-84FF-842C45D083F0}" type="slidenum">
              <a:rPr lang="zh-TW" altLang="en-US">
                <a:solidFill>
                  <a:srgbClr val="3D3F41"/>
                </a:solidFill>
              </a:rPr>
              <a:pPr/>
              <a:t>‹#›</a:t>
            </a:fld>
            <a:endParaRPr lang="zh-TW" altLang="en-US">
              <a:solidFill>
                <a:srgbClr val="3D3F41"/>
              </a:solidFill>
            </a:endParaRPr>
          </a:p>
        </p:txBody>
      </p:sp>
      <p:sp>
        <p:nvSpPr>
          <p:cNvPr id="1032" name="直接连接符 10"/>
          <p:cNvSpPr>
            <a:spLocks noChangeShapeType="1"/>
          </p:cNvSpPr>
          <p:nvPr/>
        </p:nvSpPr>
        <p:spPr bwMode="auto">
          <a:xfrm flipH="1">
            <a:off x="160693" y="842491"/>
            <a:ext cx="2322304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rgbClr val="3D3F41"/>
              </a:solidFill>
            </a:endParaRPr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1" y="804391"/>
            <a:ext cx="161883" cy="714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zh-CN" sz="135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15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 Black" panose="020B0A04020102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 Black" panose="020B0A04020102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 Black" panose="020B0A04020102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 Black" panose="020B0A04020102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342809"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685617"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028426"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371234"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360363" indent="-360363" algn="l" rtl="0" eaLnBrk="1" fontAlgn="base" hangingPunct="1">
        <a:lnSpc>
          <a:spcPct val="150000"/>
        </a:lnSpc>
        <a:spcBef>
          <a:spcPts val="18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­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534988" indent="-212725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FF9900"/>
        </a:buClr>
        <a:buSzPct val="100000"/>
        <a:buFont typeface="Wingdings" panose="05000000000000000000" pitchFamily="2" charset="2"/>
        <a:buChar char="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021" indent="-171404" algn="l" rtl="0" eaLnBrk="1" fontAlgn="base" hangingPunct="1">
        <a:spcBef>
          <a:spcPct val="20000"/>
        </a:spcBef>
        <a:spcAft>
          <a:spcPct val="0"/>
        </a:spcAft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830" indent="-171404" algn="l" rtl="0" eaLnBrk="1" fontAlgn="base" hangingPunct="1">
        <a:spcBef>
          <a:spcPct val="20000"/>
        </a:spcBef>
        <a:spcAft>
          <a:spcPct val="0"/>
        </a:spcAft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639" indent="-171404" algn="l" rtl="0" eaLnBrk="1" fontAlgn="base" hangingPunct="1">
        <a:spcBef>
          <a:spcPct val="20000"/>
        </a:spcBef>
        <a:spcAft>
          <a:spcPct val="0"/>
        </a:spcAft>
        <a:buChar char="»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447" indent="-171404" algn="l" defTabSz="6856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56" indent="-171404" algn="l" defTabSz="6856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064" indent="-171404" algn="l" defTabSz="6856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3873" indent="-171404" algn="l" defTabSz="6856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09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17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26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34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43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851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660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468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2663788" y="3429000"/>
            <a:ext cx="3924436" cy="821682"/>
          </a:xfrm>
        </p:spPr>
        <p:txBody>
          <a:bodyPr/>
          <a:lstStyle/>
          <a:p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Survival Wristband</a:t>
            </a:r>
            <a:endParaRPr lang="zh-TW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699792" y="2300679"/>
            <a:ext cx="374441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TW" sz="7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dwardian Script ITC" panose="030303020407070D0804" pitchFamily="66" charset="0"/>
                <a:ea typeface="王漢宗勘亭流繁" panose="02000500000000000000" pitchFamily="2" charset="-120"/>
                <a:cs typeface="Arial" panose="020B0604020202020204" pitchFamily="34" charset="0"/>
              </a:rPr>
              <a:t>Teamwork</a:t>
            </a:r>
            <a:r>
              <a:rPr lang="zh-TW" altLang="en-US" sz="7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dwardian Script ITC" panose="030303020407070D0804" pitchFamily="66" charset="0"/>
                <a:ea typeface="王漢宗勘亭流繁" panose="02000500000000000000" pitchFamily="2" charset="-120"/>
                <a:cs typeface="Arial" panose="020B0604020202020204" pitchFamily="34" charset="0"/>
              </a:rPr>
              <a:t> </a:t>
            </a:r>
            <a:r>
              <a:rPr lang="en-US" altLang="zh-TW" sz="7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dwardian Script ITC" panose="030303020407070D0804" pitchFamily="66" charset="0"/>
                <a:ea typeface="王漢宗勘亭流繁" panose="02000500000000000000" pitchFamily="2" charset="-120"/>
                <a:cs typeface="Arial" panose="020B0604020202020204" pitchFamily="34" charset="0"/>
              </a:rPr>
              <a:t>2</a:t>
            </a:r>
            <a:endParaRPr lang="zh-TW" altLang="en-US" sz="7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dwardian Script ITC" panose="030303020407070D0804" pitchFamily="66" charset="0"/>
              <a:ea typeface="王漢宗勘亭流繁" panose="02000500000000000000" pitchFamily="2" charset="-120"/>
              <a:cs typeface="Arial" panose="020B0604020202020204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491880" y="1517883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ivaldi" panose="03020602050506090804" pitchFamily="66" charset="0"/>
              </a:rPr>
              <a:t>Group 1</a:t>
            </a:r>
            <a:endParaRPr lang="zh-TW" altLang="en-US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ivaldi" panose="03020602050506090804" pitchFamily="66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CC7C280-4FE0-44EB-8188-D4B3CE5CD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60" y="4459768"/>
            <a:ext cx="2520280" cy="200079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364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15629" y="-27384"/>
            <a:ext cx="8229838" cy="503958"/>
          </a:xfrm>
        </p:spPr>
        <p:txBody>
          <a:bodyPr/>
          <a:lstStyle/>
          <a:p>
            <a:r>
              <a:rPr lang="en-US" altLang="zh-TW" sz="5400" dirty="0"/>
              <a:t>Recording Method Field</a:t>
            </a:r>
            <a:endParaRPr lang="zh-TW" altLang="en-US" sz="5400" dirty="0">
              <a:latin typeface="Gabriola" panose="04040605051002020D02" pitchFamily="82" charset="0"/>
            </a:endParaRPr>
          </a:p>
        </p:txBody>
      </p:sp>
      <p:sp>
        <p:nvSpPr>
          <p:cNvPr id="2077" name="文字方塊 2" hidden="1"/>
          <p:cNvSpPr txBox="1">
            <a:spLocks noChangeArrowheads="1"/>
          </p:cNvSpPr>
          <p:nvPr/>
        </p:nvSpPr>
        <p:spPr bwMode="auto">
          <a:xfrm>
            <a:off x="4068763" y="32273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</a:p>
        </p:txBody>
      </p:sp>
      <p:sp>
        <p:nvSpPr>
          <p:cNvPr id="2078" name="Text Box 145" hidden="1"/>
          <p:cNvSpPr txBox="1">
            <a:spLocks noChangeArrowheads="1"/>
          </p:cNvSpPr>
          <p:nvPr/>
        </p:nvSpPr>
        <p:spPr bwMode="auto">
          <a:xfrm>
            <a:off x="2678113" y="35258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2079" name="Text Box 146" hidden="1"/>
          <p:cNvSpPr txBox="1">
            <a:spLocks noChangeArrowheads="1"/>
          </p:cNvSpPr>
          <p:nvPr/>
        </p:nvSpPr>
        <p:spPr bwMode="auto">
          <a:xfrm>
            <a:off x="3121025" y="377507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2" name="Text Box 139" hidden="1"/>
          <p:cNvSpPr txBox="1">
            <a:spLocks noChangeArrowheads="1"/>
          </p:cNvSpPr>
          <p:nvPr/>
        </p:nvSpPr>
        <p:spPr bwMode="auto">
          <a:xfrm>
            <a:off x="3506788" y="383222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3" name="Text Box 135" hidden="1"/>
          <p:cNvSpPr txBox="1">
            <a:spLocks noChangeArrowheads="1"/>
          </p:cNvSpPr>
          <p:nvPr/>
        </p:nvSpPr>
        <p:spPr bwMode="auto">
          <a:xfrm>
            <a:off x="1206500" y="4800600"/>
            <a:ext cx="1233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</a:t>
            </a: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  <a:sym typeface="Wingdings 2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4" name="Text Box 133" hidden="1"/>
          <p:cNvSpPr txBox="1">
            <a:spLocks noChangeArrowheads="1"/>
          </p:cNvSpPr>
          <p:nvPr/>
        </p:nvSpPr>
        <p:spPr bwMode="auto">
          <a:xfrm>
            <a:off x="1349375" y="50752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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5" name="Text Box 134" hidden="1"/>
          <p:cNvSpPr txBox="1">
            <a:spLocks noChangeArrowheads="1"/>
          </p:cNvSpPr>
          <p:nvPr/>
        </p:nvSpPr>
        <p:spPr bwMode="auto">
          <a:xfrm>
            <a:off x="1662113" y="5414963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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116" name="矩形 115" hidden="1"/>
          <p:cNvSpPr/>
          <p:nvPr/>
        </p:nvSpPr>
        <p:spPr>
          <a:xfrm>
            <a:off x="2085340" y="4314825"/>
            <a:ext cx="3190875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7" name="矩形 116" hidden="1"/>
          <p:cNvSpPr/>
          <p:nvPr/>
        </p:nvSpPr>
        <p:spPr>
          <a:xfrm>
            <a:off x="1504950" y="4886325"/>
            <a:ext cx="2838450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8" name="矩形 117" hidden="1"/>
          <p:cNvSpPr/>
          <p:nvPr/>
        </p:nvSpPr>
        <p:spPr>
          <a:xfrm>
            <a:off x="1457325" y="4581525"/>
            <a:ext cx="243840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9" name="矩形 118" hidden="1"/>
          <p:cNvSpPr/>
          <p:nvPr/>
        </p:nvSpPr>
        <p:spPr>
          <a:xfrm>
            <a:off x="1542415" y="5105400"/>
            <a:ext cx="3248025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0" name="矩形 119" hidden="1"/>
          <p:cNvSpPr/>
          <p:nvPr/>
        </p:nvSpPr>
        <p:spPr>
          <a:xfrm>
            <a:off x="1638300" y="6142990"/>
            <a:ext cx="781050" cy="10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1" name="矩形 120" hidden="1"/>
          <p:cNvSpPr/>
          <p:nvPr/>
        </p:nvSpPr>
        <p:spPr>
          <a:xfrm>
            <a:off x="1415415" y="6431280"/>
            <a:ext cx="1151890" cy="121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2" name="矩形 121" hidden="1"/>
          <p:cNvSpPr/>
          <p:nvPr/>
        </p:nvSpPr>
        <p:spPr>
          <a:xfrm>
            <a:off x="2271395" y="6748145"/>
            <a:ext cx="601980" cy="116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3" name="矩形 122" hidden="1"/>
          <p:cNvSpPr/>
          <p:nvPr/>
        </p:nvSpPr>
        <p:spPr>
          <a:xfrm>
            <a:off x="1315085" y="7578090"/>
            <a:ext cx="3446145" cy="137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36" name="Text Box 128" hidden="1"/>
          <p:cNvSpPr txBox="1">
            <a:spLocks noChangeArrowheads="1"/>
          </p:cNvSpPr>
          <p:nvPr/>
        </p:nvSpPr>
        <p:spPr bwMode="auto">
          <a:xfrm>
            <a:off x="3506788" y="400050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9" name="Rectangle 14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0" name="Rectangle 149"/>
          <p:cNvSpPr>
            <a:spLocks noChangeArrowheads="1"/>
          </p:cNvSpPr>
          <p:nvPr/>
        </p:nvSpPr>
        <p:spPr bwMode="auto">
          <a:xfrm>
            <a:off x="1524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1" name="Rectangle 153"/>
          <p:cNvSpPr>
            <a:spLocks noChangeArrowheads="1"/>
          </p:cNvSpPr>
          <p:nvPr/>
        </p:nvSpPr>
        <p:spPr bwMode="auto">
          <a:xfrm>
            <a:off x="1524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2" name="Rectangle 154"/>
          <p:cNvSpPr>
            <a:spLocks noChangeArrowheads="1"/>
          </p:cNvSpPr>
          <p:nvPr/>
        </p:nvSpPr>
        <p:spPr bwMode="auto">
          <a:xfrm>
            <a:off x="15240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3" name="Rectangle 157"/>
          <p:cNvSpPr>
            <a:spLocks noChangeArrowheads="1"/>
          </p:cNvSpPr>
          <p:nvPr/>
        </p:nvSpPr>
        <p:spPr bwMode="auto">
          <a:xfrm>
            <a:off x="15240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2" name="Rectangle 158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3" name="Rectangle 162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4" name="Rectangle 163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6" name="Rectangle 165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70" name="群組 69"/>
          <p:cNvGrpSpPr/>
          <p:nvPr/>
        </p:nvGrpSpPr>
        <p:grpSpPr>
          <a:xfrm>
            <a:off x="478580" y="892632"/>
            <a:ext cx="8186841" cy="5704720"/>
            <a:chOff x="-74046" y="0"/>
            <a:chExt cx="6214173" cy="4331811"/>
          </a:xfrm>
        </p:grpSpPr>
        <p:grpSp>
          <p:nvGrpSpPr>
            <p:cNvPr id="71" name="群組 70"/>
            <p:cNvGrpSpPr/>
            <p:nvPr/>
          </p:nvGrpSpPr>
          <p:grpSpPr>
            <a:xfrm>
              <a:off x="0" y="0"/>
              <a:ext cx="6120130" cy="757555"/>
              <a:chOff x="0" y="0"/>
              <a:chExt cx="6120130" cy="757555"/>
            </a:xfrm>
          </p:grpSpPr>
          <p:pic>
            <p:nvPicPr>
              <p:cNvPr id="79" name="圖片 7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6120130" cy="757555"/>
              </a:xfrm>
              <a:prstGeom prst="rect">
                <a:avLst/>
              </a:prstGeom>
            </p:spPr>
          </p:pic>
          <p:sp>
            <p:nvSpPr>
              <p:cNvPr id="80" name="矩形 79"/>
              <p:cNvSpPr/>
              <p:nvPr/>
            </p:nvSpPr>
            <p:spPr>
              <a:xfrm>
                <a:off x="177421" y="272955"/>
                <a:ext cx="4286250" cy="161925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grpSp>
          <p:nvGrpSpPr>
            <p:cNvPr id="72" name="群組 71"/>
            <p:cNvGrpSpPr/>
            <p:nvPr/>
          </p:nvGrpSpPr>
          <p:grpSpPr>
            <a:xfrm>
              <a:off x="-74046" y="798292"/>
              <a:ext cx="6214173" cy="2639797"/>
              <a:chOff x="-74048" y="-102"/>
              <a:chExt cx="6214326" cy="2640375"/>
            </a:xfrm>
          </p:grpSpPr>
          <p:pic>
            <p:nvPicPr>
              <p:cNvPr id="74" name="圖片 7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74048" y="-102"/>
                <a:ext cx="6214326" cy="2620166"/>
              </a:xfrm>
              <a:prstGeom prst="rect">
                <a:avLst/>
              </a:prstGeom>
            </p:spPr>
          </p:pic>
          <p:sp>
            <p:nvSpPr>
              <p:cNvPr id="75" name="矩形 74"/>
              <p:cNvSpPr/>
              <p:nvPr/>
            </p:nvSpPr>
            <p:spPr>
              <a:xfrm>
                <a:off x="-46519" y="812041"/>
                <a:ext cx="1503844" cy="133517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254131" y="1180531"/>
                <a:ext cx="5871439" cy="100013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254130" y="1321720"/>
                <a:ext cx="2062222" cy="105768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177425" y="1535373"/>
                <a:ext cx="2091058" cy="1104900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pic>
          <p:nvPicPr>
            <p:cNvPr id="73" name="圖片 7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6" y="3569562"/>
              <a:ext cx="3708508" cy="762249"/>
            </a:xfrm>
            <a:prstGeom prst="rect">
              <a:avLst/>
            </a:prstGeom>
          </p:spPr>
        </p:pic>
      </p:grpSp>
      <p:cxnSp>
        <p:nvCxnSpPr>
          <p:cNvPr id="81" name="直線單箭頭接點 80"/>
          <p:cNvCxnSpPr/>
          <p:nvPr/>
        </p:nvCxnSpPr>
        <p:spPr>
          <a:xfrm flipH="1" flipV="1">
            <a:off x="5252259" y="1584522"/>
            <a:ext cx="615885" cy="6203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 flipH="1">
            <a:off x="3627727" y="3101136"/>
            <a:ext cx="1448329" cy="128504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 flipH="1">
            <a:off x="2915816" y="2971800"/>
            <a:ext cx="1065174" cy="45720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4127736" y="2342667"/>
            <a:ext cx="465808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We will use some highlighted in the red box method to explain interaction coupling.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85666185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15629" y="-27384"/>
            <a:ext cx="8229838" cy="503958"/>
          </a:xfrm>
        </p:spPr>
        <p:txBody>
          <a:bodyPr/>
          <a:lstStyle/>
          <a:p>
            <a:r>
              <a:rPr lang="en-US" altLang="zh-TW" sz="5400" dirty="0"/>
              <a:t>Data Type - Record</a:t>
            </a:r>
            <a:endParaRPr lang="zh-TW" altLang="en-US" sz="5400" dirty="0">
              <a:latin typeface="Gabriola" panose="04040605051002020D02" pitchFamily="82" charset="0"/>
            </a:endParaRPr>
          </a:p>
        </p:txBody>
      </p:sp>
      <p:sp>
        <p:nvSpPr>
          <p:cNvPr id="2077" name="文字方塊 2" hidden="1"/>
          <p:cNvSpPr txBox="1">
            <a:spLocks noChangeArrowheads="1"/>
          </p:cNvSpPr>
          <p:nvPr/>
        </p:nvSpPr>
        <p:spPr bwMode="auto">
          <a:xfrm>
            <a:off x="4068763" y="32273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</a:p>
        </p:txBody>
      </p:sp>
      <p:sp>
        <p:nvSpPr>
          <p:cNvPr id="2078" name="Text Box 145" hidden="1"/>
          <p:cNvSpPr txBox="1">
            <a:spLocks noChangeArrowheads="1"/>
          </p:cNvSpPr>
          <p:nvPr/>
        </p:nvSpPr>
        <p:spPr bwMode="auto">
          <a:xfrm>
            <a:off x="2678113" y="35258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2079" name="Text Box 146" hidden="1"/>
          <p:cNvSpPr txBox="1">
            <a:spLocks noChangeArrowheads="1"/>
          </p:cNvSpPr>
          <p:nvPr/>
        </p:nvSpPr>
        <p:spPr bwMode="auto">
          <a:xfrm>
            <a:off x="3121025" y="377507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2" name="Text Box 139" hidden="1"/>
          <p:cNvSpPr txBox="1">
            <a:spLocks noChangeArrowheads="1"/>
          </p:cNvSpPr>
          <p:nvPr/>
        </p:nvSpPr>
        <p:spPr bwMode="auto">
          <a:xfrm>
            <a:off x="3506788" y="383222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3" name="Text Box 135" hidden="1"/>
          <p:cNvSpPr txBox="1">
            <a:spLocks noChangeArrowheads="1"/>
          </p:cNvSpPr>
          <p:nvPr/>
        </p:nvSpPr>
        <p:spPr bwMode="auto">
          <a:xfrm>
            <a:off x="1206500" y="4800600"/>
            <a:ext cx="1233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</a:t>
            </a: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  <a:sym typeface="Wingdings 2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4" name="Text Box 133" hidden="1"/>
          <p:cNvSpPr txBox="1">
            <a:spLocks noChangeArrowheads="1"/>
          </p:cNvSpPr>
          <p:nvPr/>
        </p:nvSpPr>
        <p:spPr bwMode="auto">
          <a:xfrm>
            <a:off x="1349375" y="50752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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5" name="Text Box 134" hidden="1"/>
          <p:cNvSpPr txBox="1">
            <a:spLocks noChangeArrowheads="1"/>
          </p:cNvSpPr>
          <p:nvPr/>
        </p:nvSpPr>
        <p:spPr bwMode="auto">
          <a:xfrm>
            <a:off x="1662113" y="5414963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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116" name="矩形 115" hidden="1"/>
          <p:cNvSpPr/>
          <p:nvPr/>
        </p:nvSpPr>
        <p:spPr>
          <a:xfrm>
            <a:off x="2085340" y="4314825"/>
            <a:ext cx="3190875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7" name="矩形 116" hidden="1"/>
          <p:cNvSpPr/>
          <p:nvPr/>
        </p:nvSpPr>
        <p:spPr>
          <a:xfrm>
            <a:off x="1504950" y="4886325"/>
            <a:ext cx="2838450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8" name="矩形 117" hidden="1"/>
          <p:cNvSpPr/>
          <p:nvPr/>
        </p:nvSpPr>
        <p:spPr>
          <a:xfrm>
            <a:off x="1457325" y="4581525"/>
            <a:ext cx="243840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9" name="矩形 118" hidden="1"/>
          <p:cNvSpPr/>
          <p:nvPr/>
        </p:nvSpPr>
        <p:spPr>
          <a:xfrm>
            <a:off x="1542415" y="5105400"/>
            <a:ext cx="3248025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0" name="矩形 119" hidden="1"/>
          <p:cNvSpPr/>
          <p:nvPr/>
        </p:nvSpPr>
        <p:spPr>
          <a:xfrm>
            <a:off x="1638300" y="6142990"/>
            <a:ext cx="781050" cy="10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1" name="矩形 120" hidden="1"/>
          <p:cNvSpPr/>
          <p:nvPr/>
        </p:nvSpPr>
        <p:spPr>
          <a:xfrm>
            <a:off x="1415415" y="6431280"/>
            <a:ext cx="1151890" cy="121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2" name="矩形 121" hidden="1"/>
          <p:cNvSpPr/>
          <p:nvPr/>
        </p:nvSpPr>
        <p:spPr>
          <a:xfrm>
            <a:off x="2271395" y="6748145"/>
            <a:ext cx="601980" cy="116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3" name="矩形 122" hidden="1"/>
          <p:cNvSpPr/>
          <p:nvPr/>
        </p:nvSpPr>
        <p:spPr>
          <a:xfrm>
            <a:off x="1315085" y="7578090"/>
            <a:ext cx="3446145" cy="137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36" name="Text Box 128" hidden="1"/>
          <p:cNvSpPr txBox="1">
            <a:spLocks noChangeArrowheads="1"/>
          </p:cNvSpPr>
          <p:nvPr/>
        </p:nvSpPr>
        <p:spPr bwMode="auto">
          <a:xfrm>
            <a:off x="3506788" y="400050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9" name="Rectangle 14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0" name="Rectangle 149"/>
          <p:cNvSpPr>
            <a:spLocks noChangeArrowheads="1"/>
          </p:cNvSpPr>
          <p:nvPr/>
        </p:nvSpPr>
        <p:spPr bwMode="auto">
          <a:xfrm>
            <a:off x="1524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1" name="Rectangle 153"/>
          <p:cNvSpPr>
            <a:spLocks noChangeArrowheads="1"/>
          </p:cNvSpPr>
          <p:nvPr/>
        </p:nvSpPr>
        <p:spPr bwMode="auto">
          <a:xfrm>
            <a:off x="1524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2" name="Rectangle 154"/>
          <p:cNvSpPr>
            <a:spLocks noChangeArrowheads="1"/>
          </p:cNvSpPr>
          <p:nvPr/>
        </p:nvSpPr>
        <p:spPr bwMode="auto">
          <a:xfrm>
            <a:off x="15240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3" name="Rectangle 157"/>
          <p:cNvSpPr>
            <a:spLocks noChangeArrowheads="1"/>
          </p:cNvSpPr>
          <p:nvPr/>
        </p:nvSpPr>
        <p:spPr bwMode="auto">
          <a:xfrm>
            <a:off x="15240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2" name="Rectangle 158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3" name="Rectangle 162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4" name="Rectangle 163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6" name="Rectangle 165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755576" y="5264139"/>
            <a:ext cx="763284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This “record” method just send primitive type data to medical history class, so is the lowest coupling.</a:t>
            </a:r>
            <a:endParaRPr lang="zh-TW" altLang="zh-TW" dirty="0"/>
          </a:p>
        </p:txBody>
      </p:sp>
      <p:pic>
        <p:nvPicPr>
          <p:cNvPr id="44" name="圖片 43"/>
          <p:cNvPicPr/>
          <p:nvPr/>
        </p:nvPicPr>
        <p:blipFill>
          <a:blip r:embed="rId2"/>
          <a:stretch>
            <a:fillRect/>
          </a:stretch>
        </p:blipFill>
        <p:spPr>
          <a:xfrm>
            <a:off x="285378" y="2051567"/>
            <a:ext cx="8573244" cy="274559"/>
          </a:xfrm>
          <a:prstGeom prst="rect">
            <a:avLst/>
          </a:prstGeom>
        </p:spPr>
      </p:pic>
      <p:pic>
        <p:nvPicPr>
          <p:cNvPr id="45" name="圖片 44"/>
          <p:cNvPicPr/>
          <p:nvPr/>
        </p:nvPicPr>
        <p:blipFill>
          <a:blip r:embed="rId3"/>
          <a:stretch>
            <a:fillRect/>
          </a:stretch>
        </p:blipFill>
        <p:spPr>
          <a:xfrm>
            <a:off x="285377" y="2411607"/>
            <a:ext cx="8573245" cy="2745585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2631430" y="1988840"/>
            <a:ext cx="6117034" cy="337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43052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15629" y="-27384"/>
            <a:ext cx="8229838" cy="503958"/>
          </a:xfrm>
        </p:spPr>
        <p:txBody>
          <a:bodyPr/>
          <a:lstStyle/>
          <a:p>
            <a:r>
              <a:rPr lang="en-US" altLang="zh-TW" sz="5400" dirty="0"/>
              <a:t>Data Type - Identify</a:t>
            </a:r>
            <a:endParaRPr lang="zh-TW" altLang="en-US" sz="5400" dirty="0">
              <a:latin typeface="Gabriola" panose="04040605051002020D02" pitchFamily="82" charset="0"/>
            </a:endParaRPr>
          </a:p>
        </p:txBody>
      </p:sp>
      <p:sp>
        <p:nvSpPr>
          <p:cNvPr id="2077" name="文字方塊 2" hidden="1"/>
          <p:cNvSpPr txBox="1">
            <a:spLocks noChangeArrowheads="1"/>
          </p:cNvSpPr>
          <p:nvPr/>
        </p:nvSpPr>
        <p:spPr bwMode="auto">
          <a:xfrm>
            <a:off x="4068763" y="32273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</a:p>
        </p:txBody>
      </p:sp>
      <p:sp>
        <p:nvSpPr>
          <p:cNvPr id="2078" name="Text Box 145" hidden="1"/>
          <p:cNvSpPr txBox="1">
            <a:spLocks noChangeArrowheads="1"/>
          </p:cNvSpPr>
          <p:nvPr/>
        </p:nvSpPr>
        <p:spPr bwMode="auto">
          <a:xfrm>
            <a:off x="2678113" y="35258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2079" name="Text Box 146" hidden="1"/>
          <p:cNvSpPr txBox="1">
            <a:spLocks noChangeArrowheads="1"/>
          </p:cNvSpPr>
          <p:nvPr/>
        </p:nvSpPr>
        <p:spPr bwMode="auto">
          <a:xfrm>
            <a:off x="3121025" y="377507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2" name="Text Box 139" hidden="1"/>
          <p:cNvSpPr txBox="1">
            <a:spLocks noChangeArrowheads="1"/>
          </p:cNvSpPr>
          <p:nvPr/>
        </p:nvSpPr>
        <p:spPr bwMode="auto">
          <a:xfrm>
            <a:off x="3506788" y="383222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3" name="Text Box 135" hidden="1"/>
          <p:cNvSpPr txBox="1">
            <a:spLocks noChangeArrowheads="1"/>
          </p:cNvSpPr>
          <p:nvPr/>
        </p:nvSpPr>
        <p:spPr bwMode="auto">
          <a:xfrm>
            <a:off x="1206500" y="4800600"/>
            <a:ext cx="1233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</a:t>
            </a: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  <a:sym typeface="Wingdings 2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4" name="Text Box 133" hidden="1"/>
          <p:cNvSpPr txBox="1">
            <a:spLocks noChangeArrowheads="1"/>
          </p:cNvSpPr>
          <p:nvPr/>
        </p:nvSpPr>
        <p:spPr bwMode="auto">
          <a:xfrm>
            <a:off x="1349375" y="50752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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5" name="Text Box 134" hidden="1"/>
          <p:cNvSpPr txBox="1">
            <a:spLocks noChangeArrowheads="1"/>
          </p:cNvSpPr>
          <p:nvPr/>
        </p:nvSpPr>
        <p:spPr bwMode="auto">
          <a:xfrm>
            <a:off x="1662113" y="5414963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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116" name="矩形 115" hidden="1"/>
          <p:cNvSpPr/>
          <p:nvPr/>
        </p:nvSpPr>
        <p:spPr>
          <a:xfrm>
            <a:off x="2085340" y="4314825"/>
            <a:ext cx="3190875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7" name="矩形 116" hidden="1"/>
          <p:cNvSpPr/>
          <p:nvPr/>
        </p:nvSpPr>
        <p:spPr>
          <a:xfrm>
            <a:off x="1504950" y="4886325"/>
            <a:ext cx="2838450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8" name="矩形 117" hidden="1"/>
          <p:cNvSpPr/>
          <p:nvPr/>
        </p:nvSpPr>
        <p:spPr>
          <a:xfrm>
            <a:off x="1457325" y="4581525"/>
            <a:ext cx="243840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9" name="矩形 118" hidden="1"/>
          <p:cNvSpPr/>
          <p:nvPr/>
        </p:nvSpPr>
        <p:spPr>
          <a:xfrm>
            <a:off x="1542415" y="5105400"/>
            <a:ext cx="3248025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0" name="矩形 119" hidden="1"/>
          <p:cNvSpPr/>
          <p:nvPr/>
        </p:nvSpPr>
        <p:spPr>
          <a:xfrm>
            <a:off x="1638300" y="6142990"/>
            <a:ext cx="781050" cy="10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1" name="矩形 120" hidden="1"/>
          <p:cNvSpPr/>
          <p:nvPr/>
        </p:nvSpPr>
        <p:spPr>
          <a:xfrm>
            <a:off x="1415415" y="6431280"/>
            <a:ext cx="1151890" cy="121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2" name="矩形 121" hidden="1"/>
          <p:cNvSpPr/>
          <p:nvPr/>
        </p:nvSpPr>
        <p:spPr>
          <a:xfrm>
            <a:off x="2271395" y="6748145"/>
            <a:ext cx="601980" cy="116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3" name="矩形 122" hidden="1"/>
          <p:cNvSpPr/>
          <p:nvPr/>
        </p:nvSpPr>
        <p:spPr>
          <a:xfrm>
            <a:off x="1315085" y="7578090"/>
            <a:ext cx="3446145" cy="137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36" name="Text Box 128" hidden="1"/>
          <p:cNvSpPr txBox="1">
            <a:spLocks noChangeArrowheads="1"/>
          </p:cNvSpPr>
          <p:nvPr/>
        </p:nvSpPr>
        <p:spPr bwMode="auto">
          <a:xfrm>
            <a:off x="3506788" y="400050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9" name="Rectangle 14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0" name="Rectangle 149"/>
          <p:cNvSpPr>
            <a:spLocks noChangeArrowheads="1"/>
          </p:cNvSpPr>
          <p:nvPr/>
        </p:nvSpPr>
        <p:spPr bwMode="auto">
          <a:xfrm>
            <a:off x="1524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1" name="Rectangle 153"/>
          <p:cNvSpPr>
            <a:spLocks noChangeArrowheads="1"/>
          </p:cNvSpPr>
          <p:nvPr/>
        </p:nvSpPr>
        <p:spPr bwMode="auto">
          <a:xfrm>
            <a:off x="1524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2" name="Rectangle 154"/>
          <p:cNvSpPr>
            <a:spLocks noChangeArrowheads="1"/>
          </p:cNvSpPr>
          <p:nvPr/>
        </p:nvSpPr>
        <p:spPr bwMode="auto">
          <a:xfrm>
            <a:off x="15240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3" name="Rectangle 157"/>
          <p:cNvSpPr>
            <a:spLocks noChangeArrowheads="1"/>
          </p:cNvSpPr>
          <p:nvPr/>
        </p:nvSpPr>
        <p:spPr bwMode="auto">
          <a:xfrm>
            <a:off x="15240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2" name="Rectangle 158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3" name="Rectangle 162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4" name="Rectangle 163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6" name="Rectangle 165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34205" y="5445224"/>
            <a:ext cx="867559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This method send primitive data type to </a:t>
            </a:r>
            <a:r>
              <a:rPr lang="en-US" altLang="zh-TW" dirty="0" err="1"/>
              <a:t>dangerDermin</a:t>
            </a:r>
            <a:r>
              <a:rPr lang="en-US" altLang="zh-TW" dirty="0"/>
              <a:t> class to calculate the danger.</a:t>
            </a:r>
            <a:endParaRPr lang="zh-TW" altLang="zh-TW" dirty="0"/>
          </a:p>
        </p:txBody>
      </p:sp>
      <p:pic>
        <p:nvPicPr>
          <p:cNvPr id="37" name="圖片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72450" y="1052736"/>
            <a:ext cx="8399101" cy="534665"/>
          </a:xfrm>
          <a:prstGeom prst="rect">
            <a:avLst/>
          </a:prstGeom>
        </p:spPr>
      </p:pic>
      <p:pic>
        <p:nvPicPr>
          <p:cNvPr id="38" name="圖片 37"/>
          <p:cNvPicPr/>
          <p:nvPr/>
        </p:nvPicPr>
        <p:blipFill>
          <a:blip r:embed="rId3"/>
          <a:stretch>
            <a:fillRect/>
          </a:stretch>
        </p:blipFill>
        <p:spPr>
          <a:xfrm>
            <a:off x="411892" y="1680021"/>
            <a:ext cx="8320216" cy="3621187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2435348" y="1844824"/>
            <a:ext cx="6169099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1835696" y="1052417"/>
            <a:ext cx="5400600" cy="5349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60960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15629" y="-27384"/>
            <a:ext cx="8229838" cy="503958"/>
          </a:xfrm>
        </p:spPr>
        <p:txBody>
          <a:bodyPr/>
          <a:lstStyle/>
          <a:p>
            <a:r>
              <a:rPr lang="en-US" altLang="zh-TW" sz="5400" dirty="0"/>
              <a:t>Control Type</a:t>
            </a:r>
            <a:endParaRPr lang="zh-TW" altLang="en-US" sz="5400" dirty="0">
              <a:latin typeface="Gabriola" panose="04040605051002020D02" pitchFamily="82" charset="0"/>
            </a:endParaRPr>
          </a:p>
        </p:txBody>
      </p:sp>
      <p:sp>
        <p:nvSpPr>
          <p:cNvPr id="2077" name="文字方塊 2" hidden="1"/>
          <p:cNvSpPr txBox="1">
            <a:spLocks noChangeArrowheads="1"/>
          </p:cNvSpPr>
          <p:nvPr/>
        </p:nvSpPr>
        <p:spPr bwMode="auto">
          <a:xfrm>
            <a:off x="4068763" y="32273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</a:p>
        </p:txBody>
      </p:sp>
      <p:sp>
        <p:nvSpPr>
          <p:cNvPr id="2078" name="Text Box 145" hidden="1"/>
          <p:cNvSpPr txBox="1">
            <a:spLocks noChangeArrowheads="1"/>
          </p:cNvSpPr>
          <p:nvPr/>
        </p:nvSpPr>
        <p:spPr bwMode="auto">
          <a:xfrm>
            <a:off x="2678113" y="35258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2079" name="Text Box 146" hidden="1"/>
          <p:cNvSpPr txBox="1">
            <a:spLocks noChangeArrowheads="1"/>
          </p:cNvSpPr>
          <p:nvPr/>
        </p:nvSpPr>
        <p:spPr bwMode="auto">
          <a:xfrm>
            <a:off x="3121025" y="377507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2" name="Text Box 139" hidden="1"/>
          <p:cNvSpPr txBox="1">
            <a:spLocks noChangeArrowheads="1"/>
          </p:cNvSpPr>
          <p:nvPr/>
        </p:nvSpPr>
        <p:spPr bwMode="auto">
          <a:xfrm>
            <a:off x="3506788" y="383222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3" name="Text Box 135" hidden="1"/>
          <p:cNvSpPr txBox="1">
            <a:spLocks noChangeArrowheads="1"/>
          </p:cNvSpPr>
          <p:nvPr/>
        </p:nvSpPr>
        <p:spPr bwMode="auto">
          <a:xfrm>
            <a:off x="1206500" y="4800600"/>
            <a:ext cx="1233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</a:t>
            </a: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  <a:sym typeface="Wingdings 2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4" name="Text Box 133" hidden="1"/>
          <p:cNvSpPr txBox="1">
            <a:spLocks noChangeArrowheads="1"/>
          </p:cNvSpPr>
          <p:nvPr/>
        </p:nvSpPr>
        <p:spPr bwMode="auto">
          <a:xfrm>
            <a:off x="1349375" y="50752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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5" name="Text Box 134" hidden="1"/>
          <p:cNvSpPr txBox="1">
            <a:spLocks noChangeArrowheads="1"/>
          </p:cNvSpPr>
          <p:nvPr/>
        </p:nvSpPr>
        <p:spPr bwMode="auto">
          <a:xfrm>
            <a:off x="1662113" y="5414963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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116" name="矩形 115" hidden="1"/>
          <p:cNvSpPr/>
          <p:nvPr/>
        </p:nvSpPr>
        <p:spPr>
          <a:xfrm>
            <a:off x="2085340" y="4314825"/>
            <a:ext cx="3190875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7" name="矩形 116" hidden="1"/>
          <p:cNvSpPr/>
          <p:nvPr/>
        </p:nvSpPr>
        <p:spPr>
          <a:xfrm>
            <a:off x="1504950" y="4886325"/>
            <a:ext cx="2838450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8" name="矩形 117" hidden="1"/>
          <p:cNvSpPr/>
          <p:nvPr/>
        </p:nvSpPr>
        <p:spPr>
          <a:xfrm>
            <a:off x="1457325" y="4581525"/>
            <a:ext cx="243840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9" name="矩形 118" hidden="1"/>
          <p:cNvSpPr/>
          <p:nvPr/>
        </p:nvSpPr>
        <p:spPr>
          <a:xfrm>
            <a:off x="1542415" y="5105400"/>
            <a:ext cx="3248025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0" name="矩形 119" hidden="1"/>
          <p:cNvSpPr/>
          <p:nvPr/>
        </p:nvSpPr>
        <p:spPr>
          <a:xfrm>
            <a:off x="1638300" y="6142990"/>
            <a:ext cx="781050" cy="10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1" name="矩形 120" hidden="1"/>
          <p:cNvSpPr/>
          <p:nvPr/>
        </p:nvSpPr>
        <p:spPr>
          <a:xfrm>
            <a:off x="1415415" y="6431280"/>
            <a:ext cx="1151890" cy="121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2" name="矩形 121" hidden="1"/>
          <p:cNvSpPr/>
          <p:nvPr/>
        </p:nvSpPr>
        <p:spPr>
          <a:xfrm>
            <a:off x="2271395" y="6748145"/>
            <a:ext cx="601980" cy="116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3" name="矩形 122" hidden="1"/>
          <p:cNvSpPr/>
          <p:nvPr/>
        </p:nvSpPr>
        <p:spPr>
          <a:xfrm>
            <a:off x="1315085" y="7578090"/>
            <a:ext cx="3446145" cy="137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36" name="Text Box 128" hidden="1"/>
          <p:cNvSpPr txBox="1">
            <a:spLocks noChangeArrowheads="1"/>
          </p:cNvSpPr>
          <p:nvPr/>
        </p:nvSpPr>
        <p:spPr bwMode="auto">
          <a:xfrm>
            <a:off x="3506788" y="400050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9" name="Rectangle 14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0" name="Rectangle 149"/>
          <p:cNvSpPr>
            <a:spLocks noChangeArrowheads="1"/>
          </p:cNvSpPr>
          <p:nvPr/>
        </p:nvSpPr>
        <p:spPr bwMode="auto">
          <a:xfrm>
            <a:off x="1524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1" name="Rectangle 153"/>
          <p:cNvSpPr>
            <a:spLocks noChangeArrowheads="1"/>
          </p:cNvSpPr>
          <p:nvPr/>
        </p:nvSpPr>
        <p:spPr bwMode="auto">
          <a:xfrm>
            <a:off x="1524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2" name="Rectangle 154"/>
          <p:cNvSpPr>
            <a:spLocks noChangeArrowheads="1"/>
          </p:cNvSpPr>
          <p:nvPr/>
        </p:nvSpPr>
        <p:spPr bwMode="auto">
          <a:xfrm>
            <a:off x="15240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3" name="Rectangle 157"/>
          <p:cNvSpPr>
            <a:spLocks noChangeArrowheads="1"/>
          </p:cNvSpPr>
          <p:nvPr/>
        </p:nvSpPr>
        <p:spPr bwMode="auto">
          <a:xfrm>
            <a:off x="15240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2" name="Rectangle 158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3" name="Rectangle 162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4" name="Rectangle 163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6" name="Rectangle 165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34205" y="5157192"/>
            <a:ext cx="8675591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The client will send the flag to this method, and this server will distinguish flag to call the rescue team.</a:t>
            </a:r>
          </a:p>
          <a:p>
            <a:r>
              <a:rPr lang="en-US" altLang="zh-TW" dirty="0"/>
              <a:t>Ex: if flag is </a:t>
            </a:r>
            <a:r>
              <a:rPr lang="en-US" altLang="zh-TW" dirty="0" err="1"/>
              <a:t>waterguard</a:t>
            </a:r>
            <a:r>
              <a:rPr lang="en-US" altLang="zh-TW" dirty="0"/>
              <a:t>, the </a:t>
            </a:r>
            <a:r>
              <a:rPr lang="en-US" altLang="zh-TW" dirty="0" err="1"/>
              <a:t>waterguard</a:t>
            </a:r>
            <a:r>
              <a:rPr lang="en-US" altLang="zh-TW" dirty="0"/>
              <a:t> server will be notified.</a:t>
            </a:r>
            <a:endParaRPr lang="zh-TW" altLang="zh-TW" dirty="0"/>
          </a:p>
        </p:txBody>
      </p:sp>
      <p:pic>
        <p:nvPicPr>
          <p:cNvPr id="44" name="圖片 43"/>
          <p:cNvPicPr/>
          <p:nvPr/>
        </p:nvPicPr>
        <p:blipFill>
          <a:blip r:embed="rId2"/>
          <a:stretch>
            <a:fillRect/>
          </a:stretch>
        </p:blipFill>
        <p:spPr>
          <a:xfrm>
            <a:off x="35496" y="954859"/>
            <a:ext cx="4816766" cy="4033882"/>
          </a:xfrm>
          <a:prstGeom prst="rect">
            <a:avLst/>
          </a:prstGeom>
        </p:spPr>
      </p:pic>
      <p:pic>
        <p:nvPicPr>
          <p:cNvPr id="45" name="圖片 44"/>
          <p:cNvPicPr/>
          <p:nvPr/>
        </p:nvPicPr>
        <p:blipFill>
          <a:blip r:embed="rId3"/>
          <a:stretch>
            <a:fillRect/>
          </a:stretch>
        </p:blipFill>
        <p:spPr>
          <a:xfrm>
            <a:off x="4846904" y="954859"/>
            <a:ext cx="4182966" cy="2938657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3635896" y="1926674"/>
            <a:ext cx="426720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1259632" y="1700808"/>
            <a:ext cx="142494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3635896" y="3140968"/>
            <a:ext cx="426720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3635896" y="4293096"/>
            <a:ext cx="426720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1115616" y="2924944"/>
            <a:ext cx="142494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1074611" y="4077072"/>
            <a:ext cx="142494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5292080" y="1196752"/>
            <a:ext cx="20882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5796136" y="1961220"/>
            <a:ext cx="20162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5796136" y="2685889"/>
            <a:ext cx="20162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7245846" y="954858"/>
            <a:ext cx="1070570" cy="241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8927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15629" y="-27384"/>
            <a:ext cx="8229838" cy="503958"/>
          </a:xfrm>
        </p:spPr>
        <p:txBody>
          <a:bodyPr/>
          <a:lstStyle/>
          <a:p>
            <a:r>
              <a:rPr lang="en-US" altLang="zh-TW" sz="5400" dirty="0"/>
              <a:t>Stamp Type</a:t>
            </a:r>
            <a:endParaRPr lang="zh-TW" altLang="en-US" sz="5400" dirty="0">
              <a:latin typeface="Gabriola" panose="04040605051002020D02" pitchFamily="82" charset="0"/>
            </a:endParaRPr>
          </a:p>
        </p:txBody>
      </p:sp>
      <p:sp>
        <p:nvSpPr>
          <p:cNvPr id="2077" name="文字方塊 2" hidden="1"/>
          <p:cNvSpPr txBox="1">
            <a:spLocks noChangeArrowheads="1"/>
          </p:cNvSpPr>
          <p:nvPr/>
        </p:nvSpPr>
        <p:spPr bwMode="auto">
          <a:xfrm>
            <a:off x="4068763" y="32273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</a:p>
        </p:txBody>
      </p:sp>
      <p:sp>
        <p:nvSpPr>
          <p:cNvPr id="2078" name="Text Box 145" hidden="1"/>
          <p:cNvSpPr txBox="1">
            <a:spLocks noChangeArrowheads="1"/>
          </p:cNvSpPr>
          <p:nvPr/>
        </p:nvSpPr>
        <p:spPr bwMode="auto">
          <a:xfrm>
            <a:off x="2678113" y="35258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2079" name="Text Box 146" hidden="1"/>
          <p:cNvSpPr txBox="1">
            <a:spLocks noChangeArrowheads="1"/>
          </p:cNvSpPr>
          <p:nvPr/>
        </p:nvSpPr>
        <p:spPr bwMode="auto">
          <a:xfrm>
            <a:off x="3121025" y="377507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2" name="Text Box 139" hidden="1"/>
          <p:cNvSpPr txBox="1">
            <a:spLocks noChangeArrowheads="1"/>
          </p:cNvSpPr>
          <p:nvPr/>
        </p:nvSpPr>
        <p:spPr bwMode="auto">
          <a:xfrm>
            <a:off x="3506788" y="383222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3" name="Text Box 135" hidden="1"/>
          <p:cNvSpPr txBox="1">
            <a:spLocks noChangeArrowheads="1"/>
          </p:cNvSpPr>
          <p:nvPr/>
        </p:nvSpPr>
        <p:spPr bwMode="auto">
          <a:xfrm>
            <a:off x="1206500" y="4800600"/>
            <a:ext cx="1233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</a:t>
            </a: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  <a:sym typeface="Wingdings 2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4" name="Text Box 133" hidden="1"/>
          <p:cNvSpPr txBox="1">
            <a:spLocks noChangeArrowheads="1"/>
          </p:cNvSpPr>
          <p:nvPr/>
        </p:nvSpPr>
        <p:spPr bwMode="auto">
          <a:xfrm>
            <a:off x="1349375" y="50752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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5" name="Text Box 134" hidden="1"/>
          <p:cNvSpPr txBox="1">
            <a:spLocks noChangeArrowheads="1"/>
          </p:cNvSpPr>
          <p:nvPr/>
        </p:nvSpPr>
        <p:spPr bwMode="auto">
          <a:xfrm>
            <a:off x="1662113" y="5414963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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116" name="矩形 115" hidden="1"/>
          <p:cNvSpPr/>
          <p:nvPr/>
        </p:nvSpPr>
        <p:spPr>
          <a:xfrm>
            <a:off x="2085340" y="4314825"/>
            <a:ext cx="3190875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7" name="矩形 116" hidden="1"/>
          <p:cNvSpPr/>
          <p:nvPr/>
        </p:nvSpPr>
        <p:spPr>
          <a:xfrm>
            <a:off x="1504950" y="4886325"/>
            <a:ext cx="2838450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8" name="矩形 117" hidden="1"/>
          <p:cNvSpPr/>
          <p:nvPr/>
        </p:nvSpPr>
        <p:spPr>
          <a:xfrm>
            <a:off x="1457325" y="4581525"/>
            <a:ext cx="243840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9" name="矩形 118" hidden="1"/>
          <p:cNvSpPr/>
          <p:nvPr/>
        </p:nvSpPr>
        <p:spPr>
          <a:xfrm>
            <a:off x="1542415" y="5105400"/>
            <a:ext cx="3248025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0" name="矩形 119" hidden="1"/>
          <p:cNvSpPr/>
          <p:nvPr/>
        </p:nvSpPr>
        <p:spPr>
          <a:xfrm>
            <a:off x="1638300" y="6142990"/>
            <a:ext cx="781050" cy="10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1" name="矩形 120" hidden="1"/>
          <p:cNvSpPr/>
          <p:nvPr/>
        </p:nvSpPr>
        <p:spPr>
          <a:xfrm>
            <a:off x="1415415" y="6431280"/>
            <a:ext cx="1151890" cy="121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2" name="矩形 121" hidden="1"/>
          <p:cNvSpPr/>
          <p:nvPr/>
        </p:nvSpPr>
        <p:spPr>
          <a:xfrm>
            <a:off x="2271395" y="6748145"/>
            <a:ext cx="601980" cy="116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3" name="矩形 122" hidden="1"/>
          <p:cNvSpPr/>
          <p:nvPr/>
        </p:nvSpPr>
        <p:spPr>
          <a:xfrm>
            <a:off x="1315085" y="7578090"/>
            <a:ext cx="3446145" cy="137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36" name="Text Box 128" hidden="1"/>
          <p:cNvSpPr txBox="1">
            <a:spLocks noChangeArrowheads="1"/>
          </p:cNvSpPr>
          <p:nvPr/>
        </p:nvSpPr>
        <p:spPr bwMode="auto">
          <a:xfrm>
            <a:off x="3506788" y="400050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9" name="Rectangle 14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0" name="Rectangle 149"/>
          <p:cNvSpPr>
            <a:spLocks noChangeArrowheads="1"/>
          </p:cNvSpPr>
          <p:nvPr/>
        </p:nvSpPr>
        <p:spPr bwMode="auto">
          <a:xfrm>
            <a:off x="1524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1" name="Rectangle 153"/>
          <p:cNvSpPr>
            <a:spLocks noChangeArrowheads="1"/>
          </p:cNvSpPr>
          <p:nvPr/>
        </p:nvSpPr>
        <p:spPr bwMode="auto">
          <a:xfrm>
            <a:off x="1524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2" name="Rectangle 154"/>
          <p:cNvSpPr>
            <a:spLocks noChangeArrowheads="1"/>
          </p:cNvSpPr>
          <p:nvPr/>
        </p:nvSpPr>
        <p:spPr bwMode="auto">
          <a:xfrm>
            <a:off x="15240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3" name="Rectangle 157"/>
          <p:cNvSpPr>
            <a:spLocks noChangeArrowheads="1"/>
          </p:cNvSpPr>
          <p:nvPr/>
        </p:nvSpPr>
        <p:spPr bwMode="auto">
          <a:xfrm>
            <a:off x="15240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2" name="Rectangle 158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3" name="Rectangle 162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4" name="Rectangle 163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6" name="Rectangle 165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34205" y="5169966"/>
            <a:ext cx="8675591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All of the method in this block will send the </a:t>
            </a:r>
            <a:r>
              <a:rPr lang="en-US" altLang="zh-TW" dirty="0" err="1"/>
              <a:t>currentUser</a:t>
            </a:r>
            <a:r>
              <a:rPr lang="en-US" altLang="zh-TW" dirty="0"/>
              <a:t> which is an object to server method, the server just can do partial function in this object.</a:t>
            </a:r>
          </a:p>
          <a:p>
            <a:r>
              <a:rPr lang="en-US" altLang="zh-TW" dirty="0"/>
              <a:t>so this is the stamp type.</a:t>
            </a:r>
            <a:endParaRPr lang="zh-TW" altLang="zh-TW" dirty="0"/>
          </a:p>
        </p:txBody>
      </p:sp>
      <p:grpSp>
        <p:nvGrpSpPr>
          <p:cNvPr id="14" name="群組 13"/>
          <p:cNvGrpSpPr/>
          <p:nvPr/>
        </p:nvGrpSpPr>
        <p:grpSpPr>
          <a:xfrm>
            <a:off x="4232900" y="3380849"/>
            <a:ext cx="3704590" cy="894715"/>
            <a:chOff x="2252034" y="3876357"/>
            <a:chExt cx="3704590" cy="894715"/>
          </a:xfrm>
        </p:grpSpPr>
        <p:pic>
          <p:nvPicPr>
            <p:cNvPr id="63" name="圖片 62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252034" y="3876357"/>
              <a:ext cx="3704590" cy="894715"/>
            </a:xfrm>
            <a:prstGeom prst="rect">
              <a:avLst/>
            </a:prstGeom>
          </p:spPr>
        </p:pic>
        <p:sp>
          <p:nvSpPr>
            <p:cNvPr id="64" name="矩形 63"/>
            <p:cNvSpPr/>
            <p:nvPr/>
          </p:nvSpPr>
          <p:spPr>
            <a:xfrm>
              <a:off x="3749675" y="3933056"/>
              <a:ext cx="1384300" cy="177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4848225" y="4187056"/>
              <a:ext cx="895350" cy="1651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3438525" y="4402956"/>
              <a:ext cx="984250" cy="215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67" name="弧形接點 66"/>
            <p:cNvCxnSpPr/>
            <p:nvPr/>
          </p:nvCxnSpPr>
          <p:spPr>
            <a:xfrm>
              <a:off x="5133975" y="4047356"/>
              <a:ext cx="622300" cy="241300"/>
            </a:xfrm>
            <a:prstGeom prst="curvedConnector3">
              <a:avLst>
                <a:gd name="adj1" fmla="val 152325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弧形接點 67"/>
            <p:cNvCxnSpPr/>
            <p:nvPr/>
          </p:nvCxnSpPr>
          <p:spPr>
            <a:xfrm flipH="1">
              <a:off x="4448175" y="3977506"/>
              <a:ext cx="704850" cy="533400"/>
            </a:xfrm>
            <a:prstGeom prst="curvedConnector3">
              <a:avLst>
                <a:gd name="adj1" fmla="val -168018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群組 68"/>
          <p:cNvGrpSpPr/>
          <p:nvPr/>
        </p:nvGrpSpPr>
        <p:grpSpPr>
          <a:xfrm>
            <a:off x="114166" y="894958"/>
            <a:ext cx="4097794" cy="3326130"/>
            <a:chOff x="0" y="0"/>
            <a:chExt cx="4097794" cy="3326130"/>
          </a:xfrm>
        </p:grpSpPr>
        <p:pic>
          <p:nvPicPr>
            <p:cNvPr id="70" name="圖片 6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306"/>
            <a:stretch/>
          </p:blipFill>
          <p:spPr>
            <a:xfrm>
              <a:off x="0" y="0"/>
              <a:ext cx="4097794" cy="3326130"/>
            </a:xfrm>
            <a:prstGeom prst="rect">
              <a:avLst/>
            </a:prstGeom>
          </p:spPr>
        </p:pic>
        <p:sp>
          <p:nvSpPr>
            <p:cNvPr id="71" name="矩形 70"/>
            <p:cNvSpPr/>
            <p:nvPr/>
          </p:nvSpPr>
          <p:spPr>
            <a:xfrm>
              <a:off x="964889" y="0"/>
              <a:ext cx="958850" cy="1346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2120900" y="2622550"/>
              <a:ext cx="800100" cy="152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73" name="弧形接點 72"/>
            <p:cNvCxnSpPr>
              <a:endCxn id="72" idx="3"/>
            </p:cNvCxnSpPr>
            <p:nvPr/>
          </p:nvCxnSpPr>
          <p:spPr>
            <a:xfrm rot="16200000" flipH="1">
              <a:off x="1101257" y="879007"/>
              <a:ext cx="2637042" cy="1002443"/>
            </a:xfrm>
            <a:prstGeom prst="curvedConnector4">
              <a:avLst>
                <a:gd name="adj1" fmla="val -328"/>
                <a:gd name="adj2" fmla="val 206166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/>
          <p:cNvGrpSpPr/>
          <p:nvPr/>
        </p:nvGrpSpPr>
        <p:grpSpPr>
          <a:xfrm>
            <a:off x="3834194" y="937895"/>
            <a:ext cx="5274310" cy="2491105"/>
            <a:chOff x="2204409" y="2289909"/>
            <a:chExt cx="5274310" cy="2491105"/>
          </a:xfrm>
        </p:grpSpPr>
        <p:pic>
          <p:nvPicPr>
            <p:cNvPr id="55" name="圖片 54"/>
            <p:cNvPicPr/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04409" y="2289909"/>
              <a:ext cx="5274310" cy="2491105"/>
            </a:xfrm>
            <a:prstGeom prst="rect">
              <a:avLst/>
            </a:prstGeom>
          </p:spPr>
        </p:pic>
        <p:cxnSp>
          <p:nvCxnSpPr>
            <p:cNvPr id="57" name="弧形接點 56"/>
            <p:cNvCxnSpPr/>
            <p:nvPr/>
          </p:nvCxnSpPr>
          <p:spPr>
            <a:xfrm>
              <a:off x="4185036" y="2378075"/>
              <a:ext cx="45085" cy="876300"/>
            </a:xfrm>
            <a:prstGeom prst="curvedConnector3">
              <a:avLst>
                <a:gd name="adj1" fmla="val 2015138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弧形接點 57"/>
            <p:cNvCxnSpPr/>
            <p:nvPr/>
          </p:nvCxnSpPr>
          <p:spPr>
            <a:xfrm>
              <a:off x="4152969" y="2304678"/>
              <a:ext cx="64135" cy="1397000"/>
            </a:xfrm>
            <a:prstGeom prst="curvedConnector3">
              <a:avLst>
                <a:gd name="adj1" fmla="val 2491301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>
            <a:xfrm>
              <a:off x="3419872" y="3197225"/>
              <a:ext cx="648072" cy="114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3491880" y="3630613"/>
              <a:ext cx="635000" cy="1333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3491880" y="2289909"/>
              <a:ext cx="641350" cy="127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202189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Gabriola" panose="04040605051002020D02" pitchFamily="82" charset="0"/>
              </a:rPr>
              <a:t>3.</a:t>
            </a:r>
            <a:r>
              <a:rPr lang="zh-TW" altLang="en-US" dirty="0">
                <a:latin typeface="Gabriola" panose="04040605051002020D02" pitchFamily="82" charset="0"/>
              </a:rPr>
              <a:t> </a:t>
            </a:r>
            <a:r>
              <a:rPr lang="en-US" altLang="zh-TW" dirty="0">
                <a:latin typeface="Gabriola" panose="04040605051002020D02" pitchFamily="82" charset="0"/>
              </a:rPr>
              <a:t>Cohesion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164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15629" y="-27384"/>
            <a:ext cx="8229838" cy="503958"/>
          </a:xfrm>
        </p:spPr>
        <p:txBody>
          <a:bodyPr/>
          <a:lstStyle/>
          <a:p>
            <a:r>
              <a:rPr lang="en-US" altLang="zh-TW" sz="5400" dirty="0"/>
              <a:t>Functional Cohesion</a:t>
            </a:r>
            <a:endParaRPr lang="zh-TW" altLang="en-US" sz="5400" dirty="0">
              <a:latin typeface="Gabriola" panose="04040605051002020D02" pitchFamily="82" charset="0"/>
            </a:endParaRPr>
          </a:p>
        </p:txBody>
      </p:sp>
      <p:sp>
        <p:nvSpPr>
          <p:cNvPr id="2077" name="文字方塊 2" hidden="1"/>
          <p:cNvSpPr txBox="1">
            <a:spLocks noChangeArrowheads="1"/>
          </p:cNvSpPr>
          <p:nvPr/>
        </p:nvSpPr>
        <p:spPr bwMode="auto">
          <a:xfrm>
            <a:off x="4068763" y="32273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</a:p>
        </p:txBody>
      </p:sp>
      <p:sp>
        <p:nvSpPr>
          <p:cNvPr id="2078" name="Text Box 145" hidden="1"/>
          <p:cNvSpPr txBox="1">
            <a:spLocks noChangeArrowheads="1"/>
          </p:cNvSpPr>
          <p:nvPr/>
        </p:nvSpPr>
        <p:spPr bwMode="auto">
          <a:xfrm>
            <a:off x="2678113" y="35258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2079" name="Text Box 146" hidden="1"/>
          <p:cNvSpPr txBox="1">
            <a:spLocks noChangeArrowheads="1"/>
          </p:cNvSpPr>
          <p:nvPr/>
        </p:nvSpPr>
        <p:spPr bwMode="auto">
          <a:xfrm>
            <a:off x="3121025" y="377507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2" name="Text Box 139" hidden="1"/>
          <p:cNvSpPr txBox="1">
            <a:spLocks noChangeArrowheads="1"/>
          </p:cNvSpPr>
          <p:nvPr/>
        </p:nvSpPr>
        <p:spPr bwMode="auto">
          <a:xfrm>
            <a:off x="3506788" y="383222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3" name="Text Box 135" hidden="1"/>
          <p:cNvSpPr txBox="1">
            <a:spLocks noChangeArrowheads="1"/>
          </p:cNvSpPr>
          <p:nvPr/>
        </p:nvSpPr>
        <p:spPr bwMode="auto">
          <a:xfrm>
            <a:off x="1206500" y="4800600"/>
            <a:ext cx="1233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</a:t>
            </a: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  <a:sym typeface="Wingdings 2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4" name="Text Box 133" hidden="1"/>
          <p:cNvSpPr txBox="1">
            <a:spLocks noChangeArrowheads="1"/>
          </p:cNvSpPr>
          <p:nvPr/>
        </p:nvSpPr>
        <p:spPr bwMode="auto">
          <a:xfrm>
            <a:off x="1349375" y="50752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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5" name="Text Box 134" hidden="1"/>
          <p:cNvSpPr txBox="1">
            <a:spLocks noChangeArrowheads="1"/>
          </p:cNvSpPr>
          <p:nvPr/>
        </p:nvSpPr>
        <p:spPr bwMode="auto">
          <a:xfrm>
            <a:off x="1662113" y="5414963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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116" name="矩形 115" hidden="1"/>
          <p:cNvSpPr/>
          <p:nvPr/>
        </p:nvSpPr>
        <p:spPr>
          <a:xfrm>
            <a:off x="2085340" y="4314825"/>
            <a:ext cx="3190875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7" name="矩形 116" hidden="1"/>
          <p:cNvSpPr/>
          <p:nvPr/>
        </p:nvSpPr>
        <p:spPr>
          <a:xfrm>
            <a:off x="1504950" y="4886325"/>
            <a:ext cx="2838450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8" name="矩形 117" hidden="1"/>
          <p:cNvSpPr/>
          <p:nvPr/>
        </p:nvSpPr>
        <p:spPr>
          <a:xfrm>
            <a:off x="1457325" y="4581525"/>
            <a:ext cx="243840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9" name="矩形 118" hidden="1"/>
          <p:cNvSpPr/>
          <p:nvPr/>
        </p:nvSpPr>
        <p:spPr>
          <a:xfrm>
            <a:off x="1542415" y="5105400"/>
            <a:ext cx="3248025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0" name="矩形 119" hidden="1"/>
          <p:cNvSpPr/>
          <p:nvPr/>
        </p:nvSpPr>
        <p:spPr>
          <a:xfrm>
            <a:off x="1638300" y="6142990"/>
            <a:ext cx="781050" cy="10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1" name="矩形 120" hidden="1"/>
          <p:cNvSpPr/>
          <p:nvPr/>
        </p:nvSpPr>
        <p:spPr>
          <a:xfrm>
            <a:off x="1415415" y="6431280"/>
            <a:ext cx="1151890" cy="121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2" name="矩形 121" hidden="1"/>
          <p:cNvSpPr/>
          <p:nvPr/>
        </p:nvSpPr>
        <p:spPr>
          <a:xfrm>
            <a:off x="2271395" y="6748145"/>
            <a:ext cx="601980" cy="116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3" name="矩形 122" hidden="1"/>
          <p:cNvSpPr/>
          <p:nvPr/>
        </p:nvSpPr>
        <p:spPr>
          <a:xfrm>
            <a:off x="1315085" y="7578090"/>
            <a:ext cx="3446145" cy="137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36" name="Text Box 128" hidden="1"/>
          <p:cNvSpPr txBox="1">
            <a:spLocks noChangeArrowheads="1"/>
          </p:cNvSpPr>
          <p:nvPr/>
        </p:nvSpPr>
        <p:spPr bwMode="auto">
          <a:xfrm>
            <a:off x="3506788" y="400050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9" name="Rectangle 14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1" name="Rectangle 153"/>
          <p:cNvSpPr>
            <a:spLocks noChangeArrowheads="1"/>
          </p:cNvSpPr>
          <p:nvPr/>
        </p:nvSpPr>
        <p:spPr bwMode="auto">
          <a:xfrm>
            <a:off x="1524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2" name="Rectangle 154"/>
          <p:cNvSpPr>
            <a:spLocks noChangeArrowheads="1"/>
          </p:cNvSpPr>
          <p:nvPr/>
        </p:nvSpPr>
        <p:spPr bwMode="auto">
          <a:xfrm>
            <a:off x="15240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3" name="Rectangle 157"/>
          <p:cNvSpPr>
            <a:spLocks noChangeArrowheads="1"/>
          </p:cNvSpPr>
          <p:nvPr/>
        </p:nvSpPr>
        <p:spPr bwMode="auto">
          <a:xfrm>
            <a:off x="15240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2" name="Rectangle 158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3" name="Rectangle 162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4" name="Rectangle 163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6" name="Rectangle 165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44" name="圖片 43"/>
          <p:cNvPicPr/>
          <p:nvPr/>
        </p:nvPicPr>
        <p:blipFill>
          <a:blip r:embed="rId2"/>
          <a:stretch>
            <a:fillRect/>
          </a:stretch>
        </p:blipFill>
        <p:spPr>
          <a:xfrm>
            <a:off x="2699792" y="764704"/>
            <a:ext cx="3744416" cy="604577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43808" y="2276872"/>
            <a:ext cx="3672408" cy="45336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23561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15629" y="-27384"/>
            <a:ext cx="8229838" cy="503958"/>
          </a:xfrm>
        </p:spPr>
        <p:txBody>
          <a:bodyPr/>
          <a:lstStyle/>
          <a:p>
            <a:r>
              <a:rPr lang="en-US" altLang="zh-TW" sz="5400" dirty="0"/>
              <a:t>Logical Cohesion</a:t>
            </a:r>
            <a:endParaRPr lang="zh-TW" altLang="en-US" sz="5400" dirty="0">
              <a:latin typeface="Gabriola" panose="04040605051002020D02" pitchFamily="82" charset="0"/>
            </a:endParaRPr>
          </a:p>
        </p:txBody>
      </p:sp>
      <p:sp>
        <p:nvSpPr>
          <p:cNvPr id="2077" name="文字方塊 2" hidden="1"/>
          <p:cNvSpPr txBox="1">
            <a:spLocks noChangeArrowheads="1"/>
          </p:cNvSpPr>
          <p:nvPr/>
        </p:nvSpPr>
        <p:spPr bwMode="auto">
          <a:xfrm>
            <a:off x="4068763" y="32273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</a:p>
        </p:txBody>
      </p:sp>
      <p:sp>
        <p:nvSpPr>
          <p:cNvPr id="2078" name="Text Box 145" hidden="1"/>
          <p:cNvSpPr txBox="1">
            <a:spLocks noChangeArrowheads="1"/>
          </p:cNvSpPr>
          <p:nvPr/>
        </p:nvSpPr>
        <p:spPr bwMode="auto">
          <a:xfrm>
            <a:off x="2678113" y="35258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2079" name="Text Box 146" hidden="1"/>
          <p:cNvSpPr txBox="1">
            <a:spLocks noChangeArrowheads="1"/>
          </p:cNvSpPr>
          <p:nvPr/>
        </p:nvSpPr>
        <p:spPr bwMode="auto">
          <a:xfrm>
            <a:off x="3121025" y="377507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2" name="Text Box 139" hidden="1"/>
          <p:cNvSpPr txBox="1">
            <a:spLocks noChangeArrowheads="1"/>
          </p:cNvSpPr>
          <p:nvPr/>
        </p:nvSpPr>
        <p:spPr bwMode="auto">
          <a:xfrm>
            <a:off x="3506788" y="383222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3" name="Text Box 135" hidden="1"/>
          <p:cNvSpPr txBox="1">
            <a:spLocks noChangeArrowheads="1"/>
          </p:cNvSpPr>
          <p:nvPr/>
        </p:nvSpPr>
        <p:spPr bwMode="auto">
          <a:xfrm>
            <a:off x="1206500" y="4800600"/>
            <a:ext cx="1233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</a:t>
            </a: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  <a:sym typeface="Wingdings 2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4" name="Text Box 133" hidden="1"/>
          <p:cNvSpPr txBox="1">
            <a:spLocks noChangeArrowheads="1"/>
          </p:cNvSpPr>
          <p:nvPr/>
        </p:nvSpPr>
        <p:spPr bwMode="auto">
          <a:xfrm>
            <a:off x="1349375" y="50752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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5" name="Text Box 134" hidden="1"/>
          <p:cNvSpPr txBox="1">
            <a:spLocks noChangeArrowheads="1"/>
          </p:cNvSpPr>
          <p:nvPr/>
        </p:nvSpPr>
        <p:spPr bwMode="auto">
          <a:xfrm>
            <a:off x="1662113" y="5414963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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116" name="矩形 115" hidden="1"/>
          <p:cNvSpPr/>
          <p:nvPr/>
        </p:nvSpPr>
        <p:spPr>
          <a:xfrm>
            <a:off x="2085340" y="4314825"/>
            <a:ext cx="3190875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7" name="矩形 116" hidden="1"/>
          <p:cNvSpPr/>
          <p:nvPr/>
        </p:nvSpPr>
        <p:spPr>
          <a:xfrm>
            <a:off x="1504950" y="4886325"/>
            <a:ext cx="2838450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8" name="矩形 117" hidden="1"/>
          <p:cNvSpPr/>
          <p:nvPr/>
        </p:nvSpPr>
        <p:spPr>
          <a:xfrm>
            <a:off x="1457325" y="4581525"/>
            <a:ext cx="243840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9" name="矩形 118" hidden="1"/>
          <p:cNvSpPr/>
          <p:nvPr/>
        </p:nvSpPr>
        <p:spPr>
          <a:xfrm>
            <a:off x="1542415" y="5105400"/>
            <a:ext cx="3248025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0" name="矩形 119" hidden="1"/>
          <p:cNvSpPr/>
          <p:nvPr/>
        </p:nvSpPr>
        <p:spPr>
          <a:xfrm>
            <a:off x="1638300" y="6142990"/>
            <a:ext cx="781050" cy="10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1" name="矩形 120" hidden="1"/>
          <p:cNvSpPr/>
          <p:nvPr/>
        </p:nvSpPr>
        <p:spPr>
          <a:xfrm>
            <a:off x="1415415" y="6431280"/>
            <a:ext cx="1151890" cy="121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2" name="矩形 121" hidden="1"/>
          <p:cNvSpPr/>
          <p:nvPr/>
        </p:nvSpPr>
        <p:spPr>
          <a:xfrm>
            <a:off x="2271395" y="6748145"/>
            <a:ext cx="601980" cy="116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3" name="矩形 122" hidden="1"/>
          <p:cNvSpPr/>
          <p:nvPr/>
        </p:nvSpPr>
        <p:spPr>
          <a:xfrm>
            <a:off x="1315085" y="7578090"/>
            <a:ext cx="3446145" cy="137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36" name="Text Box 128" hidden="1"/>
          <p:cNvSpPr txBox="1">
            <a:spLocks noChangeArrowheads="1"/>
          </p:cNvSpPr>
          <p:nvPr/>
        </p:nvSpPr>
        <p:spPr bwMode="auto">
          <a:xfrm>
            <a:off x="3506788" y="400050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9" name="Rectangle 14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1" name="Rectangle 153"/>
          <p:cNvSpPr>
            <a:spLocks noChangeArrowheads="1"/>
          </p:cNvSpPr>
          <p:nvPr/>
        </p:nvSpPr>
        <p:spPr bwMode="auto">
          <a:xfrm>
            <a:off x="1524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3" name="Rectangle 157"/>
          <p:cNvSpPr>
            <a:spLocks noChangeArrowheads="1"/>
          </p:cNvSpPr>
          <p:nvPr/>
        </p:nvSpPr>
        <p:spPr bwMode="auto">
          <a:xfrm>
            <a:off x="15240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2" name="Rectangle 158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3" name="Rectangle 162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4" name="Rectangle 163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6" name="Rectangle 165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29" name="圖片 28"/>
          <p:cNvPicPr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4881"/>
          <a:stretch/>
        </p:blipFill>
        <p:spPr>
          <a:xfrm>
            <a:off x="3894536" y="1131540"/>
            <a:ext cx="5236476" cy="3305572"/>
          </a:xfrm>
          <a:prstGeom prst="rect">
            <a:avLst/>
          </a:prstGeom>
        </p:spPr>
      </p:pic>
      <p:pic>
        <p:nvPicPr>
          <p:cNvPr id="28" name="圖片 27"/>
          <p:cNvPicPr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923"/>
          <a:stretch/>
        </p:blipFill>
        <p:spPr>
          <a:xfrm>
            <a:off x="-29716" y="1131540"/>
            <a:ext cx="4327396" cy="4457700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611560" y="1988840"/>
            <a:ext cx="2315309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39552" y="1556792"/>
            <a:ext cx="2315309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539551" y="3252378"/>
            <a:ext cx="2315309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643211" y="2784326"/>
            <a:ext cx="2315309" cy="2846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643211" y="4077072"/>
            <a:ext cx="2648425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559396" y="4509120"/>
            <a:ext cx="2315309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4644008" y="2031342"/>
            <a:ext cx="3600400" cy="19017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170246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15629" y="-27384"/>
            <a:ext cx="8229838" cy="503958"/>
          </a:xfrm>
        </p:spPr>
        <p:txBody>
          <a:bodyPr/>
          <a:lstStyle/>
          <a:p>
            <a:r>
              <a:rPr lang="en-US" altLang="zh-TW" sz="5400" dirty="0"/>
              <a:t>Temporary &amp; Classical Cohesion</a:t>
            </a:r>
            <a:endParaRPr lang="zh-TW" altLang="en-US" sz="5400" dirty="0">
              <a:latin typeface="Gabriola" panose="04040605051002020D02" pitchFamily="82" charset="0"/>
            </a:endParaRPr>
          </a:p>
        </p:txBody>
      </p:sp>
      <p:sp>
        <p:nvSpPr>
          <p:cNvPr id="2077" name="文字方塊 2" hidden="1"/>
          <p:cNvSpPr txBox="1">
            <a:spLocks noChangeArrowheads="1"/>
          </p:cNvSpPr>
          <p:nvPr/>
        </p:nvSpPr>
        <p:spPr bwMode="auto">
          <a:xfrm>
            <a:off x="4068763" y="32273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</a:p>
        </p:txBody>
      </p:sp>
      <p:sp>
        <p:nvSpPr>
          <p:cNvPr id="2078" name="Text Box 145" hidden="1"/>
          <p:cNvSpPr txBox="1">
            <a:spLocks noChangeArrowheads="1"/>
          </p:cNvSpPr>
          <p:nvPr/>
        </p:nvSpPr>
        <p:spPr bwMode="auto">
          <a:xfrm>
            <a:off x="2678113" y="35258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2079" name="Text Box 146" hidden="1"/>
          <p:cNvSpPr txBox="1">
            <a:spLocks noChangeArrowheads="1"/>
          </p:cNvSpPr>
          <p:nvPr/>
        </p:nvSpPr>
        <p:spPr bwMode="auto">
          <a:xfrm>
            <a:off x="3121025" y="377507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2" name="Text Box 139" hidden="1"/>
          <p:cNvSpPr txBox="1">
            <a:spLocks noChangeArrowheads="1"/>
          </p:cNvSpPr>
          <p:nvPr/>
        </p:nvSpPr>
        <p:spPr bwMode="auto">
          <a:xfrm>
            <a:off x="3506788" y="383222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3" name="Text Box 135" hidden="1"/>
          <p:cNvSpPr txBox="1">
            <a:spLocks noChangeArrowheads="1"/>
          </p:cNvSpPr>
          <p:nvPr/>
        </p:nvSpPr>
        <p:spPr bwMode="auto">
          <a:xfrm>
            <a:off x="1206500" y="4800600"/>
            <a:ext cx="1233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</a:t>
            </a: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  <a:sym typeface="Wingdings 2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4" name="Text Box 133" hidden="1"/>
          <p:cNvSpPr txBox="1">
            <a:spLocks noChangeArrowheads="1"/>
          </p:cNvSpPr>
          <p:nvPr/>
        </p:nvSpPr>
        <p:spPr bwMode="auto">
          <a:xfrm>
            <a:off x="1349375" y="50752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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5" name="Text Box 134" hidden="1"/>
          <p:cNvSpPr txBox="1">
            <a:spLocks noChangeArrowheads="1"/>
          </p:cNvSpPr>
          <p:nvPr/>
        </p:nvSpPr>
        <p:spPr bwMode="auto">
          <a:xfrm>
            <a:off x="1662113" y="5414963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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116" name="矩形 115" hidden="1"/>
          <p:cNvSpPr/>
          <p:nvPr/>
        </p:nvSpPr>
        <p:spPr>
          <a:xfrm>
            <a:off x="2085340" y="4314825"/>
            <a:ext cx="3190875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7" name="矩形 116" hidden="1"/>
          <p:cNvSpPr/>
          <p:nvPr/>
        </p:nvSpPr>
        <p:spPr>
          <a:xfrm>
            <a:off x="1504950" y="4886325"/>
            <a:ext cx="2838450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8" name="矩形 117" hidden="1"/>
          <p:cNvSpPr/>
          <p:nvPr/>
        </p:nvSpPr>
        <p:spPr>
          <a:xfrm>
            <a:off x="1457325" y="4581525"/>
            <a:ext cx="243840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9" name="矩形 118" hidden="1"/>
          <p:cNvSpPr/>
          <p:nvPr/>
        </p:nvSpPr>
        <p:spPr>
          <a:xfrm>
            <a:off x="1542415" y="5105400"/>
            <a:ext cx="3248025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0" name="矩形 119" hidden="1"/>
          <p:cNvSpPr/>
          <p:nvPr/>
        </p:nvSpPr>
        <p:spPr>
          <a:xfrm>
            <a:off x="1638300" y="6142990"/>
            <a:ext cx="781050" cy="10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1" name="矩形 120" hidden="1"/>
          <p:cNvSpPr/>
          <p:nvPr/>
        </p:nvSpPr>
        <p:spPr>
          <a:xfrm>
            <a:off x="1415415" y="6431280"/>
            <a:ext cx="1151890" cy="121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2" name="矩形 121" hidden="1"/>
          <p:cNvSpPr/>
          <p:nvPr/>
        </p:nvSpPr>
        <p:spPr>
          <a:xfrm>
            <a:off x="2271395" y="6748145"/>
            <a:ext cx="601980" cy="116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3" name="矩形 122" hidden="1"/>
          <p:cNvSpPr/>
          <p:nvPr/>
        </p:nvSpPr>
        <p:spPr>
          <a:xfrm>
            <a:off x="1315085" y="7578090"/>
            <a:ext cx="3446145" cy="137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36" name="Text Box 128" hidden="1"/>
          <p:cNvSpPr txBox="1">
            <a:spLocks noChangeArrowheads="1"/>
          </p:cNvSpPr>
          <p:nvPr/>
        </p:nvSpPr>
        <p:spPr bwMode="auto">
          <a:xfrm>
            <a:off x="3506788" y="400050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9" name="Rectangle 14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1" name="Rectangle 153"/>
          <p:cNvSpPr>
            <a:spLocks noChangeArrowheads="1"/>
          </p:cNvSpPr>
          <p:nvPr/>
        </p:nvSpPr>
        <p:spPr bwMode="auto">
          <a:xfrm>
            <a:off x="1524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3" name="Rectangle 157"/>
          <p:cNvSpPr>
            <a:spLocks noChangeArrowheads="1"/>
          </p:cNvSpPr>
          <p:nvPr/>
        </p:nvSpPr>
        <p:spPr bwMode="auto">
          <a:xfrm>
            <a:off x="15240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2" name="Rectangle 158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3" name="Rectangle 162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4" name="Rectangle 163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6" name="Rectangle 165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30" name="圖片 29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951" y="836712"/>
            <a:ext cx="9062098" cy="5976664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40951" y="836712"/>
            <a:ext cx="9062098" cy="59766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74453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Gabriola" panose="04040605051002020D02" pitchFamily="82" charset="0"/>
              </a:rPr>
              <a:t>4.</a:t>
            </a:r>
            <a:r>
              <a:rPr lang="zh-TW" altLang="en-US" dirty="0">
                <a:latin typeface="Gabriola" panose="04040605051002020D02" pitchFamily="82" charset="0"/>
              </a:rPr>
              <a:t> </a:t>
            </a:r>
            <a:r>
              <a:rPr lang="en-US" altLang="zh-TW" dirty="0" err="1">
                <a:latin typeface="Gabriola" panose="04040605051002020D02" pitchFamily="82" charset="0"/>
              </a:rPr>
              <a:t>Connascence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50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A5907359-8160-4057-BF58-621D32EA0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29" y="53230"/>
            <a:ext cx="8229838" cy="503958"/>
          </a:xfrm>
        </p:spPr>
        <p:txBody>
          <a:bodyPr/>
          <a:lstStyle/>
          <a:p>
            <a:r>
              <a:rPr lang="en-US" altLang="zh-TW" sz="5400" dirty="0">
                <a:latin typeface="Gabriola" panose="04040605051002020D02" pitchFamily="82" charset="0"/>
              </a:rPr>
              <a:t>Group Member</a:t>
            </a:r>
            <a:endParaRPr lang="zh-TW" altLang="en-US" sz="5400" dirty="0">
              <a:latin typeface="Gabriola" panose="04040605051002020D02" pitchFamily="82" charset="0"/>
            </a:endParaRPr>
          </a:p>
        </p:txBody>
      </p:sp>
      <p:sp>
        <p:nvSpPr>
          <p:cNvPr id="4" name="副標題 6">
            <a:extLst>
              <a:ext uri="{FF2B5EF4-FFF2-40B4-BE49-F238E27FC236}">
                <a16:creationId xmlns:a16="http://schemas.microsoft.com/office/drawing/2014/main" id="{4CFEB10D-98F9-4E67-9D33-FD978DC7ADA7}"/>
              </a:ext>
            </a:extLst>
          </p:cNvPr>
          <p:cNvSpPr>
            <a:spLocks noGrp="1"/>
          </p:cNvSpPr>
          <p:nvPr>
            <p:ph idx="1"/>
          </p:nvPr>
        </p:nvSpPr>
        <p:spPr>
          <a:ln w="571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2"/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zh-TW" sz="2500" b="1" dirty="0">
                <a:latin typeface="Adobe Caslon Pro Bold" panose="0205070206050A020403" pitchFamily="18" charset="0"/>
              </a:rPr>
              <a:t>B10423002</a:t>
            </a:r>
            <a:r>
              <a:rPr lang="zh-TW" altLang="en-US" sz="2500" b="1" dirty="0">
                <a:latin typeface="Adobe Caslon Pro Bold" panose="0205070206050A020403" pitchFamily="18" charset="0"/>
              </a:rPr>
              <a:t>　</a:t>
            </a:r>
            <a:r>
              <a:rPr lang="en-US" altLang="zh-TW" sz="2500" b="1" dirty="0">
                <a:latin typeface="Adobe Caslon Pro Bold" panose="0205070206050A020403" pitchFamily="18" charset="0"/>
              </a:rPr>
              <a:t>Leon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zh-TW" sz="2500" b="1" dirty="0">
                <a:latin typeface="Adobe Caslon Pro Bold" panose="0205070206050A020403" pitchFamily="18" charset="0"/>
              </a:rPr>
              <a:t>B10423003</a:t>
            </a:r>
            <a:r>
              <a:rPr lang="zh-TW" altLang="en-US" sz="2500" b="1" dirty="0">
                <a:latin typeface="Adobe Caslon Pro Bold" panose="0205070206050A020403" pitchFamily="18" charset="0"/>
              </a:rPr>
              <a:t>　</a:t>
            </a:r>
            <a:r>
              <a:rPr lang="en-US" altLang="zh-TW" sz="2500" b="1" dirty="0">
                <a:latin typeface="Adobe Caslon Pro Bold" panose="0205070206050A020403" pitchFamily="18" charset="0"/>
              </a:rPr>
              <a:t>Kurumi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zh-TW" sz="2500" b="1" dirty="0">
                <a:latin typeface="Adobe Caslon Pro Bold" panose="0205070206050A020403" pitchFamily="18" charset="0"/>
              </a:rPr>
              <a:t>B10423009</a:t>
            </a:r>
            <a:r>
              <a:rPr lang="zh-TW" altLang="en-US" sz="2500" b="1" dirty="0">
                <a:latin typeface="Adobe Caslon Pro Bold" panose="0205070206050A020403" pitchFamily="18" charset="0"/>
              </a:rPr>
              <a:t>　</a:t>
            </a:r>
            <a:r>
              <a:rPr lang="en-US" altLang="zh-TW" sz="2500" b="1" dirty="0">
                <a:latin typeface="Adobe Caslon Pro Bold" panose="0205070206050A020403" pitchFamily="18" charset="0"/>
              </a:rPr>
              <a:t>Jerry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zh-TW" sz="2500" b="1" dirty="0">
                <a:latin typeface="Adobe Caslon Pro Bold" panose="0205070206050A020403" pitchFamily="18" charset="0"/>
              </a:rPr>
              <a:t>B10423015</a:t>
            </a:r>
            <a:r>
              <a:rPr lang="zh-TW" altLang="en-US" sz="2500" b="1" dirty="0">
                <a:latin typeface="Adobe Caslon Pro Bold" panose="0205070206050A020403" pitchFamily="18" charset="0"/>
              </a:rPr>
              <a:t>　</a:t>
            </a:r>
            <a:r>
              <a:rPr lang="en-US" altLang="zh-TW" sz="2500" b="1" dirty="0">
                <a:latin typeface="Adobe Caslon Pro Bold" panose="0205070206050A020403" pitchFamily="18" charset="0"/>
              </a:rPr>
              <a:t>Justin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zh-TW" sz="2500" b="1" dirty="0">
                <a:latin typeface="Adobe Caslon Pro Bold" panose="0205070206050A020403" pitchFamily="18" charset="0"/>
              </a:rPr>
              <a:t>B10423032</a:t>
            </a:r>
            <a:r>
              <a:rPr lang="zh-TW" altLang="en-US" sz="2500" b="1" dirty="0">
                <a:latin typeface="Adobe Caslon Pro Bold" panose="0205070206050A020403" pitchFamily="18" charset="0"/>
              </a:rPr>
              <a:t>　</a:t>
            </a:r>
            <a:r>
              <a:rPr lang="en-US" altLang="zh-TW" sz="2500" b="1" dirty="0">
                <a:latin typeface="Adobe Caslon Pro Bold" panose="0205070206050A020403" pitchFamily="18" charset="0"/>
              </a:rPr>
              <a:t>Kevin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zh-TW" sz="2500" b="1" dirty="0">
                <a:latin typeface="Adobe Caslon Pro Bold" panose="0205070206050A020403" pitchFamily="18" charset="0"/>
              </a:rPr>
              <a:t>B10423041</a:t>
            </a:r>
            <a:r>
              <a:rPr lang="zh-TW" altLang="en-US" sz="2500" b="1" dirty="0">
                <a:latin typeface="Adobe Caslon Pro Bold" panose="0205070206050A020403" pitchFamily="18" charset="0"/>
              </a:rPr>
              <a:t>　</a:t>
            </a:r>
            <a:r>
              <a:rPr lang="en-US" altLang="zh-TW" sz="2500" b="1" dirty="0">
                <a:latin typeface="Adobe Caslon Pro Bold" panose="0205070206050A020403" pitchFamily="18" charset="0"/>
              </a:rPr>
              <a:t>Dan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zh-TW" sz="2500" b="1" dirty="0">
                <a:latin typeface="Adobe Caslon Pro Bold" panose="0205070206050A020403" pitchFamily="18" charset="0"/>
              </a:rPr>
              <a:t>B10423045</a:t>
            </a:r>
            <a:r>
              <a:rPr lang="zh-TW" altLang="en-US" sz="2500" b="1" dirty="0">
                <a:latin typeface="Adobe Caslon Pro Bold" panose="0205070206050A020403" pitchFamily="18" charset="0"/>
              </a:rPr>
              <a:t>　</a:t>
            </a:r>
            <a:r>
              <a:rPr lang="en-US" altLang="zh-TW" sz="2500" b="1" dirty="0" err="1">
                <a:latin typeface="Adobe Caslon Pro Bold" panose="0205070206050A020403" pitchFamily="18" charset="0"/>
              </a:rPr>
              <a:t>Rong</a:t>
            </a:r>
            <a:r>
              <a:rPr lang="zh-TW" altLang="en-US" sz="2500" b="1" dirty="0">
                <a:latin typeface="Adobe Caslon Pro Bold" panose="0205070206050A020403" pitchFamily="18" charset="0"/>
              </a:rPr>
              <a:t> </a:t>
            </a:r>
            <a:r>
              <a:rPr lang="en-US" altLang="zh-TW" sz="2500" b="1" dirty="0">
                <a:latin typeface="Adobe Caslon Pro Bold" panose="0205070206050A020403" pitchFamily="18" charset="0"/>
              </a:rPr>
              <a:t> 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zh-TW" sz="2500" b="1" dirty="0">
                <a:latin typeface="Adobe Caslon Pro Bold" panose="0205070206050A020403" pitchFamily="18" charset="0"/>
              </a:rPr>
              <a:t>A10423050</a:t>
            </a:r>
            <a:r>
              <a:rPr lang="zh-TW" altLang="en-US" sz="2500" b="1" dirty="0">
                <a:latin typeface="Adobe Caslon Pro Bold" panose="0205070206050A020403" pitchFamily="18" charset="0"/>
              </a:rPr>
              <a:t>　</a:t>
            </a:r>
            <a:r>
              <a:rPr lang="en-US" altLang="zh-TW" sz="2500" b="1" dirty="0">
                <a:latin typeface="Adobe Caslon Pro Bold" panose="0205070206050A020403" pitchFamily="18" charset="0"/>
              </a:rPr>
              <a:t>Ian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zh-TW" sz="2500" b="1" dirty="0">
                <a:latin typeface="Adobe Caslon Pro Bold" panose="0205070206050A020403" pitchFamily="18" charset="0"/>
              </a:rPr>
              <a:t>W10523301</a:t>
            </a:r>
            <a:r>
              <a:rPr lang="zh-TW" altLang="en-US" sz="2500" b="1" dirty="0">
                <a:latin typeface="Adobe Caslon Pro Bold" panose="0205070206050A020403" pitchFamily="18" charset="0"/>
              </a:rPr>
              <a:t>   </a:t>
            </a:r>
            <a:r>
              <a:rPr lang="en-US" altLang="zh-TW" sz="2500" b="1" dirty="0">
                <a:latin typeface="Adobe Caslon Pro Bold" panose="0205070206050A020403" pitchFamily="18" charset="0"/>
              </a:rPr>
              <a:t>Ben</a:t>
            </a:r>
          </a:p>
        </p:txBody>
      </p:sp>
    </p:spTree>
    <p:extLst>
      <p:ext uri="{BB962C8B-B14F-4D97-AF65-F5344CB8AC3E}">
        <p14:creationId xmlns:p14="http://schemas.microsoft.com/office/powerpoint/2010/main" val="362774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15629" y="-27384"/>
            <a:ext cx="8229838" cy="503958"/>
          </a:xfrm>
        </p:spPr>
        <p:txBody>
          <a:bodyPr/>
          <a:lstStyle/>
          <a:p>
            <a:r>
              <a:rPr lang="en-US" altLang="zh-TW" sz="5400" dirty="0"/>
              <a:t>Name </a:t>
            </a:r>
            <a:r>
              <a:rPr lang="en-US" altLang="zh-TW" sz="5400" dirty="0" err="1"/>
              <a:t>Connascence</a:t>
            </a:r>
            <a:endParaRPr lang="zh-TW" altLang="en-US" sz="5400" dirty="0">
              <a:latin typeface="Gabriola" panose="04040605051002020D02" pitchFamily="82" charset="0"/>
            </a:endParaRPr>
          </a:p>
        </p:txBody>
      </p:sp>
      <p:sp>
        <p:nvSpPr>
          <p:cNvPr id="2077" name="文字方塊 2" hidden="1"/>
          <p:cNvSpPr txBox="1">
            <a:spLocks noChangeArrowheads="1"/>
          </p:cNvSpPr>
          <p:nvPr/>
        </p:nvSpPr>
        <p:spPr bwMode="auto">
          <a:xfrm>
            <a:off x="4068763" y="32273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</a:p>
        </p:txBody>
      </p:sp>
      <p:sp>
        <p:nvSpPr>
          <p:cNvPr id="2078" name="Text Box 145" hidden="1"/>
          <p:cNvSpPr txBox="1">
            <a:spLocks noChangeArrowheads="1"/>
          </p:cNvSpPr>
          <p:nvPr/>
        </p:nvSpPr>
        <p:spPr bwMode="auto">
          <a:xfrm>
            <a:off x="2678113" y="35258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2079" name="Text Box 146" hidden="1"/>
          <p:cNvSpPr txBox="1">
            <a:spLocks noChangeArrowheads="1"/>
          </p:cNvSpPr>
          <p:nvPr/>
        </p:nvSpPr>
        <p:spPr bwMode="auto">
          <a:xfrm>
            <a:off x="3121025" y="377507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2" name="Text Box 139" hidden="1"/>
          <p:cNvSpPr txBox="1">
            <a:spLocks noChangeArrowheads="1"/>
          </p:cNvSpPr>
          <p:nvPr/>
        </p:nvSpPr>
        <p:spPr bwMode="auto">
          <a:xfrm>
            <a:off x="3506788" y="383222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3" name="Text Box 135" hidden="1"/>
          <p:cNvSpPr txBox="1">
            <a:spLocks noChangeArrowheads="1"/>
          </p:cNvSpPr>
          <p:nvPr/>
        </p:nvSpPr>
        <p:spPr bwMode="auto">
          <a:xfrm>
            <a:off x="1206500" y="4800600"/>
            <a:ext cx="1233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</a:t>
            </a: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  <a:sym typeface="Wingdings 2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4" name="Text Box 133" hidden="1"/>
          <p:cNvSpPr txBox="1">
            <a:spLocks noChangeArrowheads="1"/>
          </p:cNvSpPr>
          <p:nvPr/>
        </p:nvSpPr>
        <p:spPr bwMode="auto">
          <a:xfrm>
            <a:off x="1349375" y="50752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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5" name="Text Box 134" hidden="1"/>
          <p:cNvSpPr txBox="1">
            <a:spLocks noChangeArrowheads="1"/>
          </p:cNvSpPr>
          <p:nvPr/>
        </p:nvSpPr>
        <p:spPr bwMode="auto">
          <a:xfrm>
            <a:off x="1662113" y="5414963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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116" name="矩形 115" hidden="1"/>
          <p:cNvSpPr/>
          <p:nvPr/>
        </p:nvSpPr>
        <p:spPr>
          <a:xfrm>
            <a:off x="2085340" y="4314825"/>
            <a:ext cx="3190875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7" name="矩形 116" hidden="1"/>
          <p:cNvSpPr/>
          <p:nvPr/>
        </p:nvSpPr>
        <p:spPr>
          <a:xfrm>
            <a:off x="1504950" y="4886325"/>
            <a:ext cx="2838450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8" name="矩形 117" hidden="1"/>
          <p:cNvSpPr/>
          <p:nvPr/>
        </p:nvSpPr>
        <p:spPr>
          <a:xfrm>
            <a:off x="1457325" y="4581525"/>
            <a:ext cx="243840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9" name="矩形 118" hidden="1"/>
          <p:cNvSpPr/>
          <p:nvPr/>
        </p:nvSpPr>
        <p:spPr>
          <a:xfrm>
            <a:off x="1542415" y="5105400"/>
            <a:ext cx="3248025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0" name="矩形 119" hidden="1"/>
          <p:cNvSpPr/>
          <p:nvPr/>
        </p:nvSpPr>
        <p:spPr>
          <a:xfrm>
            <a:off x="1638300" y="6142990"/>
            <a:ext cx="781050" cy="10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1" name="矩形 120" hidden="1"/>
          <p:cNvSpPr/>
          <p:nvPr/>
        </p:nvSpPr>
        <p:spPr>
          <a:xfrm>
            <a:off x="1415415" y="6431280"/>
            <a:ext cx="1151890" cy="121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2" name="矩形 121" hidden="1"/>
          <p:cNvSpPr/>
          <p:nvPr/>
        </p:nvSpPr>
        <p:spPr>
          <a:xfrm>
            <a:off x="2271395" y="6748145"/>
            <a:ext cx="601980" cy="116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3" name="矩形 122" hidden="1"/>
          <p:cNvSpPr/>
          <p:nvPr/>
        </p:nvSpPr>
        <p:spPr>
          <a:xfrm>
            <a:off x="1315085" y="7578090"/>
            <a:ext cx="3446145" cy="137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36" name="Text Box 128" hidden="1"/>
          <p:cNvSpPr txBox="1">
            <a:spLocks noChangeArrowheads="1"/>
          </p:cNvSpPr>
          <p:nvPr/>
        </p:nvSpPr>
        <p:spPr bwMode="auto">
          <a:xfrm>
            <a:off x="3506788" y="400050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9" name="Rectangle 14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1" name="Rectangle 153"/>
          <p:cNvSpPr>
            <a:spLocks noChangeArrowheads="1"/>
          </p:cNvSpPr>
          <p:nvPr/>
        </p:nvSpPr>
        <p:spPr bwMode="auto">
          <a:xfrm>
            <a:off x="1524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2" name="Rectangle 154"/>
          <p:cNvSpPr>
            <a:spLocks noChangeArrowheads="1"/>
          </p:cNvSpPr>
          <p:nvPr/>
        </p:nvSpPr>
        <p:spPr bwMode="auto">
          <a:xfrm>
            <a:off x="15240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3" name="Rectangle 157"/>
          <p:cNvSpPr>
            <a:spLocks noChangeArrowheads="1"/>
          </p:cNvSpPr>
          <p:nvPr/>
        </p:nvSpPr>
        <p:spPr bwMode="auto">
          <a:xfrm>
            <a:off x="15240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2" name="Rectangle 158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3" name="Rectangle 162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4" name="Rectangle 163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6" name="Rectangle 165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28" name="圖片 27"/>
          <p:cNvPicPr/>
          <p:nvPr/>
        </p:nvPicPr>
        <p:blipFill>
          <a:blip r:embed="rId2"/>
          <a:stretch>
            <a:fillRect/>
          </a:stretch>
        </p:blipFill>
        <p:spPr>
          <a:xfrm>
            <a:off x="179512" y="1165891"/>
            <a:ext cx="2664296" cy="4567365"/>
          </a:xfrm>
          <a:prstGeom prst="rect">
            <a:avLst/>
          </a:prstGeom>
        </p:spPr>
      </p:pic>
      <p:pic>
        <p:nvPicPr>
          <p:cNvPr id="29" name="圖片 28"/>
          <p:cNvPicPr/>
          <p:nvPr/>
        </p:nvPicPr>
        <p:blipFill rotWithShape="1">
          <a:blip r:embed="rId3"/>
          <a:srcRect r="12290"/>
          <a:stretch/>
        </p:blipFill>
        <p:spPr>
          <a:xfrm>
            <a:off x="3203848" y="1229153"/>
            <a:ext cx="5782715" cy="4320480"/>
          </a:xfrm>
          <a:prstGeom prst="rect">
            <a:avLst/>
          </a:prstGeom>
        </p:spPr>
      </p:pic>
      <p:sp>
        <p:nvSpPr>
          <p:cNvPr id="2" name="向右箭號 1"/>
          <p:cNvSpPr/>
          <p:nvPr/>
        </p:nvSpPr>
        <p:spPr>
          <a:xfrm>
            <a:off x="2411760" y="3389393"/>
            <a:ext cx="1080120" cy="50405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80628" y="2408163"/>
            <a:ext cx="2663180" cy="343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3494533" y="3140968"/>
            <a:ext cx="5492029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19124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15629" y="-27384"/>
            <a:ext cx="8229838" cy="503958"/>
          </a:xfrm>
        </p:spPr>
        <p:txBody>
          <a:bodyPr/>
          <a:lstStyle/>
          <a:p>
            <a:r>
              <a:rPr lang="en-US" altLang="zh-TW" sz="5400" dirty="0"/>
              <a:t>Position </a:t>
            </a:r>
            <a:r>
              <a:rPr lang="en-US" altLang="zh-TW" sz="5400" dirty="0" err="1"/>
              <a:t>Connascence</a:t>
            </a:r>
            <a:endParaRPr lang="zh-TW" altLang="en-US" sz="5400" dirty="0">
              <a:latin typeface="Gabriola" panose="04040605051002020D02" pitchFamily="82" charset="0"/>
            </a:endParaRPr>
          </a:p>
        </p:txBody>
      </p:sp>
      <p:sp>
        <p:nvSpPr>
          <p:cNvPr id="2077" name="文字方塊 2" hidden="1"/>
          <p:cNvSpPr txBox="1">
            <a:spLocks noChangeArrowheads="1"/>
          </p:cNvSpPr>
          <p:nvPr/>
        </p:nvSpPr>
        <p:spPr bwMode="auto">
          <a:xfrm>
            <a:off x="4068763" y="32273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</a:p>
        </p:txBody>
      </p:sp>
      <p:sp>
        <p:nvSpPr>
          <p:cNvPr id="2078" name="Text Box 145" hidden="1"/>
          <p:cNvSpPr txBox="1">
            <a:spLocks noChangeArrowheads="1"/>
          </p:cNvSpPr>
          <p:nvPr/>
        </p:nvSpPr>
        <p:spPr bwMode="auto">
          <a:xfrm>
            <a:off x="2678113" y="35258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2079" name="Text Box 146" hidden="1"/>
          <p:cNvSpPr txBox="1">
            <a:spLocks noChangeArrowheads="1"/>
          </p:cNvSpPr>
          <p:nvPr/>
        </p:nvSpPr>
        <p:spPr bwMode="auto">
          <a:xfrm>
            <a:off x="3121025" y="377507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2" name="Text Box 139" hidden="1"/>
          <p:cNvSpPr txBox="1">
            <a:spLocks noChangeArrowheads="1"/>
          </p:cNvSpPr>
          <p:nvPr/>
        </p:nvSpPr>
        <p:spPr bwMode="auto">
          <a:xfrm>
            <a:off x="3506788" y="383222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3" name="Text Box 135" hidden="1"/>
          <p:cNvSpPr txBox="1">
            <a:spLocks noChangeArrowheads="1"/>
          </p:cNvSpPr>
          <p:nvPr/>
        </p:nvSpPr>
        <p:spPr bwMode="auto">
          <a:xfrm>
            <a:off x="1206500" y="4800600"/>
            <a:ext cx="1233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</a:t>
            </a: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  <a:sym typeface="Wingdings 2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4" name="Text Box 133" hidden="1"/>
          <p:cNvSpPr txBox="1">
            <a:spLocks noChangeArrowheads="1"/>
          </p:cNvSpPr>
          <p:nvPr/>
        </p:nvSpPr>
        <p:spPr bwMode="auto">
          <a:xfrm>
            <a:off x="1349375" y="50752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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5" name="Text Box 134" hidden="1"/>
          <p:cNvSpPr txBox="1">
            <a:spLocks noChangeArrowheads="1"/>
          </p:cNvSpPr>
          <p:nvPr/>
        </p:nvSpPr>
        <p:spPr bwMode="auto">
          <a:xfrm>
            <a:off x="1662113" y="5414963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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116" name="矩形 115" hidden="1"/>
          <p:cNvSpPr/>
          <p:nvPr/>
        </p:nvSpPr>
        <p:spPr>
          <a:xfrm>
            <a:off x="2085340" y="4314825"/>
            <a:ext cx="3190875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7" name="矩形 116" hidden="1"/>
          <p:cNvSpPr/>
          <p:nvPr/>
        </p:nvSpPr>
        <p:spPr>
          <a:xfrm>
            <a:off x="1504950" y="4886325"/>
            <a:ext cx="2838450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8" name="矩形 117" hidden="1"/>
          <p:cNvSpPr/>
          <p:nvPr/>
        </p:nvSpPr>
        <p:spPr>
          <a:xfrm>
            <a:off x="1457325" y="4581525"/>
            <a:ext cx="243840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9" name="矩形 118" hidden="1"/>
          <p:cNvSpPr/>
          <p:nvPr/>
        </p:nvSpPr>
        <p:spPr>
          <a:xfrm>
            <a:off x="1542415" y="5105400"/>
            <a:ext cx="3248025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0" name="矩形 119" hidden="1"/>
          <p:cNvSpPr/>
          <p:nvPr/>
        </p:nvSpPr>
        <p:spPr>
          <a:xfrm>
            <a:off x="1638300" y="6142990"/>
            <a:ext cx="781050" cy="10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1" name="矩形 120" hidden="1"/>
          <p:cNvSpPr/>
          <p:nvPr/>
        </p:nvSpPr>
        <p:spPr>
          <a:xfrm>
            <a:off x="1415415" y="6431280"/>
            <a:ext cx="1151890" cy="121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2" name="矩形 121" hidden="1"/>
          <p:cNvSpPr/>
          <p:nvPr/>
        </p:nvSpPr>
        <p:spPr>
          <a:xfrm>
            <a:off x="2271395" y="6748145"/>
            <a:ext cx="601980" cy="116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3" name="矩形 122" hidden="1"/>
          <p:cNvSpPr/>
          <p:nvPr/>
        </p:nvSpPr>
        <p:spPr>
          <a:xfrm>
            <a:off x="1315085" y="7578090"/>
            <a:ext cx="3446145" cy="137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36" name="Text Box 128" hidden="1"/>
          <p:cNvSpPr txBox="1">
            <a:spLocks noChangeArrowheads="1"/>
          </p:cNvSpPr>
          <p:nvPr/>
        </p:nvSpPr>
        <p:spPr bwMode="auto">
          <a:xfrm>
            <a:off x="3506788" y="400050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9" name="Rectangle 14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1" name="Rectangle 153"/>
          <p:cNvSpPr>
            <a:spLocks noChangeArrowheads="1"/>
          </p:cNvSpPr>
          <p:nvPr/>
        </p:nvSpPr>
        <p:spPr bwMode="auto">
          <a:xfrm>
            <a:off x="1524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2" name="Rectangle 154"/>
          <p:cNvSpPr>
            <a:spLocks noChangeArrowheads="1"/>
          </p:cNvSpPr>
          <p:nvPr/>
        </p:nvSpPr>
        <p:spPr bwMode="auto">
          <a:xfrm>
            <a:off x="15240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3" name="Rectangle 157"/>
          <p:cNvSpPr>
            <a:spLocks noChangeArrowheads="1"/>
          </p:cNvSpPr>
          <p:nvPr/>
        </p:nvSpPr>
        <p:spPr bwMode="auto">
          <a:xfrm>
            <a:off x="15240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2" name="Rectangle 158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3" name="Rectangle 162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4" name="Rectangle 163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6" name="Rectangle 165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28" name="圖片 27"/>
          <p:cNvPicPr/>
          <p:nvPr/>
        </p:nvPicPr>
        <p:blipFill>
          <a:blip r:embed="rId2"/>
          <a:stretch>
            <a:fillRect/>
          </a:stretch>
        </p:blipFill>
        <p:spPr>
          <a:xfrm>
            <a:off x="179512" y="1196752"/>
            <a:ext cx="2664296" cy="4567365"/>
          </a:xfrm>
          <a:prstGeom prst="rect">
            <a:avLst/>
          </a:prstGeom>
        </p:spPr>
      </p:pic>
      <p:pic>
        <p:nvPicPr>
          <p:cNvPr id="29" name="圖片 28"/>
          <p:cNvPicPr/>
          <p:nvPr/>
        </p:nvPicPr>
        <p:blipFill rotWithShape="1">
          <a:blip r:embed="rId3"/>
          <a:srcRect r="12290"/>
          <a:stretch/>
        </p:blipFill>
        <p:spPr>
          <a:xfrm>
            <a:off x="3203848" y="1229153"/>
            <a:ext cx="5782715" cy="4320480"/>
          </a:xfrm>
          <a:prstGeom prst="rect">
            <a:avLst/>
          </a:prstGeom>
        </p:spPr>
      </p:pic>
      <p:sp>
        <p:nvSpPr>
          <p:cNvPr id="2" name="向右箭號 1"/>
          <p:cNvSpPr/>
          <p:nvPr/>
        </p:nvSpPr>
        <p:spPr>
          <a:xfrm>
            <a:off x="2267744" y="3429000"/>
            <a:ext cx="1224136" cy="50405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180628" y="2408163"/>
            <a:ext cx="2663180" cy="343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5436096" y="3140968"/>
            <a:ext cx="964704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6406242" y="3140968"/>
            <a:ext cx="686037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7087672" y="3140968"/>
            <a:ext cx="842571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7941130" y="3140968"/>
            <a:ext cx="1023358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012249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15629" y="-27384"/>
            <a:ext cx="8229838" cy="503958"/>
          </a:xfrm>
        </p:spPr>
        <p:txBody>
          <a:bodyPr/>
          <a:lstStyle/>
          <a:p>
            <a:r>
              <a:rPr lang="en-US" altLang="zh-TW" sz="5400" dirty="0"/>
              <a:t>Algorithm </a:t>
            </a:r>
            <a:r>
              <a:rPr lang="en-US" altLang="zh-TW" sz="5400" dirty="0" err="1"/>
              <a:t>Connascence</a:t>
            </a:r>
            <a:endParaRPr lang="zh-TW" altLang="en-US" sz="5400" dirty="0">
              <a:latin typeface="Gabriola" panose="04040605051002020D02" pitchFamily="82" charset="0"/>
            </a:endParaRPr>
          </a:p>
        </p:txBody>
      </p:sp>
      <p:sp>
        <p:nvSpPr>
          <p:cNvPr id="2077" name="文字方塊 2" hidden="1"/>
          <p:cNvSpPr txBox="1">
            <a:spLocks noChangeArrowheads="1"/>
          </p:cNvSpPr>
          <p:nvPr/>
        </p:nvSpPr>
        <p:spPr bwMode="auto">
          <a:xfrm>
            <a:off x="4068763" y="32273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</a:p>
        </p:txBody>
      </p:sp>
      <p:sp>
        <p:nvSpPr>
          <p:cNvPr id="2078" name="Text Box 145" hidden="1"/>
          <p:cNvSpPr txBox="1">
            <a:spLocks noChangeArrowheads="1"/>
          </p:cNvSpPr>
          <p:nvPr/>
        </p:nvSpPr>
        <p:spPr bwMode="auto">
          <a:xfrm>
            <a:off x="2678113" y="35258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2079" name="Text Box 146" hidden="1"/>
          <p:cNvSpPr txBox="1">
            <a:spLocks noChangeArrowheads="1"/>
          </p:cNvSpPr>
          <p:nvPr/>
        </p:nvSpPr>
        <p:spPr bwMode="auto">
          <a:xfrm>
            <a:off x="3121025" y="377507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2" name="Text Box 139" hidden="1"/>
          <p:cNvSpPr txBox="1">
            <a:spLocks noChangeArrowheads="1"/>
          </p:cNvSpPr>
          <p:nvPr/>
        </p:nvSpPr>
        <p:spPr bwMode="auto">
          <a:xfrm>
            <a:off x="3506788" y="383222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3" name="Text Box 135" hidden="1"/>
          <p:cNvSpPr txBox="1">
            <a:spLocks noChangeArrowheads="1"/>
          </p:cNvSpPr>
          <p:nvPr/>
        </p:nvSpPr>
        <p:spPr bwMode="auto">
          <a:xfrm>
            <a:off x="1206500" y="4800600"/>
            <a:ext cx="1233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</a:t>
            </a: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  <a:sym typeface="Wingdings 2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4" name="Text Box 133" hidden="1"/>
          <p:cNvSpPr txBox="1">
            <a:spLocks noChangeArrowheads="1"/>
          </p:cNvSpPr>
          <p:nvPr/>
        </p:nvSpPr>
        <p:spPr bwMode="auto">
          <a:xfrm>
            <a:off x="1349375" y="50752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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5" name="Text Box 134" hidden="1"/>
          <p:cNvSpPr txBox="1">
            <a:spLocks noChangeArrowheads="1"/>
          </p:cNvSpPr>
          <p:nvPr/>
        </p:nvSpPr>
        <p:spPr bwMode="auto">
          <a:xfrm>
            <a:off x="1662113" y="5414963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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116" name="矩形 115" hidden="1"/>
          <p:cNvSpPr/>
          <p:nvPr/>
        </p:nvSpPr>
        <p:spPr>
          <a:xfrm>
            <a:off x="2085340" y="4314825"/>
            <a:ext cx="3190875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7" name="矩形 116" hidden="1"/>
          <p:cNvSpPr/>
          <p:nvPr/>
        </p:nvSpPr>
        <p:spPr>
          <a:xfrm>
            <a:off x="1504950" y="4886325"/>
            <a:ext cx="2838450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8" name="矩形 117" hidden="1"/>
          <p:cNvSpPr/>
          <p:nvPr/>
        </p:nvSpPr>
        <p:spPr>
          <a:xfrm>
            <a:off x="1457325" y="4581525"/>
            <a:ext cx="243840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9" name="矩形 118" hidden="1"/>
          <p:cNvSpPr/>
          <p:nvPr/>
        </p:nvSpPr>
        <p:spPr>
          <a:xfrm>
            <a:off x="1542415" y="5105400"/>
            <a:ext cx="3248025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0" name="矩形 119" hidden="1"/>
          <p:cNvSpPr/>
          <p:nvPr/>
        </p:nvSpPr>
        <p:spPr>
          <a:xfrm>
            <a:off x="1638300" y="6142990"/>
            <a:ext cx="781050" cy="10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1" name="矩形 120" hidden="1"/>
          <p:cNvSpPr/>
          <p:nvPr/>
        </p:nvSpPr>
        <p:spPr>
          <a:xfrm>
            <a:off x="1415415" y="6431280"/>
            <a:ext cx="1151890" cy="121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2" name="矩形 121" hidden="1"/>
          <p:cNvSpPr/>
          <p:nvPr/>
        </p:nvSpPr>
        <p:spPr>
          <a:xfrm>
            <a:off x="2271395" y="6748145"/>
            <a:ext cx="601980" cy="116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3" name="矩形 122" hidden="1"/>
          <p:cNvSpPr/>
          <p:nvPr/>
        </p:nvSpPr>
        <p:spPr>
          <a:xfrm>
            <a:off x="1315085" y="7578090"/>
            <a:ext cx="3446145" cy="137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36" name="Text Box 128" hidden="1"/>
          <p:cNvSpPr txBox="1">
            <a:spLocks noChangeArrowheads="1"/>
          </p:cNvSpPr>
          <p:nvPr/>
        </p:nvSpPr>
        <p:spPr bwMode="auto">
          <a:xfrm>
            <a:off x="3506788" y="400050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9" name="Rectangle 14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1" name="Rectangle 153"/>
          <p:cNvSpPr>
            <a:spLocks noChangeArrowheads="1"/>
          </p:cNvSpPr>
          <p:nvPr/>
        </p:nvSpPr>
        <p:spPr bwMode="auto">
          <a:xfrm>
            <a:off x="1524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3" name="Rectangle 157"/>
          <p:cNvSpPr>
            <a:spLocks noChangeArrowheads="1"/>
          </p:cNvSpPr>
          <p:nvPr/>
        </p:nvSpPr>
        <p:spPr bwMode="auto">
          <a:xfrm>
            <a:off x="15240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2" name="Rectangle 158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3" name="Rectangle 162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4" name="Rectangle 163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6" name="Rectangle 165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27" name="圖片 26"/>
          <p:cNvPicPr/>
          <p:nvPr/>
        </p:nvPicPr>
        <p:blipFill>
          <a:blip r:embed="rId2"/>
          <a:stretch>
            <a:fillRect/>
          </a:stretch>
        </p:blipFill>
        <p:spPr>
          <a:xfrm>
            <a:off x="1030628" y="908720"/>
            <a:ext cx="7082745" cy="5184576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1475656" y="1628800"/>
            <a:ext cx="4392488" cy="2913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475656" y="4869160"/>
            <a:ext cx="6637716" cy="9712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41168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Gabriola" panose="04040605051002020D02" pitchFamily="82" charset="0"/>
              </a:rPr>
              <a:t>5.</a:t>
            </a:r>
            <a:r>
              <a:rPr lang="zh-TW" altLang="en-US" dirty="0">
                <a:latin typeface="Gabriola" panose="04040605051002020D02" pitchFamily="82" charset="0"/>
              </a:rPr>
              <a:t> </a:t>
            </a:r>
            <a:r>
              <a:rPr lang="en-US" altLang="zh-TW" dirty="0">
                <a:latin typeface="Gabriola" panose="04040605051002020D02" pitchFamily="82" charset="0"/>
              </a:rPr>
              <a:t>Invariants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092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15629" y="-27384"/>
            <a:ext cx="8229838" cy="503958"/>
          </a:xfrm>
        </p:spPr>
        <p:txBody>
          <a:bodyPr/>
          <a:lstStyle/>
          <a:p>
            <a:r>
              <a:rPr lang="en-US" altLang="zh-TW" sz="5400" dirty="0"/>
              <a:t>CRC Card - Front</a:t>
            </a:r>
            <a:endParaRPr lang="zh-TW" altLang="en-US" sz="5400" dirty="0">
              <a:latin typeface="Gabriola" panose="04040605051002020D02" pitchFamily="82" charset="0"/>
            </a:endParaRPr>
          </a:p>
        </p:txBody>
      </p:sp>
      <p:sp>
        <p:nvSpPr>
          <p:cNvPr id="2077" name="文字方塊 2" hidden="1"/>
          <p:cNvSpPr txBox="1">
            <a:spLocks noChangeArrowheads="1"/>
          </p:cNvSpPr>
          <p:nvPr/>
        </p:nvSpPr>
        <p:spPr bwMode="auto">
          <a:xfrm>
            <a:off x="4068763" y="32273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</a:p>
        </p:txBody>
      </p:sp>
      <p:sp>
        <p:nvSpPr>
          <p:cNvPr id="2078" name="Text Box 145" hidden="1"/>
          <p:cNvSpPr txBox="1">
            <a:spLocks noChangeArrowheads="1"/>
          </p:cNvSpPr>
          <p:nvPr/>
        </p:nvSpPr>
        <p:spPr bwMode="auto">
          <a:xfrm>
            <a:off x="2678113" y="35258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2079" name="Text Box 146" hidden="1"/>
          <p:cNvSpPr txBox="1">
            <a:spLocks noChangeArrowheads="1"/>
          </p:cNvSpPr>
          <p:nvPr/>
        </p:nvSpPr>
        <p:spPr bwMode="auto">
          <a:xfrm>
            <a:off x="3121025" y="377507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2" name="Text Box 139" hidden="1"/>
          <p:cNvSpPr txBox="1">
            <a:spLocks noChangeArrowheads="1"/>
          </p:cNvSpPr>
          <p:nvPr/>
        </p:nvSpPr>
        <p:spPr bwMode="auto">
          <a:xfrm>
            <a:off x="3506788" y="383222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3" name="Text Box 135" hidden="1"/>
          <p:cNvSpPr txBox="1">
            <a:spLocks noChangeArrowheads="1"/>
          </p:cNvSpPr>
          <p:nvPr/>
        </p:nvSpPr>
        <p:spPr bwMode="auto">
          <a:xfrm>
            <a:off x="1206500" y="4800600"/>
            <a:ext cx="1233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</a:t>
            </a: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  <a:sym typeface="Wingdings 2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4" name="Text Box 133" hidden="1"/>
          <p:cNvSpPr txBox="1">
            <a:spLocks noChangeArrowheads="1"/>
          </p:cNvSpPr>
          <p:nvPr/>
        </p:nvSpPr>
        <p:spPr bwMode="auto">
          <a:xfrm>
            <a:off x="1349375" y="50752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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5" name="Text Box 134" hidden="1"/>
          <p:cNvSpPr txBox="1">
            <a:spLocks noChangeArrowheads="1"/>
          </p:cNvSpPr>
          <p:nvPr/>
        </p:nvSpPr>
        <p:spPr bwMode="auto">
          <a:xfrm>
            <a:off x="1662113" y="5414963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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116" name="矩形 115" hidden="1"/>
          <p:cNvSpPr/>
          <p:nvPr/>
        </p:nvSpPr>
        <p:spPr>
          <a:xfrm>
            <a:off x="2085340" y="4314825"/>
            <a:ext cx="3190875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7" name="矩形 116" hidden="1"/>
          <p:cNvSpPr/>
          <p:nvPr/>
        </p:nvSpPr>
        <p:spPr>
          <a:xfrm>
            <a:off x="1504950" y="4886325"/>
            <a:ext cx="2838450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8" name="矩形 117" hidden="1"/>
          <p:cNvSpPr/>
          <p:nvPr/>
        </p:nvSpPr>
        <p:spPr>
          <a:xfrm>
            <a:off x="1457325" y="4581525"/>
            <a:ext cx="243840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9" name="矩形 118" hidden="1"/>
          <p:cNvSpPr/>
          <p:nvPr/>
        </p:nvSpPr>
        <p:spPr>
          <a:xfrm>
            <a:off x="1542415" y="5105400"/>
            <a:ext cx="3248025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0" name="矩形 119" hidden="1"/>
          <p:cNvSpPr/>
          <p:nvPr/>
        </p:nvSpPr>
        <p:spPr>
          <a:xfrm>
            <a:off x="1638300" y="6142990"/>
            <a:ext cx="781050" cy="10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1" name="矩形 120" hidden="1"/>
          <p:cNvSpPr/>
          <p:nvPr/>
        </p:nvSpPr>
        <p:spPr>
          <a:xfrm>
            <a:off x="1415415" y="6431280"/>
            <a:ext cx="1151890" cy="121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2" name="矩形 121" hidden="1"/>
          <p:cNvSpPr/>
          <p:nvPr/>
        </p:nvSpPr>
        <p:spPr>
          <a:xfrm>
            <a:off x="2271395" y="6748145"/>
            <a:ext cx="601980" cy="116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3" name="矩形 122" hidden="1"/>
          <p:cNvSpPr/>
          <p:nvPr/>
        </p:nvSpPr>
        <p:spPr>
          <a:xfrm>
            <a:off x="1315085" y="7578090"/>
            <a:ext cx="3446145" cy="137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36" name="Text Box 128" hidden="1"/>
          <p:cNvSpPr txBox="1">
            <a:spLocks noChangeArrowheads="1"/>
          </p:cNvSpPr>
          <p:nvPr/>
        </p:nvSpPr>
        <p:spPr bwMode="auto">
          <a:xfrm>
            <a:off x="3506788" y="400050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9" name="Rectangle 14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1" name="Rectangle 153"/>
          <p:cNvSpPr>
            <a:spLocks noChangeArrowheads="1"/>
          </p:cNvSpPr>
          <p:nvPr/>
        </p:nvSpPr>
        <p:spPr bwMode="auto">
          <a:xfrm>
            <a:off x="1524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3" name="Rectangle 157"/>
          <p:cNvSpPr>
            <a:spLocks noChangeArrowheads="1"/>
          </p:cNvSpPr>
          <p:nvPr/>
        </p:nvSpPr>
        <p:spPr bwMode="auto">
          <a:xfrm>
            <a:off x="15240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2" name="Rectangle 158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3" name="Rectangle 162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6" name="Rectangle 165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56" y="854322"/>
            <a:ext cx="8528288" cy="531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群組 17"/>
          <p:cNvGrpSpPr/>
          <p:nvPr/>
        </p:nvGrpSpPr>
        <p:grpSpPr>
          <a:xfrm>
            <a:off x="175727" y="2981885"/>
            <a:ext cx="4756313" cy="3720316"/>
            <a:chOff x="175727" y="2981885"/>
            <a:chExt cx="4756313" cy="3720316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8" r="1"/>
            <a:stretch/>
          </p:blipFill>
          <p:spPr bwMode="auto">
            <a:xfrm>
              <a:off x="175727" y="2981885"/>
              <a:ext cx="4756313" cy="3720316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10" name="直線接點 9"/>
            <p:cNvCxnSpPr/>
            <p:nvPr/>
          </p:nvCxnSpPr>
          <p:spPr>
            <a:xfrm flipV="1">
              <a:off x="662360" y="5002634"/>
              <a:ext cx="57606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662360" y="5544790"/>
              <a:ext cx="417140" cy="749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0473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15629" y="-27384"/>
            <a:ext cx="8229838" cy="503958"/>
          </a:xfrm>
        </p:spPr>
        <p:txBody>
          <a:bodyPr/>
          <a:lstStyle/>
          <a:p>
            <a:r>
              <a:rPr lang="en-US" altLang="zh-TW" sz="5400" dirty="0"/>
              <a:t>CRC Card - Back</a:t>
            </a:r>
            <a:endParaRPr lang="zh-TW" altLang="en-US" sz="5400" dirty="0">
              <a:latin typeface="Gabriola" panose="04040605051002020D02" pitchFamily="82" charset="0"/>
            </a:endParaRPr>
          </a:p>
        </p:txBody>
      </p:sp>
      <p:sp>
        <p:nvSpPr>
          <p:cNvPr id="2077" name="文字方塊 2" hidden="1"/>
          <p:cNvSpPr txBox="1">
            <a:spLocks noChangeArrowheads="1"/>
          </p:cNvSpPr>
          <p:nvPr/>
        </p:nvSpPr>
        <p:spPr bwMode="auto">
          <a:xfrm>
            <a:off x="4068763" y="32273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</a:p>
        </p:txBody>
      </p:sp>
      <p:sp>
        <p:nvSpPr>
          <p:cNvPr id="2078" name="Text Box 145" hidden="1"/>
          <p:cNvSpPr txBox="1">
            <a:spLocks noChangeArrowheads="1"/>
          </p:cNvSpPr>
          <p:nvPr/>
        </p:nvSpPr>
        <p:spPr bwMode="auto">
          <a:xfrm>
            <a:off x="2678113" y="35258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2079" name="Text Box 146" hidden="1"/>
          <p:cNvSpPr txBox="1">
            <a:spLocks noChangeArrowheads="1"/>
          </p:cNvSpPr>
          <p:nvPr/>
        </p:nvSpPr>
        <p:spPr bwMode="auto">
          <a:xfrm>
            <a:off x="3121025" y="377507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2" name="Text Box 139" hidden="1"/>
          <p:cNvSpPr txBox="1">
            <a:spLocks noChangeArrowheads="1"/>
          </p:cNvSpPr>
          <p:nvPr/>
        </p:nvSpPr>
        <p:spPr bwMode="auto">
          <a:xfrm>
            <a:off x="3506788" y="383222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3" name="Text Box 135" hidden="1"/>
          <p:cNvSpPr txBox="1">
            <a:spLocks noChangeArrowheads="1"/>
          </p:cNvSpPr>
          <p:nvPr/>
        </p:nvSpPr>
        <p:spPr bwMode="auto">
          <a:xfrm>
            <a:off x="1206500" y="4800600"/>
            <a:ext cx="1233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</a:t>
            </a: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  <a:sym typeface="Wingdings 2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4" name="Text Box 133" hidden="1"/>
          <p:cNvSpPr txBox="1">
            <a:spLocks noChangeArrowheads="1"/>
          </p:cNvSpPr>
          <p:nvPr/>
        </p:nvSpPr>
        <p:spPr bwMode="auto">
          <a:xfrm>
            <a:off x="1349375" y="50752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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5" name="Text Box 134" hidden="1"/>
          <p:cNvSpPr txBox="1">
            <a:spLocks noChangeArrowheads="1"/>
          </p:cNvSpPr>
          <p:nvPr/>
        </p:nvSpPr>
        <p:spPr bwMode="auto">
          <a:xfrm>
            <a:off x="1662113" y="5414963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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116" name="矩形 115" hidden="1"/>
          <p:cNvSpPr/>
          <p:nvPr/>
        </p:nvSpPr>
        <p:spPr>
          <a:xfrm>
            <a:off x="2085340" y="4314825"/>
            <a:ext cx="3190875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7" name="矩形 116" hidden="1"/>
          <p:cNvSpPr/>
          <p:nvPr/>
        </p:nvSpPr>
        <p:spPr>
          <a:xfrm>
            <a:off x="1504950" y="4886325"/>
            <a:ext cx="2838450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8" name="矩形 117" hidden="1"/>
          <p:cNvSpPr/>
          <p:nvPr/>
        </p:nvSpPr>
        <p:spPr>
          <a:xfrm>
            <a:off x="1457325" y="4581525"/>
            <a:ext cx="243840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9" name="矩形 118" hidden="1"/>
          <p:cNvSpPr/>
          <p:nvPr/>
        </p:nvSpPr>
        <p:spPr>
          <a:xfrm>
            <a:off x="1542415" y="5105400"/>
            <a:ext cx="3248025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0" name="矩形 119" hidden="1"/>
          <p:cNvSpPr/>
          <p:nvPr/>
        </p:nvSpPr>
        <p:spPr>
          <a:xfrm>
            <a:off x="1638300" y="6142990"/>
            <a:ext cx="781050" cy="10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1" name="矩形 120" hidden="1"/>
          <p:cNvSpPr/>
          <p:nvPr/>
        </p:nvSpPr>
        <p:spPr>
          <a:xfrm>
            <a:off x="1415415" y="6431280"/>
            <a:ext cx="1151890" cy="121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2" name="矩形 121" hidden="1"/>
          <p:cNvSpPr/>
          <p:nvPr/>
        </p:nvSpPr>
        <p:spPr>
          <a:xfrm>
            <a:off x="2271395" y="6748145"/>
            <a:ext cx="601980" cy="116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3" name="矩形 122" hidden="1"/>
          <p:cNvSpPr/>
          <p:nvPr/>
        </p:nvSpPr>
        <p:spPr>
          <a:xfrm>
            <a:off x="1315085" y="7578090"/>
            <a:ext cx="3446145" cy="137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36" name="Text Box 128" hidden="1"/>
          <p:cNvSpPr txBox="1">
            <a:spLocks noChangeArrowheads="1"/>
          </p:cNvSpPr>
          <p:nvPr/>
        </p:nvSpPr>
        <p:spPr bwMode="auto">
          <a:xfrm>
            <a:off x="3506788" y="400050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9" name="Rectangle 14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1" name="Rectangle 153"/>
          <p:cNvSpPr>
            <a:spLocks noChangeArrowheads="1"/>
          </p:cNvSpPr>
          <p:nvPr/>
        </p:nvSpPr>
        <p:spPr bwMode="auto">
          <a:xfrm>
            <a:off x="1524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3" name="Rectangle 157"/>
          <p:cNvSpPr>
            <a:spLocks noChangeArrowheads="1"/>
          </p:cNvSpPr>
          <p:nvPr/>
        </p:nvSpPr>
        <p:spPr bwMode="auto">
          <a:xfrm>
            <a:off x="15240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2" name="Rectangle 158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3" name="Rectangle 162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6" name="Rectangle 165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331" y="841374"/>
            <a:ext cx="6925338" cy="539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5828696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15629" y="-27384"/>
            <a:ext cx="8229838" cy="503958"/>
          </a:xfrm>
        </p:spPr>
        <p:txBody>
          <a:bodyPr/>
          <a:lstStyle/>
          <a:p>
            <a:r>
              <a:rPr lang="en-US" altLang="zh-TW" sz="5400" dirty="0"/>
              <a:t>Class Diagram</a:t>
            </a:r>
            <a:endParaRPr lang="zh-TW" altLang="en-US" sz="5400" dirty="0">
              <a:latin typeface="Gabriola" panose="04040605051002020D02" pitchFamily="82" charset="0"/>
            </a:endParaRPr>
          </a:p>
        </p:txBody>
      </p:sp>
      <p:sp>
        <p:nvSpPr>
          <p:cNvPr id="2077" name="文字方塊 2" hidden="1"/>
          <p:cNvSpPr txBox="1">
            <a:spLocks noChangeArrowheads="1"/>
          </p:cNvSpPr>
          <p:nvPr/>
        </p:nvSpPr>
        <p:spPr bwMode="auto">
          <a:xfrm>
            <a:off x="4068763" y="32273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</a:p>
        </p:txBody>
      </p:sp>
      <p:sp>
        <p:nvSpPr>
          <p:cNvPr id="2078" name="Text Box 145" hidden="1"/>
          <p:cNvSpPr txBox="1">
            <a:spLocks noChangeArrowheads="1"/>
          </p:cNvSpPr>
          <p:nvPr/>
        </p:nvSpPr>
        <p:spPr bwMode="auto">
          <a:xfrm>
            <a:off x="2678113" y="35258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2079" name="Text Box 146" hidden="1"/>
          <p:cNvSpPr txBox="1">
            <a:spLocks noChangeArrowheads="1"/>
          </p:cNvSpPr>
          <p:nvPr/>
        </p:nvSpPr>
        <p:spPr bwMode="auto">
          <a:xfrm>
            <a:off x="3121025" y="377507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2" name="Text Box 139" hidden="1"/>
          <p:cNvSpPr txBox="1">
            <a:spLocks noChangeArrowheads="1"/>
          </p:cNvSpPr>
          <p:nvPr/>
        </p:nvSpPr>
        <p:spPr bwMode="auto">
          <a:xfrm>
            <a:off x="3506788" y="383222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3" name="Text Box 135" hidden="1"/>
          <p:cNvSpPr txBox="1">
            <a:spLocks noChangeArrowheads="1"/>
          </p:cNvSpPr>
          <p:nvPr/>
        </p:nvSpPr>
        <p:spPr bwMode="auto">
          <a:xfrm>
            <a:off x="1206500" y="4800600"/>
            <a:ext cx="1233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</a:t>
            </a: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  <a:sym typeface="Wingdings 2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4" name="Text Box 133" hidden="1"/>
          <p:cNvSpPr txBox="1">
            <a:spLocks noChangeArrowheads="1"/>
          </p:cNvSpPr>
          <p:nvPr/>
        </p:nvSpPr>
        <p:spPr bwMode="auto">
          <a:xfrm>
            <a:off x="1349375" y="50752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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5" name="Text Box 134" hidden="1"/>
          <p:cNvSpPr txBox="1">
            <a:spLocks noChangeArrowheads="1"/>
          </p:cNvSpPr>
          <p:nvPr/>
        </p:nvSpPr>
        <p:spPr bwMode="auto">
          <a:xfrm>
            <a:off x="1662113" y="5414963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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116" name="矩形 115" hidden="1"/>
          <p:cNvSpPr/>
          <p:nvPr/>
        </p:nvSpPr>
        <p:spPr>
          <a:xfrm>
            <a:off x="2085340" y="4314825"/>
            <a:ext cx="3190875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7" name="矩形 116" hidden="1"/>
          <p:cNvSpPr/>
          <p:nvPr/>
        </p:nvSpPr>
        <p:spPr>
          <a:xfrm>
            <a:off x="1504950" y="4886325"/>
            <a:ext cx="2838450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8" name="矩形 117" hidden="1"/>
          <p:cNvSpPr/>
          <p:nvPr/>
        </p:nvSpPr>
        <p:spPr>
          <a:xfrm>
            <a:off x="1457325" y="4581525"/>
            <a:ext cx="243840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9" name="矩形 118" hidden="1"/>
          <p:cNvSpPr/>
          <p:nvPr/>
        </p:nvSpPr>
        <p:spPr>
          <a:xfrm>
            <a:off x="1542415" y="5105400"/>
            <a:ext cx="3248025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0" name="矩形 119" hidden="1"/>
          <p:cNvSpPr/>
          <p:nvPr/>
        </p:nvSpPr>
        <p:spPr>
          <a:xfrm>
            <a:off x="1638300" y="6142990"/>
            <a:ext cx="781050" cy="10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1" name="矩形 120" hidden="1"/>
          <p:cNvSpPr/>
          <p:nvPr/>
        </p:nvSpPr>
        <p:spPr>
          <a:xfrm>
            <a:off x="1415415" y="6431280"/>
            <a:ext cx="1151890" cy="121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2" name="矩形 121" hidden="1"/>
          <p:cNvSpPr/>
          <p:nvPr/>
        </p:nvSpPr>
        <p:spPr>
          <a:xfrm>
            <a:off x="2271395" y="6748145"/>
            <a:ext cx="601980" cy="116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3" name="矩形 122" hidden="1"/>
          <p:cNvSpPr/>
          <p:nvPr/>
        </p:nvSpPr>
        <p:spPr>
          <a:xfrm>
            <a:off x="1315085" y="7578090"/>
            <a:ext cx="3446145" cy="137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36" name="Text Box 128" hidden="1"/>
          <p:cNvSpPr txBox="1">
            <a:spLocks noChangeArrowheads="1"/>
          </p:cNvSpPr>
          <p:nvPr/>
        </p:nvSpPr>
        <p:spPr bwMode="auto">
          <a:xfrm>
            <a:off x="3506788" y="400050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9" name="Rectangle 14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1" name="Rectangle 153"/>
          <p:cNvSpPr>
            <a:spLocks noChangeArrowheads="1"/>
          </p:cNvSpPr>
          <p:nvPr/>
        </p:nvSpPr>
        <p:spPr bwMode="auto">
          <a:xfrm>
            <a:off x="1524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3" name="Rectangle 157"/>
          <p:cNvSpPr>
            <a:spLocks noChangeArrowheads="1"/>
          </p:cNvSpPr>
          <p:nvPr/>
        </p:nvSpPr>
        <p:spPr bwMode="auto">
          <a:xfrm>
            <a:off x="15240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2" name="Rectangle 158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3" name="Rectangle 162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4" name="Rectangle 163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6" name="Rectangle 165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836712"/>
            <a:ext cx="8731250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9768178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15629" y="-27384"/>
            <a:ext cx="8229838" cy="503958"/>
          </a:xfrm>
        </p:spPr>
        <p:txBody>
          <a:bodyPr/>
          <a:lstStyle/>
          <a:p>
            <a:r>
              <a:rPr lang="en-US" altLang="zh-TW" sz="5400" dirty="0"/>
              <a:t>Text File</a:t>
            </a:r>
            <a:endParaRPr lang="zh-TW" altLang="en-US" sz="5400" dirty="0">
              <a:latin typeface="Gabriola" panose="04040605051002020D02" pitchFamily="82" charset="0"/>
            </a:endParaRPr>
          </a:p>
        </p:txBody>
      </p:sp>
      <p:sp>
        <p:nvSpPr>
          <p:cNvPr id="2077" name="文字方塊 2" hidden="1"/>
          <p:cNvSpPr txBox="1">
            <a:spLocks noChangeArrowheads="1"/>
          </p:cNvSpPr>
          <p:nvPr/>
        </p:nvSpPr>
        <p:spPr bwMode="auto">
          <a:xfrm>
            <a:off x="4068763" y="32273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</a:p>
        </p:txBody>
      </p:sp>
      <p:sp>
        <p:nvSpPr>
          <p:cNvPr id="2078" name="Text Box 145" hidden="1"/>
          <p:cNvSpPr txBox="1">
            <a:spLocks noChangeArrowheads="1"/>
          </p:cNvSpPr>
          <p:nvPr/>
        </p:nvSpPr>
        <p:spPr bwMode="auto">
          <a:xfrm>
            <a:off x="2678113" y="35258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2079" name="Text Box 146" hidden="1"/>
          <p:cNvSpPr txBox="1">
            <a:spLocks noChangeArrowheads="1"/>
          </p:cNvSpPr>
          <p:nvPr/>
        </p:nvSpPr>
        <p:spPr bwMode="auto">
          <a:xfrm>
            <a:off x="3121025" y="377507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2" name="Text Box 139" hidden="1"/>
          <p:cNvSpPr txBox="1">
            <a:spLocks noChangeArrowheads="1"/>
          </p:cNvSpPr>
          <p:nvPr/>
        </p:nvSpPr>
        <p:spPr bwMode="auto">
          <a:xfrm>
            <a:off x="3506788" y="383222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3" name="Text Box 135" hidden="1"/>
          <p:cNvSpPr txBox="1">
            <a:spLocks noChangeArrowheads="1"/>
          </p:cNvSpPr>
          <p:nvPr/>
        </p:nvSpPr>
        <p:spPr bwMode="auto">
          <a:xfrm>
            <a:off x="1206500" y="4800600"/>
            <a:ext cx="1233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</a:t>
            </a: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  <a:sym typeface="Wingdings 2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4" name="Text Box 133" hidden="1"/>
          <p:cNvSpPr txBox="1">
            <a:spLocks noChangeArrowheads="1"/>
          </p:cNvSpPr>
          <p:nvPr/>
        </p:nvSpPr>
        <p:spPr bwMode="auto">
          <a:xfrm>
            <a:off x="1349375" y="50752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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5" name="Text Box 134" hidden="1"/>
          <p:cNvSpPr txBox="1">
            <a:spLocks noChangeArrowheads="1"/>
          </p:cNvSpPr>
          <p:nvPr/>
        </p:nvSpPr>
        <p:spPr bwMode="auto">
          <a:xfrm>
            <a:off x="1662113" y="5414963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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116" name="矩形 115" hidden="1"/>
          <p:cNvSpPr/>
          <p:nvPr/>
        </p:nvSpPr>
        <p:spPr>
          <a:xfrm>
            <a:off x="2085340" y="4314825"/>
            <a:ext cx="3190875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7" name="矩形 116" hidden="1"/>
          <p:cNvSpPr/>
          <p:nvPr/>
        </p:nvSpPr>
        <p:spPr>
          <a:xfrm>
            <a:off x="1504950" y="4886325"/>
            <a:ext cx="2838450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8" name="矩形 117" hidden="1"/>
          <p:cNvSpPr/>
          <p:nvPr/>
        </p:nvSpPr>
        <p:spPr>
          <a:xfrm>
            <a:off x="1457325" y="4581525"/>
            <a:ext cx="243840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9" name="矩形 118" hidden="1"/>
          <p:cNvSpPr/>
          <p:nvPr/>
        </p:nvSpPr>
        <p:spPr>
          <a:xfrm>
            <a:off x="1542415" y="5105400"/>
            <a:ext cx="3248025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0" name="矩形 119" hidden="1"/>
          <p:cNvSpPr/>
          <p:nvPr/>
        </p:nvSpPr>
        <p:spPr>
          <a:xfrm>
            <a:off x="1638300" y="6142990"/>
            <a:ext cx="781050" cy="10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1" name="矩形 120" hidden="1"/>
          <p:cNvSpPr/>
          <p:nvPr/>
        </p:nvSpPr>
        <p:spPr>
          <a:xfrm>
            <a:off x="1415415" y="6431280"/>
            <a:ext cx="1151890" cy="121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2" name="矩形 121" hidden="1"/>
          <p:cNvSpPr/>
          <p:nvPr/>
        </p:nvSpPr>
        <p:spPr>
          <a:xfrm>
            <a:off x="2271395" y="6748145"/>
            <a:ext cx="601980" cy="116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3" name="矩形 122" hidden="1"/>
          <p:cNvSpPr/>
          <p:nvPr/>
        </p:nvSpPr>
        <p:spPr>
          <a:xfrm>
            <a:off x="1315085" y="7578090"/>
            <a:ext cx="3446145" cy="137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36" name="Text Box 128" hidden="1"/>
          <p:cNvSpPr txBox="1">
            <a:spLocks noChangeArrowheads="1"/>
          </p:cNvSpPr>
          <p:nvPr/>
        </p:nvSpPr>
        <p:spPr bwMode="auto">
          <a:xfrm>
            <a:off x="3506788" y="400050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9" name="Rectangle 14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1" name="Rectangle 153"/>
          <p:cNvSpPr>
            <a:spLocks noChangeArrowheads="1"/>
          </p:cNvSpPr>
          <p:nvPr/>
        </p:nvSpPr>
        <p:spPr bwMode="auto">
          <a:xfrm>
            <a:off x="1524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3" name="Rectangle 157"/>
          <p:cNvSpPr>
            <a:spLocks noChangeArrowheads="1"/>
          </p:cNvSpPr>
          <p:nvPr/>
        </p:nvSpPr>
        <p:spPr bwMode="auto">
          <a:xfrm>
            <a:off x="15240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3" name="Rectangle 162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4" name="Rectangle 163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6" name="Rectangle 165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179512" y="1844824"/>
            <a:ext cx="9009312" cy="3934478"/>
            <a:chOff x="1863725" y="3079750"/>
            <a:chExt cx="5416550" cy="2365474"/>
          </a:xfrm>
        </p:grpSpPr>
        <p:pic>
          <p:nvPicPr>
            <p:cNvPr id="4097" name="Picture 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3725" y="3079750"/>
              <a:ext cx="5416550" cy="698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3725" y="3832324"/>
              <a:ext cx="5416550" cy="161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75402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5500" dirty="0">
                <a:latin typeface="Gabriola" panose="04040605051002020D02" pitchFamily="82" charset="0"/>
              </a:rPr>
              <a:t>6.  Contract</a:t>
            </a:r>
            <a:r>
              <a:rPr lang="zh-TW" altLang="en-US" sz="5500" dirty="0">
                <a:latin typeface="Gabriola" panose="04040605051002020D02" pitchFamily="82" charset="0"/>
              </a:rPr>
              <a:t> </a:t>
            </a:r>
            <a:r>
              <a:rPr lang="en-US" altLang="zh-TW" sz="5500" dirty="0">
                <a:latin typeface="Gabriola" panose="04040605051002020D02" pitchFamily="82" charset="0"/>
              </a:rPr>
              <a:t>&amp;</a:t>
            </a:r>
            <a:r>
              <a:rPr lang="zh-TW" altLang="en-US" sz="5500" dirty="0">
                <a:latin typeface="Gabriola" panose="04040605051002020D02" pitchFamily="82" charset="0"/>
              </a:rPr>
              <a:t> </a:t>
            </a:r>
            <a:r>
              <a:rPr lang="en-US" altLang="zh-TW" sz="5500" dirty="0">
                <a:latin typeface="Gabriola" panose="04040605051002020D02" pitchFamily="82" charset="0"/>
              </a:rPr>
              <a:t>Method Specification</a:t>
            </a:r>
            <a:r>
              <a:rPr lang="zh-TW" altLang="en-US" sz="5500" dirty="0">
                <a:latin typeface="Gabriola" panose="04040605051002020D02" pitchFamily="82" charset="0"/>
              </a:rPr>
              <a:t> </a:t>
            </a:r>
            <a:r>
              <a:rPr lang="en-US" altLang="zh-TW" sz="5500" dirty="0">
                <a:latin typeface="Gabriola" panose="04040605051002020D02" pitchFamily="82" charset="0"/>
              </a:rPr>
              <a:t>&amp;</a:t>
            </a:r>
            <a:r>
              <a:rPr lang="zh-TW" altLang="en-US" sz="5500" dirty="0">
                <a:latin typeface="Gabriola" panose="04040605051002020D02" pitchFamily="82" charset="0"/>
              </a:rPr>
              <a:t> </a:t>
            </a:r>
            <a:r>
              <a:rPr lang="en-US" altLang="zh-TW" sz="5500" dirty="0">
                <a:latin typeface="Gabriola" panose="04040605051002020D02" pitchFamily="82" charset="0"/>
              </a:rPr>
              <a:t>Activity Diagram</a:t>
            </a:r>
            <a:endParaRPr lang="zh-TW" altLang="en-US" sz="55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84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15629" y="-27384"/>
            <a:ext cx="8229838" cy="503958"/>
          </a:xfrm>
        </p:spPr>
        <p:txBody>
          <a:bodyPr/>
          <a:lstStyle/>
          <a:p>
            <a:r>
              <a:rPr lang="en-US" altLang="zh-TW" dirty="0"/>
              <a:t>Contract</a:t>
            </a:r>
            <a:endParaRPr lang="zh-TW" altLang="en-US" sz="5400" dirty="0"/>
          </a:p>
        </p:txBody>
      </p:sp>
      <p:sp>
        <p:nvSpPr>
          <p:cNvPr id="2077" name="文字方塊 2" hidden="1"/>
          <p:cNvSpPr txBox="1">
            <a:spLocks noChangeArrowheads="1"/>
          </p:cNvSpPr>
          <p:nvPr/>
        </p:nvSpPr>
        <p:spPr bwMode="auto">
          <a:xfrm>
            <a:off x="4068763" y="32273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</a:p>
        </p:txBody>
      </p:sp>
      <p:sp>
        <p:nvSpPr>
          <p:cNvPr id="2078" name="Text Box 145" hidden="1"/>
          <p:cNvSpPr txBox="1">
            <a:spLocks noChangeArrowheads="1"/>
          </p:cNvSpPr>
          <p:nvPr/>
        </p:nvSpPr>
        <p:spPr bwMode="auto">
          <a:xfrm>
            <a:off x="2678113" y="35258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2079" name="Text Box 146" hidden="1"/>
          <p:cNvSpPr txBox="1">
            <a:spLocks noChangeArrowheads="1"/>
          </p:cNvSpPr>
          <p:nvPr/>
        </p:nvSpPr>
        <p:spPr bwMode="auto">
          <a:xfrm>
            <a:off x="3121025" y="377507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2" name="Text Box 139" hidden="1"/>
          <p:cNvSpPr txBox="1">
            <a:spLocks noChangeArrowheads="1"/>
          </p:cNvSpPr>
          <p:nvPr/>
        </p:nvSpPr>
        <p:spPr bwMode="auto">
          <a:xfrm>
            <a:off x="3506788" y="383222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3" name="Text Box 135" hidden="1"/>
          <p:cNvSpPr txBox="1">
            <a:spLocks noChangeArrowheads="1"/>
          </p:cNvSpPr>
          <p:nvPr/>
        </p:nvSpPr>
        <p:spPr bwMode="auto">
          <a:xfrm>
            <a:off x="1206500" y="4800600"/>
            <a:ext cx="1233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</a:t>
            </a: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  <a:sym typeface="Wingdings 2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4" name="Text Box 133" hidden="1"/>
          <p:cNvSpPr txBox="1">
            <a:spLocks noChangeArrowheads="1"/>
          </p:cNvSpPr>
          <p:nvPr/>
        </p:nvSpPr>
        <p:spPr bwMode="auto">
          <a:xfrm>
            <a:off x="1349375" y="50752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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5" name="Text Box 134" hidden="1"/>
          <p:cNvSpPr txBox="1">
            <a:spLocks noChangeArrowheads="1"/>
          </p:cNvSpPr>
          <p:nvPr/>
        </p:nvSpPr>
        <p:spPr bwMode="auto">
          <a:xfrm>
            <a:off x="1662113" y="5414963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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116" name="矩形 115" hidden="1"/>
          <p:cNvSpPr/>
          <p:nvPr/>
        </p:nvSpPr>
        <p:spPr>
          <a:xfrm>
            <a:off x="2085340" y="4314825"/>
            <a:ext cx="3190875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7" name="矩形 116" hidden="1"/>
          <p:cNvSpPr/>
          <p:nvPr/>
        </p:nvSpPr>
        <p:spPr>
          <a:xfrm>
            <a:off x="1504950" y="4886325"/>
            <a:ext cx="2838450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8" name="矩形 117" hidden="1"/>
          <p:cNvSpPr/>
          <p:nvPr/>
        </p:nvSpPr>
        <p:spPr>
          <a:xfrm>
            <a:off x="1457325" y="4581525"/>
            <a:ext cx="243840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9" name="矩形 118" hidden="1"/>
          <p:cNvSpPr/>
          <p:nvPr/>
        </p:nvSpPr>
        <p:spPr>
          <a:xfrm>
            <a:off x="1542415" y="5105400"/>
            <a:ext cx="3248025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0" name="矩形 119" hidden="1"/>
          <p:cNvSpPr/>
          <p:nvPr/>
        </p:nvSpPr>
        <p:spPr>
          <a:xfrm>
            <a:off x="1638300" y="6142990"/>
            <a:ext cx="781050" cy="10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1" name="矩形 120" hidden="1"/>
          <p:cNvSpPr/>
          <p:nvPr/>
        </p:nvSpPr>
        <p:spPr>
          <a:xfrm>
            <a:off x="1415415" y="6431280"/>
            <a:ext cx="1151890" cy="121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2" name="矩形 121" hidden="1"/>
          <p:cNvSpPr/>
          <p:nvPr/>
        </p:nvSpPr>
        <p:spPr>
          <a:xfrm>
            <a:off x="2271395" y="6748145"/>
            <a:ext cx="601980" cy="116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3" name="矩形 122" hidden="1"/>
          <p:cNvSpPr/>
          <p:nvPr/>
        </p:nvSpPr>
        <p:spPr>
          <a:xfrm>
            <a:off x="1315085" y="7578090"/>
            <a:ext cx="3446145" cy="137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36" name="Text Box 128" hidden="1"/>
          <p:cNvSpPr txBox="1">
            <a:spLocks noChangeArrowheads="1"/>
          </p:cNvSpPr>
          <p:nvPr/>
        </p:nvSpPr>
        <p:spPr bwMode="auto">
          <a:xfrm>
            <a:off x="3506788" y="400050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9" name="Rectangle 14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1" name="Rectangle 153"/>
          <p:cNvSpPr>
            <a:spLocks noChangeArrowheads="1"/>
          </p:cNvSpPr>
          <p:nvPr/>
        </p:nvSpPr>
        <p:spPr bwMode="auto">
          <a:xfrm>
            <a:off x="1524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2" name="Rectangle 154"/>
          <p:cNvSpPr>
            <a:spLocks noChangeArrowheads="1"/>
          </p:cNvSpPr>
          <p:nvPr/>
        </p:nvSpPr>
        <p:spPr bwMode="auto">
          <a:xfrm>
            <a:off x="15240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3" name="Rectangle 157"/>
          <p:cNvSpPr>
            <a:spLocks noChangeArrowheads="1"/>
          </p:cNvSpPr>
          <p:nvPr/>
        </p:nvSpPr>
        <p:spPr bwMode="auto">
          <a:xfrm>
            <a:off x="15240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2" name="Rectangle 158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3" name="Rectangle 162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4" name="Rectangle 163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6" name="Rectangle 165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42060CF-D730-490E-8B4C-8CC4B3319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29" y="993196"/>
            <a:ext cx="8269711" cy="495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0153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Gabriola" panose="04040605051002020D02" pitchFamily="82" charset="0"/>
              </a:rPr>
              <a:t>Content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09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A4B8179-D6AD-4286-BE7C-30F5EBBD6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908720"/>
            <a:ext cx="6984776" cy="10053087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AA98384C-FF19-44DE-A04E-8FDCA29564E5}"/>
              </a:ext>
            </a:extLst>
          </p:cNvPr>
          <p:cNvGrpSpPr/>
          <p:nvPr/>
        </p:nvGrpSpPr>
        <p:grpSpPr>
          <a:xfrm>
            <a:off x="292" y="-75558"/>
            <a:ext cx="9143708" cy="859225"/>
            <a:chOff x="292" y="-75558"/>
            <a:chExt cx="9143708" cy="85922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E313CFF-3F50-4DF8-94B8-7A3B9E3BB3D6}"/>
                </a:ext>
              </a:extLst>
            </p:cNvPr>
            <p:cNvSpPr/>
            <p:nvPr/>
          </p:nvSpPr>
          <p:spPr>
            <a:xfrm>
              <a:off x="292" y="-11134"/>
              <a:ext cx="9143708" cy="775838"/>
            </a:xfrm>
            <a:prstGeom prst="rect">
              <a:avLst/>
            </a:prstGeom>
            <a:solidFill>
              <a:srgbClr val="04AE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平行四邊形 6">
              <a:extLst>
                <a:ext uri="{FF2B5EF4-FFF2-40B4-BE49-F238E27FC236}">
                  <a16:creationId xmlns:a16="http://schemas.microsoft.com/office/drawing/2014/main" id="{063A2F91-88FF-45D4-B7FD-A6D781B5E027}"/>
                </a:ext>
              </a:extLst>
            </p:cNvPr>
            <p:cNvSpPr/>
            <p:nvPr/>
          </p:nvSpPr>
          <p:spPr>
            <a:xfrm>
              <a:off x="2987824" y="-11134"/>
              <a:ext cx="6156176" cy="775838"/>
            </a:xfrm>
            <a:prstGeom prst="parallelogram">
              <a:avLst>
                <a:gd name="adj" fmla="val 70760"/>
              </a:avLst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29943BB8-6874-4364-8544-CC6C9E25C487}"/>
                </a:ext>
              </a:extLst>
            </p:cNvPr>
            <p:cNvSpPr/>
            <p:nvPr/>
          </p:nvSpPr>
          <p:spPr>
            <a:xfrm rot="11203840">
              <a:off x="8176065" y="-75558"/>
              <a:ext cx="955707" cy="8592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" name="標題 2">
            <a:extLst>
              <a:ext uri="{FF2B5EF4-FFF2-40B4-BE49-F238E27FC236}">
                <a16:creationId xmlns:a16="http://schemas.microsoft.com/office/drawing/2014/main" id="{2BD55712-4316-4892-82C0-EBD5A661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 Specification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6505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-0.617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332D7D-3FC0-4F3A-AF00-382D0C5D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Activity Diagram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93F2240-5796-473F-A21C-A69EF0315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545"/>
            <a:ext cx="9144000" cy="525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69218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5500" dirty="0">
                <a:latin typeface="Gabriola" panose="04040605051002020D02" pitchFamily="82" charset="0"/>
              </a:rPr>
              <a:t>7. Coupling &amp; Cohesion &amp; </a:t>
            </a:r>
            <a:r>
              <a:rPr lang="en-US" altLang="zh-TW" sz="5500" dirty="0" err="1">
                <a:latin typeface="Gabriola" panose="04040605051002020D02" pitchFamily="82" charset="0"/>
              </a:rPr>
              <a:t>Connanse</a:t>
            </a:r>
            <a:endParaRPr lang="zh-TW" altLang="en-US" sz="5500" dirty="0"/>
          </a:p>
        </p:txBody>
      </p:sp>
    </p:spTree>
    <p:extLst>
      <p:ext uri="{BB962C8B-B14F-4D97-AF65-F5344CB8AC3E}">
        <p14:creationId xmlns:p14="http://schemas.microsoft.com/office/powerpoint/2010/main" val="50883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15629" y="-27384"/>
            <a:ext cx="8229838" cy="503958"/>
          </a:xfrm>
        </p:spPr>
        <p:txBody>
          <a:bodyPr/>
          <a:lstStyle/>
          <a:p>
            <a:r>
              <a:rPr lang="en-US" altLang="zh-TW" sz="5400" dirty="0"/>
              <a:t>Coupling - Interaction, Data</a:t>
            </a:r>
            <a:endParaRPr lang="zh-TW" altLang="en-US" sz="5400" dirty="0">
              <a:latin typeface="Gabriola" panose="04040605051002020D02" pitchFamily="82" charset="0"/>
            </a:endParaRPr>
          </a:p>
        </p:txBody>
      </p:sp>
      <p:sp>
        <p:nvSpPr>
          <p:cNvPr id="2077" name="文字方塊 2" hidden="1"/>
          <p:cNvSpPr txBox="1">
            <a:spLocks noChangeArrowheads="1"/>
          </p:cNvSpPr>
          <p:nvPr/>
        </p:nvSpPr>
        <p:spPr bwMode="auto">
          <a:xfrm>
            <a:off x="4068763" y="32273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</a:p>
        </p:txBody>
      </p:sp>
      <p:sp>
        <p:nvSpPr>
          <p:cNvPr id="2078" name="Text Box 145" hidden="1"/>
          <p:cNvSpPr txBox="1">
            <a:spLocks noChangeArrowheads="1"/>
          </p:cNvSpPr>
          <p:nvPr/>
        </p:nvSpPr>
        <p:spPr bwMode="auto">
          <a:xfrm>
            <a:off x="2678113" y="35258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2079" name="Text Box 146" hidden="1"/>
          <p:cNvSpPr txBox="1">
            <a:spLocks noChangeArrowheads="1"/>
          </p:cNvSpPr>
          <p:nvPr/>
        </p:nvSpPr>
        <p:spPr bwMode="auto">
          <a:xfrm>
            <a:off x="3121025" y="377507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2" name="Text Box 139" hidden="1"/>
          <p:cNvSpPr txBox="1">
            <a:spLocks noChangeArrowheads="1"/>
          </p:cNvSpPr>
          <p:nvPr/>
        </p:nvSpPr>
        <p:spPr bwMode="auto">
          <a:xfrm>
            <a:off x="3506788" y="383222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3" name="Text Box 135" hidden="1"/>
          <p:cNvSpPr txBox="1">
            <a:spLocks noChangeArrowheads="1"/>
          </p:cNvSpPr>
          <p:nvPr/>
        </p:nvSpPr>
        <p:spPr bwMode="auto">
          <a:xfrm>
            <a:off x="1206500" y="4800600"/>
            <a:ext cx="1233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</a:t>
            </a: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  <a:sym typeface="Wingdings 2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4" name="Text Box 133" hidden="1"/>
          <p:cNvSpPr txBox="1">
            <a:spLocks noChangeArrowheads="1"/>
          </p:cNvSpPr>
          <p:nvPr/>
        </p:nvSpPr>
        <p:spPr bwMode="auto">
          <a:xfrm>
            <a:off x="1349375" y="50752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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5" name="Text Box 134" hidden="1"/>
          <p:cNvSpPr txBox="1">
            <a:spLocks noChangeArrowheads="1"/>
          </p:cNvSpPr>
          <p:nvPr/>
        </p:nvSpPr>
        <p:spPr bwMode="auto">
          <a:xfrm>
            <a:off x="1662113" y="5414963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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116" name="矩形 115" hidden="1"/>
          <p:cNvSpPr/>
          <p:nvPr/>
        </p:nvSpPr>
        <p:spPr>
          <a:xfrm>
            <a:off x="2085340" y="4314825"/>
            <a:ext cx="3190875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7" name="矩形 116" hidden="1"/>
          <p:cNvSpPr/>
          <p:nvPr/>
        </p:nvSpPr>
        <p:spPr>
          <a:xfrm>
            <a:off x="1504950" y="4886325"/>
            <a:ext cx="2838450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8" name="矩形 117" hidden="1"/>
          <p:cNvSpPr/>
          <p:nvPr/>
        </p:nvSpPr>
        <p:spPr>
          <a:xfrm>
            <a:off x="1457325" y="4581525"/>
            <a:ext cx="243840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9" name="矩形 118" hidden="1"/>
          <p:cNvSpPr/>
          <p:nvPr/>
        </p:nvSpPr>
        <p:spPr>
          <a:xfrm>
            <a:off x="1542415" y="5105400"/>
            <a:ext cx="3248025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0" name="矩形 119" hidden="1"/>
          <p:cNvSpPr/>
          <p:nvPr/>
        </p:nvSpPr>
        <p:spPr>
          <a:xfrm>
            <a:off x="1638300" y="6142990"/>
            <a:ext cx="781050" cy="10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1" name="矩形 120" hidden="1"/>
          <p:cNvSpPr/>
          <p:nvPr/>
        </p:nvSpPr>
        <p:spPr>
          <a:xfrm>
            <a:off x="1415415" y="6431280"/>
            <a:ext cx="1151890" cy="121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2" name="矩形 121" hidden="1"/>
          <p:cNvSpPr/>
          <p:nvPr/>
        </p:nvSpPr>
        <p:spPr>
          <a:xfrm>
            <a:off x="2271395" y="6748145"/>
            <a:ext cx="601980" cy="116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3" name="矩形 122" hidden="1"/>
          <p:cNvSpPr/>
          <p:nvPr/>
        </p:nvSpPr>
        <p:spPr>
          <a:xfrm>
            <a:off x="1315085" y="7578090"/>
            <a:ext cx="3446145" cy="137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36" name="Text Box 128" hidden="1"/>
          <p:cNvSpPr txBox="1">
            <a:spLocks noChangeArrowheads="1"/>
          </p:cNvSpPr>
          <p:nvPr/>
        </p:nvSpPr>
        <p:spPr bwMode="auto">
          <a:xfrm>
            <a:off x="3506788" y="400050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9" name="Rectangle 14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3" name="Rectangle 157"/>
          <p:cNvSpPr>
            <a:spLocks noChangeArrowheads="1"/>
          </p:cNvSpPr>
          <p:nvPr/>
        </p:nvSpPr>
        <p:spPr bwMode="auto">
          <a:xfrm>
            <a:off x="15240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2" name="Rectangle 158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3" name="Rectangle 162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6" name="Rectangle 165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30" name="圖片 29"/>
          <p:cNvPicPr/>
          <p:nvPr/>
        </p:nvPicPr>
        <p:blipFill rotWithShape="1">
          <a:blip r:embed="rId2"/>
          <a:srcRect r="22381" b="84630"/>
          <a:stretch/>
        </p:blipFill>
        <p:spPr>
          <a:xfrm>
            <a:off x="123356" y="1124744"/>
            <a:ext cx="8897288" cy="1224136"/>
          </a:xfrm>
          <a:prstGeom prst="rect">
            <a:avLst/>
          </a:prstGeom>
        </p:spPr>
      </p:pic>
      <p:pic>
        <p:nvPicPr>
          <p:cNvPr id="37" name="圖片 36"/>
          <p:cNvPicPr/>
          <p:nvPr/>
        </p:nvPicPr>
        <p:blipFill rotWithShape="1">
          <a:blip r:embed="rId3"/>
          <a:srcRect r="25561" b="63653"/>
          <a:stretch/>
        </p:blipFill>
        <p:spPr>
          <a:xfrm>
            <a:off x="296237" y="3429000"/>
            <a:ext cx="8551526" cy="3193161"/>
          </a:xfrm>
          <a:prstGeom prst="rect">
            <a:avLst/>
          </a:prstGeom>
        </p:spPr>
      </p:pic>
      <p:sp>
        <p:nvSpPr>
          <p:cNvPr id="2" name="向下箭號 1"/>
          <p:cNvSpPr/>
          <p:nvPr/>
        </p:nvSpPr>
        <p:spPr>
          <a:xfrm>
            <a:off x="4279776" y="2492896"/>
            <a:ext cx="584448" cy="79208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347855" y="3429001"/>
            <a:ext cx="8499907" cy="3193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152400" y="1340768"/>
            <a:ext cx="8868244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220072" y="2677562"/>
            <a:ext cx="194421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Send Variable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07675984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15629" y="-27384"/>
            <a:ext cx="8229838" cy="503958"/>
          </a:xfrm>
        </p:spPr>
        <p:txBody>
          <a:bodyPr/>
          <a:lstStyle/>
          <a:p>
            <a:r>
              <a:rPr lang="en-US" altLang="zh-TW" sz="5400" dirty="0"/>
              <a:t>Cohesion - Method, Functional </a:t>
            </a:r>
            <a:endParaRPr lang="zh-TW" altLang="en-US" sz="5400" dirty="0">
              <a:latin typeface="Gabriola" panose="04040605051002020D02" pitchFamily="82" charset="0"/>
            </a:endParaRPr>
          </a:p>
        </p:txBody>
      </p:sp>
      <p:sp>
        <p:nvSpPr>
          <p:cNvPr id="2077" name="文字方塊 2" hidden="1"/>
          <p:cNvSpPr txBox="1">
            <a:spLocks noChangeArrowheads="1"/>
          </p:cNvSpPr>
          <p:nvPr/>
        </p:nvSpPr>
        <p:spPr bwMode="auto">
          <a:xfrm>
            <a:off x="4068763" y="32273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</a:p>
        </p:txBody>
      </p:sp>
      <p:sp>
        <p:nvSpPr>
          <p:cNvPr id="2078" name="Text Box 145" hidden="1"/>
          <p:cNvSpPr txBox="1">
            <a:spLocks noChangeArrowheads="1"/>
          </p:cNvSpPr>
          <p:nvPr/>
        </p:nvSpPr>
        <p:spPr bwMode="auto">
          <a:xfrm>
            <a:off x="2678113" y="35258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2079" name="Text Box 146" hidden="1"/>
          <p:cNvSpPr txBox="1">
            <a:spLocks noChangeArrowheads="1"/>
          </p:cNvSpPr>
          <p:nvPr/>
        </p:nvSpPr>
        <p:spPr bwMode="auto">
          <a:xfrm>
            <a:off x="3121025" y="377507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2" name="Text Box 139" hidden="1"/>
          <p:cNvSpPr txBox="1">
            <a:spLocks noChangeArrowheads="1"/>
          </p:cNvSpPr>
          <p:nvPr/>
        </p:nvSpPr>
        <p:spPr bwMode="auto">
          <a:xfrm>
            <a:off x="3506788" y="383222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3" name="Text Box 135" hidden="1"/>
          <p:cNvSpPr txBox="1">
            <a:spLocks noChangeArrowheads="1"/>
          </p:cNvSpPr>
          <p:nvPr/>
        </p:nvSpPr>
        <p:spPr bwMode="auto">
          <a:xfrm>
            <a:off x="1206500" y="4800600"/>
            <a:ext cx="1233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</a:t>
            </a: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  <a:sym typeface="Wingdings 2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4" name="Text Box 133" hidden="1"/>
          <p:cNvSpPr txBox="1">
            <a:spLocks noChangeArrowheads="1"/>
          </p:cNvSpPr>
          <p:nvPr/>
        </p:nvSpPr>
        <p:spPr bwMode="auto">
          <a:xfrm>
            <a:off x="1349375" y="50752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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5" name="Text Box 134" hidden="1"/>
          <p:cNvSpPr txBox="1">
            <a:spLocks noChangeArrowheads="1"/>
          </p:cNvSpPr>
          <p:nvPr/>
        </p:nvSpPr>
        <p:spPr bwMode="auto">
          <a:xfrm>
            <a:off x="1662113" y="5414963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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116" name="矩形 115" hidden="1"/>
          <p:cNvSpPr/>
          <p:nvPr/>
        </p:nvSpPr>
        <p:spPr>
          <a:xfrm>
            <a:off x="2085340" y="4314825"/>
            <a:ext cx="3190875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7" name="矩形 116" hidden="1"/>
          <p:cNvSpPr/>
          <p:nvPr/>
        </p:nvSpPr>
        <p:spPr>
          <a:xfrm>
            <a:off x="1504950" y="4886325"/>
            <a:ext cx="2838450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8" name="矩形 117" hidden="1"/>
          <p:cNvSpPr/>
          <p:nvPr/>
        </p:nvSpPr>
        <p:spPr>
          <a:xfrm>
            <a:off x="1457325" y="4581525"/>
            <a:ext cx="243840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9" name="矩形 118" hidden="1"/>
          <p:cNvSpPr/>
          <p:nvPr/>
        </p:nvSpPr>
        <p:spPr>
          <a:xfrm>
            <a:off x="1542415" y="5105400"/>
            <a:ext cx="3248025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0" name="矩形 119" hidden="1"/>
          <p:cNvSpPr/>
          <p:nvPr/>
        </p:nvSpPr>
        <p:spPr>
          <a:xfrm>
            <a:off x="1638300" y="6142990"/>
            <a:ext cx="781050" cy="10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1" name="矩形 120" hidden="1"/>
          <p:cNvSpPr/>
          <p:nvPr/>
        </p:nvSpPr>
        <p:spPr>
          <a:xfrm>
            <a:off x="1415415" y="6431280"/>
            <a:ext cx="1151890" cy="121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2" name="矩形 121" hidden="1"/>
          <p:cNvSpPr/>
          <p:nvPr/>
        </p:nvSpPr>
        <p:spPr>
          <a:xfrm>
            <a:off x="2271395" y="6748145"/>
            <a:ext cx="601980" cy="116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3" name="矩形 122" hidden="1"/>
          <p:cNvSpPr/>
          <p:nvPr/>
        </p:nvSpPr>
        <p:spPr>
          <a:xfrm>
            <a:off x="1315085" y="7578090"/>
            <a:ext cx="3446145" cy="137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36" name="Text Box 128" hidden="1"/>
          <p:cNvSpPr txBox="1">
            <a:spLocks noChangeArrowheads="1"/>
          </p:cNvSpPr>
          <p:nvPr/>
        </p:nvSpPr>
        <p:spPr bwMode="auto">
          <a:xfrm>
            <a:off x="3506788" y="400050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9" name="Rectangle 14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3" name="Rectangle 157"/>
          <p:cNvSpPr>
            <a:spLocks noChangeArrowheads="1"/>
          </p:cNvSpPr>
          <p:nvPr/>
        </p:nvSpPr>
        <p:spPr bwMode="auto">
          <a:xfrm>
            <a:off x="15240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2" name="Rectangle 158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3" name="Rectangle 162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6" name="Rectangle 165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31" name="圖片 30"/>
          <p:cNvPicPr/>
          <p:nvPr/>
        </p:nvPicPr>
        <p:blipFill rotWithShape="1">
          <a:blip r:embed="rId2"/>
          <a:srcRect t="26813"/>
          <a:stretch/>
        </p:blipFill>
        <p:spPr>
          <a:xfrm>
            <a:off x="2034505" y="802640"/>
            <a:ext cx="5057775" cy="5922645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2123728" y="797878"/>
            <a:ext cx="4909196" cy="5876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470157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15629" y="-27384"/>
            <a:ext cx="8229838" cy="503958"/>
          </a:xfrm>
        </p:spPr>
        <p:txBody>
          <a:bodyPr/>
          <a:lstStyle/>
          <a:p>
            <a:r>
              <a:rPr lang="en-US" altLang="zh-TW" sz="5400" dirty="0" err="1"/>
              <a:t>Connascence</a:t>
            </a:r>
            <a:r>
              <a:rPr lang="en-US" altLang="zh-TW" sz="5400" dirty="0"/>
              <a:t> - Position</a:t>
            </a:r>
            <a:endParaRPr lang="zh-TW" altLang="en-US" sz="5400" dirty="0">
              <a:latin typeface="Gabriola" panose="04040605051002020D02" pitchFamily="82" charset="0"/>
            </a:endParaRPr>
          </a:p>
        </p:txBody>
      </p:sp>
      <p:sp>
        <p:nvSpPr>
          <p:cNvPr id="2077" name="文字方塊 2" hidden="1"/>
          <p:cNvSpPr txBox="1">
            <a:spLocks noChangeArrowheads="1"/>
          </p:cNvSpPr>
          <p:nvPr/>
        </p:nvSpPr>
        <p:spPr bwMode="auto">
          <a:xfrm>
            <a:off x="4068763" y="32273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</a:p>
        </p:txBody>
      </p:sp>
      <p:sp>
        <p:nvSpPr>
          <p:cNvPr id="2078" name="Text Box 145" hidden="1"/>
          <p:cNvSpPr txBox="1">
            <a:spLocks noChangeArrowheads="1"/>
          </p:cNvSpPr>
          <p:nvPr/>
        </p:nvSpPr>
        <p:spPr bwMode="auto">
          <a:xfrm>
            <a:off x="2678113" y="35258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2079" name="Text Box 146" hidden="1"/>
          <p:cNvSpPr txBox="1">
            <a:spLocks noChangeArrowheads="1"/>
          </p:cNvSpPr>
          <p:nvPr/>
        </p:nvSpPr>
        <p:spPr bwMode="auto">
          <a:xfrm>
            <a:off x="3121025" y="377507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2" name="Text Box 139" hidden="1"/>
          <p:cNvSpPr txBox="1">
            <a:spLocks noChangeArrowheads="1"/>
          </p:cNvSpPr>
          <p:nvPr/>
        </p:nvSpPr>
        <p:spPr bwMode="auto">
          <a:xfrm>
            <a:off x="3506788" y="383222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3" name="Text Box 135" hidden="1"/>
          <p:cNvSpPr txBox="1">
            <a:spLocks noChangeArrowheads="1"/>
          </p:cNvSpPr>
          <p:nvPr/>
        </p:nvSpPr>
        <p:spPr bwMode="auto">
          <a:xfrm>
            <a:off x="1206500" y="4800600"/>
            <a:ext cx="1233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</a:t>
            </a: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  <a:sym typeface="Wingdings 2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4" name="Text Box 133" hidden="1"/>
          <p:cNvSpPr txBox="1">
            <a:spLocks noChangeArrowheads="1"/>
          </p:cNvSpPr>
          <p:nvPr/>
        </p:nvSpPr>
        <p:spPr bwMode="auto">
          <a:xfrm>
            <a:off x="1349375" y="50752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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5" name="Text Box 134" hidden="1"/>
          <p:cNvSpPr txBox="1">
            <a:spLocks noChangeArrowheads="1"/>
          </p:cNvSpPr>
          <p:nvPr/>
        </p:nvSpPr>
        <p:spPr bwMode="auto">
          <a:xfrm>
            <a:off x="1662113" y="5414963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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116" name="矩形 115" hidden="1"/>
          <p:cNvSpPr/>
          <p:nvPr/>
        </p:nvSpPr>
        <p:spPr>
          <a:xfrm>
            <a:off x="2085340" y="4314825"/>
            <a:ext cx="3190875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7" name="矩形 116" hidden="1"/>
          <p:cNvSpPr/>
          <p:nvPr/>
        </p:nvSpPr>
        <p:spPr>
          <a:xfrm>
            <a:off x="1504950" y="4886325"/>
            <a:ext cx="2838450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8" name="矩形 117" hidden="1"/>
          <p:cNvSpPr/>
          <p:nvPr/>
        </p:nvSpPr>
        <p:spPr>
          <a:xfrm>
            <a:off x="1457325" y="4581525"/>
            <a:ext cx="243840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9" name="矩形 118" hidden="1"/>
          <p:cNvSpPr/>
          <p:nvPr/>
        </p:nvSpPr>
        <p:spPr>
          <a:xfrm>
            <a:off x="1542415" y="5105400"/>
            <a:ext cx="3248025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0" name="矩形 119" hidden="1"/>
          <p:cNvSpPr/>
          <p:nvPr/>
        </p:nvSpPr>
        <p:spPr>
          <a:xfrm>
            <a:off x="1638300" y="6142990"/>
            <a:ext cx="781050" cy="10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1" name="矩形 120" hidden="1"/>
          <p:cNvSpPr/>
          <p:nvPr/>
        </p:nvSpPr>
        <p:spPr>
          <a:xfrm>
            <a:off x="1415415" y="6431280"/>
            <a:ext cx="1151890" cy="121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2" name="矩形 121" hidden="1"/>
          <p:cNvSpPr/>
          <p:nvPr/>
        </p:nvSpPr>
        <p:spPr>
          <a:xfrm>
            <a:off x="2271395" y="6748145"/>
            <a:ext cx="601980" cy="116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3" name="矩形 122" hidden="1"/>
          <p:cNvSpPr/>
          <p:nvPr/>
        </p:nvSpPr>
        <p:spPr>
          <a:xfrm>
            <a:off x="1315085" y="7578090"/>
            <a:ext cx="3446145" cy="137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36" name="Text Box 128" hidden="1"/>
          <p:cNvSpPr txBox="1">
            <a:spLocks noChangeArrowheads="1"/>
          </p:cNvSpPr>
          <p:nvPr/>
        </p:nvSpPr>
        <p:spPr bwMode="auto">
          <a:xfrm>
            <a:off x="3506788" y="400050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9" name="Rectangle 14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3" name="Rectangle 162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6" name="Rectangle 165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152400" y="811764"/>
            <a:ext cx="5830498" cy="2977275"/>
            <a:chOff x="523875" y="3209925"/>
            <a:chExt cx="4924426" cy="2514600"/>
          </a:xfrm>
        </p:grpSpPr>
        <p:pic>
          <p:nvPicPr>
            <p:cNvPr id="31" name="圖片 30"/>
            <p:cNvPicPr/>
            <p:nvPr/>
          </p:nvPicPr>
          <p:blipFill rotWithShape="1">
            <a:blip r:embed="rId2"/>
            <a:srcRect l="4936" t="42322" r="35540" b="13931"/>
            <a:stretch/>
          </p:blipFill>
          <p:spPr>
            <a:xfrm>
              <a:off x="523875" y="3209925"/>
              <a:ext cx="4924426" cy="2514600"/>
            </a:xfrm>
            <a:prstGeom prst="rect">
              <a:avLst/>
            </a:prstGeom>
          </p:spPr>
        </p:pic>
        <p:sp>
          <p:nvSpPr>
            <p:cNvPr id="40" name="矩形 39"/>
            <p:cNvSpPr/>
            <p:nvPr/>
          </p:nvSpPr>
          <p:spPr>
            <a:xfrm>
              <a:off x="755576" y="3407409"/>
              <a:ext cx="4692725" cy="3565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  <p:sp>
        <p:nvSpPr>
          <p:cNvPr id="2" name="向下箭號 1"/>
          <p:cNvSpPr/>
          <p:nvPr/>
        </p:nvSpPr>
        <p:spPr>
          <a:xfrm rot="18990984">
            <a:off x="4655957" y="2760528"/>
            <a:ext cx="584448" cy="79208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724128" y="2756462"/>
            <a:ext cx="194421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Send Variable</a:t>
            </a:r>
            <a:endParaRPr lang="zh-TW" altLang="en-US" sz="2000" dirty="0"/>
          </a:p>
        </p:txBody>
      </p:sp>
      <p:grpSp>
        <p:nvGrpSpPr>
          <p:cNvPr id="7" name="群組 6"/>
          <p:cNvGrpSpPr/>
          <p:nvPr/>
        </p:nvGrpSpPr>
        <p:grpSpPr>
          <a:xfrm>
            <a:off x="1907704" y="3645024"/>
            <a:ext cx="7088187" cy="3209925"/>
            <a:chOff x="1907704" y="3645024"/>
            <a:chExt cx="7088187" cy="32099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3645024"/>
              <a:ext cx="7088187" cy="3209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群組 5"/>
            <p:cNvGrpSpPr/>
            <p:nvPr/>
          </p:nvGrpSpPr>
          <p:grpSpPr>
            <a:xfrm>
              <a:off x="2673715" y="3861049"/>
              <a:ext cx="6218765" cy="1992064"/>
              <a:chOff x="2673715" y="3861049"/>
              <a:chExt cx="6218765" cy="1992064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3204815" y="3861049"/>
                <a:ext cx="5687665" cy="21107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673715" y="4437113"/>
                <a:ext cx="2546358" cy="21107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067649" y="5038908"/>
                <a:ext cx="1576359" cy="21107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3058124" y="5642035"/>
                <a:ext cx="1009820" cy="21107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2280788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6600" dirty="0">
                <a:latin typeface="Gabriola" panose="04040605051002020D02" pitchFamily="82" charset="0"/>
              </a:rPr>
              <a:t>8.</a:t>
            </a:r>
            <a:r>
              <a:rPr lang="zh-TW" altLang="en-US" sz="6600" dirty="0">
                <a:latin typeface="Gabriola" panose="04040605051002020D02" pitchFamily="82" charset="0"/>
              </a:rPr>
              <a:t> </a:t>
            </a:r>
            <a:r>
              <a:rPr lang="en-US" altLang="zh-TW" sz="6600" dirty="0">
                <a:latin typeface="Gabriola" panose="04040605051002020D02" pitchFamily="82" charset="0"/>
              </a:rPr>
              <a:t>Object Persistence Format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55238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15629" y="-27384"/>
            <a:ext cx="8229838" cy="503958"/>
          </a:xfrm>
        </p:spPr>
        <p:txBody>
          <a:bodyPr/>
          <a:lstStyle/>
          <a:p>
            <a:r>
              <a:rPr lang="en-US" altLang="zh-TW" sz="5400" dirty="0">
                <a:latin typeface="Gabriola" panose="04040605051002020D02" pitchFamily="82" charset="0"/>
              </a:rPr>
              <a:t>We Choose……</a:t>
            </a:r>
            <a:endParaRPr lang="zh-TW" altLang="en-US" sz="5400" dirty="0">
              <a:latin typeface="Gabriola" panose="04040605051002020D02" pitchFamily="82" charset="0"/>
            </a:endParaRPr>
          </a:p>
        </p:txBody>
      </p:sp>
      <p:sp>
        <p:nvSpPr>
          <p:cNvPr id="2077" name="文字方塊 2" hidden="1"/>
          <p:cNvSpPr txBox="1">
            <a:spLocks noChangeArrowheads="1"/>
          </p:cNvSpPr>
          <p:nvPr/>
        </p:nvSpPr>
        <p:spPr bwMode="auto">
          <a:xfrm>
            <a:off x="4068763" y="32273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</a:p>
        </p:txBody>
      </p:sp>
      <p:sp>
        <p:nvSpPr>
          <p:cNvPr id="2078" name="Text Box 145" hidden="1"/>
          <p:cNvSpPr txBox="1">
            <a:spLocks noChangeArrowheads="1"/>
          </p:cNvSpPr>
          <p:nvPr/>
        </p:nvSpPr>
        <p:spPr bwMode="auto">
          <a:xfrm>
            <a:off x="2678113" y="35258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2079" name="Text Box 146" hidden="1"/>
          <p:cNvSpPr txBox="1">
            <a:spLocks noChangeArrowheads="1"/>
          </p:cNvSpPr>
          <p:nvPr/>
        </p:nvSpPr>
        <p:spPr bwMode="auto">
          <a:xfrm>
            <a:off x="3121025" y="377507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2" name="Text Box 139" hidden="1"/>
          <p:cNvSpPr txBox="1">
            <a:spLocks noChangeArrowheads="1"/>
          </p:cNvSpPr>
          <p:nvPr/>
        </p:nvSpPr>
        <p:spPr bwMode="auto">
          <a:xfrm>
            <a:off x="3506788" y="383222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3" name="Text Box 135" hidden="1"/>
          <p:cNvSpPr txBox="1">
            <a:spLocks noChangeArrowheads="1"/>
          </p:cNvSpPr>
          <p:nvPr/>
        </p:nvSpPr>
        <p:spPr bwMode="auto">
          <a:xfrm>
            <a:off x="1206500" y="4800600"/>
            <a:ext cx="1233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</a:t>
            </a: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  <a:sym typeface="Wingdings 2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4" name="Text Box 133" hidden="1"/>
          <p:cNvSpPr txBox="1">
            <a:spLocks noChangeArrowheads="1"/>
          </p:cNvSpPr>
          <p:nvPr/>
        </p:nvSpPr>
        <p:spPr bwMode="auto">
          <a:xfrm>
            <a:off x="1349375" y="50752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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5" name="Text Box 134" hidden="1"/>
          <p:cNvSpPr txBox="1">
            <a:spLocks noChangeArrowheads="1"/>
          </p:cNvSpPr>
          <p:nvPr/>
        </p:nvSpPr>
        <p:spPr bwMode="auto">
          <a:xfrm>
            <a:off x="1662113" y="5414963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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116" name="矩形 115" hidden="1"/>
          <p:cNvSpPr/>
          <p:nvPr/>
        </p:nvSpPr>
        <p:spPr>
          <a:xfrm>
            <a:off x="2085340" y="4314825"/>
            <a:ext cx="3190875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7" name="矩形 116" hidden="1"/>
          <p:cNvSpPr/>
          <p:nvPr/>
        </p:nvSpPr>
        <p:spPr>
          <a:xfrm>
            <a:off x="1504950" y="4886325"/>
            <a:ext cx="2838450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8" name="矩形 117" hidden="1"/>
          <p:cNvSpPr/>
          <p:nvPr/>
        </p:nvSpPr>
        <p:spPr>
          <a:xfrm>
            <a:off x="1457325" y="4581525"/>
            <a:ext cx="243840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9" name="矩形 118" hidden="1"/>
          <p:cNvSpPr/>
          <p:nvPr/>
        </p:nvSpPr>
        <p:spPr>
          <a:xfrm>
            <a:off x="1542415" y="5105400"/>
            <a:ext cx="3248025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0" name="矩形 119" hidden="1"/>
          <p:cNvSpPr/>
          <p:nvPr/>
        </p:nvSpPr>
        <p:spPr>
          <a:xfrm>
            <a:off x="1638300" y="6142990"/>
            <a:ext cx="781050" cy="10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1" name="矩形 120" hidden="1"/>
          <p:cNvSpPr/>
          <p:nvPr/>
        </p:nvSpPr>
        <p:spPr>
          <a:xfrm>
            <a:off x="1415415" y="6431280"/>
            <a:ext cx="1151890" cy="121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2" name="矩形 121" hidden="1"/>
          <p:cNvSpPr/>
          <p:nvPr/>
        </p:nvSpPr>
        <p:spPr>
          <a:xfrm>
            <a:off x="2271395" y="6748145"/>
            <a:ext cx="601980" cy="116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3" name="矩形 122" hidden="1"/>
          <p:cNvSpPr/>
          <p:nvPr/>
        </p:nvSpPr>
        <p:spPr>
          <a:xfrm>
            <a:off x="1315085" y="7578090"/>
            <a:ext cx="3446145" cy="137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36" name="Text Box 128" hidden="1"/>
          <p:cNvSpPr txBox="1">
            <a:spLocks noChangeArrowheads="1"/>
          </p:cNvSpPr>
          <p:nvPr/>
        </p:nvSpPr>
        <p:spPr bwMode="auto">
          <a:xfrm>
            <a:off x="3506788" y="400050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9" name="Rectangle 14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0" name="Rectangle 149"/>
          <p:cNvSpPr>
            <a:spLocks noChangeArrowheads="1"/>
          </p:cNvSpPr>
          <p:nvPr/>
        </p:nvSpPr>
        <p:spPr bwMode="auto">
          <a:xfrm>
            <a:off x="1524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1" name="Rectangle 153"/>
          <p:cNvSpPr>
            <a:spLocks noChangeArrowheads="1"/>
          </p:cNvSpPr>
          <p:nvPr/>
        </p:nvSpPr>
        <p:spPr bwMode="auto">
          <a:xfrm>
            <a:off x="1524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2" name="Rectangle 154"/>
          <p:cNvSpPr>
            <a:spLocks noChangeArrowheads="1"/>
          </p:cNvSpPr>
          <p:nvPr/>
        </p:nvSpPr>
        <p:spPr bwMode="auto">
          <a:xfrm>
            <a:off x="15240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3" name="Rectangle 157"/>
          <p:cNvSpPr>
            <a:spLocks noChangeArrowheads="1"/>
          </p:cNvSpPr>
          <p:nvPr/>
        </p:nvSpPr>
        <p:spPr bwMode="auto">
          <a:xfrm>
            <a:off x="15240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2" name="Rectangle 158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3" name="Rectangle 162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4" name="Rectangle 163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6" name="Rectangle 165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EC9C018-A747-4C13-94E8-3F6083AC3A7A}"/>
              </a:ext>
            </a:extLst>
          </p:cNvPr>
          <p:cNvSpPr txBox="1"/>
          <p:nvPr/>
        </p:nvSpPr>
        <p:spPr>
          <a:xfrm>
            <a:off x="3147335" y="1196752"/>
            <a:ext cx="2849331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5400" dirty="0"/>
              <a:t>RDBMS</a:t>
            </a:r>
            <a:endParaRPr lang="zh-TW" altLang="en-US" sz="5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B5E110A-4921-4B45-99D5-504AFBCC9278}"/>
              </a:ext>
            </a:extLst>
          </p:cNvPr>
          <p:cNvSpPr txBox="1"/>
          <p:nvPr/>
        </p:nvSpPr>
        <p:spPr>
          <a:xfrm>
            <a:off x="2971507" y="3121967"/>
            <a:ext cx="3200987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5400" dirty="0"/>
              <a:t>ORDBMS</a:t>
            </a:r>
            <a:endParaRPr lang="zh-TW" altLang="en-US" sz="5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FBD1258-92BB-443D-8C63-D251D3321F3B}"/>
              </a:ext>
            </a:extLst>
          </p:cNvPr>
          <p:cNvSpPr txBox="1"/>
          <p:nvPr/>
        </p:nvSpPr>
        <p:spPr>
          <a:xfrm>
            <a:off x="2867687" y="5047183"/>
            <a:ext cx="3408627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5400" dirty="0"/>
              <a:t>OODBMS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431845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0.2793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1" grpId="0" animBg="1"/>
      <p:bldP spid="3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15629" y="-27384"/>
            <a:ext cx="8229838" cy="503958"/>
          </a:xfrm>
        </p:spPr>
        <p:txBody>
          <a:bodyPr/>
          <a:lstStyle/>
          <a:p>
            <a:r>
              <a:rPr lang="en-US" altLang="zh-TW" sz="5400" dirty="0"/>
              <a:t>Structured Data</a:t>
            </a:r>
            <a:endParaRPr lang="zh-TW" altLang="en-US" sz="5400" dirty="0">
              <a:latin typeface="Gabriola" panose="04040605051002020D02" pitchFamily="82" charset="0"/>
            </a:endParaRPr>
          </a:p>
        </p:txBody>
      </p:sp>
      <p:sp>
        <p:nvSpPr>
          <p:cNvPr id="2077" name="文字方塊 2" hidden="1"/>
          <p:cNvSpPr txBox="1">
            <a:spLocks noChangeArrowheads="1"/>
          </p:cNvSpPr>
          <p:nvPr/>
        </p:nvSpPr>
        <p:spPr bwMode="auto">
          <a:xfrm>
            <a:off x="4068763" y="32273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</a:p>
        </p:txBody>
      </p:sp>
      <p:sp>
        <p:nvSpPr>
          <p:cNvPr id="2078" name="Text Box 145" hidden="1"/>
          <p:cNvSpPr txBox="1">
            <a:spLocks noChangeArrowheads="1"/>
          </p:cNvSpPr>
          <p:nvPr/>
        </p:nvSpPr>
        <p:spPr bwMode="auto">
          <a:xfrm>
            <a:off x="2678113" y="35258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2079" name="Text Box 146" hidden="1"/>
          <p:cNvSpPr txBox="1">
            <a:spLocks noChangeArrowheads="1"/>
          </p:cNvSpPr>
          <p:nvPr/>
        </p:nvSpPr>
        <p:spPr bwMode="auto">
          <a:xfrm>
            <a:off x="3121025" y="377507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2" name="Text Box 139" hidden="1"/>
          <p:cNvSpPr txBox="1">
            <a:spLocks noChangeArrowheads="1"/>
          </p:cNvSpPr>
          <p:nvPr/>
        </p:nvSpPr>
        <p:spPr bwMode="auto">
          <a:xfrm>
            <a:off x="3506788" y="383222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3" name="Text Box 135" hidden="1"/>
          <p:cNvSpPr txBox="1">
            <a:spLocks noChangeArrowheads="1"/>
          </p:cNvSpPr>
          <p:nvPr/>
        </p:nvSpPr>
        <p:spPr bwMode="auto">
          <a:xfrm>
            <a:off x="1206500" y="4800600"/>
            <a:ext cx="1233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</a:t>
            </a: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  <a:sym typeface="Wingdings 2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4" name="Text Box 133" hidden="1"/>
          <p:cNvSpPr txBox="1">
            <a:spLocks noChangeArrowheads="1"/>
          </p:cNvSpPr>
          <p:nvPr/>
        </p:nvSpPr>
        <p:spPr bwMode="auto">
          <a:xfrm>
            <a:off x="1349375" y="50752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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5" name="Text Box 134" hidden="1"/>
          <p:cNvSpPr txBox="1">
            <a:spLocks noChangeArrowheads="1"/>
          </p:cNvSpPr>
          <p:nvPr/>
        </p:nvSpPr>
        <p:spPr bwMode="auto">
          <a:xfrm>
            <a:off x="1662113" y="5414963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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116" name="矩形 115" hidden="1"/>
          <p:cNvSpPr/>
          <p:nvPr/>
        </p:nvSpPr>
        <p:spPr>
          <a:xfrm>
            <a:off x="2085340" y="4314825"/>
            <a:ext cx="3190875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7" name="矩形 116" hidden="1"/>
          <p:cNvSpPr/>
          <p:nvPr/>
        </p:nvSpPr>
        <p:spPr>
          <a:xfrm>
            <a:off x="1504950" y="4886325"/>
            <a:ext cx="2838450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8" name="矩形 117" hidden="1"/>
          <p:cNvSpPr/>
          <p:nvPr/>
        </p:nvSpPr>
        <p:spPr>
          <a:xfrm>
            <a:off x="1457325" y="4581525"/>
            <a:ext cx="243840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9" name="矩形 118" hidden="1"/>
          <p:cNvSpPr/>
          <p:nvPr/>
        </p:nvSpPr>
        <p:spPr>
          <a:xfrm>
            <a:off x="1542415" y="5105400"/>
            <a:ext cx="3248025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0" name="矩形 119" hidden="1"/>
          <p:cNvSpPr/>
          <p:nvPr/>
        </p:nvSpPr>
        <p:spPr>
          <a:xfrm>
            <a:off x="1638300" y="6142990"/>
            <a:ext cx="781050" cy="10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1" name="矩形 120" hidden="1"/>
          <p:cNvSpPr/>
          <p:nvPr/>
        </p:nvSpPr>
        <p:spPr>
          <a:xfrm>
            <a:off x="1415415" y="6431280"/>
            <a:ext cx="1151890" cy="121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2" name="矩形 121" hidden="1"/>
          <p:cNvSpPr/>
          <p:nvPr/>
        </p:nvSpPr>
        <p:spPr>
          <a:xfrm>
            <a:off x="2271395" y="6748145"/>
            <a:ext cx="601980" cy="116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3" name="矩形 122" hidden="1"/>
          <p:cNvSpPr/>
          <p:nvPr/>
        </p:nvSpPr>
        <p:spPr>
          <a:xfrm>
            <a:off x="1315085" y="7578090"/>
            <a:ext cx="3446145" cy="137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36" name="Text Box 128" hidden="1"/>
          <p:cNvSpPr txBox="1">
            <a:spLocks noChangeArrowheads="1"/>
          </p:cNvSpPr>
          <p:nvPr/>
        </p:nvSpPr>
        <p:spPr bwMode="auto">
          <a:xfrm>
            <a:off x="3506788" y="400050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9" name="Rectangle 14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0" name="Rectangle 149"/>
          <p:cNvSpPr>
            <a:spLocks noChangeArrowheads="1"/>
          </p:cNvSpPr>
          <p:nvPr/>
        </p:nvSpPr>
        <p:spPr bwMode="auto">
          <a:xfrm>
            <a:off x="1524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1" name="Rectangle 153"/>
          <p:cNvSpPr>
            <a:spLocks noChangeArrowheads="1"/>
          </p:cNvSpPr>
          <p:nvPr/>
        </p:nvSpPr>
        <p:spPr bwMode="auto">
          <a:xfrm>
            <a:off x="1524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2" name="Rectangle 154"/>
          <p:cNvSpPr>
            <a:spLocks noChangeArrowheads="1"/>
          </p:cNvSpPr>
          <p:nvPr/>
        </p:nvSpPr>
        <p:spPr bwMode="auto">
          <a:xfrm>
            <a:off x="15240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3" name="Rectangle 157"/>
          <p:cNvSpPr>
            <a:spLocks noChangeArrowheads="1"/>
          </p:cNvSpPr>
          <p:nvPr/>
        </p:nvSpPr>
        <p:spPr bwMode="auto">
          <a:xfrm>
            <a:off x="15240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2" name="Rectangle 158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3" name="Rectangle 162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4" name="Rectangle 163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6" name="Rectangle 165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44" name="圖片 43"/>
          <p:cNvPicPr/>
          <p:nvPr/>
        </p:nvPicPr>
        <p:blipFill>
          <a:blip r:embed="rId2"/>
          <a:stretch>
            <a:fillRect/>
          </a:stretch>
        </p:blipFill>
        <p:spPr>
          <a:xfrm>
            <a:off x="303120" y="2060848"/>
            <a:ext cx="8537761" cy="3312368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90940" y="1052736"/>
            <a:ext cx="8362121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All of our data are structured. For examples in our medical history data like pulse, body temperature, hand shaking count and these data are all numeric.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74649512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15629" y="-27384"/>
            <a:ext cx="8229838" cy="503958"/>
          </a:xfrm>
        </p:spPr>
        <p:txBody>
          <a:bodyPr/>
          <a:lstStyle/>
          <a:p>
            <a:r>
              <a:rPr lang="en-US" altLang="zh-TW" sz="5400" dirty="0"/>
              <a:t>Simple Data</a:t>
            </a:r>
            <a:endParaRPr lang="zh-TW" altLang="en-US" sz="5400" dirty="0">
              <a:latin typeface="Gabriola" panose="04040605051002020D02" pitchFamily="82" charset="0"/>
            </a:endParaRPr>
          </a:p>
        </p:txBody>
      </p:sp>
      <p:sp>
        <p:nvSpPr>
          <p:cNvPr id="2077" name="文字方塊 2" hidden="1"/>
          <p:cNvSpPr txBox="1">
            <a:spLocks noChangeArrowheads="1"/>
          </p:cNvSpPr>
          <p:nvPr/>
        </p:nvSpPr>
        <p:spPr bwMode="auto">
          <a:xfrm>
            <a:off x="4068763" y="32273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</a:p>
        </p:txBody>
      </p:sp>
      <p:sp>
        <p:nvSpPr>
          <p:cNvPr id="2078" name="Text Box 145" hidden="1"/>
          <p:cNvSpPr txBox="1">
            <a:spLocks noChangeArrowheads="1"/>
          </p:cNvSpPr>
          <p:nvPr/>
        </p:nvSpPr>
        <p:spPr bwMode="auto">
          <a:xfrm>
            <a:off x="2678113" y="35258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2079" name="Text Box 146" hidden="1"/>
          <p:cNvSpPr txBox="1">
            <a:spLocks noChangeArrowheads="1"/>
          </p:cNvSpPr>
          <p:nvPr/>
        </p:nvSpPr>
        <p:spPr bwMode="auto">
          <a:xfrm>
            <a:off x="3121025" y="377507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2" name="Text Box 139" hidden="1"/>
          <p:cNvSpPr txBox="1">
            <a:spLocks noChangeArrowheads="1"/>
          </p:cNvSpPr>
          <p:nvPr/>
        </p:nvSpPr>
        <p:spPr bwMode="auto">
          <a:xfrm>
            <a:off x="3506788" y="383222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3" name="Text Box 135" hidden="1"/>
          <p:cNvSpPr txBox="1">
            <a:spLocks noChangeArrowheads="1"/>
          </p:cNvSpPr>
          <p:nvPr/>
        </p:nvSpPr>
        <p:spPr bwMode="auto">
          <a:xfrm>
            <a:off x="1206500" y="4800600"/>
            <a:ext cx="1233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</a:t>
            </a: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  <a:sym typeface="Wingdings 2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4" name="Text Box 133" hidden="1"/>
          <p:cNvSpPr txBox="1">
            <a:spLocks noChangeArrowheads="1"/>
          </p:cNvSpPr>
          <p:nvPr/>
        </p:nvSpPr>
        <p:spPr bwMode="auto">
          <a:xfrm>
            <a:off x="1349375" y="50752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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5" name="Text Box 134" hidden="1"/>
          <p:cNvSpPr txBox="1">
            <a:spLocks noChangeArrowheads="1"/>
          </p:cNvSpPr>
          <p:nvPr/>
        </p:nvSpPr>
        <p:spPr bwMode="auto">
          <a:xfrm>
            <a:off x="1662113" y="5414963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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116" name="矩形 115" hidden="1"/>
          <p:cNvSpPr/>
          <p:nvPr/>
        </p:nvSpPr>
        <p:spPr>
          <a:xfrm>
            <a:off x="2085340" y="4314825"/>
            <a:ext cx="3190875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7" name="矩形 116" hidden="1"/>
          <p:cNvSpPr/>
          <p:nvPr/>
        </p:nvSpPr>
        <p:spPr>
          <a:xfrm>
            <a:off x="1504950" y="4886325"/>
            <a:ext cx="2838450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8" name="矩形 117" hidden="1"/>
          <p:cNvSpPr/>
          <p:nvPr/>
        </p:nvSpPr>
        <p:spPr>
          <a:xfrm>
            <a:off x="1457325" y="4581525"/>
            <a:ext cx="243840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9" name="矩形 118" hidden="1"/>
          <p:cNvSpPr/>
          <p:nvPr/>
        </p:nvSpPr>
        <p:spPr>
          <a:xfrm>
            <a:off x="1542415" y="5105400"/>
            <a:ext cx="3248025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0" name="矩形 119" hidden="1"/>
          <p:cNvSpPr/>
          <p:nvPr/>
        </p:nvSpPr>
        <p:spPr>
          <a:xfrm>
            <a:off x="1638300" y="6142990"/>
            <a:ext cx="781050" cy="10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1" name="矩形 120" hidden="1"/>
          <p:cNvSpPr/>
          <p:nvPr/>
        </p:nvSpPr>
        <p:spPr>
          <a:xfrm>
            <a:off x="1415415" y="6431280"/>
            <a:ext cx="1151890" cy="121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2" name="矩形 121" hidden="1"/>
          <p:cNvSpPr/>
          <p:nvPr/>
        </p:nvSpPr>
        <p:spPr>
          <a:xfrm>
            <a:off x="2271395" y="6748145"/>
            <a:ext cx="601980" cy="116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3" name="矩形 122" hidden="1"/>
          <p:cNvSpPr/>
          <p:nvPr/>
        </p:nvSpPr>
        <p:spPr>
          <a:xfrm>
            <a:off x="1315085" y="7578090"/>
            <a:ext cx="3446145" cy="137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36" name="Text Box 128" hidden="1"/>
          <p:cNvSpPr txBox="1">
            <a:spLocks noChangeArrowheads="1"/>
          </p:cNvSpPr>
          <p:nvPr/>
        </p:nvSpPr>
        <p:spPr bwMode="auto">
          <a:xfrm>
            <a:off x="3506788" y="400050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9" name="Rectangle 14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0" name="Rectangle 149"/>
          <p:cNvSpPr>
            <a:spLocks noChangeArrowheads="1"/>
          </p:cNvSpPr>
          <p:nvPr/>
        </p:nvSpPr>
        <p:spPr bwMode="auto">
          <a:xfrm>
            <a:off x="1524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1" name="Rectangle 153"/>
          <p:cNvSpPr>
            <a:spLocks noChangeArrowheads="1"/>
          </p:cNvSpPr>
          <p:nvPr/>
        </p:nvSpPr>
        <p:spPr bwMode="auto">
          <a:xfrm>
            <a:off x="1524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2" name="Rectangle 154"/>
          <p:cNvSpPr>
            <a:spLocks noChangeArrowheads="1"/>
          </p:cNvSpPr>
          <p:nvPr/>
        </p:nvSpPr>
        <p:spPr bwMode="auto">
          <a:xfrm>
            <a:off x="15240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3" name="Rectangle 157"/>
          <p:cNvSpPr>
            <a:spLocks noChangeArrowheads="1"/>
          </p:cNvSpPr>
          <p:nvPr/>
        </p:nvSpPr>
        <p:spPr bwMode="auto">
          <a:xfrm>
            <a:off x="15240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2" name="Rectangle 158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3" name="Rectangle 162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4" name="Rectangle 163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6" name="Rectangle 165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611560" y="1052736"/>
            <a:ext cx="792088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Our system does not require to process over complicated data. Our data are only use to basic calculation or determining the value is out of range or not.</a:t>
            </a:r>
            <a:endParaRPr lang="zh-TW" altLang="zh-TW" dirty="0"/>
          </a:p>
        </p:txBody>
      </p:sp>
      <p:pic>
        <p:nvPicPr>
          <p:cNvPr id="30" name="圖片 29"/>
          <p:cNvPicPr/>
          <p:nvPr/>
        </p:nvPicPr>
        <p:blipFill>
          <a:blip r:embed="rId2"/>
          <a:stretch>
            <a:fillRect/>
          </a:stretch>
        </p:blipFill>
        <p:spPr>
          <a:xfrm>
            <a:off x="197569" y="2094423"/>
            <a:ext cx="8748863" cy="371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7770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Content</a:t>
            </a:r>
            <a:endParaRPr lang="zh-TW" altLang="en-US" sz="5400" dirty="0">
              <a:latin typeface="Gabriola" panose="04040605051002020D02" pitchFamily="82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8985" y="936898"/>
            <a:ext cx="8229838" cy="5732462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altLang="zh-TW" sz="2200" dirty="0">
                <a:latin typeface="AR CENA" panose="02000000000000000000" pitchFamily="2" charset="0"/>
              </a:rPr>
              <a:t>1)Please explain the Law of Demeter (</a:t>
            </a:r>
            <a:r>
              <a:rPr lang="en-US" altLang="zh-TW" sz="2200" dirty="0" err="1">
                <a:latin typeface="AR CENA" panose="02000000000000000000" pitchFamily="2" charset="0"/>
              </a:rPr>
              <a:t>LoD</a:t>
            </a:r>
            <a:r>
              <a:rPr lang="en-US" altLang="zh-TW" sz="2200" dirty="0">
                <a:latin typeface="AR CENA" panose="02000000000000000000" pitchFamily="2" charset="0"/>
              </a:rPr>
              <a:t>) by using any piece of your project.</a:t>
            </a:r>
          </a:p>
          <a:p>
            <a:pPr algn="just">
              <a:lnSpc>
                <a:spcPct val="100000"/>
              </a:lnSpc>
            </a:pPr>
            <a:r>
              <a:rPr lang="en-US" altLang="zh-TW" sz="2200" dirty="0">
                <a:latin typeface="AR CENA" panose="02000000000000000000" pitchFamily="2" charset="0"/>
              </a:rPr>
              <a:t>2)Here are six (or seven) types of interaction coupling, each falling on different on different parts of a good-to-bad continuum. Choose three pieces of your project to describe what types of the coupling they belong to.</a:t>
            </a:r>
          </a:p>
          <a:p>
            <a:pPr algn="just">
              <a:lnSpc>
                <a:spcPct val="100000"/>
              </a:lnSpc>
            </a:pPr>
            <a:r>
              <a:rPr lang="en-US" altLang="zh-TW" sz="2200" dirty="0">
                <a:latin typeface="AR CENA" panose="02000000000000000000" pitchFamily="2" charset="0"/>
              </a:rPr>
              <a:t>3)There are seven types of method cohesion, choose three pieces of your project to describe what types of the cohesion they belong to.</a:t>
            </a:r>
          </a:p>
          <a:p>
            <a:pPr algn="just">
              <a:lnSpc>
                <a:spcPct val="100000"/>
              </a:lnSpc>
            </a:pPr>
            <a:r>
              <a:rPr lang="en-US" altLang="zh-TW" sz="2200" dirty="0">
                <a:latin typeface="AR CENA" panose="02000000000000000000" pitchFamily="2" charset="0"/>
              </a:rPr>
              <a:t>4)</a:t>
            </a:r>
            <a:r>
              <a:rPr lang="en-US" altLang="zh-TW" sz="2200" dirty="0" err="1">
                <a:latin typeface="AR CENA" panose="02000000000000000000" pitchFamily="2" charset="0"/>
              </a:rPr>
              <a:t>Connascence</a:t>
            </a:r>
            <a:r>
              <a:rPr lang="en-US" altLang="zh-TW" sz="2200" dirty="0">
                <a:latin typeface="AR CENA" panose="02000000000000000000" pitchFamily="2" charset="0"/>
              </a:rPr>
              <a:t> generalized the ideas of cohesion and coupling, use three pieces of your project to describe what types of the </a:t>
            </a:r>
            <a:r>
              <a:rPr lang="en-US" altLang="zh-TW" sz="2200" dirty="0" err="1">
                <a:latin typeface="AR CENA" panose="02000000000000000000" pitchFamily="2" charset="0"/>
              </a:rPr>
              <a:t>connascence</a:t>
            </a:r>
            <a:r>
              <a:rPr lang="en-US" altLang="zh-TW" sz="2200" dirty="0">
                <a:latin typeface="AR CENA" panose="02000000000000000000" pitchFamily="2" charset="0"/>
              </a:rPr>
              <a:t> they belong to.</a:t>
            </a:r>
          </a:p>
          <a:p>
            <a:pPr algn="just">
              <a:lnSpc>
                <a:spcPct val="100000"/>
              </a:lnSpc>
            </a:pPr>
            <a:r>
              <a:rPr lang="en-US" altLang="zh-TW" sz="2200" dirty="0">
                <a:latin typeface="AR CENA" panose="02000000000000000000" pitchFamily="2" charset="0"/>
              </a:rPr>
              <a:t>5)Use one class from your project that can create a set of invariants and add them to the CRC card or the class diagram. </a:t>
            </a:r>
          </a:p>
        </p:txBody>
      </p:sp>
    </p:spTree>
    <p:extLst>
      <p:ext uri="{BB962C8B-B14F-4D97-AF65-F5344CB8AC3E}">
        <p14:creationId xmlns:p14="http://schemas.microsoft.com/office/powerpoint/2010/main" val="1591596919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15629" y="-27384"/>
            <a:ext cx="8229838" cy="503958"/>
          </a:xfrm>
        </p:spPr>
        <p:txBody>
          <a:bodyPr/>
          <a:lstStyle/>
          <a:p>
            <a:r>
              <a:rPr lang="en-US" altLang="zh-TW" sz="5400" dirty="0"/>
              <a:t>Simple Relation</a:t>
            </a:r>
            <a:endParaRPr lang="zh-TW" altLang="en-US" sz="5400" dirty="0">
              <a:latin typeface="Gabriola" panose="04040605051002020D02" pitchFamily="82" charset="0"/>
            </a:endParaRPr>
          </a:p>
        </p:txBody>
      </p:sp>
      <p:sp>
        <p:nvSpPr>
          <p:cNvPr id="2077" name="文字方塊 2" hidden="1"/>
          <p:cNvSpPr txBox="1">
            <a:spLocks noChangeArrowheads="1"/>
          </p:cNvSpPr>
          <p:nvPr/>
        </p:nvSpPr>
        <p:spPr bwMode="auto">
          <a:xfrm>
            <a:off x="4068763" y="32273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</a:p>
        </p:txBody>
      </p:sp>
      <p:sp>
        <p:nvSpPr>
          <p:cNvPr id="2078" name="Text Box 145" hidden="1"/>
          <p:cNvSpPr txBox="1">
            <a:spLocks noChangeArrowheads="1"/>
          </p:cNvSpPr>
          <p:nvPr/>
        </p:nvSpPr>
        <p:spPr bwMode="auto">
          <a:xfrm>
            <a:off x="2678113" y="35258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2079" name="Text Box 146" hidden="1"/>
          <p:cNvSpPr txBox="1">
            <a:spLocks noChangeArrowheads="1"/>
          </p:cNvSpPr>
          <p:nvPr/>
        </p:nvSpPr>
        <p:spPr bwMode="auto">
          <a:xfrm>
            <a:off x="3121025" y="377507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2" name="Text Box 139" hidden="1"/>
          <p:cNvSpPr txBox="1">
            <a:spLocks noChangeArrowheads="1"/>
          </p:cNvSpPr>
          <p:nvPr/>
        </p:nvSpPr>
        <p:spPr bwMode="auto">
          <a:xfrm>
            <a:off x="3506788" y="383222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3" name="Text Box 135" hidden="1"/>
          <p:cNvSpPr txBox="1">
            <a:spLocks noChangeArrowheads="1"/>
          </p:cNvSpPr>
          <p:nvPr/>
        </p:nvSpPr>
        <p:spPr bwMode="auto">
          <a:xfrm>
            <a:off x="1206500" y="4800600"/>
            <a:ext cx="1233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</a:t>
            </a: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  <a:sym typeface="Wingdings 2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4" name="Text Box 133" hidden="1"/>
          <p:cNvSpPr txBox="1">
            <a:spLocks noChangeArrowheads="1"/>
          </p:cNvSpPr>
          <p:nvPr/>
        </p:nvSpPr>
        <p:spPr bwMode="auto">
          <a:xfrm>
            <a:off x="1349375" y="50752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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5" name="Text Box 134" hidden="1"/>
          <p:cNvSpPr txBox="1">
            <a:spLocks noChangeArrowheads="1"/>
          </p:cNvSpPr>
          <p:nvPr/>
        </p:nvSpPr>
        <p:spPr bwMode="auto">
          <a:xfrm>
            <a:off x="1662113" y="5414963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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116" name="矩形 115" hidden="1"/>
          <p:cNvSpPr/>
          <p:nvPr/>
        </p:nvSpPr>
        <p:spPr>
          <a:xfrm>
            <a:off x="2085340" y="4314825"/>
            <a:ext cx="3190875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7" name="矩形 116" hidden="1"/>
          <p:cNvSpPr/>
          <p:nvPr/>
        </p:nvSpPr>
        <p:spPr>
          <a:xfrm>
            <a:off x="1504950" y="4886325"/>
            <a:ext cx="2838450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8" name="矩形 117" hidden="1"/>
          <p:cNvSpPr/>
          <p:nvPr/>
        </p:nvSpPr>
        <p:spPr>
          <a:xfrm>
            <a:off x="1457325" y="4581525"/>
            <a:ext cx="243840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9" name="矩形 118" hidden="1"/>
          <p:cNvSpPr/>
          <p:nvPr/>
        </p:nvSpPr>
        <p:spPr>
          <a:xfrm>
            <a:off x="1542415" y="5105400"/>
            <a:ext cx="3248025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0" name="矩形 119" hidden="1"/>
          <p:cNvSpPr/>
          <p:nvPr/>
        </p:nvSpPr>
        <p:spPr>
          <a:xfrm>
            <a:off x="1638300" y="6142990"/>
            <a:ext cx="781050" cy="10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1" name="矩形 120" hidden="1"/>
          <p:cNvSpPr/>
          <p:nvPr/>
        </p:nvSpPr>
        <p:spPr>
          <a:xfrm>
            <a:off x="1415415" y="6431280"/>
            <a:ext cx="1151890" cy="121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2" name="矩形 121" hidden="1"/>
          <p:cNvSpPr/>
          <p:nvPr/>
        </p:nvSpPr>
        <p:spPr>
          <a:xfrm>
            <a:off x="2271395" y="6748145"/>
            <a:ext cx="601980" cy="116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3" name="矩形 122" hidden="1"/>
          <p:cNvSpPr/>
          <p:nvPr/>
        </p:nvSpPr>
        <p:spPr>
          <a:xfrm>
            <a:off x="1315085" y="7578090"/>
            <a:ext cx="3446145" cy="137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36" name="Text Box 128" hidden="1"/>
          <p:cNvSpPr txBox="1">
            <a:spLocks noChangeArrowheads="1"/>
          </p:cNvSpPr>
          <p:nvPr/>
        </p:nvSpPr>
        <p:spPr bwMode="auto">
          <a:xfrm>
            <a:off x="3506788" y="400050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9" name="Rectangle 14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0" name="Rectangle 149"/>
          <p:cNvSpPr>
            <a:spLocks noChangeArrowheads="1"/>
          </p:cNvSpPr>
          <p:nvPr/>
        </p:nvSpPr>
        <p:spPr bwMode="auto">
          <a:xfrm>
            <a:off x="1524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1" name="Rectangle 153"/>
          <p:cNvSpPr>
            <a:spLocks noChangeArrowheads="1"/>
          </p:cNvSpPr>
          <p:nvPr/>
        </p:nvSpPr>
        <p:spPr bwMode="auto">
          <a:xfrm>
            <a:off x="1524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2" name="Rectangle 154"/>
          <p:cNvSpPr>
            <a:spLocks noChangeArrowheads="1"/>
          </p:cNvSpPr>
          <p:nvPr/>
        </p:nvSpPr>
        <p:spPr bwMode="auto">
          <a:xfrm>
            <a:off x="15240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3" name="Rectangle 157"/>
          <p:cNvSpPr>
            <a:spLocks noChangeArrowheads="1"/>
          </p:cNvSpPr>
          <p:nvPr/>
        </p:nvSpPr>
        <p:spPr bwMode="auto">
          <a:xfrm>
            <a:off x="15240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2" name="Rectangle 158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3" name="Rectangle 162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4" name="Rectangle 163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6" name="Rectangle 165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961396" y="1052736"/>
            <a:ext cx="722120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Since the data or table of our system are simple, the relations of table are simple too. It seldom occurs impendence mismatch.</a:t>
            </a:r>
            <a:endParaRPr lang="zh-TW" altLang="zh-TW" dirty="0"/>
          </a:p>
        </p:txBody>
      </p:sp>
      <p:pic>
        <p:nvPicPr>
          <p:cNvPr id="30" name="圖片 29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39" y="1945639"/>
            <a:ext cx="8558122" cy="481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68947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15629" y="-27384"/>
            <a:ext cx="8229838" cy="503958"/>
          </a:xfrm>
        </p:spPr>
        <p:txBody>
          <a:bodyPr/>
          <a:lstStyle/>
          <a:p>
            <a:r>
              <a:rPr lang="en-US" altLang="zh-TW" sz="5400" dirty="0"/>
              <a:t>Security Issue</a:t>
            </a:r>
            <a:endParaRPr lang="zh-TW" altLang="en-US" sz="5400" dirty="0">
              <a:latin typeface="Gabriola" panose="04040605051002020D02" pitchFamily="82" charset="0"/>
            </a:endParaRPr>
          </a:p>
        </p:txBody>
      </p:sp>
      <p:sp>
        <p:nvSpPr>
          <p:cNvPr id="2077" name="文字方塊 2" hidden="1"/>
          <p:cNvSpPr txBox="1">
            <a:spLocks noChangeArrowheads="1"/>
          </p:cNvSpPr>
          <p:nvPr/>
        </p:nvSpPr>
        <p:spPr bwMode="auto">
          <a:xfrm>
            <a:off x="4068763" y="32273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</a:p>
        </p:txBody>
      </p:sp>
      <p:sp>
        <p:nvSpPr>
          <p:cNvPr id="2078" name="Text Box 145" hidden="1"/>
          <p:cNvSpPr txBox="1">
            <a:spLocks noChangeArrowheads="1"/>
          </p:cNvSpPr>
          <p:nvPr/>
        </p:nvSpPr>
        <p:spPr bwMode="auto">
          <a:xfrm>
            <a:off x="2678113" y="35258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2079" name="Text Box 146" hidden="1"/>
          <p:cNvSpPr txBox="1">
            <a:spLocks noChangeArrowheads="1"/>
          </p:cNvSpPr>
          <p:nvPr/>
        </p:nvSpPr>
        <p:spPr bwMode="auto">
          <a:xfrm>
            <a:off x="3121025" y="377507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2" name="Text Box 139" hidden="1"/>
          <p:cNvSpPr txBox="1">
            <a:spLocks noChangeArrowheads="1"/>
          </p:cNvSpPr>
          <p:nvPr/>
        </p:nvSpPr>
        <p:spPr bwMode="auto">
          <a:xfrm>
            <a:off x="3506788" y="383222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3" name="Text Box 135" hidden="1"/>
          <p:cNvSpPr txBox="1">
            <a:spLocks noChangeArrowheads="1"/>
          </p:cNvSpPr>
          <p:nvPr/>
        </p:nvSpPr>
        <p:spPr bwMode="auto">
          <a:xfrm>
            <a:off x="1206500" y="4800600"/>
            <a:ext cx="1233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</a:t>
            </a: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  <a:sym typeface="Wingdings 2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4" name="Text Box 133" hidden="1"/>
          <p:cNvSpPr txBox="1">
            <a:spLocks noChangeArrowheads="1"/>
          </p:cNvSpPr>
          <p:nvPr/>
        </p:nvSpPr>
        <p:spPr bwMode="auto">
          <a:xfrm>
            <a:off x="1349375" y="50752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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5" name="Text Box 134" hidden="1"/>
          <p:cNvSpPr txBox="1">
            <a:spLocks noChangeArrowheads="1"/>
          </p:cNvSpPr>
          <p:nvPr/>
        </p:nvSpPr>
        <p:spPr bwMode="auto">
          <a:xfrm>
            <a:off x="1662113" y="5414963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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116" name="矩形 115" hidden="1"/>
          <p:cNvSpPr/>
          <p:nvPr/>
        </p:nvSpPr>
        <p:spPr>
          <a:xfrm>
            <a:off x="2085340" y="4314825"/>
            <a:ext cx="3190875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7" name="矩形 116" hidden="1"/>
          <p:cNvSpPr/>
          <p:nvPr/>
        </p:nvSpPr>
        <p:spPr>
          <a:xfrm>
            <a:off x="1504950" y="4886325"/>
            <a:ext cx="2838450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8" name="矩形 117" hidden="1"/>
          <p:cNvSpPr/>
          <p:nvPr/>
        </p:nvSpPr>
        <p:spPr>
          <a:xfrm>
            <a:off x="1457325" y="4581525"/>
            <a:ext cx="243840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9" name="矩形 118" hidden="1"/>
          <p:cNvSpPr/>
          <p:nvPr/>
        </p:nvSpPr>
        <p:spPr>
          <a:xfrm>
            <a:off x="1542415" y="5105400"/>
            <a:ext cx="3248025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0" name="矩形 119" hidden="1"/>
          <p:cNvSpPr/>
          <p:nvPr/>
        </p:nvSpPr>
        <p:spPr>
          <a:xfrm>
            <a:off x="1638300" y="6142990"/>
            <a:ext cx="781050" cy="10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1" name="矩形 120" hidden="1"/>
          <p:cNvSpPr/>
          <p:nvPr/>
        </p:nvSpPr>
        <p:spPr>
          <a:xfrm>
            <a:off x="1415415" y="6431280"/>
            <a:ext cx="1151890" cy="121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2" name="矩形 121" hidden="1"/>
          <p:cNvSpPr/>
          <p:nvPr/>
        </p:nvSpPr>
        <p:spPr>
          <a:xfrm>
            <a:off x="2271395" y="6748145"/>
            <a:ext cx="601980" cy="116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3" name="矩形 122" hidden="1"/>
          <p:cNvSpPr/>
          <p:nvPr/>
        </p:nvSpPr>
        <p:spPr>
          <a:xfrm>
            <a:off x="1315085" y="7578090"/>
            <a:ext cx="3446145" cy="137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36" name="Text Box 128" hidden="1"/>
          <p:cNvSpPr txBox="1">
            <a:spLocks noChangeArrowheads="1"/>
          </p:cNvSpPr>
          <p:nvPr/>
        </p:nvSpPr>
        <p:spPr bwMode="auto">
          <a:xfrm>
            <a:off x="3506788" y="400050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9" name="Rectangle 14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0" name="Rectangle 149"/>
          <p:cNvSpPr>
            <a:spLocks noChangeArrowheads="1"/>
          </p:cNvSpPr>
          <p:nvPr/>
        </p:nvSpPr>
        <p:spPr bwMode="auto">
          <a:xfrm>
            <a:off x="1524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1" name="Rectangle 153"/>
          <p:cNvSpPr>
            <a:spLocks noChangeArrowheads="1"/>
          </p:cNvSpPr>
          <p:nvPr/>
        </p:nvSpPr>
        <p:spPr bwMode="auto">
          <a:xfrm>
            <a:off x="1524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2" name="Rectangle 154"/>
          <p:cNvSpPr>
            <a:spLocks noChangeArrowheads="1"/>
          </p:cNvSpPr>
          <p:nvPr/>
        </p:nvSpPr>
        <p:spPr bwMode="auto">
          <a:xfrm>
            <a:off x="15240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3" name="Rectangle 157"/>
          <p:cNvSpPr>
            <a:spLocks noChangeArrowheads="1"/>
          </p:cNvSpPr>
          <p:nvPr/>
        </p:nvSpPr>
        <p:spPr bwMode="auto">
          <a:xfrm>
            <a:off x="15240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2" name="Rectangle 158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3" name="Rectangle 162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4" name="Rectangle 163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6" name="Rectangle 165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80" y="764704"/>
            <a:ext cx="3901440" cy="39014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44" y="3573016"/>
            <a:ext cx="7380312" cy="401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05178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9600" dirty="0">
                <a:latin typeface="Gabriola" panose="04040605051002020D02" pitchFamily="82" charset="0"/>
              </a:rPr>
              <a:t>9. RDBMS Format</a:t>
            </a:r>
            <a:endParaRPr lang="zh-TW" altLang="en-US" sz="96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35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15629" y="-27384"/>
            <a:ext cx="8229838" cy="503958"/>
          </a:xfrm>
        </p:spPr>
        <p:txBody>
          <a:bodyPr/>
          <a:lstStyle/>
          <a:p>
            <a:r>
              <a:rPr lang="en-US" altLang="zh-TW" sz="5400" dirty="0"/>
              <a:t>Class Diagram</a:t>
            </a:r>
            <a:endParaRPr lang="zh-TW" altLang="en-US" sz="5400" dirty="0">
              <a:latin typeface="Gabriola" panose="04040605051002020D02" pitchFamily="82" charset="0"/>
            </a:endParaRPr>
          </a:p>
        </p:txBody>
      </p:sp>
      <p:sp>
        <p:nvSpPr>
          <p:cNvPr id="2077" name="文字方塊 2" hidden="1"/>
          <p:cNvSpPr txBox="1">
            <a:spLocks noChangeArrowheads="1"/>
          </p:cNvSpPr>
          <p:nvPr/>
        </p:nvSpPr>
        <p:spPr bwMode="auto">
          <a:xfrm>
            <a:off x="4068763" y="32273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</a:p>
        </p:txBody>
      </p:sp>
      <p:sp>
        <p:nvSpPr>
          <p:cNvPr id="2078" name="Text Box 145" hidden="1"/>
          <p:cNvSpPr txBox="1">
            <a:spLocks noChangeArrowheads="1"/>
          </p:cNvSpPr>
          <p:nvPr/>
        </p:nvSpPr>
        <p:spPr bwMode="auto">
          <a:xfrm>
            <a:off x="2678113" y="35258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2079" name="Text Box 146" hidden="1"/>
          <p:cNvSpPr txBox="1">
            <a:spLocks noChangeArrowheads="1"/>
          </p:cNvSpPr>
          <p:nvPr/>
        </p:nvSpPr>
        <p:spPr bwMode="auto">
          <a:xfrm>
            <a:off x="3121025" y="377507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2" name="Text Box 139" hidden="1"/>
          <p:cNvSpPr txBox="1">
            <a:spLocks noChangeArrowheads="1"/>
          </p:cNvSpPr>
          <p:nvPr/>
        </p:nvSpPr>
        <p:spPr bwMode="auto">
          <a:xfrm>
            <a:off x="3506788" y="383222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3" name="Text Box 135" hidden="1"/>
          <p:cNvSpPr txBox="1">
            <a:spLocks noChangeArrowheads="1"/>
          </p:cNvSpPr>
          <p:nvPr/>
        </p:nvSpPr>
        <p:spPr bwMode="auto">
          <a:xfrm>
            <a:off x="1206500" y="4800600"/>
            <a:ext cx="1233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</a:t>
            </a: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  <a:sym typeface="Wingdings 2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4" name="Text Box 133" hidden="1"/>
          <p:cNvSpPr txBox="1">
            <a:spLocks noChangeArrowheads="1"/>
          </p:cNvSpPr>
          <p:nvPr/>
        </p:nvSpPr>
        <p:spPr bwMode="auto">
          <a:xfrm>
            <a:off x="1349375" y="50752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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5" name="Text Box 134" hidden="1"/>
          <p:cNvSpPr txBox="1">
            <a:spLocks noChangeArrowheads="1"/>
          </p:cNvSpPr>
          <p:nvPr/>
        </p:nvSpPr>
        <p:spPr bwMode="auto">
          <a:xfrm>
            <a:off x="1662113" y="5414963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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116" name="矩形 115" hidden="1"/>
          <p:cNvSpPr/>
          <p:nvPr/>
        </p:nvSpPr>
        <p:spPr>
          <a:xfrm>
            <a:off x="2085340" y="4314825"/>
            <a:ext cx="3190875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7" name="矩形 116" hidden="1"/>
          <p:cNvSpPr/>
          <p:nvPr/>
        </p:nvSpPr>
        <p:spPr>
          <a:xfrm>
            <a:off x="1504950" y="4886325"/>
            <a:ext cx="2838450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8" name="矩形 117" hidden="1"/>
          <p:cNvSpPr/>
          <p:nvPr/>
        </p:nvSpPr>
        <p:spPr>
          <a:xfrm>
            <a:off x="1457325" y="4581525"/>
            <a:ext cx="243840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9" name="矩形 118" hidden="1"/>
          <p:cNvSpPr/>
          <p:nvPr/>
        </p:nvSpPr>
        <p:spPr>
          <a:xfrm>
            <a:off x="1542415" y="5105400"/>
            <a:ext cx="3248025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0" name="矩形 119" hidden="1"/>
          <p:cNvSpPr/>
          <p:nvPr/>
        </p:nvSpPr>
        <p:spPr>
          <a:xfrm>
            <a:off x="1638300" y="6142990"/>
            <a:ext cx="781050" cy="10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1" name="矩形 120" hidden="1"/>
          <p:cNvSpPr/>
          <p:nvPr/>
        </p:nvSpPr>
        <p:spPr>
          <a:xfrm>
            <a:off x="1415415" y="6431280"/>
            <a:ext cx="1151890" cy="121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2" name="矩形 121" hidden="1"/>
          <p:cNvSpPr/>
          <p:nvPr/>
        </p:nvSpPr>
        <p:spPr>
          <a:xfrm>
            <a:off x="2271395" y="6748145"/>
            <a:ext cx="601980" cy="116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3" name="矩形 122" hidden="1"/>
          <p:cNvSpPr/>
          <p:nvPr/>
        </p:nvSpPr>
        <p:spPr>
          <a:xfrm>
            <a:off x="1315085" y="7578090"/>
            <a:ext cx="3446145" cy="137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36" name="Text Box 128" hidden="1"/>
          <p:cNvSpPr txBox="1">
            <a:spLocks noChangeArrowheads="1"/>
          </p:cNvSpPr>
          <p:nvPr/>
        </p:nvSpPr>
        <p:spPr bwMode="auto">
          <a:xfrm>
            <a:off x="3506788" y="400050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9" name="Rectangle 14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1" name="Rectangle 153"/>
          <p:cNvSpPr>
            <a:spLocks noChangeArrowheads="1"/>
          </p:cNvSpPr>
          <p:nvPr/>
        </p:nvSpPr>
        <p:spPr bwMode="auto">
          <a:xfrm>
            <a:off x="1524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2" name="Rectangle 154"/>
          <p:cNvSpPr>
            <a:spLocks noChangeArrowheads="1"/>
          </p:cNvSpPr>
          <p:nvPr/>
        </p:nvSpPr>
        <p:spPr bwMode="auto">
          <a:xfrm>
            <a:off x="15240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3" name="Rectangle 157"/>
          <p:cNvSpPr>
            <a:spLocks noChangeArrowheads="1"/>
          </p:cNvSpPr>
          <p:nvPr/>
        </p:nvSpPr>
        <p:spPr bwMode="auto">
          <a:xfrm>
            <a:off x="15240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2" name="Rectangle 158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3" name="Rectangle 162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4" name="Rectangle 163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6" name="Rectangle 165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01D4EDE7-CC57-4EFE-A401-D1C2EF8F2A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11760" y="846461"/>
            <a:ext cx="4015740" cy="5219700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B671FA6F-7505-462A-9F2F-794131878D2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51620" y="796629"/>
            <a:ext cx="6840760" cy="538166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AF6FE06-480B-43B9-BA17-233B8EB88BF5}"/>
              </a:ext>
            </a:extLst>
          </p:cNvPr>
          <p:cNvSpPr txBox="1"/>
          <p:nvPr/>
        </p:nvSpPr>
        <p:spPr>
          <a:xfrm>
            <a:off x="3203848" y="6011644"/>
            <a:ext cx="2260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Gabriola" panose="04040605051002020D02" pitchFamily="82" charset="0"/>
              </a:rPr>
              <a:t>First Normal Form Class Diagram</a:t>
            </a:r>
            <a:endParaRPr lang="zh-TW" altLang="en-US" sz="2400" b="1" dirty="0">
              <a:latin typeface="Gabriola" panose="04040605051002020D02" pitchFamily="82" charset="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BAC45354-96C1-4D2A-B5F1-18B41118BAF6}"/>
              </a:ext>
            </a:extLst>
          </p:cNvPr>
          <p:cNvSpPr txBox="1"/>
          <p:nvPr/>
        </p:nvSpPr>
        <p:spPr>
          <a:xfrm>
            <a:off x="3006874" y="6014303"/>
            <a:ext cx="2637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Gabriola" panose="04040605051002020D02" pitchFamily="82" charset="0"/>
              </a:rPr>
              <a:t>Second  Normal Form Class Diagram</a:t>
            </a:r>
            <a:endParaRPr lang="zh-TW" altLang="en-US" sz="2400" b="1" dirty="0">
              <a:latin typeface="Gabriola" panose="04040605051002020D02" pitchFamily="82" charset="0"/>
            </a:endParaRP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3F3AFB9C-B01D-48C9-8453-2C1661B586C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69804" y="808561"/>
            <a:ext cx="6099652" cy="5171067"/>
          </a:xfrm>
          <a:prstGeom prst="rect">
            <a:avLst/>
          </a:prstGeom>
        </p:spPr>
      </p:pic>
      <p:sp>
        <p:nvSpPr>
          <p:cNvPr id="40" name="文字方塊 39">
            <a:extLst>
              <a:ext uri="{FF2B5EF4-FFF2-40B4-BE49-F238E27FC236}">
                <a16:creationId xmlns:a16="http://schemas.microsoft.com/office/drawing/2014/main" id="{14869DD2-DD7C-4542-AC24-6883A2B66CB1}"/>
              </a:ext>
            </a:extLst>
          </p:cNvPr>
          <p:cNvSpPr txBox="1"/>
          <p:nvPr/>
        </p:nvSpPr>
        <p:spPr>
          <a:xfrm>
            <a:off x="3014705" y="6012052"/>
            <a:ext cx="2637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Gabriola" panose="04040605051002020D02" pitchFamily="82" charset="0"/>
              </a:rPr>
              <a:t>Third  Normal Form </a:t>
            </a:r>
          </a:p>
          <a:p>
            <a:pPr algn="ctr"/>
            <a:r>
              <a:rPr lang="en-US" altLang="zh-TW" sz="2400" b="1" dirty="0">
                <a:latin typeface="Gabriola" panose="04040605051002020D02" pitchFamily="82" charset="0"/>
              </a:rPr>
              <a:t>Class Diagram</a:t>
            </a:r>
            <a:endParaRPr lang="zh-TW" altLang="en-US" sz="24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067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7" grpId="0"/>
      <p:bldP spid="37" grpId="1"/>
      <p:bldP spid="4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15629" y="-27384"/>
            <a:ext cx="8229838" cy="503958"/>
          </a:xfrm>
        </p:spPr>
        <p:txBody>
          <a:bodyPr/>
          <a:lstStyle/>
          <a:p>
            <a:r>
              <a:rPr lang="en-US" altLang="zh-TW" sz="5400" dirty="0"/>
              <a:t>Zero Normal Form</a:t>
            </a:r>
            <a:endParaRPr lang="zh-TW" altLang="en-US" sz="5400" dirty="0">
              <a:latin typeface="Gabriola" panose="04040605051002020D02" pitchFamily="82" charset="0"/>
            </a:endParaRPr>
          </a:p>
        </p:txBody>
      </p:sp>
      <p:sp>
        <p:nvSpPr>
          <p:cNvPr id="2077" name="文字方塊 2" hidden="1"/>
          <p:cNvSpPr txBox="1">
            <a:spLocks noChangeArrowheads="1"/>
          </p:cNvSpPr>
          <p:nvPr/>
        </p:nvSpPr>
        <p:spPr bwMode="auto">
          <a:xfrm>
            <a:off x="4068763" y="32273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</a:p>
        </p:txBody>
      </p:sp>
      <p:sp>
        <p:nvSpPr>
          <p:cNvPr id="2078" name="Text Box 145" hidden="1"/>
          <p:cNvSpPr txBox="1">
            <a:spLocks noChangeArrowheads="1"/>
          </p:cNvSpPr>
          <p:nvPr/>
        </p:nvSpPr>
        <p:spPr bwMode="auto">
          <a:xfrm>
            <a:off x="2678113" y="35258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2079" name="Text Box 146" hidden="1"/>
          <p:cNvSpPr txBox="1">
            <a:spLocks noChangeArrowheads="1"/>
          </p:cNvSpPr>
          <p:nvPr/>
        </p:nvSpPr>
        <p:spPr bwMode="auto">
          <a:xfrm>
            <a:off x="3121025" y="377507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2" name="Text Box 139" hidden="1"/>
          <p:cNvSpPr txBox="1">
            <a:spLocks noChangeArrowheads="1"/>
          </p:cNvSpPr>
          <p:nvPr/>
        </p:nvSpPr>
        <p:spPr bwMode="auto">
          <a:xfrm>
            <a:off x="3506788" y="383222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3" name="Text Box 135" hidden="1"/>
          <p:cNvSpPr txBox="1">
            <a:spLocks noChangeArrowheads="1"/>
          </p:cNvSpPr>
          <p:nvPr/>
        </p:nvSpPr>
        <p:spPr bwMode="auto">
          <a:xfrm>
            <a:off x="1206500" y="4800600"/>
            <a:ext cx="1233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</a:t>
            </a: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  <a:sym typeface="Wingdings 2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4" name="Text Box 133" hidden="1"/>
          <p:cNvSpPr txBox="1">
            <a:spLocks noChangeArrowheads="1"/>
          </p:cNvSpPr>
          <p:nvPr/>
        </p:nvSpPr>
        <p:spPr bwMode="auto">
          <a:xfrm>
            <a:off x="1349375" y="50752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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5" name="Text Box 134" hidden="1"/>
          <p:cNvSpPr txBox="1">
            <a:spLocks noChangeArrowheads="1"/>
          </p:cNvSpPr>
          <p:nvPr/>
        </p:nvSpPr>
        <p:spPr bwMode="auto">
          <a:xfrm>
            <a:off x="1662113" y="5414963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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116" name="矩形 115" hidden="1"/>
          <p:cNvSpPr/>
          <p:nvPr/>
        </p:nvSpPr>
        <p:spPr>
          <a:xfrm>
            <a:off x="2085340" y="4314825"/>
            <a:ext cx="3190875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7" name="矩形 116" hidden="1"/>
          <p:cNvSpPr/>
          <p:nvPr/>
        </p:nvSpPr>
        <p:spPr>
          <a:xfrm>
            <a:off x="1504950" y="4886325"/>
            <a:ext cx="2838450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8" name="矩形 117" hidden="1"/>
          <p:cNvSpPr/>
          <p:nvPr/>
        </p:nvSpPr>
        <p:spPr>
          <a:xfrm>
            <a:off x="1457325" y="4581525"/>
            <a:ext cx="243840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9" name="矩形 118" hidden="1"/>
          <p:cNvSpPr/>
          <p:nvPr/>
        </p:nvSpPr>
        <p:spPr>
          <a:xfrm>
            <a:off x="1542415" y="5105400"/>
            <a:ext cx="3248025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0" name="矩形 119" hidden="1"/>
          <p:cNvSpPr/>
          <p:nvPr/>
        </p:nvSpPr>
        <p:spPr>
          <a:xfrm>
            <a:off x="1638300" y="6142990"/>
            <a:ext cx="781050" cy="10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1" name="矩形 120" hidden="1"/>
          <p:cNvSpPr/>
          <p:nvPr/>
        </p:nvSpPr>
        <p:spPr>
          <a:xfrm>
            <a:off x="1415415" y="6431280"/>
            <a:ext cx="1151890" cy="121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2" name="矩形 121" hidden="1"/>
          <p:cNvSpPr/>
          <p:nvPr/>
        </p:nvSpPr>
        <p:spPr>
          <a:xfrm>
            <a:off x="2271395" y="6748145"/>
            <a:ext cx="601980" cy="116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3" name="矩形 122" hidden="1"/>
          <p:cNvSpPr/>
          <p:nvPr/>
        </p:nvSpPr>
        <p:spPr>
          <a:xfrm>
            <a:off x="1315085" y="7578090"/>
            <a:ext cx="3446145" cy="137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36" name="Text Box 128" hidden="1"/>
          <p:cNvSpPr txBox="1">
            <a:spLocks noChangeArrowheads="1"/>
          </p:cNvSpPr>
          <p:nvPr/>
        </p:nvSpPr>
        <p:spPr bwMode="auto">
          <a:xfrm>
            <a:off x="3506788" y="400050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9" name="Rectangle 14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1" name="Rectangle 153"/>
          <p:cNvSpPr>
            <a:spLocks noChangeArrowheads="1"/>
          </p:cNvSpPr>
          <p:nvPr/>
        </p:nvSpPr>
        <p:spPr bwMode="auto">
          <a:xfrm>
            <a:off x="1524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2" name="Rectangle 154"/>
          <p:cNvSpPr>
            <a:spLocks noChangeArrowheads="1"/>
          </p:cNvSpPr>
          <p:nvPr/>
        </p:nvSpPr>
        <p:spPr bwMode="auto">
          <a:xfrm>
            <a:off x="15240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3" name="Rectangle 157"/>
          <p:cNvSpPr>
            <a:spLocks noChangeArrowheads="1"/>
          </p:cNvSpPr>
          <p:nvPr/>
        </p:nvSpPr>
        <p:spPr bwMode="auto">
          <a:xfrm>
            <a:off x="15240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2" name="Rectangle 158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3" name="Rectangle 162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4" name="Rectangle 163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6" name="Rectangle 165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E571CDA2-1521-4636-BAFA-B1FD5472380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13" y="836712"/>
            <a:ext cx="8879352" cy="481021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8D72822-3E7A-400D-BE16-6B8945A1F0BE}"/>
              </a:ext>
            </a:extLst>
          </p:cNvPr>
          <p:cNvSpPr/>
          <p:nvPr/>
        </p:nvSpPr>
        <p:spPr>
          <a:xfrm>
            <a:off x="123825" y="836711"/>
            <a:ext cx="415727" cy="48053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D27904F-ED6F-4743-A8A4-91D04D056056}"/>
              </a:ext>
            </a:extLst>
          </p:cNvPr>
          <p:cNvSpPr/>
          <p:nvPr/>
        </p:nvSpPr>
        <p:spPr>
          <a:xfrm>
            <a:off x="4024511" y="841892"/>
            <a:ext cx="720080" cy="48053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80ADE11-C0E2-4794-9C36-7F82C7EECB0B}"/>
              </a:ext>
            </a:extLst>
          </p:cNvPr>
          <p:cNvSpPr/>
          <p:nvPr/>
        </p:nvSpPr>
        <p:spPr>
          <a:xfrm>
            <a:off x="4749352" y="841522"/>
            <a:ext cx="594173" cy="48053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97FE672-4DE5-486B-ACBA-B76F026CD8C4}"/>
              </a:ext>
            </a:extLst>
          </p:cNvPr>
          <p:cNvSpPr/>
          <p:nvPr/>
        </p:nvSpPr>
        <p:spPr>
          <a:xfrm>
            <a:off x="5343525" y="836760"/>
            <a:ext cx="720080" cy="4805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92F8928-709D-4593-ACFC-A3E3B110496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31689" y="5642110"/>
            <a:ext cx="457894" cy="2801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5FC1E50-F192-466C-AB4F-D7AE0B608542}"/>
              </a:ext>
            </a:extLst>
          </p:cNvPr>
          <p:cNvCxnSpPr>
            <a:cxnSpLocks/>
          </p:cNvCxnSpPr>
          <p:nvPr/>
        </p:nvCxnSpPr>
        <p:spPr>
          <a:xfrm flipH="1">
            <a:off x="2178100" y="5664728"/>
            <a:ext cx="2206451" cy="3513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088DAD79-DB5C-42DE-9D05-CACA4EF73484}"/>
              </a:ext>
            </a:extLst>
          </p:cNvPr>
          <p:cNvCxnSpPr>
            <a:cxnSpLocks/>
          </p:cNvCxnSpPr>
          <p:nvPr/>
        </p:nvCxnSpPr>
        <p:spPr>
          <a:xfrm flipH="1">
            <a:off x="2152073" y="5651683"/>
            <a:ext cx="2929609" cy="3704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FB0B2C8E-EB5D-42D4-8130-DE3E0AEA9740}"/>
              </a:ext>
            </a:extLst>
          </p:cNvPr>
          <p:cNvCxnSpPr>
            <a:cxnSpLocks/>
          </p:cNvCxnSpPr>
          <p:nvPr/>
        </p:nvCxnSpPr>
        <p:spPr>
          <a:xfrm flipH="1">
            <a:off x="2178100" y="5651683"/>
            <a:ext cx="3590209" cy="3777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6344064-E72D-41B8-8547-6352FCFC3E98}"/>
              </a:ext>
            </a:extLst>
          </p:cNvPr>
          <p:cNvGrpSpPr/>
          <p:nvPr/>
        </p:nvGrpSpPr>
        <p:grpSpPr>
          <a:xfrm>
            <a:off x="789583" y="5853113"/>
            <a:ext cx="1478161" cy="384199"/>
            <a:chOff x="789583" y="5853113"/>
            <a:chExt cx="1478161" cy="384199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05E90CB1-ED6B-4088-823E-C6FD2DF3A3D2}"/>
                </a:ext>
              </a:extLst>
            </p:cNvPr>
            <p:cNvSpPr txBox="1"/>
            <p:nvPr/>
          </p:nvSpPr>
          <p:spPr>
            <a:xfrm>
              <a:off x="794344" y="5867980"/>
              <a:ext cx="147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primary key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010CEF5-18D3-484A-82A3-BC6082D56328}"/>
                </a:ext>
              </a:extLst>
            </p:cNvPr>
            <p:cNvSpPr/>
            <p:nvPr/>
          </p:nvSpPr>
          <p:spPr>
            <a:xfrm>
              <a:off x="789583" y="5853113"/>
              <a:ext cx="1383756" cy="38252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7167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1" grpId="0" animBg="1"/>
      <p:bldP spid="40" grpId="0" animBg="1"/>
      <p:bldP spid="4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15629" y="-27384"/>
            <a:ext cx="8229838" cy="503958"/>
          </a:xfrm>
        </p:spPr>
        <p:txBody>
          <a:bodyPr/>
          <a:lstStyle/>
          <a:p>
            <a:r>
              <a:rPr lang="en-US" altLang="zh-TW" sz="5400" dirty="0"/>
              <a:t>Mapping</a:t>
            </a:r>
            <a:endParaRPr lang="zh-TW" altLang="en-US" sz="5400" dirty="0">
              <a:latin typeface="Gabriola" panose="04040605051002020D02" pitchFamily="82" charset="0"/>
            </a:endParaRPr>
          </a:p>
        </p:txBody>
      </p:sp>
      <p:sp>
        <p:nvSpPr>
          <p:cNvPr id="2077" name="文字方塊 2" hidden="1"/>
          <p:cNvSpPr txBox="1">
            <a:spLocks noChangeArrowheads="1"/>
          </p:cNvSpPr>
          <p:nvPr/>
        </p:nvSpPr>
        <p:spPr bwMode="auto">
          <a:xfrm>
            <a:off x="4068763" y="32273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</a:p>
        </p:txBody>
      </p:sp>
      <p:sp>
        <p:nvSpPr>
          <p:cNvPr id="2078" name="Text Box 145" hidden="1"/>
          <p:cNvSpPr txBox="1">
            <a:spLocks noChangeArrowheads="1"/>
          </p:cNvSpPr>
          <p:nvPr/>
        </p:nvSpPr>
        <p:spPr bwMode="auto">
          <a:xfrm>
            <a:off x="2678113" y="35258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2079" name="Text Box 146" hidden="1"/>
          <p:cNvSpPr txBox="1">
            <a:spLocks noChangeArrowheads="1"/>
          </p:cNvSpPr>
          <p:nvPr/>
        </p:nvSpPr>
        <p:spPr bwMode="auto">
          <a:xfrm>
            <a:off x="3121025" y="377507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2" name="Text Box 139" hidden="1"/>
          <p:cNvSpPr txBox="1">
            <a:spLocks noChangeArrowheads="1"/>
          </p:cNvSpPr>
          <p:nvPr/>
        </p:nvSpPr>
        <p:spPr bwMode="auto">
          <a:xfrm>
            <a:off x="3506788" y="383222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3" name="Text Box 135" hidden="1"/>
          <p:cNvSpPr txBox="1">
            <a:spLocks noChangeArrowheads="1"/>
          </p:cNvSpPr>
          <p:nvPr/>
        </p:nvSpPr>
        <p:spPr bwMode="auto">
          <a:xfrm>
            <a:off x="1206500" y="4800600"/>
            <a:ext cx="1233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</a:t>
            </a: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  <a:sym typeface="Wingdings 2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4" name="Text Box 133" hidden="1"/>
          <p:cNvSpPr txBox="1">
            <a:spLocks noChangeArrowheads="1"/>
          </p:cNvSpPr>
          <p:nvPr/>
        </p:nvSpPr>
        <p:spPr bwMode="auto">
          <a:xfrm>
            <a:off x="1349375" y="50752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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5" name="Text Box 134" hidden="1"/>
          <p:cNvSpPr txBox="1">
            <a:spLocks noChangeArrowheads="1"/>
          </p:cNvSpPr>
          <p:nvPr/>
        </p:nvSpPr>
        <p:spPr bwMode="auto">
          <a:xfrm>
            <a:off x="1662113" y="5414963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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116" name="矩形 115" hidden="1"/>
          <p:cNvSpPr/>
          <p:nvPr/>
        </p:nvSpPr>
        <p:spPr>
          <a:xfrm>
            <a:off x="2085340" y="4314825"/>
            <a:ext cx="3190875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7" name="矩形 116" hidden="1"/>
          <p:cNvSpPr/>
          <p:nvPr/>
        </p:nvSpPr>
        <p:spPr>
          <a:xfrm>
            <a:off x="1504950" y="4886325"/>
            <a:ext cx="2838450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8" name="矩形 117" hidden="1"/>
          <p:cNvSpPr/>
          <p:nvPr/>
        </p:nvSpPr>
        <p:spPr>
          <a:xfrm>
            <a:off x="1457325" y="4581525"/>
            <a:ext cx="243840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9" name="矩形 118" hidden="1"/>
          <p:cNvSpPr/>
          <p:nvPr/>
        </p:nvSpPr>
        <p:spPr>
          <a:xfrm>
            <a:off x="1542415" y="5105400"/>
            <a:ext cx="3248025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0" name="矩形 119" hidden="1"/>
          <p:cNvSpPr/>
          <p:nvPr/>
        </p:nvSpPr>
        <p:spPr>
          <a:xfrm>
            <a:off x="1638300" y="6142990"/>
            <a:ext cx="781050" cy="10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1" name="矩形 120" hidden="1"/>
          <p:cNvSpPr/>
          <p:nvPr/>
        </p:nvSpPr>
        <p:spPr>
          <a:xfrm>
            <a:off x="1415415" y="6431280"/>
            <a:ext cx="1151890" cy="121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2" name="矩形 121" hidden="1"/>
          <p:cNvSpPr/>
          <p:nvPr/>
        </p:nvSpPr>
        <p:spPr>
          <a:xfrm>
            <a:off x="2271395" y="6748145"/>
            <a:ext cx="601980" cy="116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3" name="矩形 122" hidden="1"/>
          <p:cNvSpPr/>
          <p:nvPr/>
        </p:nvSpPr>
        <p:spPr>
          <a:xfrm>
            <a:off x="1315085" y="7578090"/>
            <a:ext cx="3446145" cy="137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36" name="Text Box 128" hidden="1"/>
          <p:cNvSpPr txBox="1">
            <a:spLocks noChangeArrowheads="1"/>
          </p:cNvSpPr>
          <p:nvPr/>
        </p:nvSpPr>
        <p:spPr bwMode="auto">
          <a:xfrm>
            <a:off x="3506788" y="400050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9" name="Rectangle 14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1" name="Rectangle 153"/>
          <p:cNvSpPr>
            <a:spLocks noChangeArrowheads="1"/>
          </p:cNvSpPr>
          <p:nvPr/>
        </p:nvSpPr>
        <p:spPr bwMode="auto">
          <a:xfrm>
            <a:off x="1524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2" name="Rectangle 154"/>
          <p:cNvSpPr>
            <a:spLocks noChangeArrowheads="1"/>
          </p:cNvSpPr>
          <p:nvPr/>
        </p:nvSpPr>
        <p:spPr bwMode="auto">
          <a:xfrm>
            <a:off x="15240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3" name="Rectangle 157"/>
          <p:cNvSpPr>
            <a:spLocks noChangeArrowheads="1"/>
          </p:cNvSpPr>
          <p:nvPr/>
        </p:nvSpPr>
        <p:spPr bwMode="auto">
          <a:xfrm>
            <a:off x="15240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2" name="Rectangle 158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3" name="Rectangle 162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4" name="Rectangle 163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6" name="Rectangle 165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A22CF22B-589F-4401-989B-B3277745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"/>
          <a:stretch/>
        </p:blipFill>
        <p:spPr bwMode="auto">
          <a:xfrm>
            <a:off x="89948" y="1225052"/>
            <a:ext cx="8881200" cy="440789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02765029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15629" y="-27384"/>
            <a:ext cx="8229838" cy="503958"/>
          </a:xfrm>
        </p:spPr>
        <p:txBody>
          <a:bodyPr/>
          <a:lstStyle/>
          <a:p>
            <a:r>
              <a:rPr lang="en-US" altLang="zh-TW" sz="5400" dirty="0"/>
              <a:t>Third Normal Form</a:t>
            </a:r>
            <a:endParaRPr lang="zh-TW" altLang="en-US" sz="5400" dirty="0">
              <a:latin typeface="Gabriola" panose="04040605051002020D02" pitchFamily="82" charset="0"/>
            </a:endParaRPr>
          </a:p>
        </p:txBody>
      </p:sp>
      <p:sp>
        <p:nvSpPr>
          <p:cNvPr id="2077" name="文字方塊 2" hidden="1"/>
          <p:cNvSpPr txBox="1">
            <a:spLocks noChangeArrowheads="1"/>
          </p:cNvSpPr>
          <p:nvPr/>
        </p:nvSpPr>
        <p:spPr bwMode="auto">
          <a:xfrm>
            <a:off x="4068763" y="32273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</a:p>
        </p:txBody>
      </p:sp>
      <p:sp>
        <p:nvSpPr>
          <p:cNvPr id="2078" name="Text Box 145" hidden="1"/>
          <p:cNvSpPr txBox="1">
            <a:spLocks noChangeArrowheads="1"/>
          </p:cNvSpPr>
          <p:nvPr/>
        </p:nvSpPr>
        <p:spPr bwMode="auto">
          <a:xfrm>
            <a:off x="2678113" y="35258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2079" name="Text Box 146" hidden="1"/>
          <p:cNvSpPr txBox="1">
            <a:spLocks noChangeArrowheads="1"/>
          </p:cNvSpPr>
          <p:nvPr/>
        </p:nvSpPr>
        <p:spPr bwMode="auto">
          <a:xfrm>
            <a:off x="3121025" y="377507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2" name="Text Box 139" hidden="1"/>
          <p:cNvSpPr txBox="1">
            <a:spLocks noChangeArrowheads="1"/>
          </p:cNvSpPr>
          <p:nvPr/>
        </p:nvSpPr>
        <p:spPr bwMode="auto">
          <a:xfrm>
            <a:off x="3506788" y="383222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3" name="Text Box 135" hidden="1"/>
          <p:cNvSpPr txBox="1">
            <a:spLocks noChangeArrowheads="1"/>
          </p:cNvSpPr>
          <p:nvPr/>
        </p:nvSpPr>
        <p:spPr bwMode="auto">
          <a:xfrm>
            <a:off x="1206500" y="4800600"/>
            <a:ext cx="1233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</a:t>
            </a: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  <a:sym typeface="Wingdings 2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4" name="Text Box 133" hidden="1"/>
          <p:cNvSpPr txBox="1">
            <a:spLocks noChangeArrowheads="1"/>
          </p:cNvSpPr>
          <p:nvPr/>
        </p:nvSpPr>
        <p:spPr bwMode="auto">
          <a:xfrm>
            <a:off x="1349375" y="50752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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5" name="Text Box 134" hidden="1"/>
          <p:cNvSpPr txBox="1">
            <a:spLocks noChangeArrowheads="1"/>
          </p:cNvSpPr>
          <p:nvPr/>
        </p:nvSpPr>
        <p:spPr bwMode="auto">
          <a:xfrm>
            <a:off x="1662113" y="5414963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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116" name="矩形 115" hidden="1"/>
          <p:cNvSpPr/>
          <p:nvPr/>
        </p:nvSpPr>
        <p:spPr>
          <a:xfrm>
            <a:off x="2085340" y="4314825"/>
            <a:ext cx="3190875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7" name="矩形 116" hidden="1"/>
          <p:cNvSpPr/>
          <p:nvPr/>
        </p:nvSpPr>
        <p:spPr>
          <a:xfrm>
            <a:off x="1504950" y="4886325"/>
            <a:ext cx="2838450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8" name="矩形 117" hidden="1"/>
          <p:cNvSpPr/>
          <p:nvPr/>
        </p:nvSpPr>
        <p:spPr>
          <a:xfrm>
            <a:off x="1457325" y="4581525"/>
            <a:ext cx="243840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9" name="矩形 118" hidden="1"/>
          <p:cNvSpPr/>
          <p:nvPr/>
        </p:nvSpPr>
        <p:spPr>
          <a:xfrm>
            <a:off x="1542415" y="5105400"/>
            <a:ext cx="3248025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0" name="矩形 119" hidden="1"/>
          <p:cNvSpPr/>
          <p:nvPr/>
        </p:nvSpPr>
        <p:spPr>
          <a:xfrm>
            <a:off x="1638300" y="6142990"/>
            <a:ext cx="781050" cy="10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1" name="矩形 120" hidden="1"/>
          <p:cNvSpPr/>
          <p:nvPr/>
        </p:nvSpPr>
        <p:spPr>
          <a:xfrm>
            <a:off x="1415415" y="6431280"/>
            <a:ext cx="1151890" cy="121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2" name="矩形 121" hidden="1"/>
          <p:cNvSpPr/>
          <p:nvPr/>
        </p:nvSpPr>
        <p:spPr>
          <a:xfrm>
            <a:off x="2271395" y="6748145"/>
            <a:ext cx="601980" cy="116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3" name="矩形 122" hidden="1"/>
          <p:cNvSpPr/>
          <p:nvPr/>
        </p:nvSpPr>
        <p:spPr>
          <a:xfrm>
            <a:off x="1315085" y="7578090"/>
            <a:ext cx="3446145" cy="137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36" name="Text Box 128" hidden="1"/>
          <p:cNvSpPr txBox="1">
            <a:spLocks noChangeArrowheads="1"/>
          </p:cNvSpPr>
          <p:nvPr/>
        </p:nvSpPr>
        <p:spPr bwMode="auto">
          <a:xfrm>
            <a:off x="3506788" y="400050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9" name="Rectangle 14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1" name="Rectangle 153"/>
          <p:cNvSpPr>
            <a:spLocks noChangeArrowheads="1"/>
          </p:cNvSpPr>
          <p:nvPr/>
        </p:nvSpPr>
        <p:spPr bwMode="auto">
          <a:xfrm>
            <a:off x="1524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2" name="Rectangle 154"/>
          <p:cNvSpPr>
            <a:spLocks noChangeArrowheads="1"/>
          </p:cNvSpPr>
          <p:nvPr/>
        </p:nvSpPr>
        <p:spPr bwMode="auto">
          <a:xfrm>
            <a:off x="15240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3" name="Rectangle 157"/>
          <p:cNvSpPr>
            <a:spLocks noChangeArrowheads="1"/>
          </p:cNvSpPr>
          <p:nvPr/>
        </p:nvSpPr>
        <p:spPr bwMode="auto">
          <a:xfrm>
            <a:off x="15240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2" name="Rectangle 158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3" name="Rectangle 162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4" name="Rectangle 163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6" name="Rectangle 165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96C0591-A312-42BA-BF82-5C133EAF4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4140"/>
            <a:ext cx="9144000" cy="532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2550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39845" y="2924944"/>
            <a:ext cx="7887027" cy="1656184"/>
          </a:xfrm>
        </p:spPr>
        <p:txBody>
          <a:bodyPr/>
          <a:lstStyle/>
          <a:p>
            <a:r>
              <a:rPr lang="en-US" altLang="zh-TW" sz="16600" dirty="0">
                <a:latin typeface="Gabriola" panose="04040605051002020D02" pitchFamily="82" charset="0"/>
              </a:rPr>
              <a:t>Thank  you!</a:t>
            </a:r>
            <a:endParaRPr lang="zh-TW" altLang="en-US" sz="166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05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Content</a:t>
            </a:r>
            <a:endParaRPr lang="zh-TW" altLang="en-US" sz="5400" dirty="0">
              <a:latin typeface="Gabriola" panose="04040605051002020D02" pitchFamily="82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8985" y="1125538"/>
            <a:ext cx="8229838" cy="5327798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altLang="zh-TW" sz="2200" dirty="0">
                <a:latin typeface="AR CENA" panose="02000000000000000000" pitchFamily="2" charset="0"/>
              </a:rPr>
              <a:t>6)Use a method of a class from your project that can create a contract and describe its algorithm specification. Specify the pre- or post- condition and use both Structured English and an activity diagram to specify the algorithm.</a:t>
            </a:r>
          </a:p>
          <a:p>
            <a:pPr algn="just">
              <a:lnSpc>
                <a:spcPct val="100000"/>
              </a:lnSpc>
            </a:pPr>
            <a:r>
              <a:rPr lang="en-US" altLang="zh-TW" sz="2200" dirty="0">
                <a:latin typeface="AR CENA" panose="02000000000000000000" pitchFamily="2" charset="0"/>
              </a:rPr>
              <a:t>7)Please evaluate any piece of your project in terms of cohesion, coupling, and </a:t>
            </a:r>
            <a:r>
              <a:rPr lang="en-US" altLang="zh-TW" sz="2200" dirty="0" err="1">
                <a:latin typeface="AR CENA" panose="02000000000000000000" pitchFamily="2" charset="0"/>
              </a:rPr>
              <a:t>connascence</a:t>
            </a:r>
            <a:r>
              <a:rPr lang="en-US" altLang="zh-TW" sz="2200" dirty="0">
                <a:latin typeface="AR CENA" panose="02000000000000000000" pitchFamily="2" charset="0"/>
              </a:rPr>
              <a:t> perspective.</a:t>
            </a:r>
          </a:p>
          <a:p>
            <a:pPr algn="just">
              <a:lnSpc>
                <a:spcPct val="100000"/>
              </a:lnSpc>
            </a:pPr>
            <a:r>
              <a:rPr lang="en-US" altLang="zh-TW" sz="2200" dirty="0">
                <a:latin typeface="AR CENA" panose="02000000000000000000" pitchFamily="2" charset="0"/>
              </a:rPr>
              <a:t>8)What are the factors in determining the type of object persistence format that will be adopted in your project?</a:t>
            </a:r>
          </a:p>
          <a:p>
            <a:pPr algn="just">
              <a:lnSpc>
                <a:spcPct val="100000"/>
              </a:lnSpc>
            </a:pPr>
            <a:r>
              <a:rPr lang="en-US" altLang="zh-TW" sz="2200" dirty="0">
                <a:latin typeface="AR CENA" panose="02000000000000000000" pitchFamily="2" charset="0"/>
              </a:rPr>
              <a:t>9)Map problem domain objects of your project to a RDBMS format, and use an example to describe the steps of normalization and apply it to the class diagram in third normal form.</a:t>
            </a:r>
          </a:p>
        </p:txBody>
      </p:sp>
    </p:spTree>
    <p:extLst>
      <p:ext uri="{BB962C8B-B14F-4D97-AF65-F5344CB8AC3E}">
        <p14:creationId xmlns:p14="http://schemas.microsoft.com/office/powerpoint/2010/main" val="233031310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9600" dirty="0">
                <a:latin typeface="Gabriola" panose="04040605051002020D02" pitchFamily="82" charset="0"/>
              </a:rPr>
              <a:t>1.</a:t>
            </a:r>
            <a:r>
              <a:rPr lang="zh-TW" altLang="en-US" sz="9600" dirty="0">
                <a:latin typeface="Gabriola" panose="04040605051002020D02" pitchFamily="82" charset="0"/>
              </a:rPr>
              <a:t> </a:t>
            </a:r>
            <a:r>
              <a:rPr lang="en-US" altLang="zh-TW" sz="9600" dirty="0">
                <a:latin typeface="Gabriola" panose="04040605051002020D02" pitchFamily="82" charset="0"/>
              </a:rPr>
              <a:t>Law Of  Demeter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30017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群組 56"/>
          <p:cNvGrpSpPr/>
          <p:nvPr/>
        </p:nvGrpSpPr>
        <p:grpSpPr>
          <a:xfrm>
            <a:off x="1931988" y="757238"/>
            <a:ext cx="5280025" cy="6013450"/>
            <a:chOff x="152400" y="609600"/>
            <a:chExt cx="5280025" cy="6013450"/>
          </a:xfrm>
        </p:grpSpPr>
        <p:pic>
          <p:nvPicPr>
            <p:cNvPr id="2195" name="圖片 39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609600"/>
              <a:ext cx="4822825" cy="236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89" name="圖片 39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2971800"/>
              <a:ext cx="5273675" cy="792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84" name="圖片 39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3763963"/>
              <a:ext cx="5280025" cy="777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77" name="圖片 4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4541838"/>
              <a:ext cx="5273675" cy="1311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74" name="圖片 40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5853113"/>
              <a:ext cx="4686300" cy="769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15629" y="-27384"/>
            <a:ext cx="8229838" cy="503958"/>
          </a:xfrm>
        </p:spPr>
        <p:txBody>
          <a:bodyPr/>
          <a:lstStyle/>
          <a:p>
            <a:r>
              <a:rPr lang="en-US" altLang="zh-TW" sz="5400" dirty="0"/>
              <a:t>Class </a:t>
            </a:r>
            <a:r>
              <a:rPr lang="en-US" altLang="zh-TW" sz="5400" dirty="0" err="1"/>
              <a:t>wristBandSystem</a:t>
            </a:r>
            <a:endParaRPr lang="zh-TW" altLang="en-US" sz="5400" dirty="0">
              <a:latin typeface="Gabriola" panose="04040605051002020D02" pitchFamily="82" charset="0"/>
            </a:endParaRPr>
          </a:p>
        </p:txBody>
      </p:sp>
      <p:sp>
        <p:nvSpPr>
          <p:cNvPr id="2077" name="文字方塊 2" hidden="1"/>
          <p:cNvSpPr txBox="1">
            <a:spLocks noChangeArrowheads="1"/>
          </p:cNvSpPr>
          <p:nvPr/>
        </p:nvSpPr>
        <p:spPr bwMode="auto">
          <a:xfrm>
            <a:off x="4068763" y="32273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</a:p>
        </p:txBody>
      </p:sp>
      <p:sp>
        <p:nvSpPr>
          <p:cNvPr id="2078" name="Text Box 145" hidden="1"/>
          <p:cNvSpPr txBox="1">
            <a:spLocks noChangeArrowheads="1"/>
          </p:cNvSpPr>
          <p:nvPr/>
        </p:nvSpPr>
        <p:spPr bwMode="auto">
          <a:xfrm>
            <a:off x="2678113" y="35258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2079" name="Text Box 146" hidden="1"/>
          <p:cNvSpPr txBox="1">
            <a:spLocks noChangeArrowheads="1"/>
          </p:cNvSpPr>
          <p:nvPr/>
        </p:nvSpPr>
        <p:spPr bwMode="auto">
          <a:xfrm>
            <a:off x="3121025" y="377507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2" name="Text Box 139" hidden="1"/>
          <p:cNvSpPr txBox="1">
            <a:spLocks noChangeArrowheads="1"/>
          </p:cNvSpPr>
          <p:nvPr/>
        </p:nvSpPr>
        <p:spPr bwMode="auto">
          <a:xfrm>
            <a:off x="3506788" y="383222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3" name="Text Box 135" hidden="1"/>
          <p:cNvSpPr txBox="1">
            <a:spLocks noChangeArrowheads="1"/>
          </p:cNvSpPr>
          <p:nvPr/>
        </p:nvSpPr>
        <p:spPr bwMode="auto">
          <a:xfrm>
            <a:off x="1206500" y="4800600"/>
            <a:ext cx="1233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</a:t>
            </a: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  <a:sym typeface="Wingdings 2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4" name="Text Box 133" hidden="1"/>
          <p:cNvSpPr txBox="1">
            <a:spLocks noChangeArrowheads="1"/>
          </p:cNvSpPr>
          <p:nvPr/>
        </p:nvSpPr>
        <p:spPr bwMode="auto">
          <a:xfrm>
            <a:off x="1349375" y="50752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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5" name="Text Box 134" hidden="1"/>
          <p:cNvSpPr txBox="1">
            <a:spLocks noChangeArrowheads="1"/>
          </p:cNvSpPr>
          <p:nvPr/>
        </p:nvSpPr>
        <p:spPr bwMode="auto">
          <a:xfrm>
            <a:off x="1662113" y="5414963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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116" name="矩形 115" hidden="1"/>
          <p:cNvSpPr/>
          <p:nvPr/>
        </p:nvSpPr>
        <p:spPr>
          <a:xfrm>
            <a:off x="2085340" y="4314825"/>
            <a:ext cx="3190875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7" name="矩形 116" hidden="1"/>
          <p:cNvSpPr/>
          <p:nvPr/>
        </p:nvSpPr>
        <p:spPr>
          <a:xfrm>
            <a:off x="1504950" y="4886325"/>
            <a:ext cx="2838450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8" name="矩形 117" hidden="1"/>
          <p:cNvSpPr/>
          <p:nvPr/>
        </p:nvSpPr>
        <p:spPr>
          <a:xfrm>
            <a:off x="1457325" y="4581525"/>
            <a:ext cx="243840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9" name="矩形 118" hidden="1"/>
          <p:cNvSpPr/>
          <p:nvPr/>
        </p:nvSpPr>
        <p:spPr>
          <a:xfrm>
            <a:off x="1542415" y="5105400"/>
            <a:ext cx="3248025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0" name="矩形 119" hidden="1"/>
          <p:cNvSpPr/>
          <p:nvPr/>
        </p:nvSpPr>
        <p:spPr>
          <a:xfrm>
            <a:off x="1638300" y="6142990"/>
            <a:ext cx="781050" cy="10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1" name="矩形 120" hidden="1"/>
          <p:cNvSpPr/>
          <p:nvPr/>
        </p:nvSpPr>
        <p:spPr>
          <a:xfrm>
            <a:off x="1415415" y="6431280"/>
            <a:ext cx="1151890" cy="121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2" name="矩形 121" hidden="1"/>
          <p:cNvSpPr/>
          <p:nvPr/>
        </p:nvSpPr>
        <p:spPr>
          <a:xfrm>
            <a:off x="2271395" y="6748145"/>
            <a:ext cx="601980" cy="116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3" name="矩形 122" hidden="1"/>
          <p:cNvSpPr/>
          <p:nvPr/>
        </p:nvSpPr>
        <p:spPr>
          <a:xfrm>
            <a:off x="1315085" y="7578090"/>
            <a:ext cx="3446145" cy="137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36" name="Text Box 128" hidden="1"/>
          <p:cNvSpPr txBox="1">
            <a:spLocks noChangeArrowheads="1"/>
          </p:cNvSpPr>
          <p:nvPr/>
        </p:nvSpPr>
        <p:spPr bwMode="auto">
          <a:xfrm>
            <a:off x="3506788" y="400050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9" name="Rectangle 14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0" name="Rectangle 149"/>
          <p:cNvSpPr>
            <a:spLocks noChangeArrowheads="1"/>
          </p:cNvSpPr>
          <p:nvPr/>
        </p:nvSpPr>
        <p:spPr bwMode="auto">
          <a:xfrm>
            <a:off x="1524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1" name="Rectangle 153"/>
          <p:cNvSpPr>
            <a:spLocks noChangeArrowheads="1"/>
          </p:cNvSpPr>
          <p:nvPr/>
        </p:nvSpPr>
        <p:spPr bwMode="auto">
          <a:xfrm>
            <a:off x="1524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2" name="Rectangle 154"/>
          <p:cNvSpPr>
            <a:spLocks noChangeArrowheads="1"/>
          </p:cNvSpPr>
          <p:nvPr/>
        </p:nvSpPr>
        <p:spPr bwMode="auto">
          <a:xfrm>
            <a:off x="15240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3" name="Rectangle 157"/>
          <p:cNvSpPr>
            <a:spLocks noChangeArrowheads="1"/>
          </p:cNvSpPr>
          <p:nvPr/>
        </p:nvSpPr>
        <p:spPr bwMode="auto">
          <a:xfrm>
            <a:off x="15240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2" name="Rectangle 158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3" name="Rectangle 162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4" name="Rectangle 163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6" name="Rectangle 165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2103" name="群組 2102"/>
          <p:cNvGrpSpPr/>
          <p:nvPr/>
        </p:nvGrpSpPr>
        <p:grpSpPr>
          <a:xfrm>
            <a:off x="2077402" y="4341783"/>
            <a:ext cx="6533372" cy="1518738"/>
            <a:chOff x="2077402" y="4341783"/>
            <a:chExt cx="6533372" cy="1518738"/>
          </a:xfrm>
        </p:grpSpPr>
        <p:grpSp>
          <p:nvGrpSpPr>
            <p:cNvPr id="2098" name="群組 2097"/>
            <p:cNvGrpSpPr/>
            <p:nvPr/>
          </p:nvGrpSpPr>
          <p:grpSpPr>
            <a:xfrm>
              <a:off x="2077402" y="5207000"/>
              <a:ext cx="1442085" cy="278779"/>
              <a:chOff x="2077402" y="5207000"/>
              <a:chExt cx="1442085" cy="278779"/>
            </a:xfrm>
          </p:grpSpPr>
          <p:sp>
            <p:nvSpPr>
              <p:cNvPr id="172" name="文字方塊 2"/>
              <p:cNvSpPr txBox="1">
                <a:spLocks noChangeArrowheads="1"/>
              </p:cNvSpPr>
              <p:nvPr/>
            </p:nvSpPr>
            <p:spPr bwMode="auto">
              <a:xfrm>
                <a:off x="3157537" y="5207000"/>
                <a:ext cx="361950" cy="27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kern="100" dirty="0">
                    <a:solidFill>
                      <a:srgbClr val="FF0000"/>
                    </a:solidFill>
                    <a:effectLst/>
                    <a:latin typeface="Times New Roman"/>
                    <a:ea typeface="新細明體"/>
                    <a:cs typeface="Times New Roman"/>
                    <a:sym typeface="Wingdings 2"/>
                  </a:rPr>
                  <a:t></a:t>
                </a:r>
                <a:endParaRPr lang="zh-TW" sz="1200" kern="100" dirty="0">
                  <a:effectLst/>
                  <a:latin typeface="Calibri"/>
                  <a:ea typeface="新細明體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1200" kern="100" dirty="0">
                    <a:effectLst/>
                    <a:latin typeface="Calibri"/>
                    <a:ea typeface="新細明體"/>
                    <a:cs typeface="Times New Roman"/>
                  </a:rPr>
                  <a:t> </a:t>
                </a:r>
                <a:endParaRPr lang="zh-TW" sz="1200" kern="100" dirty="0">
                  <a:effectLst/>
                  <a:latin typeface="Calibri"/>
                  <a:ea typeface="新細明體"/>
                  <a:cs typeface="Times New Roman"/>
                </a:endParaRPr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2077402" y="5364494"/>
                <a:ext cx="1151890" cy="1212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sp>
          <p:nvSpPr>
            <p:cNvPr id="2102" name="文字方塊 2101"/>
            <p:cNvSpPr txBox="1"/>
            <p:nvPr/>
          </p:nvSpPr>
          <p:spPr>
            <a:xfrm>
              <a:off x="5800552" y="4341783"/>
              <a:ext cx="2810222" cy="4001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type</a:t>
              </a:r>
              <a:r>
                <a:rPr lang="en-US" altLang="zh-TW" sz="2000" kern="100" dirty="0">
                  <a:solidFill>
                    <a:srgbClr val="FF0000"/>
                  </a:solidFill>
                  <a:effectLst/>
                  <a:latin typeface="Times New Roman"/>
                  <a:ea typeface="新細明體"/>
                  <a:cs typeface="Times New Roman"/>
                  <a:sym typeface="Wingdings 2"/>
                </a:rPr>
                <a:t></a:t>
              </a:r>
              <a:r>
                <a:rPr lang="en-US" altLang="zh-TW" sz="2000" kern="100" dirty="0">
                  <a:latin typeface="Calibri"/>
                  <a:ea typeface="新細明體"/>
                  <a:cs typeface="Times New Roman"/>
                  <a:sym typeface="Wingdings 2"/>
                </a:rPr>
                <a:t>:</a:t>
              </a:r>
              <a:r>
                <a:rPr lang="en-US" altLang="zh-TW" sz="2000" dirty="0"/>
                <a:t>to itself (O itself)</a:t>
              </a:r>
              <a:endParaRPr lang="zh-TW" altLang="zh-TW" sz="2000" dirty="0"/>
            </a:p>
          </p:txBody>
        </p:sp>
        <p:sp>
          <p:nvSpPr>
            <p:cNvPr id="188" name="文字方塊 187"/>
            <p:cNvSpPr txBox="1"/>
            <p:nvPr/>
          </p:nvSpPr>
          <p:spPr>
            <a:xfrm>
              <a:off x="4067944" y="5152635"/>
              <a:ext cx="4542830" cy="7078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type</a:t>
              </a:r>
              <a:r>
                <a:rPr lang="en-US" altLang="zh-TW" sz="2000" kern="100" dirty="0">
                  <a:solidFill>
                    <a:srgbClr val="FF0000"/>
                  </a:solidFill>
                  <a:effectLst/>
                  <a:latin typeface="Times New Roman"/>
                  <a:ea typeface="新細明體"/>
                  <a:cs typeface="Times New Roman"/>
                  <a:sym typeface="Wingdings 2"/>
                </a:rPr>
                <a:t></a:t>
              </a:r>
              <a:r>
                <a:rPr lang="en-US" altLang="zh-TW" sz="2000" dirty="0">
                  <a:sym typeface="Wingdings 2"/>
                </a:rPr>
                <a:t> </a:t>
              </a:r>
              <a:r>
                <a:rPr lang="en-US" altLang="zh-TW" sz="2000" dirty="0"/>
                <a:t>describe method defined in this class to </a:t>
              </a:r>
              <a:r>
                <a:rPr lang="en-US" altLang="zh-TW" sz="2000" dirty="0" err="1"/>
                <a:t>notifyrescue</a:t>
              </a:r>
              <a:r>
                <a:rPr lang="en-US" altLang="zh-TW" sz="2000" dirty="0"/>
                <a:t> team.</a:t>
              </a:r>
              <a:endParaRPr lang="zh-TW" altLang="zh-TW" sz="2000" dirty="0"/>
            </a:p>
          </p:txBody>
        </p:sp>
        <p:pic>
          <p:nvPicPr>
            <p:cNvPr id="189" name="圖片 400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5" t="52994" r="65776" b="38821"/>
            <a:stretch/>
          </p:blipFill>
          <p:spPr bwMode="auto">
            <a:xfrm>
              <a:off x="4633278" y="4836887"/>
              <a:ext cx="3970020" cy="248297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06" name="群組 2105"/>
          <p:cNvGrpSpPr/>
          <p:nvPr/>
        </p:nvGrpSpPr>
        <p:grpSpPr>
          <a:xfrm>
            <a:off x="1931591" y="2714930"/>
            <a:ext cx="6700280" cy="3831934"/>
            <a:chOff x="1931591" y="2714930"/>
            <a:chExt cx="6700280" cy="3831934"/>
          </a:xfrm>
        </p:grpSpPr>
        <p:grpSp>
          <p:nvGrpSpPr>
            <p:cNvPr id="2097" name="群組 2096"/>
            <p:cNvGrpSpPr/>
            <p:nvPr/>
          </p:nvGrpSpPr>
          <p:grpSpPr>
            <a:xfrm>
              <a:off x="1977072" y="3340224"/>
              <a:ext cx="4251112" cy="3206640"/>
              <a:chOff x="1977072" y="3340224"/>
              <a:chExt cx="4251112" cy="3206640"/>
            </a:xfrm>
          </p:grpSpPr>
          <p:sp>
            <p:nvSpPr>
              <p:cNvPr id="167" name="文字方塊 2"/>
              <p:cNvSpPr txBox="1">
                <a:spLocks noChangeArrowheads="1"/>
              </p:cNvSpPr>
              <p:nvPr/>
            </p:nvSpPr>
            <p:spPr bwMode="auto">
              <a:xfrm>
                <a:off x="5866234" y="3340224"/>
                <a:ext cx="36195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kern="100" dirty="0">
                    <a:solidFill>
                      <a:srgbClr val="FF0000"/>
                    </a:solidFill>
                    <a:effectLst/>
                    <a:latin typeface="Times New Roman"/>
                    <a:ea typeface="新細明體"/>
                    <a:cs typeface="Times New Roman"/>
                    <a:sym typeface="Wingdings 2"/>
                  </a:rPr>
                  <a:t></a:t>
                </a:r>
                <a:endParaRPr lang="zh-TW" sz="1200" kern="100" dirty="0">
                  <a:effectLst/>
                  <a:latin typeface="Calibri"/>
                  <a:ea typeface="新細明體"/>
                  <a:cs typeface="Times New Roman"/>
                </a:endParaRPr>
              </a:p>
            </p:txBody>
          </p:sp>
          <p:sp>
            <p:nvSpPr>
              <p:cNvPr id="168" name="文字方塊 2"/>
              <p:cNvSpPr txBox="1">
                <a:spLocks noChangeArrowheads="1"/>
              </p:cNvSpPr>
              <p:nvPr/>
            </p:nvSpPr>
            <p:spPr bwMode="auto">
              <a:xfrm>
                <a:off x="4469335" y="3533275"/>
                <a:ext cx="361950" cy="27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kern="100" dirty="0">
                    <a:solidFill>
                      <a:srgbClr val="FF0000"/>
                    </a:solidFill>
                    <a:effectLst/>
                    <a:latin typeface="Times New Roman"/>
                    <a:ea typeface="新細明體"/>
                    <a:cs typeface="Times New Roman"/>
                    <a:sym typeface="Wingdings 2"/>
                  </a:rPr>
                  <a:t></a:t>
                </a:r>
                <a:endParaRPr lang="zh-TW" sz="1200" kern="100" dirty="0">
                  <a:effectLst/>
                  <a:latin typeface="Calibri"/>
                  <a:ea typeface="新細明體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1200" kern="100" dirty="0">
                    <a:effectLst/>
                    <a:latin typeface="Calibri"/>
                    <a:ea typeface="新細明體"/>
                    <a:cs typeface="Times New Roman"/>
                  </a:rPr>
                  <a:t> </a:t>
                </a:r>
                <a:endParaRPr lang="zh-TW" sz="1200" kern="100" dirty="0">
                  <a:effectLst/>
                  <a:latin typeface="Calibri"/>
                  <a:ea typeface="新細明體"/>
                  <a:cs typeface="Times New Roman"/>
                </a:endParaRPr>
              </a:p>
            </p:txBody>
          </p:sp>
          <p:sp>
            <p:nvSpPr>
              <p:cNvPr id="169" name="文字方塊 2"/>
              <p:cNvSpPr txBox="1">
                <a:spLocks noChangeArrowheads="1"/>
              </p:cNvSpPr>
              <p:nvPr/>
            </p:nvSpPr>
            <p:spPr bwMode="auto">
              <a:xfrm>
                <a:off x="4948872" y="3812435"/>
                <a:ext cx="361950" cy="27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kern="100" dirty="0">
                    <a:solidFill>
                      <a:srgbClr val="FF0000"/>
                    </a:solidFill>
                    <a:effectLst/>
                    <a:latin typeface="Times New Roman"/>
                    <a:ea typeface="新細明體"/>
                    <a:cs typeface="Times New Roman"/>
                    <a:sym typeface="Wingdings 2"/>
                  </a:rPr>
                  <a:t></a:t>
                </a:r>
                <a:endParaRPr lang="zh-TW" sz="1200" kern="100" dirty="0">
                  <a:effectLst/>
                  <a:latin typeface="Calibri"/>
                  <a:ea typeface="新細明體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1200" kern="100" dirty="0">
                    <a:effectLst/>
                    <a:latin typeface="Calibri"/>
                    <a:ea typeface="新細明體"/>
                    <a:cs typeface="Times New Roman"/>
                  </a:rPr>
                  <a:t> </a:t>
                </a:r>
                <a:endParaRPr lang="zh-TW" sz="1200" kern="100" dirty="0">
                  <a:effectLst/>
                  <a:latin typeface="Calibri"/>
                  <a:ea typeface="新細明體"/>
                  <a:cs typeface="Times New Roman"/>
                </a:endParaRPr>
              </a:p>
            </p:txBody>
          </p:sp>
          <p:sp>
            <p:nvSpPr>
              <p:cNvPr id="170" name="文字方塊 2"/>
              <p:cNvSpPr txBox="1">
                <a:spLocks noChangeArrowheads="1"/>
              </p:cNvSpPr>
              <p:nvPr/>
            </p:nvSpPr>
            <p:spPr bwMode="auto">
              <a:xfrm>
                <a:off x="5362178" y="3944863"/>
                <a:ext cx="361950" cy="27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kern="100" dirty="0">
                    <a:solidFill>
                      <a:srgbClr val="FF0000"/>
                    </a:solidFill>
                    <a:effectLst/>
                    <a:latin typeface="Times New Roman"/>
                    <a:ea typeface="新細明體"/>
                    <a:cs typeface="Times New Roman"/>
                    <a:sym typeface="Wingdings 2"/>
                  </a:rPr>
                  <a:t></a:t>
                </a:r>
                <a:endParaRPr lang="zh-TW" sz="1200" kern="100" dirty="0">
                  <a:effectLst/>
                  <a:latin typeface="Calibri"/>
                  <a:ea typeface="新細明體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1200" kern="100" dirty="0">
                    <a:effectLst/>
                    <a:latin typeface="Calibri"/>
                    <a:ea typeface="新細明體"/>
                    <a:cs typeface="Times New Roman"/>
                  </a:rPr>
                  <a:t> </a:t>
                </a:r>
                <a:endParaRPr lang="zh-TW" sz="1200" kern="100" dirty="0">
                  <a:effectLst/>
                  <a:latin typeface="Calibri"/>
                  <a:ea typeface="新細明體"/>
                  <a:cs typeface="Times New Roman"/>
                </a:endParaRPr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2702559" y="3499937"/>
                <a:ext cx="3190875" cy="1714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2164905" y="3898160"/>
                <a:ext cx="2838450" cy="1905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76" name="矩形 175"/>
              <p:cNvSpPr/>
              <p:nvPr/>
            </p:nvSpPr>
            <p:spPr>
              <a:xfrm>
                <a:off x="2133600" y="3724102"/>
                <a:ext cx="2438400" cy="1714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2184081" y="4143849"/>
                <a:ext cx="3248025" cy="1524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81" name="矩形 180"/>
              <p:cNvSpPr/>
              <p:nvPr/>
            </p:nvSpPr>
            <p:spPr>
              <a:xfrm>
                <a:off x="1977072" y="6409704"/>
                <a:ext cx="3446145" cy="1371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82" name="文字方塊 2"/>
              <p:cNvSpPr txBox="1">
                <a:spLocks noChangeArrowheads="1"/>
              </p:cNvSpPr>
              <p:nvPr/>
            </p:nvSpPr>
            <p:spPr bwMode="auto">
              <a:xfrm>
                <a:off x="5310822" y="6202059"/>
                <a:ext cx="361950" cy="27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kern="100" dirty="0">
                    <a:solidFill>
                      <a:srgbClr val="FF0000"/>
                    </a:solidFill>
                    <a:effectLst/>
                    <a:latin typeface="Times New Roman"/>
                    <a:ea typeface="新細明體"/>
                    <a:cs typeface="Times New Roman"/>
                    <a:sym typeface="Wingdings 2"/>
                  </a:rPr>
                  <a:t></a:t>
                </a:r>
                <a:endParaRPr lang="zh-TW" sz="1200" kern="100" dirty="0">
                  <a:effectLst/>
                  <a:latin typeface="Calibri"/>
                  <a:ea typeface="新細明體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1200" kern="100" dirty="0">
                    <a:effectLst/>
                    <a:latin typeface="Calibri"/>
                    <a:ea typeface="新細明體"/>
                    <a:cs typeface="Times New Roman"/>
                  </a:rPr>
                  <a:t> </a:t>
                </a:r>
                <a:endParaRPr lang="zh-TW" sz="1200" kern="100" dirty="0">
                  <a:effectLst/>
                  <a:latin typeface="Calibri"/>
                  <a:ea typeface="新細明體"/>
                  <a:cs typeface="Times New Roman"/>
                </a:endParaRPr>
              </a:p>
            </p:txBody>
          </p:sp>
        </p:grpSp>
        <p:sp>
          <p:nvSpPr>
            <p:cNvPr id="2104" name="文字方塊 2103"/>
            <p:cNvSpPr txBox="1"/>
            <p:nvPr/>
          </p:nvSpPr>
          <p:spPr>
            <a:xfrm>
              <a:off x="2007135" y="4730878"/>
              <a:ext cx="6624736" cy="646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type</a:t>
              </a:r>
              <a:r>
                <a:rPr lang="en-US" altLang="zh-TW" kern="100" dirty="0">
                  <a:solidFill>
                    <a:srgbClr val="FF0000"/>
                  </a:solidFill>
                  <a:effectLst/>
                  <a:latin typeface="Times New Roman"/>
                  <a:ea typeface="新細明體"/>
                  <a:cs typeface="Times New Roman"/>
                  <a:sym typeface="Wingdings 2"/>
                </a:rPr>
                <a:t></a:t>
              </a:r>
              <a:r>
                <a:rPr lang="en-US" altLang="zh-TW" kern="100" dirty="0">
                  <a:latin typeface="Calibri"/>
                  <a:ea typeface="新細明體"/>
                  <a:cs typeface="Times New Roman"/>
                  <a:sym typeface="Wingdings 2"/>
                </a:rPr>
                <a:t>: </a:t>
              </a:r>
              <a:r>
                <a:rPr lang="en-US" altLang="zh-TW" dirty="0"/>
                <a:t>to objects contained in attributes of itself or a superclass (Any objects created/instantiated within M)</a:t>
              </a:r>
              <a:endParaRPr lang="zh-TW" altLang="en-US" dirty="0"/>
            </a:p>
          </p:txBody>
        </p:sp>
        <p:sp>
          <p:nvSpPr>
            <p:cNvPr id="192" name="文字方塊 191"/>
            <p:cNvSpPr txBox="1"/>
            <p:nvPr/>
          </p:nvSpPr>
          <p:spPr>
            <a:xfrm>
              <a:off x="2012931" y="5558163"/>
              <a:ext cx="6317962" cy="646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type</a:t>
              </a:r>
              <a:r>
                <a:rPr lang="en-US" altLang="zh-TW" kern="100" dirty="0">
                  <a:solidFill>
                    <a:srgbClr val="FF0000"/>
                  </a:solidFill>
                  <a:effectLst/>
                  <a:latin typeface="Times New Roman"/>
                  <a:ea typeface="新細明體"/>
                  <a:cs typeface="Times New Roman"/>
                  <a:sym typeface="Wingdings 2"/>
                </a:rPr>
                <a:t> </a:t>
              </a:r>
              <a:r>
                <a:rPr lang="en-US" altLang="zh-TW" dirty="0"/>
                <a:t>will use method defined in this class’s object to record, press button, send data.</a:t>
              </a:r>
              <a:endParaRPr lang="zh-TW" altLang="en-US" dirty="0"/>
            </a:p>
          </p:txBody>
        </p:sp>
        <p:pic>
          <p:nvPicPr>
            <p:cNvPr id="193" name="圖片 398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4" t="50000" r="24305"/>
            <a:stretch/>
          </p:blipFill>
          <p:spPr bwMode="auto">
            <a:xfrm>
              <a:off x="1931591" y="2714930"/>
              <a:ext cx="6389680" cy="660740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08" name="群組 2107"/>
          <p:cNvGrpSpPr/>
          <p:nvPr/>
        </p:nvGrpSpPr>
        <p:grpSpPr>
          <a:xfrm>
            <a:off x="2928302" y="4043144"/>
            <a:ext cx="5327608" cy="2078183"/>
            <a:chOff x="2928302" y="4043144"/>
            <a:chExt cx="5327608" cy="2078183"/>
          </a:xfrm>
        </p:grpSpPr>
        <p:grpSp>
          <p:nvGrpSpPr>
            <p:cNvPr id="2099" name="群組 2098"/>
            <p:cNvGrpSpPr/>
            <p:nvPr/>
          </p:nvGrpSpPr>
          <p:grpSpPr>
            <a:xfrm>
              <a:off x="2928302" y="5522609"/>
              <a:ext cx="879792" cy="276225"/>
              <a:chOff x="2928302" y="5522609"/>
              <a:chExt cx="879792" cy="276225"/>
            </a:xfrm>
          </p:grpSpPr>
          <p:sp>
            <p:nvSpPr>
              <p:cNvPr id="173" name="文字方塊 2"/>
              <p:cNvSpPr txBox="1">
                <a:spLocks noChangeArrowheads="1"/>
              </p:cNvSpPr>
              <p:nvPr/>
            </p:nvSpPr>
            <p:spPr bwMode="auto">
              <a:xfrm>
                <a:off x="3446144" y="5522609"/>
                <a:ext cx="361950" cy="27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kern="100" dirty="0">
                    <a:solidFill>
                      <a:srgbClr val="FF0000"/>
                    </a:solidFill>
                    <a:effectLst/>
                    <a:latin typeface="Times New Roman"/>
                    <a:ea typeface="新細明體"/>
                    <a:cs typeface="Times New Roman"/>
                    <a:sym typeface="Wingdings 2"/>
                  </a:rPr>
                  <a:t></a:t>
                </a:r>
                <a:endParaRPr lang="zh-TW" sz="1200" kern="100" dirty="0">
                  <a:effectLst/>
                  <a:latin typeface="Calibri"/>
                  <a:ea typeface="新細明體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1200" kern="100" dirty="0">
                    <a:effectLst/>
                    <a:latin typeface="Calibri"/>
                    <a:ea typeface="新細明體"/>
                    <a:cs typeface="Times New Roman"/>
                  </a:rPr>
                  <a:t> </a:t>
                </a:r>
                <a:endParaRPr lang="zh-TW" sz="1200" kern="100" dirty="0">
                  <a:effectLst/>
                  <a:latin typeface="Calibri"/>
                  <a:ea typeface="新細明體"/>
                  <a:cs typeface="Times New Roman"/>
                </a:endParaRPr>
              </a:p>
            </p:txBody>
          </p:sp>
          <p:sp>
            <p:nvSpPr>
              <p:cNvPr id="180" name="矩形 179"/>
              <p:cNvSpPr/>
              <p:nvPr/>
            </p:nvSpPr>
            <p:spPr>
              <a:xfrm>
                <a:off x="2928302" y="5682629"/>
                <a:ext cx="601980" cy="11620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sp>
          <p:nvSpPr>
            <p:cNvPr id="2107" name="文字方塊 2106"/>
            <p:cNvSpPr txBox="1"/>
            <p:nvPr/>
          </p:nvSpPr>
          <p:spPr>
            <a:xfrm>
              <a:off x="3786998" y="4043144"/>
              <a:ext cx="4468912" cy="646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type</a:t>
              </a:r>
              <a:r>
                <a:rPr lang="en-US" altLang="zh-TW" kern="100" dirty="0">
                  <a:solidFill>
                    <a:srgbClr val="FF0000"/>
                  </a:solidFill>
                  <a:effectLst/>
                  <a:latin typeface="Times New Roman"/>
                  <a:ea typeface="新細明體"/>
                  <a:cs typeface="Times New Roman"/>
                  <a:sym typeface="Wingdings 2"/>
                </a:rPr>
                <a:t></a:t>
              </a:r>
              <a:r>
                <a:rPr lang="en-US" altLang="zh-TW" dirty="0">
                  <a:sym typeface="Wingdings 2"/>
                </a:rPr>
                <a:t>: </a:t>
              </a:r>
              <a:r>
                <a:rPr lang="en-US" altLang="zh-TW" dirty="0"/>
                <a:t>to an object that is passed as a parameter to the method (M’s parameters)</a:t>
              </a:r>
              <a:endParaRPr lang="zh-TW" altLang="zh-TW" kern="100" dirty="0">
                <a:effectLst/>
                <a:latin typeface="Calibri"/>
                <a:ea typeface="新細明體"/>
                <a:cs typeface="Times New Roman"/>
              </a:endParaRPr>
            </a:p>
          </p:txBody>
        </p:sp>
        <p:sp>
          <p:nvSpPr>
            <p:cNvPr id="199" name="文字方塊 198"/>
            <p:cNvSpPr txBox="1"/>
            <p:nvPr/>
          </p:nvSpPr>
          <p:spPr>
            <a:xfrm>
              <a:off x="3808092" y="4755160"/>
              <a:ext cx="4220292" cy="646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type</a:t>
              </a:r>
              <a:r>
                <a:rPr lang="en-US" altLang="zh-TW" kern="100" dirty="0">
                  <a:solidFill>
                    <a:srgbClr val="FF0000"/>
                  </a:solidFill>
                  <a:effectLst/>
                  <a:latin typeface="Times New Roman"/>
                  <a:ea typeface="新細明體"/>
                  <a:cs typeface="Times New Roman"/>
                  <a:sym typeface="Wingdings 2"/>
                </a:rPr>
                <a:t> </a:t>
              </a:r>
              <a:r>
                <a:rPr lang="en-US" altLang="zh-TW" dirty="0"/>
                <a:t>describe the parameter will catch the exception to execute message.</a:t>
              </a:r>
              <a:endParaRPr lang="zh-TW" altLang="zh-TW" kern="100" dirty="0">
                <a:effectLst/>
                <a:latin typeface="Calibri"/>
                <a:ea typeface="新細明體"/>
                <a:cs typeface="Times New Roman"/>
              </a:endParaRPr>
            </a:p>
          </p:txBody>
        </p:sp>
        <p:pic>
          <p:nvPicPr>
            <p:cNvPr id="200" name="圖片 400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1" t="67857" r="68585" b="7124"/>
            <a:stretch/>
          </p:blipFill>
          <p:spPr bwMode="auto">
            <a:xfrm>
              <a:off x="3808094" y="5476340"/>
              <a:ext cx="3151495" cy="644987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10" name="群組 2109"/>
          <p:cNvGrpSpPr/>
          <p:nvPr/>
        </p:nvGrpSpPr>
        <p:grpSpPr>
          <a:xfrm>
            <a:off x="1905176" y="3091543"/>
            <a:ext cx="6519454" cy="2569177"/>
            <a:chOff x="1905176" y="3091543"/>
            <a:chExt cx="6519454" cy="2569177"/>
          </a:xfrm>
        </p:grpSpPr>
        <p:grpSp>
          <p:nvGrpSpPr>
            <p:cNvPr id="2100" name="群組 2099"/>
            <p:cNvGrpSpPr/>
            <p:nvPr/>
          </p:nvGrpSpPr>
          <p:grpSpPr>
            <a:xfrm>
              <a:off x="2300287" y="4930775"/>
              <a:ext cx="1038226" cy="276225"/>
              <a:chOff x="2300287" y="4930775"/>
              <a:chExt cx="1038226" cy="276225"/>
            </a:xfrm>
          </p:grpSpPr>
          <p:sp>
            <p:nvSpPr>
              <p:cNvPr id="171" name="文字方塊 2"/>
              <p:cNvSpPr txBox="1">
                <a:spLocks noChangeArrowheads="1"/>
              </p:cNvSpPr>
              <p:nvPr/>
            </p:nvSpPr>
            <p:spPr bwMode="auto">
              <a:xfrm>
                <a:off x="3010853" y="4930775"/>
                <a:ext cx="327660" cy="27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kern="100" dirty="0">
                    <a:solidFill>
                      <a:srgbClr val="FF0000"/>
                    </a:solidFill>
                    <a:effectLst/>
                    <a:latin typeface="Times New Roman"/>
                    <a:ea typeface="新細明體"/>
                    <a:cs typeface="Times New Roman"/>
                    <a:sym typeface="Wingdings 2"/>
                  </a:rPr>
                  <a:t></a:t>
                </a:r>
                <a:r>
                  <a:rPr lang="en-US" sz="1200" kern="100" dirty="0">
                    <a:solidFill>
                      <a:srgbClr val="FF0000"/>
                    </a:solidFill>
                    <a:effectLst/>
                    <a:latin typeface="Times New Roman"/>
                    <a:ea typeface="新細明體"/>
                    <a:cs typeface="Times New Roman"/>
                  </a:rPr>
                  <a:t> </a:t>
                </a:r>
                <a:endParaRPr lang="zh-TW" sz="1200" kern="100" dirty="0">
                  <a:effectLst/>
                  <a:latin typeface="Calibri"/>
                  <a:ea typeface="新細明體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1200" kern="100" dirty="0">
                    <a:effectLst/>
                    <a:latin typeface="Calibri"/>
                    <a:ea typeface="新細明體"/>
                    <a:cs typeface="Times New Roman"/>
                  </a:rPr>
                  <a:t> </a:t>
                </a:r>
                <a:endParaRPr lang="zh-TW" sz="1200" kern="100" dirty="0">
                  <a:effectLst/>
                  <a:latin typeface="Calibri"/>
                  <a:ea typeface="新細明體"/>
                  <a:cs typeface="Times New Roman"/>
                </a:endParaRPr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2300287" y="5075046"/>
                <a:ext cx="781050" cy="10477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sp>
          <p:nvSpPr>
            <p:cNvPr id="2109" name="文字方塊 2108"/>
            <p:cNvSpPr txBox="1"/>
            <p:nvPr/>
          </p:nvSpPr>
          <p:spPr>
            <a:xfrm>
              <a:off x="3239583" y="4143849"/>
              <a:ext cx="4314988" cy="646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kern="100" dirty="0">
                  <a:solidFill>
                    <a:schemeClr val="tx1"/>
                  </a:solidFill>
                  <a:latin typeface="+mj-lt"/>
                  <a:ea typeface="新細明體"/>
                  <a:cs typeface="Times New Roman"/>
                  <a:sym typeface="Wingdings 2"/>
                </a:rPr>
                <a:t>type</a:t>
              </a:r>
              <a:r>
                <a:rPr lang="en-US" altLang="zh-TW" kern="100" dirty="0">
                  <a:solidFill>
                    <a:srgbClr val="FF0000"/>
                  </a:solidFill>
                  <a:effectLst/>
                  <a:latin typeface="+mj-lt"/>
                  <a:ea typeface="新細明體"/>
                  <a:cs typeface="Times New Roman" panose="02020603050405020304" pitchFamily="18" charset="0"/>
                  <a:sym typeface="Wingdings 2"/>
                </a:rPr>
                <a:t></a:t>
              </a:r>
              <a:r>
                <a:rPr lang="en-US" altLang="zh-TW" kern="100" dirty="0">
                  <a:solidFill>
                    <a:schemeClr val="tx1"/>
                  </a:solidFill>
                  <a:effectLst/>
                  <a:latin typeface="+mj-lt"/>
                  <a:ea typeface="新細明體"/>
                  <a:cs typeface="Times New Roman" panose="02020603050405020304" pitchFamily="18" charset="0"/>
                  <a:sym typeface="Wingdings 2"/>
                </a:rPr>
                <a:t>:</a:t>
              </a:r>
              <a:r>
                <a:rPr lang="zh-TW" altLang="en-US" kern="100" dirty="0">
                  <a:solidFill>
                    <a:schemeClr val="tx1"/>
                  </a:solidFill>
                  <a:effectLst/>
                  <a:latin typeface="+mj-lt"/>
                  <a:ea typeface="新細明體"/>
                  <a:cs typeface="Times New Roman" panose="02020603050405020304" pitchFamily="18" charset="0"/>
                  <a:sym typeface="Wingdings 2"/>
                </a:rPr>
                <a:t> </a:t>
              </a:r>
              <a:r>
                <a:rPr lang="en-US" altLang="zh-TW" dirty="0">
                  <a:latin typeface="+mj-lt"/>
                </a:rPr>
                <a:t>to </a:t>
              </a:r>
              <a:r>
                <a:rPr lang="en-US" altLang="zh-TW" dirty="0"/>
                <a:t>an object that is created by the method (O's direct component objects)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" name="文字方塊 202"/>
            <p:cNvSpPr txBox="1"/>
            <p:nvPr/>
          </p:nvSpPr>
          <p:spPr>
            <a:xfrm>
              <a:off x="3260124" y="5014389"/>
              <a:ext cx="4144874" cy="646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kern="100" dirty="0">
                  <a:solidFill>
                    <a:schemeClr val="tx1"/>
                  </a:solidFill>
                  <a:latin typeface="+mj-lt"/>
                  <a:ea typeface="新細明體"/>
                  <a:cs typeface="Times New Roman"/>
                  <a:sym typeface="Wingdings 2"/>
                </a:rPr>
                <a:t>type</a:t>
              </a:r>
              <a:r>
                <a:rPr lang="en-US" altLang="zh-TW" kern="100" dirty="0">
                  <a:solidFill>
                    <a:srgbClr val="FF0000"/>
                  </a:solidFill>
                  <a:effectLst/>
                  <a:latin typeface="+mj-lt"/>
                  <a:ea typeface="新細明體"/>
                  <a:cs typeface="Times New Roman" panose="02020603050405020304" pitchFamily="18" charset="0"/>
                  <a:sym typeface="Wingdings 2"/>
                </a:rPr>
                <a:t></a:t>
              </a:r>
              <a:r>
                <a:rPr lang="zh-TW" altLang="en-US" kern="100" dirty="0">
                  <a:solidFill>
                    <a:srgbClr val="FF0000"/>
                  </a:solidFill>
                  <a:effectLst/>
                  <a:latin typeface="+mj-lt"/>
                  <a:ea typeface="新細明體"/>
                  <a:cs typeface="Times New Roman" panose="02020603050405020304" pitchFamily="18" charset="0"/>
                  <a:sym typeface="Wingdings 2"/>
                </a:rPr>
                <a:t> </a:t>
              </a:r>
              <a:r>
                <a:rPr lang="en-US" altLang="zh-TW" dirty="0"/>
                <a:t>describe the situation created in this method to execute method.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04" name="圖片 400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9" t="6780" r="14027" b="45375"/>
            <a:stretch/>
          </p:blipFill>
          <p:spPr bwMode="auto">
            <a:xfrm>
              <a:off x="1905176" y="3091543"/>
              <a:ext cx="6519454" cy="918454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0248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15629" y="-27384"/>
            <a:ext cx="8229838" cy="503958"/>
          </a:xfrm>
        </p:spPr>
        <p:txBody>
          <a:bodyPr/>
          <a:lstStyle/>
          <a:p>
            <a:r>
              <a:rPr lang="en-US" altLang="zh-TW" sz="5400" dirty="0"/>
              <a:t>Class </a:t>
            </a:r>
            <a:r>
              <a:rPr lang="en-US" altLang="zh-TW" sz="5400" dirty="0" err="1"/>
              <a:t>rescueTeam</a:t>
            </a:r>
            <a:endParaRPr lang="zh-TW" altLang="en-US" sz="5400" dirty="0">
              <a:latin typeface="Gabriola" panose="04040605051002020D02" pitchFamily="82" charset="0"/>
            </a:endParaRPr>
          </a:p>
        </p:txBody>
      </p:sp>
      <p:sp>
        <p:nvSpPr>
          <p:cNvPr id="2077" name="文字方塊 2" hidden="1"/>
          <p:cNvSpPr txBox="1">
            <a:spLocks noChangeArrowheads="1"/>
          </p:cNvSpPr>
          <p:nvPr/>
        </p:nvSpPr>
        <p:spPr bwMode="auto">
          <a:xfrm>
            <a:off x="4068763" y="32273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</a:p>
        </p:txBody>
      </p:sp>
      <p:sp>
        <p:nvSpPr>
          <p:cNvPr id="2078" name="Text Box 145" hidden="1"/>
          <p:cNvSpPr txBox="1">
            <a:spLocks noChangeArrowheads="1"/>
          </p:cNvSpPr>
          <p:nvPr/>
        </p:nvSpPr>
        <p:spPr bwMode="auto">
          <a:xfrm>
            <a:off x="2678113" y="35258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2079" name="Text Box 146" hidden="1"/>
          <p:cNvSpPr txBox="1">
            <a:spLocks noChangeArrowheads="1"/>
          </p:cNvSpPr>
          <p:nvPr/>
        </p:nvSpPr>
        <p:spPr bwMode="auto">
          <a:xfrm>
            <a:off x="3121025" y="377507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2" name="Text Box 139" hidden="1"/>
          <p:cNvSpPr txBox="1">
            <a:spLocks noChangeArrowheads="1"/>
          </p:cNvSpPr>
          <p:nvPr/>
        </p:nvSpPr>
        <p:spPr bwMode="auto">
          <a:xfrm>
            <a:off x="3506788" y="3832225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3" name="Text Box 135" hidden="1"/>
          <p:cNvSpPr txBox="1">
            <a:spLocks noChangeArrowheads="1"/>
          </p:cNvSpPr>
          <p:nvPr/>
        </p:nvSpPr>
        <p:spPr bwMode="auto">
          <a:xfrm>
            <a:off x="1206500" y="4800600"/>
            <a:ext cx="1233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</a:t>
            </a: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  <a:sym typeface="Wingdings 2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4" name="Text Box 133" hidden="1"/>
          <p:cNvSpPr txBox="1">
            <a:spLocks noChangeArrowheads="1"/>
          </p:cNvSpPr>
          <p:nvPr/>
        </p:nvSpPr>
        <p:spPr bwMode="auto">
          <a:xfrm>
            <a:off x="1349375" y="50752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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5" name="Text Box 134" hidden="1"/>
          <p:cNvSpPr txBox="1">
            <a:spLocks noChangeArrowheads="1"/>
          </p:cNvSpPr>
          <p:nvPr/>
        </p:nvSpPr>
        <p:spPr bwMode="auto">
          <a:xfrm>
            <a:off x="1662113" y="5414963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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116" name="矩形 115" hidden="1"/>
          <p:cNvSpPr/>
          <p:nvPr/>
        </p:nvSpPr>
        <p:spPr>
          <a:xfrm>
            <a:off x="2085340" y="4314825"/>
            <a:ext cx="3190875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7" name="矩形 116" hidden="1"/>
          <p:cNvSpPr/>
          <p:nvPr/>
        </p:nvSpPr>
        <p:spPr>
          <a:xfrm>
            <a:off x="1504950" y="4886325"/>
            <a:ext cx="2838450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8" name="矩形 117" hidden="1"/>
          <p:cNvSpPr/>
          <p:nvPr/>
        </p:nvSpPr>
        <p:spPr>
          <a:xfrm>
            <a:off x="1457325" y="4581525"/>
            <a:ext cx="243840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9" name="矩形 118" hidden="1"/>
          <p:cNvSpPr/>
          <p:nvPr/>
        </p:nvSpPr>
        <p:spPr>
          <a:xfrm>
            <a:off x="1542415" y="5105400"/>
            <a:ext cx="3248025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0" name="矩形 119" hidden="1"/>
          <p:cNvSpPr/>
          <p:nvPr/>
        </p:nvSpPr>
        <p:spPr>
          <a:xfrm>
            <a:off x="1638300" y="6142990"/>
            <a:ext cx="781050" cy="10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1" name="矩形 120" hidden="1"/>
          <p:cNvSpPr/>
          <p:nvPr/>
        </p:nvSpPr>
        <p:spPr>
          <a:xfrm>
            <a:off x="1415415" y="6431280"/>
            <a:ext cx="1151890" cy="121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2" name="矩形 121" hidden="1"/>
          <p:cNvSpPr/>
          <p:nvPr/>
        </p:nvSpPr>
        <p:spPr>
          <a:xfrm>
            <a:off x="2271395" y="6748145"/>
            <a:ext cx="601980" cy="116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3" name="矩形 122" hidden="1"/>
          <p:cNvSpPr/>
          <p:nvPr/>
        </p:nvSpPr>
        <p:spPr>
          <a:xfrm>
            <a:off x="1315085" y="7578090"/>
            <a:ext cx="3446145" cy="137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36" name="Text Box 128" hidden="1"/>
          <p:cNvSpPr txBox="1">
            <a:spLocks noChangeArrowheads="1"/>
          </p:cNvSpPr>
          <p:nvPr/>
        </p:nvSpPr>
        <p:spPr bwMode="auto">
          <a:xfrm>
            <a:off x="3506788" y="400050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 2" pitchFamily="18" charset="2"/>
              </a:rPr>
              <a:t></a:t>
            </a:r>
            <a:endParaRPr kumimoji="1" lang="en-US" altLang="zh-TW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39" name="Rectangle 14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0" name="Rectangle 149"/>
          <p:cNvSpPr>
            <a:spLocks noChangeArrowheads="1"/>
          </p:cNvSpPr>
          <p:nvPr/>
        </p:nvSpPr>
        <p:spPr bwMode="auto">
          <a:xfrm>
            <a:off x="1524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1" name="Rectangle 153"/>
          <p:cNvSpPr>
            <a:spLocks noChangeArrowheads="1"/>
          </p:cNvSpPr>
          <p:nvPr/>
        </p:nvSpPr>
        <p:spPr bwMode="auto">
          <a:xfrm>
            <a:off x="1524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2" name="Rectangle 154"/>
          <p:cNvSpPr>
            <a:spLocks noChangeArrowheads="1"/>
          </p:cNvSpPr>
          <p:nvPr/>
        </p:nvSpPr>
        <p:spPr bwMode="auto">
          <a:xfrm>
            <a:off x="15240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3" name="Rectangle 157"/>
          <p:cNvSpPr>
            <a:spLocks noChangeArrowheads="1"/>
          </p:cNvSpPr>
          <p:nvPr/>
        </p:nvSpPr>
        <p:spPr bwMode="auto">
          <a:xfrm>
            <a:off x="15240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2" name="Rectangle 158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3" name="Rectangle 162"/>
          <p:cNvSpPr>
            <a:spLocks noChangeArrowheads="1"/>
          </p:cNvSpPr>
          <p:nvPr/>
        </p:nvSpPr>
        <p:spPr bwMode="auto">
          <a:xfrm>
            <a:off x="152400" y="454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4" name="Rectangle 163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6" name="Rectangle 165"/>
          <p:cNvSpPr>
            <a:spLocks noChangeArrowheads="1"/>
          </p:cNvSpPr>
          <p:nvPr/>
        </p:nvSpPr>
        <p:spPr bwMode="auto">
          <a:xfrm>
            <a:off x="152400" y="585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70" name="圖片 69"/>
          <p:cNvPicPr/>
          <p:nvPr/>
        </p:nvPicPr>
        <p:blipFill>
          <a:blip r:embed="rId2"/>
          <a:stretch>
            <a:fillRect/>
          </a:stretch>
        </p:blipFill>
        <p:spPr>
          <a:xfrm>
            <a:off x="526817" y="883643"/>
            <a:ext cx="8090366" cy="576064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1979712" y="2648634"/>
            <a:ext cx="7023566" cy="3425459"/>
            <a:chOff x="1979712" y="2648634"/>
            <a:chExt cx="7023566" cy="3425459"/>
          </a:xfrm>
        </p:grpSpPr>
        <p:grpSp>
          <p:nvGrpSpPr>
            <p:cNvPr id="6" name="群組 5"/>
            <p:cNvGrpSpPr/>
            <p:nvPr/>
          </p:nvGrpSpPr>
          <p:grpSpPr>
            <a:xfrm>
              <a:off x="2225040" y="4221088"/>
              <a:ext cx="6573118" cy="1853005"/>
              <a:chOff x="2225040" y="4221088"/>
              <a:chExt cx="6573118" cy="1853005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2225040" y="4460875"/>
                <a:ext cx="2634992" cy="26426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78" name="文字方塊 2"/>
              <p:cNvSpPr txBox="1">
                <a:spLocks noChangeArrowheads="1"/>
              </p:cNvSpPr>
              <p:nvPr/>
            </p:nvSpPr>
            <p:spPr bwMode="auto">
              <a:xfrm>
                <a:off x="4724400" y="4221088"/>
                <a:ext cx="361950" cy="27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kern="100" dirty="0">
                    <a:solidFill>
                      <a:srgbClr val="FF0000"/>
                    </a:solidFill>
                    <a:effectLst/>
                    <a:latin typeface="Times New Roman"/>
                    <a:ea typeface="新細明體"/>
                    <a:cs typeface="Times New Roman"/>
                    <a:sym typeface="Wingdings 2"/>
                  </a:rPr>
                  <a:t></a:t>
                </a:r>
                <a:endParaRPr lang="zh-TW" sz="1200" kern="100" dirty="0">
                  <a:effectLst/>
                  <a:latin typeface="Calibri"/>
                  <a:ea typeface="新細明體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1200" kern="100" dirty="0">
                    <a:effectLst/>
                    <a:latin typeface="Calibri"/>
                    <a:ea typeface="新細明體"/>
                    <a:cs typeface="Times New Roman"/>
                  </a:rPr>
                  <a:t> </a:t>
                </a:r>
                <a:endParaRPr lang="zh-TW" sz="1200" kern="100" dirty="0">
                  <a:effectLst/>
                  <a:latin typeface="Calibri"/>
                  <a:ea typeface="新細明體"/>
                  <a:cs typeface="Times New Roman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2409041" y="5853113"/>
                <a:ext cx="6208142" cy="2209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82" name="文字方塊 2"/>
              <p:cNvSpPr txBox="1">
                <a:spLocks noChangeArrowheads="1"/>
              </p:cNvSpPr>
              <p:nvPr/>
            </p:nvSpPr>
            <p:spPr bwMode="auto">
              <a:xfrm>
                <a:off x="8436208" y="5576888"/>
                <a:ext cx="361950" cy="27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kern="100" dirty="0">
                    <a:solidFill>
                      <a:srgbClr val="FF0000"/>
                    </a:solidFill>
                    <a:effectLst/>
                    <a:latin typeface="Times New Roman"/>
                    <a:ea typeface="新細明體"/>
                    <a:cs typeface="Times New Roman"/>
                    <a:sym typeface="Wingdings 2"/>
                  </a:rPr>
                  <a:t></a:t>
                </a:r>
                <a:endParaRPr lang="zh-TW" sz="1200" kern="100" dirty="0">
                  <a:effectLst/>
                  <a:latin typeface="Calibri"/>
                  <a:ea typeface="新細明體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1200" kern="100" dirty="0">
                    <a:effectLst/>
                    <a:latin typeface="Calibri"/>
                    <a:ea typeface="新細明體"/>
                    <a:cs typeface="Times New Roman"/>
                  </a:rPr>
                  <a:t> </a:t>
                </a:r>
                <a:endParaRPr lang="zh-TW" sz="1200" kern="100" dirty="0">
                  <a:effectLst/>
                  <a:latin typeface="Calibri"/>
                  <a:ea typeface="新細明體"/>
                  <a:cs typeface="Times New Roman"/>
                </a:endParaRPr>
              </a:p>
            </p:txBody>
          </p:sp>
        </p:grpSp>
        <p:sp>
          <p:nvSpPr>
            <p:cNvPr id="85" name="文字方塊 84"/>
            <p:cNvSpPr txBox="1"/>
            <p:nvPr/>
          </p:nvSpPr>
          <p:spPr>
            <a:xfrm>
              <a:off x="1979712" y="2648634"/>
              <a:ext cx="6624736" cy="646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type</a:t>
              </a:r>
              <a:r>
                <a:rPr lang="en-US" altLang="zh-TW" kern="100" dirty="0">
                  <a:solidFill>
                    <a:srgbClr val="FF0000"/>
                  </a:solidFill>
                  <a:effectLst/>
                  <a:latin typeface="Times New Roman"/>
                  <a:ea typeface="新細明體"/>
                  <a:cs typeface="Times New Roman"/>
                  <a:sym typeface="Wingdings 2"/>
                </a:rPr>
                <a:t></a:t>
              </a:r>
              <a:r>
                <a:rPr lang="en-US" altLang="zh-TW" kern="100" dirty="0">
                  <a:latin typeface="Calibri"/>
                  <a:ea typeface="新細明體"/>
                  <a:cs typeface="Times New Roman"/>
                  <a:sym typeface="Wingdings 2"/>
                </a:rPr>
                <a:t>: </a:t>
              </a:r>
              <a:r>
                <a:rPr lang="en-US" altLang="zh-TW" dirty="0"/>
                <a:t>to objects contained in attributes of itself or a superclass (Any objects created/instantiated within M)</a:t>
              </a:r>
              <a:endParaRPr lang="zh-TW" altLang="en-US" dirty="0"/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1979712" y="4859868"/>
              <a:ext cx="7023566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type</a:t>
              </a:r>
              <a:r>
                <a:rPr lang="en-US" altLang="zh-TW" kern="100" dirty="0">
                  <a:solidFill>
                    <a:srgbClr val="FF0000"/>
                  </a:solidFill>
                  <a:effectLst/>
                  <a:latin typeface="Times New Roman"/>
                  <a:ea typeface="新細明體"/>
                  <a:cs typeface="Times New Roman"/>
                  <a:sym typeface="Wingdings 2"/>
                </a:rPr>
                <a:t> </a:t>
              </a:r>
              <a:r>
                <a:rPr lang="en-US" altLang="zh-TW" dirty="0"/>
                <a:t>describe the object created in this class will check message.</a:t>
              </a:r>
              <a:endParaRPr lang="zh-TW" altLang="en-US" dirty="0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1907703" y="1810067"/>
            <a:ext cx="7152203" cy="3946526"/>
            <a:chOff x="1907703" y="1810067"/>
            <a:chExt cx="7152203" cy="3946526"/>
          </a:xfrm>
        </p:grpSpPr>
        <p:grpSp>
          <p:nvGrpSpPr>
            <p:cNvPr id="5" name="群組 4"/>
            <p:cNvGrpSpPr/>
            <p:nvPr/>
          </p:nvGrpSpPr>
          <p:grpSpPr>
            <a:xfrm>
              <a:off x="1907703" y="1810067"/>
              <a:ext cx="3672409" cy="3946526"/>
              <a:chOff x="1907703" y="1810067"/>
              <a:chExt cx="3672409" cy="3946526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1907703" y="1948180"/>
                <a:ext cx="2232249" cy="2762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72" name="文字方塊 2"/>
              <p:cNvSpPr txBox="1">
                <a:spLocks noChangeArrowheads="1"/>
              </p:cNvSpPr>
              <p:nvPr/>
            </p:nvSpPr>
            <p:spPr bwMode="auto">
              <a:xfrm>
                <a:off x="5218162" y="5373216"/>
                <a:ext cx="361950" cy="27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kern="100" dirty="0">
                    <a:solidFill>
                      <a:srgbClr val="FF0000"/>
                    </a:solidFill>
                    <a:effectLst/>
                    <a:latin typeface="Times New Roman"/>
                    <a:ea typeface="新細明體"/>
                    <a:cs typeface="Times New Roman"/>
                    <a:sym typeface="Wingdings 2"/>
                  </a:rPr>
                  <a:t></a:t>
                </a:r>
                <a:endParaRPr lang="zh-TW" sz="1200" kern="100" dirty="0">
                  <a:effectLst/>
                  <a:latin typeface="Calibri"/>
                  <a:ea typeface="新細明體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1200" kern="100" dirty="0">
                    <a:effectLst/>
                    <a:latin typeface="Calibri"/>
                    <a:ea typeface="新細明體"/>
                    <a:cs typeface="Times New Roman"/>
                  </a:rPr>
                  <a:t> </a:t>
                </a:r>
                <a:endParaRPr lang="zh-TW" sz="1200" kern="100" dirty="0">
                  <a:effectLst/>
                  <a:latin typeface="Calibri"/>
                  <a:ea typeface="新細明體"/>
                  <a:cs typeface="Times New Roman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2335530" y="2809875"/>
                <a:ext cx="2388870" cy="1619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2396490" y="3616008"/>
                <a:ext cx="2463542" cy="24504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3256418" y="5576888"/>
                <a:ext cx="2107669" cy="17970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79" name="文字方塊 2"/>
              <p:cNvSpPr txBox="1">
                <a:spLocks noChangeArrowheads="1"/>
              </p:cNvSpPr>
              <p:nvPr/>
            </p:nvSpPr>
            <p:spPr bwMode="auto">
              <a:xfrm>
                <a:off x="4724400" y="3356992"/>
                <a:ext cx="361950" cy="27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kern="100" dirty="0">
                    <a:solidFill>
                      <a:srgbClr val="FF0000"/>
                    </a:solidFill>
                    <a:effectLst/>
                    <a:latin typeface="Times New Roman"/>
                    <a:ea typeface="新細明體"/>
                    <a:cs typeface="Times New Roman"/>
                    <a:sym typeface="Wingdings 2"/>
                  </a:rPr>
                  <a:t></a:t>
                </a:r>
                <a:endParaRPr lang="zh-TW" sz="1200" kern="100" dirty="0">
                  <a:effectLst/>
                  <a:latin typeface="Calibri"/>
                  <a:ea typeface="新細明體"/>
                  <a:cs typeface="Times New Roman"/>
                </a:endParaRPr>
              </a:p>
            </p:txBody>
          </p:sp>
          <p:sp>
            <p:nvSpPr>
              <p:cNvPr id="80" name="文字方塊 2"/>
              <p:cNvSpPr txBox="1">
                <a:spLocks noChangeArrowheads="1"/>
              </p:cNvSpPr>
              <p:nvPr/>
            </p:nvSpPr>
            <p:spPr bwMode="auto">
              <a:xfrm>
                <a:off x="4623048" y="2604904"/>
                <a:ext cx="381000" cy="320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kern="100" dirty="0">
                    <a:solidFill>
                      <a:srgbClr val="FF0000"/>
                    </a:solidFill>
                    <a:effectLst/>
                    <a:latin typeface="Times New Roman"/>
                    <a:ea typeface="新細明體"/>
                    <a:cs typeface="Times New Roman"/>
                    <a:sym typeface="Wingdings 2"/>
                  </a:rPr>
                  <a:t></a:t>
                </a:r>
                <a:endParaRPr lang="zh-TW" sz="1200" kern="100" dirty="0">
                  <a:effectLst/>
                  <a:latin typeface="Calibri"/>
                  <a:ea typeface="新細明體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1200" kern="100" dirty="0">
                    <a:effectLst/>
                    <a:latin typeface="Calibri"/>
                    <a:ea typeface="新細明體"/>
                    <a:cs typeface="Times New Roman"/>
                  </a:rPr>
                  <a:t> </a:t>
                </a:r>
                <a:endParaRPr lang="zh-TW" sz="1200" kern="100" dirty="0">
                  <a:effectLst/>
                  <a:latin typeface="Calibri"/>
                  <a:ea typeface="新細明體"/>
                  <a:cs typeface="Times New Roman"/>
                </a:endParaRPr>
              </a:p>
            </p:txBody>
          </p:sp>
          <p:sp>
            <p:nvSpPr>
              <p:cNvPr id="81" name="文字方塊 2"/>
              <p:cNvSpPr txBox="1">
                <a:spLocks noChangeArrowheads="1"/>
              </p:cNvSpPr>
              <p:nvPr/>
            </p:nvSpPr>
            <p:spPr bwMode="auto">
              <a:xfrm>
                <a:off x="4129277" y="1810067"/>
                <a:ext cx="361950" cy="27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kern="100" dirty="0">
                    <a:solidFill>
                      <a:srgbClr val="FF0000"/>
                    </a:solidFill>
                    <a:effectLst/>
                    <a:latin typeface="Times New Roman"/>
                    <a:ea typeface="新細明體"/>
                    <a:cs typeface="Times New Roman"/>
                    <a:sym typeface="Wingdings 2"/>
                  </a:rPr>
                  <a:t></a:t>
                </a:r>
                <a:endParaRPr lang="zh-TW" sz="1200" kern="100" dirty="0">
                  <a:effectLst/>
                  <a:latin typeface="Calibri"/>
                  <a:ea typeface="新細明體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1200" kern="100" dirty="0">
                    <a:effectLst/>
                    <a:latin typeface="Calibri"/>
                    <a:ea typeface="新細明體"/>
                    <a:cs typeface="Times New Roman"/>
                  </a:rPr>
                  <a:t> </a:t>
                </a:r>
                <a:endParaRPr lang="zh-TW" sz="1200" kern="100" dirty="0">
                  <a:effectLst/>
                  <a:latin typeface="Calibri"/>
                  <a:ea typeface="新細明體"/>
                  <a:cs typeface="Times New Roman"/>
                </a:endParaRPr>
              </a:p>
            </p:txBody>
          </p:sp>
        </p:grpSp>
        <p:sp>
          <p:nvSpPr>
            <p:cNvPr id="90" name="文字方塊 89"/>
            <p:cNvSpPr txBox="1"/>
            <p:nvPr/>
          </p:nvSpPr>
          <p:spPr>
            <a:xfrm>
              <a:off x="4572000" y="3897922"/>
              <a:ext cx="4220292" cy="646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type</a:t>
              </a:r>
              <a:r>
                <a:rPr lang="en-US" altLang="zh-TW" kern="100" dirty="0">
                  <a:solidFill>
                    <a:srgbClr val="FF0000"/>
                  </a:solidFill>
                  <a:effectLst/>
                  <a:latin typeface="Times New Roman"/>
                  <a:ea typeface="新細明體"/>
                  <a:cs typeface="Times New Roman"/>
                  <a:sym typeface="Wingdings 2"/>
                </a:rPr>
                <a:t> </a:t>
              </a:r>
              <a:r>
                <a:rPr lang="en-US" altLang="zh-TW" dirty="0"/>
                <a:t>describe the parameter will catch the exception to execute message.</a:t>
              </a:r>
              <a:endParaRPr lang="zh-TW" altLang="zh-TW" kern="100" dirty="0">
                <a:effectLst/>
                <a:latin typeface="Calibri"/>
                <a:ea typeface="新細明體"/>
                <a:cs typeface="Times New Roman"/>
              </a:endParaRPr>
            </a:p>
          </p:txBody>
        </p:sp>
        <p:sp>
          <p:nvSpPr>
            <p:cNvPr id="91" name="文字方塊 90"/>
            <p:cNvSpPr txBox="1"/>
            <p:nvPr/>
          </p:nvSpPr>
          <p:spPr>
            <a:xfrm>
              <a:off x="4572000" y="4608318"/>
              <a:ext cx="4487906" cy="646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type</a:t>
              </a:r>
              <a:r>
                <a:rPr lang="en-US" altLang="zh-TW" kern="100" dirty="0">
                  <a:solidFill>
                    <a:srgbClr val="FF0000"/>
                  </a:solidFill>
                  <a:effectLst/>
                  <a:latin typeface="Times New Roman"/>
                  <a:ea typeface="新細明體"/>
                  <a:cs typeface="Times New Roman"/>
                  <a:sym typeface="Wingdings 2"/>
                </a:rPr>
                <a:t> </a:t>
              </a:r>
              <a:r>
                <a:rPr lang="en-US" altLang="zh-TW" dirty="0"/>
                <a:t>describe the object passed by the parameter will distinguish String or getting.</a:t>
              </a:r>
              <a:endParaRPr lang="zh-TW" altLang="zh-TW" kern="100" dirty="0">
                <a:effectLst/>
                <a:latin typeface="Calibri"/>
                <a:ea typeface="新細明體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0236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Gabriola" panose="04040605051002020D02" pitchFamily="82" charset="0"/>
              </a:rPr>
              <a:t>2.</a:t>
            </a:r>
            <a:r>
              <a:rPr lang="zh-TW" altLang="en-US" dirty="0">
                <a:latin typeface="Gabriola" panose="04040605051002020D02" pitchFamily="82" charset="0"/>
              </a:rPr>
              <a:t> </a:t>
            </a:r>
            <a:r>
              <a:rPr lang="en-US" altLang="zh-TW" dirty="0">
                <a:latin typeface="Gabriola" panose="04040605051002020D02" pitchFamily="82" charset="0"/>
              </a:rPr>
              <a:t>Coupling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722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000120141114A22KWBG">
  <a:themeElements>
    <a:clrScheme name="自定义 1">
      <a:dk1>
        <a:srgbClr val="3D3F41"/>
      </a:dk1>
      <a:lt1>
        <a:srgbClr val="FFFFFF"/>
      </a:lt1>
      <a:dk2>
        <a:srgbClr val="3D3F41"/>
      </a:dk2>
      <a:lt2>
        <a:srgbClr val="FFFFFF"/>
      </a:lt2>
      <a:accent1>
        <a:srgbClr val="04AEDA"/>
      </a:accent1>
      <a:accent2>
        <a:srgbClr val="628EE3"/>
      </a:accent2>
      <a:accent3>
        <a:srgbClr val="2BC3B5"/>
      </a:accent3>
      <a:accent4>
        <a:srgbClr val="92D050"/>
      </a:accent4>
      <a:accent5>
        <a:srgbClr val="CEB9A3"/>
      </a:accent5>
      <a:accent6>
        <a:srgbClr val="FFC000"/>
      </a:accent6>
      <a:hlink>
        <a:srgbClr val="00B0F0"/>
      </a:hlink>
      <a:folHlink>
        <a:srgbClr val="AFB2B4"/>
      </a:folHlink>
    </a:clrScheme>
    <a:fontScheme name="微軟正黑體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1078</Words>
  <Application>Microsoft Office PowerPoint</Application>
  <PresentationFormat>如螢幕大小 (4:3)</PresentationFormat>
  <Paragraphs>365</Paragraphs>
  <Slides>47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66" baseType="lpstr">
      <vt:lpstr>Adobe Caslon Pro Bold</vt:lpstr>
      <vt:lpstr>Adobe 繁黑體 Std B</vt:lpstr>
      <vt:lpstr>AR CENA</vt:lpstr>
      <vt:lpstr>微软雅黑</vt:lpstr>
      <vt:lpstr>宋体</vt:lpstr>
      <vt:lpstr>王漢宗勘亭流繁</vt:lpstr>
      <vt:lpstr>微軟正黑體</vt:lpstr>
      <vt:lpstr>新細明體</vt:lpstr>
      <vt:lpstr>Arial</vt:lpstr>
      <vt:lpstr>Arial Black</vt:lpstr>
      <vt:lpstr>Berlin Sans FB</vt:lpstr>
      <vt:lpstr>Calibri</vt:lpstr>
      <vt:lpstr>Edwardian Script ITC</vt:lpstr>
      <vt:lpstr>Gabriola</vt:lpstr>
      <vt:lpstr>Times New Roman</vt:lpstr>
      <vt:lpstr>Vivaldi</vt:lpstr>
      <vt:lpstr>Wingdings</vt:lpstr>
      <vt:lpstr>Wingdings 2</vt:lpstr>
      <vt:lpstr>A000120141114A22KWBG</vt:lpstr>
      <vt:lpstr>Survival Wristband</vt:lpstr>
      <vt:lpstr>Group Member</vt:lpstr>
      <vt:lpstr>Content</vt:lpstr>
      <vt:lpstr>Content</vt:lpstr>
      <vt:lpstr>Content</vt:lpstr>
      <vt:lpstr>1. Law Of  Demeter</vt:lpstr>
      <vt:lpstr>Class wristBandSystem</vt:lpstr>
      <vt:lpstr>Class rescueTeam</vt:lpstr>
      <vt:lpstr>2. Coupling</vt:lpstr>
      <vt:lpstr>Recording Method Field</vt:lpstr>
      <vt:lpstr>Data Type - Record</vt:lpstr>
      <vt:lpstr>Data Type - Identify</vt:lpstr>
      <vt:lpstr>Control Type</vt:lpstr>
      <vt:lpstr>Stamp Type</vt:lpstr>
      <vt:lpstr>3. Cohesion</vt:lpstr>
      <vt:lpstr>Functional Cohesion</vt:lpstr>
      <vt:lpstr>Logical Cohesion</vt:lpstr>
      <vt:lpstr>Temporary &amp; Classical Cohesion</vt:lpstr>
      <vt:lpstr>4. Connascence</vt:lpstr>
      <vt:lpstr>Name Connascence</vt:lpstr>
      <vt:lpstr>Position Connascence</vt:lpstr>
      <vt:lpstr>Algorithm Connascence</vt:lpstr>
      <vt:lpstr>5. Invariants</vt:lpstr>
      <vt:lpstr>CRC Card - Front</vt:lpstr>
      <vt:lpstr>CRC Card - Back</vt:lpstr>
      <vt:lpstr>Class Diagram</vt:lpstr>
      <vt:lpstr>Text File</vt:lpstr>
      <vt:lpstr>6.  Contract &amp; Method Specification &amp; Activity Diagram</vt:lpstr>
      <vt:lpstr>Contract</vt:lpstr>
      <vt:lpstr>Method Specification</vt:lpstr>
      <vt:lpstr>Activity Diagram</vt:lpstr>
      <vt:lpstr>7. Coupling &amp; Cohesion &amp; Connanse</vt:lpstr>
      <vt:lpstr>Coupling - Interaction, Data</vt:lpstr>
      <vt:lpstr>Cohesion - Method, Functional </vt:lpstr>
      <vt:lpstr>Connascence - Position</vt:lpstr>
      <vt:lpstr>8. Object Persistence Format</vt:lpstr>
      <vt:lpstr>We Choose……</vt:lpstr>
      <vt:lpstr>Structured Data</vt:lpstr>
      <vt:lpstr>Simple Data</vt:lpstr>
      <vt:lpstr>Simple Relation</vt:lpstr>
      <vt:lpstr>Security Issue</vt:lpstr>
      <vt:lpstr>9. RDBMS Format</vt:lpstr>
      <vt:lpstr>Class Diagram</vt:lpstr>
      <vt:lpstr>Zero Normal Form</vt:lpstr>
      <vt:lpstr>Mapping</vt:lpstr>
      <vt:lpstr>Third Normal Form</vt:lpstr>
      <vt:lpstr>Thank  you!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 Of Demeter</dc:title>
  <dc:creator>吳佩璇</dc:creator>
  <cp:lastModifiedBy>蕭祖佑</cp:lastModifiedBy>
  <cp:revision>23</cp:revision>
  <dcterms:created xsi:type="dcterms:W3CDTF">2017-12-25T16:51:42Z</dcterms:created>
  <dcterms:modified xsi:type="dcterms:W3CDTF">2017-12-26T17:52:08Z</dcterms:modified>
</cp:coreProperties>
</file>