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6" r:id="rId1"/>
  </p:sldMasterIdLst>
  <p:notesMasterIdLst>
    <p:notesMasterId r:id="rId34"/>
  </p:notesMasterIdLst>
  <p:handoutMasterIdLst>
    <p:handoutMasterId r:id="rId35"/>
  </p:handoutMasterIdLst>
  <p:sldIdLst>
    <p:sldId id="256" r:id="rId2"/>
    <p:sldId id="260" r:id="rId3"/>
    <p:sldId id="257" r:id="rId4"/>
    <p:sldId id="258" r:id="rId5"/>
    <p:sldId id="264" r:id="rId6"/>
    <p:sldId id="259" r:id="rId7"/>
    <p:sldId id="265" r:id="rId8"/>
    <p:sldId id="267" r:id="rId9"/>
    <p:sldId id="287" r:id="rId10"/>
    <p:sldId id="288" r:id="rId11"/>
    <p:sldId id="291" r:id="rId12"/>
    <p:sldId id="261" r:id="rId13"/>
    <p:sldId id="262" r:id="rId14"/>
    <p:sldId id="292" r:id="rId15"/>
    <p:sldId id="263" r:id="rId16"/>
    <p:sldId id="272" r:id="rId17"/>
    <p:sldId id="274" r:id="rId18"/>
    <p:sldId id="275" r:id="rId19"/>
    <p:sldId id="276" r:id="rId20"/>
    <p:sldId id="277" r:id="rId21"/>
    <p:sldId id="281" r:id="rId22"/>
    <p:sldId id="278" r:id="rId23"/>
    <p:sldId id="285" r:id="rId24"/>
    <p:sldId id="279" r:id="rId25"/>
    <p:sldId id="280" r:id="rId26"/>
    <p:sldId id="295" r:id="rId27"/>
    <p:sldId id="293" r:id="rId28"/>
    <p:sldId id="294" r:id="rId29"/>
    <p:sldId id="282" r:id="rId30"/>
    <p:sldId id="284" r:id="rId31"/>
    <p:sldId id="286"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008000"/>
    <a:srgbClr val="66FF33"/>
    <a:srgbClr val="33CC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87381" autoAdjust="0"/>
  </p:normalViewPr>
  <p:slideViewPr>
    <p:cSldViewPr snapToGrid="0" showGuides="1">
      <p:cViewPr varScale="1">
        <p:scale>
          <a:sx n="82" d="100"/>
          <a:sy n="82" d="100"/>
        </p:scale>
        <p:origin x="-114" y="-198"/>
      </p:cViewPr>
      <p:guideLst>
        <p:guide orient="horz" pos="2160"/>
        <p:guide pos="3840"/>
      </p:guideLst>
    </p:cSldViewPr>
  </p:slideViewPr>
  <p:notesTextViewPr>
    <p:cViewPr>
      <p:scale>
        <a:sx n="1" d="1"/>
        <a:sy n="1" d="1"/>
      </p:scale>
      <p:origin x="0" y="0"/>
    </p:cViewPr>
  </p:notesTextViewPr>
  <p:notesViewPr>
    <p:cSldViewPr snapToGrid="0" showGuides="1">
      <p:cViewPr varScale="1">
        <p:scale>
          <a:sx n="83" d="100"/>
          <a:sy n="83" d="100"/>
        </p:scale>
        <p:origin x="2274"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469D41-97F7-4BE7-8524-1BC0D15CB4B0}" type="datetimeFigureOut">
              <a:rPr lang="en-US" smtClean="0"/>
              <a:pPr/>
              <a:t>4/23/2018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99699A-64C8-43BB-9E7C-297D3D0728C6}" type="slidenum">
              <a:rPr lang="en-US" smtClean="0"/>
              <a:pPr/>
              <a:t>‹#›</a:t>
            </a:fld>
            <a:endParaRPr lang="en-US"/>
          </a:p>
        </p:txBody>
      </p:sp>
    </p:spTree>
    <p:extLst>
      <p:ext uri="{BB962C8B-B14F-4D97-AF65-F5344CB8AC3E}">
        <p14:creationId xmlns:p14="http://schemas.microsoft.com/office/powerpoint/2010/main" xmlns="" val="308105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A15F1-1920-4498-A6B7-9A8E087B2043}" type="datetimeFigureOut">
              <a:rPr lang="en-US" smtClean="0"/>
              <a:pPr/>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6A3AE-8F39-4401-BB5B-C0AF7B4562CC}" type="slidenum">
              <a:rPr lang="en-US" smtClean="0"/>
              <a:pPr/>
              <a:t>‹#›</a:t>
            </a:fld>
            <a:endParaRPr lang="en-US"/>
          </a:p>
        </p:txBody>
      </p:sp>
    </p:spTree>
    <p:extLst>
      <p:ext uri="{BB962C8B-B14F-4D97-AF65-F5344CB8AC3E}">
        <p14:creationId xmlns:p14="http://schemas.microsoft.com/office/powerpoint/2010/main" xmlns="" val="324541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Website image and instructions</a:t>
            </a:r>
          </a:p>
        </p:txBody>
      </p:sp>
      <p:sp>
        <p:nvSpPr>
          <p:cNvPr id="4" name="Slide Number Placeholder 3"/>
          <p:cNvSpPr>
            <a:spLocks noGrp="1"/>
          </p:cNvSpPr>
          <p:nvPr>
            <p:ph type="sldNum" sz="quarter" idx="10"/>
          </p:nvPr>
        </p:nvSpPr>
        <p:spPr/>
        <p:txBody>
          <a:bodyPr/>
          <a:lstStyle/>
          <a:p>
            <a:fld id="{2416A3AE-8F39-4401-BB5B-C0AF7B4562CC}" type="slidenum">
              <a:rPr lang="en-US" smtClean="0"/>
              <a:pPr/>
              <a:t>4</a:t>
            </a:fld>
            <a:endParaRPr lang="en-US"/>
          </a:p>
        </p:txBody>
      </p:sp>
    </p:spTree>
    <p:extLst>
      <p:ext uri="{BB962C8B-B14F-4D97-AF65-F5344CB8AC3E}">
        <p14:creationId xmlns:p14="http://schemas.microsoft.com/office/powerpoint/2010/main" xmlns="" val="34054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on installer.</a:t>
            </a:r>
          </a:p>
          <a:p>
            <a:r>
              <a:rPr lang="en-US" dirty="0"/>
              <a:t>This may have separate steps for</a:t>
            </a:r>
            <a:r>
              <a:rPr lang="en-US" baseline="0" dirty="0"/>
              <a:t> the installation of the MATLAB compiler prior to the installation of </a:t>
            </a:r>
            <a:r>
              <a:rPr lang="en-US" baseline="0" dirty="0" err="1"/>
              <a:t>SynScreen</a:t>
            </a:r>
            <a:r>
              <a:rPr lang="en-US" baseline="0" dirty="0"/>
              <a:t>.</a:t>
            </a:r>
            <a:endParaRPr lang="en-US" dirty="0"/>
          </a:p>
        </p:txBody>
      </p:sp>
      <p:sp>
        <p:nvSpPr>
          <p:cNvPr id="4" name="Slide Number Placeholder 3"/>
          <p:cNvSpPr>
            <a:spLocks noGrp="1"/>
          </p:cNvSpPr>
          <p:nvPr>
            <p:ph type="sldNum" sz="quarter" idx="10"/>
          </p:nvPr>
        </p:nvSpPr>
        <p:spPr/>
        <p:txBody>
          <a:bodyPr/>
          <a:lstStyle/>
          <a:p>
            <a:fld id="{2416A3AE-8F39-4401-BB5B-C0AF7B4562CC}" type="slidenum">
              <a:rPr lang="en-US" smtClean="0"/>
              <a:pPr/>
              <a:t>6</a:t>
            </a:fld>
            <a:endParaRPr lang="en-US"/>
          </a:p>
        </p:txBody>
      </p:sp>
    </p:spTree>
    <p:extLst>
      <p:ext uri="{BB962C8B-B14F-4D97-AF65-F5344CB8AC3E}">
        <p14:creationId xmlns:p14="http://schemas.microsoft.com/office/powerpoint/2010/main" xmlns="" val="198214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460480" y="0"/>
            <a:ext cx="731520" cy="6858000"/>
          </a:xfrm>
          <a:prstGeom prst="rect">
            <a:avLst/>
          </a:prstGeom>
          <a:gradFill>
            <a:gsLst>
              <a:gs pos="0">
                <a:schemeClr val="accent3">
                  <a:satMod val="103000"/>
                  <a:lumMod val="102000"/>
                  <a:tint val="94000"/>
                </a:schemeClr>
              </a:gs>
              <a:gs pos="37000">
                <a:schemeClr val="accent3">
                  <a:satMod val="110000"/>
                  <a:lumMod val="100000"/>
                  <a:shade val="100000"/>
                </a:schemeClr>
              </a:gs>
              <a:gs pos="100000">
                <a:schemeClr val="accent3">
                  <a:lumMod val="99000"/>
                  <a:satMod val="120000"/>
                  <a:shade val="7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0BDFB7-6C5D-4410-8492-EA6DF1C36E90}" type="datetime1">
              <a:rPr lang="en-US" smtClean="0"/>
              <a:pPr/>
              <a:t>4/23/2018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2AC27A5A-7290-4DE1-BA94-4BE8A8E57DCF}" type="slidenum">
              <a:rPr lang="en-US" smtClean="0"/>
              <a:pPr/>
              <a:t>‹#›</a:t>
            </a:fld>
            <a:endParaRPr lang="en-US" dirty="0"/>
          </a:p>
        </p:txBody>
      </p:sp>
      <p:sp>
        <p:nvSpPr>
          <p:cNvPr id="7" name="Rectangle 6"/>
          <p:cNvSpPr/>
          <p:nvPr/>
        </p:nvSpPr>
        <p:spPr>
          <a:xfrm>
            <a:off x="0" y="0"/>
            <a:ext cx="4572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sp>
    </p:spTree>
    <p:extLst>
      <p:ext uri="{BB962C8B-B14F-4D97-AF65-F5344CB8AC3E}">
        <p14:creationId xmlns:p14="http://schemas.microsoft.com/office/powerpoint/2010/main" xmlns="" val="2651294493"/>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38E07F-F70F-4C9C-8381-539BF5EA3023}" type="datetime1">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40139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D3753-BB53-481B-BB0F-2D380CC9F485}" type="datetime1">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2716585582"/>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CE85A-52BC-4618-A70C-43B856F916E6}" type="datetime1">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276182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11460480" y="0"/>
            <a:ext cx="731520" cy="6858000"/>
          </a:xfrm>
          <a:prstGeom prst="rect">
            <a:avLst/>
          </a:prstGeom>
          <a:gradFill>
            <a:gsLst>
              <a:gs pos="0">
                <a:schemeClr val="accent3">
                  <a:satMod val="103000"/>
                  <a:lumMod val="102000"/>
                  <a:tint val="94000"/>
                </a:schemeClr>
              </a:gs>
              <a:gs pos="37000">
                <a:schemeClr val="accent3">
                  <a:satMod val="110000"/>
                  <a:lumMod val="100000"/>
                  <a:shade val="100000"/>
                </a:schemeClr>
              </a:gs>
              <a:gs pos="100000">
                <a:schemeClr val="accent3">
                  <a:lumMod val="99000"/>
                  <a:satMod val="120000"/>
                  <a:shade val="7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563ED0-90A9-404A-B532-BA60DC3FBE3C}" type="datetime1">
              <a:rPr lang="en-US" smtClean="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
        <p:nvSpPr>
          <p:cNvPr id="7" name="Rectangle 6"/>
          <p:cNvSpPr/>
          <p:nvPr/>
        </p:nvSpPr>
        <p:spPr>
          <a:xfrm>
            <a:off x="0" y="0"/>
            <a:ext cx="4572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sp>
    </p:spTree>
    <p:extLst>
      <p:ext uri="{BB962C8B-B14F-4D97-AF65-F5344CB8AC3E}">
        <p14:creationId xmlns:p14="http://schemas.microsoft.com/office/powerpoint/2010/main" xmlns="" val="3070575961"/>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182880"/>
            <a:ext cx="10607040" cy="132556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65760" y="1645920"/>
            <a:ext cx="5120640" cy="4663440"/>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52160" y="1645920"/>
            <a:ext cx="5120640" cy="4663440"/>
          </a:xfrm>
        </p:spPr>
        <p:txBody>
          <a:bodyPr>
            <a:normAutofit/>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D02470-163E-4DCA-81DD-786B2DF6698A}" type="datetime1">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357492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65760" y="182880"/>
            <a:ext cx="10607040" cy="1325562"/>
          </a:xfrm>
        </p:spPr>
        <p:txBody>
          <a:bodyPr/>
          <a:lstStyle/>
          <a:p>
            <a:r>
              <a:rPr lang="en-US" dirty="0"/>
              <a:t>Click to edit Master title style</a:t>
            </a:r>
          </a:p>
        </p:txBody>
      </p:sp>
      <p:sp>
        <p:nvSpPr>
          <p:cNvPr id="3" name="Text Placeholder 2"/>
          <p:cNvSpPr>
            <a:spLocks noGrp="1"/>
          </p:cNvSpPr>
          <p:nvPr>
            <p:ph type="body" idx="1"/>
          </p:nvPr>
        </p:nvSpPr>
        <p:spPr>
          <a:xfrm>
            <a:off x="365760" y="1645920"/>
            <a:ext cx="5120640" cy="731520"/>
          </a:xfrm>
        </p:spPr>
        <p:txBody>
          <a:bodyPr anchor="b">
            <a:normAutofit/>
          </a:bodyPr>
          <a:lstStyle>
            <a:lvl1pPr marL="0" indent="0">
              <a:spcBef>
                <a:spcPts val="0"/>
              </a:spcBef>
              <a:buNone/>
              <a:defRPr sz="28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65760" y="2468880"/>
            <a:ext cx="5120640" cy="4114800"/>
          </a:xfrm>
        </p:spPr>
        <p:txBody>
          <a:bodyPr>
            <a:normAutofit/>
          </a:bodyPr>
          <a:lstStyle>
            <a:lvl1pPr>
              <a:defRPr sz="2400"/>
            </a:lvl1pPr>
            <a:lvl2pPr>
              <a:defRPr sz="2000"/>
            </a:lvl2pPr>
            <a:lvl3pPr>
              <a:defRPr sz="1800"/>
            </a:lvl3pPr>
            <a:lvl4pPr>
              <a:defRPr sz="1800"/>
            </a:lvl4pPr>
            <a:lvl5pPr>
              <a:defRPr sz="18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5852160" y="1645920"/>
            <a:ext cx="5120640" cy="731520"/>
          </a:xfrm>
        </p:spPr>
        <p:txBody>
          <a:bodyPr anchor="b">
            <a:normAutofit/>
          </a:bodyPr>
          <a:lstStyle>
            <a:lvl1pPr marL="0" indent="0">
              <a:spcBef>
                <a:spcPts val="0"/>
              </a:spcBef>
              <a:buFontTx/>
              <a:buNone/>
              <a:defRPr lang="en-US" sz="2800" b="0" kern="1200" spc="10" baseline="0" dirty="0">
                <a:solidFill>
                  <a:schemeClr val="tx1">
                    <a:lumMod val="65000"/>
                  </a:schemeClr>
                </a:solidFill>
                <a:latin typeface="+mn-lt"/>
                <a:ea typeface="+mn-ea"/>
                <a:cs typeface="+mn-cs"/>
              </a:defRPr>
            </a:lvl1pPr>
          </a:lstStyle>
          <a:p>
            <a:pPr lvl="0"/>
            <a:r>
              <a:rPr lang="en-US"/>
              <a:t>Edit Master text styles</a:t>
            </a:r>
          </a:p>
        </p:txBody>
      </p:sp>
      <p:sp>
        <p:nvSpPr>
          <p:cNvPr id="6" name="Content Placeholder 5"/>
          <p:cNvSpPr>
            <a:spLocks noGrp="1"/>
          </p:cNvSpPr>
          <p:nvPr>
            <p:ph sz="quarter" idx="4"/>
          </p:nvPr>
        </p:nvSpPr>
        <p:spPr>
          <a:xfrm>
            <a:off x="5852160" y="2468880"/>
            <a:ext cx="5120640" cy="4114800"/>
          </a:xfrm>
        </p:spPr>
        <p:txBody>
          <a:bodyPr>
            <a:normAutofit/>
          </a:bodyPr>
          <a:lstStyle>
            <a:lvl1pPr>
              <a:defRPr sz="2400"/>
            </a:lvl1pPr>
            <a:lvl2pPr>
              <a:defRPr sz="2000"/>
            </a:lvl2pPr>
            <a:lvl3pPr>
              <a:defRPr sz="1800"/>
            </a:lvl3pPr>
            <a:lvl4pPr>
              <a:defRPr sz="1800"/>
            </a:lvl4pPr>
            <a:lvl5pPr>
              <a:defRPr sz="18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105626-C693-4D29-8946-58DA642D0CF6}" type="datetime1">
              <a:rPr lang="en-US" smtClean="0"/>
              <a:pPr/>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33192154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44C94-307F-4C79-B038-041519EB3C2A}" type="datetime1">
              <a:rPr lang="en-US" smtClean="0"/>
              <a:pPr/>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260137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71DFB-5ED5-4462-9137-AF71666017A6}" type="datetime1">
              <a:rPr lang="en-US" smtClean="0"/>
              <a:pPr/>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407682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59" y="182880"/>
            <a:ext cx="5639929" cy="1600197"/>
          </a:xfrm>
        </p:spPr>
        <p:txBody>
          <a:bodyPr anchor="t">
            <a:normAutofit/>
          </a:bodyPr>
          <a:lstStyle>
            <a:lvl1pPr>
              <a:defRPr sz="4000" b="0" baseline="0"/>
            </a:lvl1pPr>
          </a:lstStyle>
          <a:p>
            <a:r>
              <a:rPr lang="en-US" dirty="0"/>
              <a:t>Click to edit Master title style</a:t>
            </a:r>
          </a:p>
        </p:txBody>
      </p:sp>
      <p:sp>
        <p:nvSpPr>
          <p:cNvPr id="3" name="Content Placeholder 2"/>
          <p:cNvSpPr>
            <a:spLocks noGrp="1"/>
          </p:cNvSpPr>
          <p:nvPr>
            <p:ph idx="1"/>
          </p:nvPr>
        </p:nvSpPr>
        <p:spPr>
          <a:xfrm>
            <a:off x="4297680" y="182880"/>
            <a:ext cx="6858000" cy="649224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65760" y="1097280"/>
            <a:ext cx="3749040" cy="4663440"/>
          </a:xfrm>
        </p:spPr>
        <p:txBody>
          <a:bodyPr anchor="ctr">
            <a:normAutofit/>
          </a:bodyPr>
          <a:lstStyle>
            <a:lvl1pPr marL="0" indent="0">
              <a:lnSpc>
                <a:spcPct val="114000"/>
              </a:lnSpc>
              <a:spcBef>
                <a:spcPts val="800"/>
              </a:spcBef>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5D7A46-0DDF-476F-BA2C-9BD0C2AE2E02}" type="datetime1">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387880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60" y="5257800"/>
            <a:ext cx="1088136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65760" y="6189614"/>
            <a:ext cx="10881360" cy="597011"/>
          </a:xfrm>
        </p:spPr>
        <p:txBody>
          <a:bodyPr>
            <a:normAutofit/>
          </a:bodyPr>
          <a:lstStyle>
            <a:lvl1pPr marL="0" indent="0">
              <a:lnSpc>
                <a:spcPct val="100000"/>
              </a:lnSpc>
              <a:spcBef>
                <a:spcPts val="800"/>
              </a:spcBef>
              <a:buNone/>
              <a:defRPr sz="20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404EB2-A2BE-432F-BBAA-E5A110735F41}" type="datetime1">
              <a:rPr lang="en-US" smtClean="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74811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460480" y="0"/>
            <a:ext cx="731520" cy="6858000"/>
          </a:xfrm>
          <a:prstGeom prst="rect">
            <a:avLst/>
          </a:prstGeom>
          <a:gradFill>
            <a:gsLst>
              <a:gs pos="0">
                <a:schemeClr val="accent3">
                  <a:satMod val="103000"/>
                  <a:lumMod val="102000"/>
                  <a:tint val="94000"/>
                </a:schemeClr>
              </a:gs>
              <a:gs pos="37000">
                <a:schemeClr val="accent3">
                  <a:satMod val="110000"/>
                  <a:lumMod val="100000"/>
                  <a:shade val="100000"/>
                </a:schemeClr>
              </a:gs>
              <a:gs pos="100000">
                <a:schemeClr val="accent3">
                  <a:lumMod val="99000"/>
                  <a:satMod val="120000"/>
                  <a:shade val="7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65760" y="182880"/>
            <a:ext cx="10881360" cy="13255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65760" y="1645919"/>
            <a:ext cx="10881360" cy="484632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BC105626-C693-4D29-8946-58DA642D0CF6}" type="datetime1">
              <a:rPr lang="en-US" smtClean="0"/>
              <a:pPr/>
              <a:t>4/23/2018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2400">
                <a:solidFill>
                  <a:schemeClr val="bg1"/>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xmlns="" val="2937641293"/>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8.png"/><Relationship Id="rId1" Type="http://schemas.openxmlformats.org/officeDocument/2006/relationships/slideLayout" Target="../slideLayouts/slideLayout4.xml"/><Relationship Id="rId5" Type="http://schemas.microsoft.com/office/2007/relationships/hdphoto" Target="../media/hdphoto8.wdp"/><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0.png"/><Relationship Id="rId1" Type="http://schemas.openxmlformats.org/officeDocument/2006/relationships/slideLayout" Target="../slideLayouts/slideLayout8.xml"/><Relationship Id="rId5" Type="http://schemas.microsoft.com/office/2007/relationships/hdphoto" Target="../media/hdphoto10.wdp"/><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4.png"/><Relationship Id="rId1" Type="http://schemas.openxmlformats.org/officeDocument/2006/relationships/slideLayout" Target="../slideLayouts/slideLayout8.xml"/><Relationship Id="rId5" Type="http://schemas.microsoft.com/office/2007/relationships/hdphoto" Target="../media/hdphoto6.wdp"/><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microsoft.com/office/2007/relationships/hdphoto" Target="../media/hdphoto15.wdp"/><Relationship Id="rId7" Type="http://schemas.microsoft.com/office/2007/relationships/hdphoto" Target="../media/hdphoto12.wdp"/><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23.png"/><Relationship Id="rId5" Type="http://schemas.microsoft.com/office/2007/relationships/hdphoto" Target="../media/hdphoto16.wdp"/><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bestwards/FlowProg"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none" dirty="0" err="1"/>
              <a:t>SynScreen</a:t>
            </a:r>
            <a:r>
              <a:rPr lang="en-US" i="0" cap="none" dirty="0"/>
              <a:t/>
            </a:r>
            <a:br>
              <a:rPr lang="en-US" i="0" cap="none" dirty="0"/>
            </a:br>
            <a:r>
              <a:rPr lang="en-US" i="0" cap="none" dirty="0"/>
              <a:t/>
            </a:r>
            <a:br>
              <a:rPr lang="en-US" i="0" cap="none" dirty="0"/>
            </a:br>
            <a:r>
              <a:rPr lang="en-US" sz="6600" i="0" cap="none" dirty="0"/>
              <a:t>User’s guide</a:t>
            </a:r>
            <a:endParaRPr lang="en-US" i="0" cap="none" dirty="0"/>
          </a:p>
        </p:txBody>
      </p:sp>
      <p:sp>
        <p:nvSpPr>
          <p:cNvPr id="3" name="Subtitle 2"/>
          <p:cNvSpPr>
            <a:spLocks noGrp="1"/>
          </p:cNvSpPr>
          <p:nvPr>
            <p:ph type="subTitle" idx="1"/>
          </p:nvPr>
        </p:nvSpPr>
        <p:spPr/>
        <p:txBody>
          <a:bodyPr>
            <a:normAutofit/>
          </a:bodyPr>
          <a:lstStyle/>
          <a:p>
            <a:r>
              <a:rPr lang="en-US" dirty="0"/>
              <a:t>April 2018</a:t>
            </a:r>
          </a:p>
          <a:p>
            <a:r>
              <a:rPr lang="en-US" dirty="0"/>
              <a:t>D.R. Perez, B.S. Edwards, L.A. Sklar, A. Chigaev</a:t>
            </a:r>
          </a:p>
        </p:txBody>
      </p:sp>
      <p:sp>
        <p:nvSpPr>
          <p:cNvPr id="4" name="Slide Number Placeholder 3"/>
          <p:cNvSpPr>
            <a:spLocks noGrp="1"/>
          </p:cNvSpPr>
          <p:nvPr>
            <p:ph type="sldNum" sz="quarter" idx="12"/>
          </p:nvPr>
        </p:nvSpPr>
        <p:spPr/>
        <p:txBody>
          <a:bodyPr>
            <a:normAutofit/>
          </a:bodyPr>
          <a:lstStyle/>
          <a:p>
            <a:fld id="{2AC27A5A-7290-4DE1-BA94-4BE8A8E57DCF}" type="slidenum">
              <a:rPr lang="en-US" smtClean="0"/>
              <a:pPr/>
              <a:t>1</a:t>
            </a:fld>
            <a:endParaRPr lang="en-US" dirty="0"/>
          </a:p>
        </p:txBody>
      </p:sp>
    </p:spTree>
    <p:extLst>
      <p:ext uri="{BB962C8B-B14F-4D97-AF65-F5344CB8AC3E}">
        <p14:creationId xmlns:p14="http://schemas.microsoft.com/office/powerpoint/2010/main" xmlns="" val="308179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130E0-A0C6-4100-98EC-056DAF5DBDF2}"/>
              </a:ext>
            </a:extLst>
          </p:cNvPr>
          <p:cNvSpPr>
            <a:spLocks noGrp="1"/>
          </p:cNvSpPr>
          <p:nvPr>
            <p:ph type="title"/>
          </p:nvPr>
        </p:nvSpPr>
        <p:spPr/>
        <p:txBody>
          <a:bodyPr/>
          <a:lstStyle/>
          <a:p>
            <a:r>
              <a:rPr lang="en-US" dirty="0" err="1"/>
              <a:t>SynScreen</a:t>
            </a:r>
            <a:r>
              <a:rPr lang="en-US" dirty="0"/>
              <a:t> Installation (6/7)</a:t>
            </a:r>
          </a:p>
        </p:txBody>
      </p:sp>
      <p:sp>
        <p:nvSpPr>
          <p:cNvPr id="4" name="Slide Number Placeholder 3">
            <a:extLst>
              <a:ext uri="{FF2B5EF4-FFF2-40B4-BE49-F238E27FC236}">
                <a16:creationId xmlns:a16="http://schemas.microsoft.com/office/drawing/2014/main" xmlns="" id="{4AD7AABE-485B-4C84-875A-673ECDD22378}"/>
              </a:ext>
            </a:extLst>
          </p:cNvPr>
          <p:cNvSpPr>
            <a:spLocks noGrp="1"/>
          </p:cNvSpPr>
          <p:nvPr>
            <p:ph type="sldNum" sz="quarter" idx="12"/>
          </p:nvPr>
        </p:nvSpPr>
        <p:spPr/>
        <p:txBody>
          <a:bodyPr>
            <a:normAutofit/>
          </a:bodyPr>
          <a:lstStyle/>
          <a:p>
            <a:fld id="{2AC27A5A-7290-4DE1-BA94-4BE8A8E57DCF}" type="slidenum">
              <a:rPr lang="en-US" smtClean="0"/>
              <a:pPr/>
              <a:t>10</a:t>
            </a:fld>
            <a:endParaRPr lang="en-US" dirty="0"/>
          </a:p>
        </p:txBody>
      </p:sp>
      <p:sp>
        <p:nvSpPr>
          <p:cNvPr id="3" name="Content Placeholder 2"/>
          <p:cNvSpPr>
            <a:spLocks noGrp="1"/>
          </p:cNvSpPr>
          <p:nvPr>
            <p:ph idx="1"/>
          </p:nvPr>
        </p:nvSpPr>
        <p:spPr>
          <a:xfrm>
            <a:off x="365760" y="1092761"/>
            <a:ext cx="10881360" cy="961814"/>
          </a:xfrm>
        </p:spPr>
        <p:txBody>
          <a:bodyPr/>
          <a:lstStyle/>
          <a:p>
            <a:r>
              <a:rPr lang="en-US" dirty="0"/>
              <a:t>Agree to the MATBLAB Runtime license agreement</a:t>
            </a:r>
          </a:p>
        </p:txBody>
      </p:sp>
      <p:pic>
        <p:nvPicPr>
          <p:cNvPr id="6" name="Content Placeholder 8">
            <a:extLst>
              <a:ext uri="{FF2B5EF4-FFF2-40B4-BE49-F238E27FC236}">
                <a16:creationId xmlns:a16="http://schemas.microsoft.com/office/drawing/2014/main" xmlns="" id="{86C60C1B-9F4B-4CE7-9A4B-1E83D2261C93}"/>
              </a:ext>
            </a:extLst>
          </p:cNvPr>
          <p:cNvPicPr>
            <a:picLocks noChangeAspect="1"/>
          </p:cNvPicPr>
          <p:nvPr/>
        </p:nvPicPr>
        <p:blipFill>
          <a:blip r:embed="rId2"/>
          <a:stretch>
            <a:fillRect/>
          </a:stretch>
        </p:blipFill>
        <p:spPr>
          <a:xfrm>
            <a:off x="2322548" y="2453322"/>
            <a:ext cx="6606540" cy="4015740"/>
          </a:xfrm>
          <a:prstGeom prst="rect">
            <a:avLst/>
          </a:prstGeom>
        </p:spPr>
      </p:pic>
    </p:spTree>
    <p:extLst>
      <p:ext uri="{BB962C8B-B14F-4D97-AF65-F5344CB8AC3E}">
        <p14:creationId xmlns:p14="http://schemas.microsoft.com/office/powerpoint/2010/main" xmlns="" val="263823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130E0-A0C6-4100-98EC-056DAF5DBDF2}"/>
              </a:ext>
            </a:extLst>
          </p:cNvPr>
          <p:cNvSpPr>
            <a:spLocks noGrp="1"/>
          </p:cNvSpPr>
          <p:nvPr>
            <p:ph type="title"/>
          </p:nvPr>
        </p:nvSpPr>
        <p:spPr/>
        <p:txBody>
          <a:bodyPr/>
          <a:lstStyle/>
          <a:p>
            <a:r>
              <a:rPr lang="en-US" dirty="0" err="1"/>
              <a:t>SynScreen</a:t>
            </a:r>
            <a:r>
              <a:rPr lang="en-US" dirty="0"/>
              <a:t> Installation (7/7)</a:t>
            </a:r>
          </a:p>
        </p:txBody>
      </p:sp>
      <p:sp>
        <p:nvSpPr>
          <p:cNvPr id="4" name="Slide Number Placeholder 3">
            <a:extLst>
              <a:ext uri="{FF2B5EF4-FFF2-40B4-BE49-F238E27FC236}">
                <a16:creationId xmlns:a16="http://schemas.microsoft.com/office/drawing/2014/main" xmlns="" id="{4AD7AABE-485B-4C84-875A-673ECDD22378}"/>
              </a:ext>
            </a:extLst>
          </p:cNvPr>
          <p:cNvSpPr>
            <a:spLocks noGrp="1"/>
          </p:cNvSpPr>
          <p:nvPr>
            <p:ph type="sldNum" sz="quarter" idx="12"/>
          </p:nvPr>
        </p:nvSpPr>
        <p:spPr/>
        <p:txBody>
          <a:bodyPr>
            <a:normAutofit/>
          </a:bodyPr>
          <a:lstStyle/>
          <a:p>
            <a:fld id="{2AC27A5A-7290-4DE1-BA94-4BE8A8E57DCF}" type="slidenum">
              <a:rPr lang="en-US" smtClean="0"/>
              <a:pPr/>
              <a:t>11</a:t>
            </a:fld>
            <a:endParaRPr lang="en-US" dirty="0"/>
          </a:p>
        </p:txBody>
      </p:sp>
      <p:sp>
        <p:nvSpPr>
          <p:cNvPr id="3" name="Content Placeholder 2"/>
          <p:cNvSpPr>
            <a:spLocks noGrp="1"/>
          </p:cNvSpPr>
          <p:nvPr>
            <p:ph idx="1"/>
          </p:nvPr>
        </p:nvSpPr>
        <p:spPr>
          <a:xfrm>
            <a:off x="365760" y="1092761"/>
            <a:ext cx="10881360" cy="961814"/>
          </a:xfrm>
        </p:spPr>
        <p:txBody>
          <a:bodyPr/>
          <a:lstStyle/>
          <a:p>
            <a:r>
              <a:rPr lang="en-US" dirty="0"/>
              <a:t>Confirm all steps and installation will begin</a:t>
            </a:r>
          </a:p>
          <a:p>
            <a:pPr lvl="1"/>
            <a:r>
              <a:rPr lang="en-US" dirty="0"/>
              <a:t>Note: This may take several minutes</a:t>
            </a:r>
          </a:p>
        </p:txBody>
      </p:sp>
      <p:pic>
        <p:nvPicPr>
          <p:cNvPr id="5" name="Content Placeholder 6">
            <a:extLst>
              <a:ext uri="{FF2B5EF4-FFF2-40B4-BE49-F238E27FC236}">
                <a16:creationId xmlns:a16="http://schemas.microsoft.com/office/drawing/2014/main" xmlns="" id="{A6CF36A0-6C4F-4FD6-9D1D-058EA6F48A0A}"/>
              </a:ext>
            </a:extLst>
          </p:cNvPr>
          <p:cNvPicPr>
            <a:picLocks noChangeAspect="1"/>
          </p:cNvPicPr>
          <p:nvPr/>
        </p:nvPicPr>
        <p:blipFill>
          <a:blip r:embed="rId2"/>
          <a:stretch>
            <a:fillRect/>
          </a:stretch>
        </p:blipFill>
        <p:spPr>
          <a:xfrm>
            <a:off x="106115" y="2964456"/>
            <a:ext cx="5367814" cy="3262789"/>
          </a:xfrm>
          <a:prstGeom prst="rect">
            <a:avLst/>
          </a:prstGeom>
        </p:spPr>
      </p:pic>
      <p:pic>
        <p:nvPicPr>
          <p:cNvPr id="6" name="Content Placeholder 5">
            <a:extLst>
              <a:ext uri="{FF2B5EF4-FFF2-40B4-BE49-F238E27FC236}">
                <a16:creationId xmlns:a16="http://schemas.microsoft.com/office/drawing/2014/main" xmlns="" id="{F54BE3A8-031F-4795-8F71-A7039011142E}"/>
              </a:ext>
            </a:extLst>
          </p:cNvPr>
          <p:cNvPicPr>
            <a:picLocks noChangeAspect="1"/>
          </p:cNvPicPr>
          <p:nvPr/>
        </p:nvPicPr>
        <p:blipFill>
          <a:blip r:embed="rId3"/>
          <a:stretch>
            <a:fillRect/>
          </a:stretch>
        </p:blipFill>
        <p:spPr>
          <a:xfrm>
            <a:off x="5806440" y="2959934"/>
            <a:ext cx="5367814" cy="3262789"/>
          </a:xfrm>
          <a:prstGeom prst="rect">
            <a:avLst/>
          </a:prstGeom>
        </p:spPr>
      </p:pic>
    </p:spTree>
    <p:extLst>
      <p:ext uri="{BB962C8B-B14F-4D97-AF65-F5344CB8AC3E}">
        <p14:creationId xmlns:p14="http://schemas.microsoft.com/office/powerpoint/2010/main" xmlns="" val="151654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 of Data (1/4)</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210756" y="182880"/>
                <a:ext cx="7473244" cy="6492240"/>
              </a:xfrm>
            </p:spPr>
            <p:txBody>
              <a:bodyPr>
                <a:normAutofit/>
              </a:bodyPr>
              <a:lstStyle/>
              <a:p>
                <a:pPr>
                  <a:lnSpc>
                    <a:spcPct val="85000"/>
                  </a:lnSpc>
                </a:pPr>
                <a:r>
                  <a:rPr lang="en-US" sz="2400" dirty="0"/>
                  <a:t>The data from experimental responses (fraction affected; fa) should be normalized compared to control responses and range 0-100% or 0-1.</a:t>
                </a:r>
              </a:p>
              <a:p>
                <a:pPr lvl="1">
                  <a:lnSpc>
                    <a:spcPct val="85000"/>
                  </a:lnSpc>
                </a:pPr>
                <a:r>
                  <a:rPr lang="en-US" sz="2200" dirty="0"/>
                  <a:t>Negative control should equal minimum response (e.g., 0% cytotoxicity) and positive control should equal maximal response:</a:t>
                </a:r>
              </a:p>
              <a:p>
                <a:pPr lvl="2">
                  <a:lnSpc>
                    <a:spcPct val="85000"/>
                  </a:lnSpc>
                  <a:spcBef>
                    <a:spcPts val="900"/>
                  </a:spcBef>
                </a:pPr>
                <a:r>
                  <a:rPr lang="en-US" dirty="0"/>
                  <a:t>Normalized fa = </a:t>
                </a:r>
                <a14:m>
                  <m:oMath xmlns:m="http://schemas.openxmlformats.org/officeDocument/2006/math">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𝐷𝑅𝑈𝐺𝑋𝑓𝑎</m:t>
                            </m:r>
                            <m:r>
                              <a:rPr lang="en-US" b="0" i="1" smtClean="0">
                                <a:latin typeface="Cambria Math" panose="02040503050406030204" pitchFamily="18" charset="0"/>
                              </a:rPr>
                              <m:t> −</m:t>
                            </m:r>
                            <m:r>
                              <a:rPr lang="en-US" b="0" i="1" smtClean="0">
                                <a:latin typeface="Cambria Math" panose="02040503050406030204" pitchFamily="18" charset="0"/>
                              </a:rPr>
                              <m:t>𝑛𝑐𝑡𝑟𝑙𝑓𝑎</m:t>
                            </m:r>
                          </m:num>
                          <m:den>
                            <m:r>
                              <a:rPr lang="en-US" b="0" i="1" smtClean="0">
                                <a:latin typeface="Cambria Math" panose="02040503050406030204" pitchFamily="18" charset="0"/>
                              </a:rPr>
                              <m:t>𝑝𝑐𝑡𝑟𝑙𝑓𝑎</m:t>
                            </m:r>
                            <m:r>
                              <a:rPr lang="en-US" b="0" i="1" smtClean="0">
                                <a:latin typeface="Cambria Math" panose="02040503050406030204" pitchFamily="18" charset="0"/>
                              </a:rPr>
                              <m:t> −</m:t>
                            </m:r>
                            <m:r>
                              <a:rPr lang="en-US" b="0" i="1" smtClean="0">
                                <a:latin typeface="Cambria Math" panose="02040503050406030204" pitchFamily="18" charset="0"/>
                              </a:rPr>
                              <m:t>𝑛𝑐𝑡𝑟𝑙𝑓𝑎</m:t>
                            </m:r>
                          </m:den>
                        </m:f>
                      </m:e>
                    </m:box>
                  </m:oMath>
                </a14:m>
                <a:endParaRPr lang="en-US" dirty="0"/>
              </a:p>
              <a:p>
                <a:pPr lvl="1">
                  <a:lnSpc>
                    <a:spcPct val="85000"/>
                  </a:lnSpc>
                </a:pPr>
                <a:r>
                  <a:rPr lang="en-US" sz="2200" dirty="0"/>
                  <a:t>If the assay measures inhibitory responses, then:</a:t>
                </a:r>
              </a:p>
              <a:p>
                <a:pPr lvl="2">
                  <a:lnSpc>
                    <a:spcPct val="85000"/>
                  </a:lnSpc>
                  <a:spcBef>
                    <a:spcPts val="900"/>
                  </a:spcBef>
                </a:pPr>
                <a:r>
                  <a:rPr lang="en-US" dirty="0"/>
                  <a:t>Normalized fa = 1 - </a:t>
                </a:r>
                <a14:m>
                  <m:oMath xmlns:m="http://schemas.openxmlformats.org/officeDocument/2006/math">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𝐷𝑅𝑈𝐺𝑋𝑓𝑎</m:t>
                            </m:r>
                            <m:r>
                              <a:rPr lang="en-US" i="1">
                                <a:latin typeface="Cambria Math" panose="02040503050406030204" pitchFamily="18" charset="0"/>
                              </a:rPr>
                              <m:t> −</m:t>
                            </m:r>
                            <m:r>
                              <a:rPr lang="en-US" i="1">
                                <a:latin typeface="Cambria Math" panose="02040503050406030204" pitchFamily="18" charset="0"/>
                              </a:rPr>
                              <m:t>𝑛𝑐𝑡𝑟𝑙𝑓𝑎</m:t>
                            </m:r>
                          </m:num>
                          <m:den>
                            <m:r>
                              <a:rPr lang="en-US" i="1">
                                <a:latin typeface="Cambria Math" panose="02040503050406030204" pitchFamily="18" charset="0"/>
                              </a:rPr>
                              <m:t>𝑝𝑐𝑡𝑟𝑙𝑓𝑎</m:t>
                            </m:r>
                            <m:r>
                              <a:rPr lang="en-US" i="1">
                                <a:latin typeface="Cambria Math" panose="02040503050406030204" pitchFamily="18" charset="0"/>
                              </a:rPr>
                              <m:t> −</m:t>
                            </m:r>
                            <m:r>
                              <a:rPr lang="en-US" i="1">
                                <a:latin typeface="Cambria Math" panose="02040503050406030204" pitchFamily="18" charset="0"/>
                              </a:rPr>
                              <m:t>𝑛𝑐𝑡𝑟𝑙𝑓𝑎</m:t>
                            </m:r>
                          </m:den>
                        </m:f>
                      </m:e>
                    </m:box>
                  </m:oMath>
                </a14:m>
                <a:endParaRPr lang="en-US" sz="1800" dirty="0"/>
              </a:p>
              <a:p>
                <a:pPr>
                  <a:lnSpc>
                    <a:spcPct val="85000"/>
                  </a:lnSpc>
                </a:pPr>
                <a:r>
                  <a:rPr lang="en-US" sz="2400" dirty="0"/>
                  <a:t>Currently, </a:t>
                </a:r>
                <a:r>
                  <a:rPr lang="en-US" sz="2400" dirty="0" err="1"/>
                  <a:t>SynScreen</a:t>
                </a:r>
                <a:r>
                  <a:rPr lang="en-US" sz="2400" dirty="0"/>
                  <a:t> recodes normalized responses &lt; 0 to “0” prior to curve fitting.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210756" y="182880"/>
                <a:ext cx="7473244" cy="6492240"/>
              </a:xfrm>
              <a:blipFill>
                <a:blip r:embed="rId2"/>
                <a:stretch>
                  <a:fillRect l="-653"/>
                </a:stretch>
              </a:blipFill>
            </p:spPr>
            <p:txBody>
              <a:bodyPr/>
              <a:lstStyle/>
              <a:p>
                <a:r>
                  <a:rPr lang="en-US">
                    <a:noFill/>
                  </a:rPr>
                  <a:t> </a:t>
                </a:r>
              </a:p>
            </p:txBody>
          </p:sp>
        </mc:Fallback>
      </mc:AlternateContent>
      <p:sp>
        <p:nvSpPr>
          <p:cNvPr id="4" name="Text Placeholder 3"/>
          <p:cNvSpPr>
            <a:spLocks noGrp="1"/>
          </p:cNvSpPr>
          <p:nvPr>
            <p:ph type="body" sz="half" idx="2"/>
          </p:nvPr>
        </p:nvSpPr>
        <p:spPr/>
        <p:txBody>
          <a:bodyPr anchor="b">
            <a:normAutofit/>
          </a:bodyPr>
          <a:lstStyle/>
          <a:p>
            <a:r>
              <a:rPr lang="en-US" i="1" dirty="0"/>
              <a:t>Sample data are provided in zip files.</a:t>
            </a:r>
            <a:endParaRPr lang="en-US" sz="1800" i="1" dirty="0"/>
          </a:p>
        </p:txBody>
      </p:sp>
      <p:sp>
        <p:nvSpPr>
          <p:cNvPr id="5" name="Slide Number Placeholder 4"/>
          <p:cNvSpPr>
            <a:spLocks noGrp="1"/>
          </p:cNvSpPr>
          <p:nvPr>
            <p:ph type="sldNum" sz="quarter" idx="12"/>
          </p:nvPr>
        </p:nvSpPr>
        <p:spPr/>
        <p:txBody>
          <a:bodyPr>
            <a:normAutofit/>
          </a:bodyPr>
          <a:lstStyle/>
          <a:p>
            <a:fld id="{2AC27A5A-7290-4DE1-BA94-4BE8A8E57DCF}" type="slidenum">
              <a:rPr lang="en-US" smtClean="0"/>
              <a:pPr/>
              <a:t>12</a:t>
            </a:fld>
            <a:endParaRPr lang="en-US" dirty="0"/>
          </a:p>
        </p:txBody>
      </p:sp>
      <p:sp>
        <p:nvSpPr>
          <p:cNvPr id="6" name="TextBox 5"/>
          <p:cNvSpPr txBox="1"/>
          <p:nvPr/>
        </p:nvSpPr>
        <p:spPr>
          <a:xfrm>
            <a:off x="651511" y="5920740"/>
            <a:ext cx="10412730" cy="646331"/>
          </a:xfrm>
          <a:prstGeom prst="rect">
            <a:avLst/>
          </a:prstGeom>
          <a:noFill/>
          <a:ln>
            <a:solidFill>
              <a:schemeClr val="tx1"/>
            </a:solidFill>
          </a:ln>
        </p:spPr>
        <p:txBody>
          <a:bodyPr wrap="square" rtlCol="0">
            <a:spAutoFit/>
          </a:bodyPr>
          <a:lstStyle/>
          <a:p>
            <a:r>
              <a:rPr lang="en-US" dirty="0"/>
              <a:t>If  you want the normalized range to include responses that are &lt; 0 using standard normalization equations above, then determine the minimum observed response and substitute this for </a:t>
            </a:r>
            <a:r>
              <a:rPr lang="en-US" dirty="0" err="1"/>
              <a:t>ncntrlfa</a:t>
            </a:r>
            <a:r>
              <a:rPr lang="en-US" dirty="0"/>
              <a:t> in the equations above</a:t>
            </a:r>
          </a:p>
        </p:txBody>
      </p:sp>
    </p:spTree>
    <p:extLst>
      <p:ext uri="{BB962C8B-B14F-4D97-AF65-F5344CB8AC3E}">
        <p14:creationId xmlns:p14="http://schemas.microsoft.com/office/powerpoint/2010/main" xmlns="" val="95692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 of Data (2/4)</a:t>
            </a:r>
          </a:p>
        </p:txBody>
      </p:sp>
      <p:sp>
        <p:nvSpPr>
          <p:cNvPr id="3" name="Content Placeholder 2"/>
          <p:cNvSpPr>
            <a:spLocks noGrp="1"/>
          </p:cNvSpPr>
          <p:nvPr>
            <p:ph idx="1"/>
          </p:nvPr>
        </p:nvSpPr>
        <p:spPr>
          <a:xfrm>
            <a:off x="365759" y="1645919"/>
            <a:ext cx="8439573" cy="4846320"/>
          </a:xfrm>
        </p:spPr>
        <p:txBody>
          <a:bodyPr>
            <a:normAutofit/>
          </a:bodyPr>
          <a:lstStyle/>
          <a:p>
            <a:r>
              <a:rPr lang="en-US" dirty="0"/>
              <a:t>The data should be annotated into 4 columns:</a:t>
            </a:r>
          </a:p>
          <a:p>
            <a:pPr lvl="1"/>
            <a:r>
              <a:rPr lang="en-US" dirty="0"/>
              <a:t>Name of compound or drug pair</a:t>
            </a:r>
          </a:p>
          <a:p>
            <a:pPr lvl="2" defTabSz="274320"/>
            <a:r>
              <a:rPr lang="en-US" sz="2200" dirty="0"/>
              <a:t>For combinations, the annotation is Drug1+Drug2</a:t>
            </a:r>
          </a:p>
          <a:p>
            <a:pPr lvl="3" defTabSz="274320"/>
            <a:r>
              <a:rPr lang="en-US" dirty="0"/>
              <a:t>The “+” is necessary for the software to determine that there is a combination</a:t>
            </a:r>
          </a:p>
          <a:p>
            <a:pPr lvl="2"/>
            <a:r>
              <a:rPr lang="en-US" sz="2200" dirty="0"/>
              <a:t>The nomenclature must be consistent for drugs used alone and in combination.</a:t>
            </a:r>
          </a:p>
          <a:p>
            <a:pPr lvl="1"/>
            <a:r>
              <a:rPr lang="en-US" dirty="0"/>
              <a:t>Concentration of Drug1, in </a:t>
            </a:r>
            <a:r>
              <a:rPr lang="en-US" dirty="0" err="1"/>
              <a:t>micromolar</a:t>
            </a:r>
            <a:r>
              <a:rPr lang="en-US" dirty="0"/>
              <a:t> (</a:t>
            </a:r>
            <a:r>
              <a:rPr lang="en-US" dirty="0" err="1"/>
              <a:t>uM</a:t>
            </a:r>
            <a:r>
              <a:rPr lang="en-US" dirty="0"/>
              <a:t>) units</a:t>
            </a:r>
          </a:p>
          <a:p>
            <a:pPr lvl="1"/>
            <a:r>
              <a:rPr lang="en-US" dirty="0"/>
              <a:t>Concentration of Drug2,  in </a:t>
            </a:r>
            <a:r>
              <a:rPr lang="en-US" dirty="0" err="1"/>
              <a:t>micromolar</a:t>
            </a:r>
            <a:r>
              <a:rPr lang="en-US" dirty="0"/>
              <a:t> (</a:t>
            </a:r>
            <a:r>
              <a:rPr lang="en-US" dirty="0" err="1"/>
              <a:t>uM</a:t>
            </a:r>
            <a:r>
              <a:rPr lang="en-US" dirty="0"/>
              <a:t>) units</a:t>
            </a:r>
          </a:p>
          <a:p>
            <a:pPr lvl="1"/>
            <a:r>
              <a:rPr lang="en-US" dirty="0"/>
              <a:t>Normalized response</a:t>
            </a:r>
          </a:p>
          <a:p>
            <a:r>
              <a:rPr lang="en-US" dirty="0"/>
              <a:t>There should not be spaces between characters in the annotations.</a:t>
            </a:r>
          </a:p>
          <a:p>
            <a:pPr marL="0" indent="0">
              <a:buNone/>
            </a:pPr>
            <a:endParaRPr lang="en-US" sz="2400" i="1" dirty="0"/>
          </a:p>
          <a:p>
            <a:endParaRPr lang="en-US" dirty="0"/>
          </a:p>
        </p:txBody>
      </p:sp>
      <p:sp>
        <p:nvSpPr>
          <p:cNvPr id="5" name="Slide Number Placeholder 4"/>
          <p:cNvSpPr>
            <a:spLocks noGrp="1"/>
          </p:cNvSpPr>
          <p:nvPr>
            <p:ph type="sldNum" sz="quarter" idx="12"/>
          </p:nvPr>
        </p:nvSpPr>
        <p:spPr/>
        <p:txBody>
          <a:bodyPr>
            <a:normAutofit/>
          </a:bodyPr>
          <a:lstStyle/>
          <a:p>
            <a:fld id="{2AC27A5A-7290-4DE1-BA94-4BE8A8E57DCF}" type="slidenum">
              <a:rPr lang="en-US" smtClean="0"/>
              <a:pPr/>
              <a:t>13</a:t>
            </a:fld>
            <a:endParaRPr lang="en-US" dirty="0"/>
          </a:p>
        </p:txBody>
      </p:sp>
      <p:pic>
        <p:nvPicPr>
          <p:cNvPr id="6" name="Picture 5"/>
          <p:cNvPicPr>
            <a:picLocks noChangeAspect="1"/>
          </p:cNvPicPr>
          <p:nvPr/>
        </p:nvPicPr>
        <p:blipFill>
          <a:blip r:embed="rId2"/>
          <a:stretch>
            <a:fillRect/>
          </a:stretch>
        </p:blipFill>
        <p:spPr>
          <a:xfrm>
            <a:off x="8921573" y="45720"/>
            <a:ext cx="2400136" cy="6766560"/>
          </a:xfrm>
          <a:prstGeom prst="rect">
            <a:avLst/>
          </a:prstGeom>
          <a:ln w="19050">
            <a:solidFill>
              <a:schemeClr val="tx1"/>
            </a:solidFill>
          </a:ln>
        </p:spPr>
      </p:pic>
    </p:spTree>
    <p:extLst>
      <p:ext uri="{BB962C8B-B14F-4D97-AF65-F5344CB8AC3E}">
        <p14:creationId xmlns:p14="http://schemas.microsoft.com/office/powerpoint/2010/main" xmlns="" val="334431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 of Data (3/4)</a:t>
            </a:r>
          </a:p>
        </p:txBody>
      </p:sp>
      <p:sp>
        <p:nvSpPr>
          <p:cNvPr id="3" name="Content Placeholder 2"/>
          <p:cNvSpPr>
            <a:spLocks noGrp="1"/>
          </p:cNvSpPr>
          <p:nvPr>
            <p:ph idx="1"/>
          </p:nvPr>
        </p:nvSpPr>
        <p:spPr/>
        <p:txBody>
          <a:bodyPr anchor="t">
            <a:normAutofit/>
          </a:bodyPr>
          <a:lstStyle/>
          <a:p>
            <a:pPr>
              <a:lnSpc>
                <a:spcPct val="85000"/>
              </a:lnSpc>
            </a:pPr>
            <a:r>
              <a:rPr lang="en-US" dirty="0"/>
              <a:t>Data from one or multiple experiments may be incorporated into the file.</a:t>
            </a:r>
          </a:p>
          <a:p>
            <a:pPr lvl="1">
              <a:lnSpc>
                <a:spcPct val="85000"/>
              </a:lnSpc>
              <a:spcBef>
                <a:spcPts val="900"/>
              </a:spcBef>
            </a:pPr>
            <a:r>
              <a:rPr lang="en-US" dirty="0" err="1"/>
              <a:t>SynScreen</a:t>
            </a:r>
            <a:r>
              <a:rPr lang="en-US" dirty="0"/>
              <a:t> can analyze data from replicates.</a:t>
            </a:r>
          </a:p>
          <a:p>
            <a:pPr lvl="2">
              <a:lnSpc>
                <a:spcPct val="85000"/>
              </a:lnSpc>
              <a:spcBef>
                <a:spcPts val="900"/>
              </a:spcBef>
            </a:pPr>
            <a:r>
              <a:rPr lang="en-US" sz="2200" dirty="0"/>
              <a:t>For single agents, the dose responses are averaged.</a:t>
            </a:r>
          </a:p>
          <a:p>
            <a:pPr lvl="2">
              <a:lnSpc>
                <a:spcPct val="85000"/>
              </a:lnSpc>
              <a:spcBef>
                <a:spcPts val="900"/>
              </a:spcBef>
            </a:pPr>
            <a:r>
              <a:rPr lang="en-US" sz="2200" dirty="0"/>
              <a:t>For combinations, the software has the option to process and display the individual data points or the means from replicates.</a:t>
            </a:r>
          </a:p>
          <a:p>
            <a:pPr lvl="2">
              <a:lnSpc>
                <a:spcPct val="85000"/>
              </a:lnSpc>
              <a:spcBef>
                <a:spcPts val="900"/>
              </a:spcBef>
            </a:pPr>
            <a:r>
              <a:rPr lang="en-US" sz="2200" dirty="0"/>
              <a:t>Example file 1 contains data from one replicate of a high-throughput screen of 25 drug pairs. </a:t>
            </a:r>
          </a:p>
          <a:p>
            <a:pPr lvl="2">
              <a:lnSpc>
                <a:spcPct val="85000"/>
              </a:lnSpc>
              <a:spcBef>
                <a:spcPts val="900"/>
              </a:spcBef>
            </a:pPr>
            <a:r>
              <a:rPr lang="en-US" sz="2200" dirty="0"/>
              <a:t>Example file 2 contains data from four replicates of a 25 drug pair screen.</a:t>
            </a:r>
          </a:p>
          <a:p>
            <a:pPr marL="868680" lvl="2" indent="0">
              <a:buNone/>
            </a:pPr>
            <a:endParaRPr lang="en-US" dirty="0"/>
          </a:p>
        </p:txBody>
      </p:sp>
      <p:sp>
        <p:nvSpPr>
          <p:cNvPr id="5" name="Slide Number Placeholder 4"/>
          <p:cNvSpPr>
            <a:spLocks noGrp="1"/>
          </p:cNvSpPr>
          <p:nvPr>
            <p:ph type="sldNum" sz="quarter" idx="12"/>
          </p:nvPr>
        </p:nvSpPr>
        <p:spPr/>
        <p:txBody>
          <a:bodyPr>
            <a:normAutofit/>
          </a:bodyPr>
          <a:lstStyle/>
          <a:p>
            <a:fld id="{2AC27A5A-7290-4DE1-BA94-4BE8A8E57DCF}" type="slidenum">
              <a:rPr lang="en-US" smtClean="0"/>
              <a:pPr/>
              <a:t>14</a:t>
            </a:fld>
            <a:endParaRPr lang="en-US" dirty="0"/>
          </a:p>
        </p:txBody>
      </p:sp>
    </p:spTree>
    <p:extLst>
      <p:ext uri="{BB962C8B-B14F-4D97-AF65-F5344CB8AC3E}">
        <p14:creationId xmlns:p14="http://schemas.microsoft.com/office/powerpoint/2010/main" xmlns="" val="235629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 of Data (4/4)</a:t>
            </a:r>
          </a:p>
        </p:txBody>
      </p:sp>
      <p:sp>
        <p:nvSpPr>
          <p:cNvPr id="3" name="Content Placeholder 2"/>
          <p:cNvSpPr>
            <a:spLocks noGrp="1"/>
          </p:cNvSpPr>
          <p:nvPr>
            <p:ph idx="1"/>
          </p:nvPr>
        </p:nvSpPr>
        <p:spPr>
          <a:xfrm>
            <a:off x="275448" y="1645919"/>
            <a:ext cx="11148908" cy="4846320"/>
          </a:xfrm>
        </p:spPr>
        <p:txBody>
          <a:bodyPr>
            <a:normAutofit/>
          </a:bodyPr>
          <a:lstStyle/>
          <a:p>
            <a:r>
              <a:rPr lang="en-US" dirty="0"/>
              <a:t>Save the annotated, normalized data into one of the following file formats:</a:t>
            </a:r>
          </a:p>
          <a:p>
            <a:pPr lvl="1"/>
            <a:r>
              <a:rPr lang="en-US" dirty="0"/>
              <a:t>.</a:t>
            </a:r>
            <a:r>
              <a:rPr lang="en-US" dirty="0" err="1"/>
              <a:t>xlsx</a:t>
            </a:r>
            <a:endParaRPr lang="en-US" dirty="0"/>
          </a:p>
          <a:p>
            <a:pPr lvl="1"/>
            <a:r>
              <a:rPr lang="en-US" dirty="0"/>
              <a:t>.</a:t>
            </a:r>
            <a:r>
              <a:rPr lang="en-US" dirty="0" err="1"/>
              <a:t>xls</a:t>
            </a:r>
            <a:endParaRPr lang="en-US" dirty="0"/>
          </a:p>
          <a:p>
            <a:pPr>
              <a:lnSpc>
                <a:spcPct val="85000"/>
              </a:lnSpc>
            </a:pPr>
            <a:r>
              <a:rPr lang="en-US" dirty="0"/>
              <a:t>Take note of the data range in the file to be imported. This will be needed in the </a:t>
            </a:r>
            <a:r>
              <a:rPr lang="en-US" dirty="0" err="1"/>
              <a:t>SynScreen</a:t>
            </a:r>
            <a:r>
              <a:rPr lang="en-US" dirty="0"/>
              <a:t> interface.</a:t>
            </a:r>
          </a:p>
          <a:p>
            <a:pPr lvl="1"/>
            <a:r>
              <a:rPr lang="en-US" dirty="0"/>
              <a:t>For the example1  data file, the range of data for import is: A1:D1876.</a:t>
            </a:r>
          </a:p>
          <a:p>
            <a:pPr lvl="1"/>
            <a:r>
              <a:rPr lang="en-US" dirty="0"/>
              <a:t>The imported data must be continuous. </a:t>
            </a:r>
            <a:r>
              <a:rPr lang="en-US" dirty="0" err="1"/>
              <a:t>SynScreen</a:t>
            </a:r>
            <a:r>
              <a:rPr lang="en-US" dirty="0"/>
              <a:t> cannot discern spreadsheets with row gaps.</a:t>
            </a:r>
          </a:p>
          <a:p>
            <a:pPr marL="411480" lvl="1" indent="0">
              <a:buNone/>
            </a:pPr>
            <a:endParaRPr lang="en-US" dirty="0"/>
          </a:p>
        </p:txBody>
      </p:sp>
      <p:sp>
        <p:nvSpPr>
          <p:cNvPr id="5" name="Slide Number Placeholder 4"/>
          <p:cNvSpPr>
            <a:spLocks noGrp="1"/>
          </p:cNvSpPr>
          <p:nvPr>
            <p:ph type="sldNum" sz="quarter" idx="12"/>
          </p:nvPr>
        </p:nvSpPr>
        <p:spPr/>
        <p:txBody>
          <a:bodyPr>
            <a:normAutofit/>
          </a:bodyPr>
          <a:lstStyle/>
          <a:p>
            <a:fld id="{2AC27A5A-7290-4DE1-BA94-4BE8A8E57DCF}" type="slidenum">
              <a:rPr lang="en-US" smtClean="0"/>
              <a:pPr/>
              <a:t>15</a:t>
            </a:fld>
            <a:endParaRPr lang="en-US" dirty="0"/>
          </a:p>
        </p:txBody>
      </p:sp>
    </p:spTree>
    <p:extLst>
      <p:ext uri="{BB962C8B-B14F-4D97-AF65-F5344CB8AC3E}">
        <p14:creationId xmlns:p14="http://schemas.microsoft.com/office/powerpoint/2010/main" xmlns="" val="323963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F34D6C-E0E6-47CE-BDA9-DD560C38FE04}"/>
              </a:ext>
            </a:extLst>
          </p:cNvPr>
          <p:cNvSpPr>
            <a:spLocks noGrp="1"/>
          </p:cNvSpPr>
          <p:nvPr>
            <p:ph type="title"/>
          </p:nvPr>
        </p:nvSpPr>
        <p:spPr>
          <a:xfrm>
            <a:off x="365760" y="182880"/>
            <a:ext cx="6396284" cy="1600197"/>
          </a:xfrm>
        </p:spPr>
        <p:txBody>
          <a:bodyPr/>
          <a:lstStyle/>
          <a:p>
            <a:r>
              <a:rPr lang="en-US" dirty="0"/>
              <a:t>Using </a:t>
            </a:r>
            <a:r>
              <a:rPr lang="en-US" dirty="0" err="1"/>
              <a:t>SynScreen</a:t>
            </a:r>
            <a:r>
              <a:rPr lang="en-US" dirty="0"/>
              <a:t> (</a:t>
            </a:r>
            <a:r>
              <a:rPr lang="en-US" dirty="0" smtClean="0"/>
              <a:t>1/13)</a:t>
            </a:r>
            <a:endParaRPr lang="en-US" dirty="0"/>
          </a:p>
        </p:txBody>
      </p:sp>
      <p:pic>
        <p:nvPicPr>
          <p:cNvPr id="4" name="Content Placeholder 3">
            <a:extLst>
              <a:ext uri="{FF2B5EF4-FFF2-40B4-BE49-F238E27FC236}">
                <a16:creationId xmlns:a16="http://schemas.microsoft.com/office/drawing/2014/main" xmlns="" id="{97F1E578-A14C-44E9-BCB9-B59A24C0CA75}"/>
              </a:ext>
            </a:extLst>
          </p:cNvPr>
          <p:cNvPicPr>
            <a:picLocks noGrp="1" noChangeAspect="1"/>
          </p:cNvPicPr>
          <p:nvPr>
            <p:ph idx="1"/>
          </p:nvPr>
        </p:nvPicPr>
        <p:blipFill>
          <a:blip r:embed="rId2">
            <a:extLst>
              <a:ext uri="{BEBA8EAE-BF5A-486C-A8C5-ECC9F3942E4B}">
                <a14:imgProps xmlns:a14="http://schemas.microsoft.com/office/drawing/2010/main" xmlns="">
                  <a14:imgLayer r:embed="rId3">
                    <a14:imgEffect>
                      <a14:brightnessContrast contrast="-40000"/>
                    </a14:imgEffect>
                  </a14:imgLayer>
                </a14:imgProps>
              </a:ext>
            </a:extLst>
          </a:blip>
          <a:stretch>
            <a:fillRect/>
          </a:stretch>
        </p:blipFill>
        <p:spPr>
          <a:xfrm>
            <a:off x="4297363" y="969066"/>
            <a:ext cx="6858000" cy="4919869"/>
          </a:xfrm>
          <a:prstGeom prst="rect">
            <a:avLst/>
          </a:prstGeom>
        </p:spPr>
      </p:pic>
      <p:sp>
        <p:nvSpPr>
          <p:cNvPr id="8" name="Text Placeholder 7"/>
          <p:cNvSpPr>
            <a:spLocks noGrp="1"/>
          </p:cNvSpPr>
          <p:nvPr>
            <p:ph type="body" sz="half" idx="2"/>
          </p:nvPr>
        </p:nvSpPr>
        <p:spPr>
          <a:xfrm>
            <a:off x="365760" y="1153725"/>
            <a:ext cx="3749040" cy="4663440"/>
          </a:xfrm>
        </p:spPr>
        <p:txBody>
          <a:bodyPr anchor="ctr">
            <a:normAutofit/>
          </a:bodyPr>
          <a:lstStyle/>
          <a:p>
            <a:r>
              <a:rPr lang="en-US" sz="2800" dirty="0"/>
              <a:t>This is the </a:t>
            </a:r>
            <a:r>
              <a:rPr lang="en-US" sz="2800" dirty="0" err="1"/>
              <a:t>SynScreen</a:t>
            </a:r>
            <a:r>
              <a:rPr lang="en-US" sz="2800" dirty="0"/>
              <a:t> interface upon opening the program.</a:t>
            </a:r>
          </a:p>
          <a:p>
            <a:endParaRPr lang="en-US" dirty="0"/>
          </a:p>
          <a:p>
            <a:r>
              <a:rPr lang="en-US" sz="2400" i="1" dirty="0"/>
              <a:t>Note:</a:t>
            </a:r>
            <a:r>
              <a:rPr lang="en-US" sz="2400" dirty="0"/>
              <a:t>  The PC display settings may need to be set to 100% in order to see the entire interface.</a:t>
            </a:r>
            <a:endParaRPr lang="en-US" sz="2400" i="1" dirty="0"/>
          </a:p>
        </p:txBody>
      </p:sp>
      <p:sp>
        <p:nvSpPr>
          <p:cNvPr id="5" name="Slide Number Placeholder 4">
            <a:extLst>
              <a:ext uri="{FF2B5EF4-FFF2-40B4-BE49-F238E27FC236}">
                <a16:creationId xmlns:a16="http://schemas.microsoft.com/office/drawing/2014/main" xmlns="" id="{3543FFCD-4B15-4DA0-B791-82F2E70E6111}"/>
              </a:ext>
            </a:extLst>
          </p:cNvPr>
          <p:cNvSpPr>
            <a:spLocks noGrp="1"/>
          </p:cNvSpPr>
          <p:nvPr>
            <p:ph type="sldNum" sz="quarter" idx="12"/>
          </p:nvPr>
        </p:nvSpPr>
        <p:spPr/>
        <p:txBody>
          <a:bodyPr>
            <a:normAutofit/>
          </a:bodyPr>
          <a:lstStyle/>
          <a:p>
            <a:fld id="{2AC27A5A-7290-4DE1-BA94-4BE8A8E57DCF}" type="slidenum">
              <a:rPr lang="en-US" smtClean="0"/>
              <a:pPr/>
              <a:t>16</a:t>
            </a:fld>
            <a:endParaRPr lang="en-US" dirty="0"/>
          </a:p>
        </p:txBody>
      </p:sp>
    </p:spTree>
    <p:extLst>
      <p:ext uri="{BB962C8B-B14F-4D97-AF65-F5344CB8AC3E}">
        <p14:creationId xmlns:p14="http://schemas.microsoft.com/office/powerpoint/2010/main" xmlns="" val="11467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59" y="182880"/>
            <a:ext cx="7954151" cy="1600197"/>
          </a:xfrm>
        </p:spPr>
        <p:txBody>
          <a:bodyPr/>
          <a:lstStyle/>
          <a:p>
            <a:r>
              <a:rPr lang="en-US" dirty="0"/>
              <a:t>Using </a:t>
            </a:r>
            <a:r>
              <a:rPr lang="en-US" dirty="0" err="1"/>
              <a:t>SynScreen</a:t>
            </a:r>
            <a:r>
              <a:rPr lang="en-US" dirty="0"/>
              <a:t> (</a:t>
            </a:r>
            <a:r>
              <a:rPr lang="en-US" dirty="0" smtClean="0"/>
              <a:t>2/13)</a:t>
            </a:r>
            <a:endParaRPr lang="en-US" dirty="0"/>
          </a:p>
        </p:txBody>
      </p:sp>
      <p:pic>
        <p:nvPicPr>
          <p:cNvPr id="5" name="Content Placeholder 4">
            <a:extLst>
              <a:ext uri="{FF2B5EF4-FFF2-40B4-BE49-F238E27FC236}">
                <a16:creationId xmlns:a16="http://schemas.microsoft.com/office/drawing/2014/main" xmlns="" id="{639980E1-BE8A-4965-B335-CD7E301A59E8}"/>
              </a:ext>
            </a:extLst>
          </p:cNvPr>
          <p:cNvPicPr>
            <a:picLocks noGrp="1" noChangeAspect="1"/>
          </p:cNvPicPr>
          <p:nvPr>
            <p:ph idx="1"/>
          </p:nvPr>
        </p:nvPicPr>
        <p:blipFill>
          <a:blip r:embed="rId2">
            <a:extLst>
              <a:ext uri="{BEBA8EAE-BF5A-486C-A8C5-ECC9F3942E4B}">
                <a14:imgProps xmlns:a14="http://schemas.microsoft.com/office/drawing/2010/main" xmlns="">
                  <a14:imgLayer r:embed="rId3">
                    <a14:imgEffect>
                      <a14:brightnessContrast contrast="-40000"/>
                    </a14:imgEffect>
                  </a14:imgLayer>
                </a14:imgProps>
              </a:ext>
            </a:extLst>
          </a:blip>
          <a:stretch>
            <a:fillRect/>
          </a:stretch>
        </p:blipFill>
        <p:spPr>
          <a:xfrm>
            <a:off x="4297363" y="1499646"/>
            <a:ext cx="6858000" cy="4919869"/>
          </a:xfrm>
          <a:prstGeom prst="rect">
            <a:avLst/>
          </a:prstGeom>
        </p:spPr>
      </p:pic>
      <p:sp>
        <p:nvSpPr>
          <p:cNvPr id="6" name="Text Placeholder 5"/>
          <p:cNvSpPr>
            <a:spLocks noGrp="1"/>
          </p:cNvSpPr>
          <p:nvPr>
            <p:ph type="body" sz="half" idx="2"/>
          </p:nvPr>
        </p:nvSpPr>
        <p:spPr>
          <a:xfrm>
            <a:off x="365760" y="1187592"/>
            <a:ext cx="3749040" cy="4663440"/>
          </a:xfrm>
        </p:spPr>
        <p:txBody>
          <a:bodyPr/>
          <a:lstStyle/>
          <a:p>
            <a:pPr>
              <a:lnSpc>
                <a:spcPct val="85000"/>
              </a:lnSpc>
            </a:pPr>
            <a:r>
              <a:rPr lang="en-US" dirty="0"/>
              <a:t>1. Enter the data range of the data file into the interface</a:t>
            </a:r>
          </a:p>
          <a:p>
            <a:endParaRPr lang="en-US" dirty="0"/>
          </a:p>
          <a:p>
            <a:r>
              <a:rPr lang="en-US" dirty="0"/>
              <a:t>2. Click “</a:t>
            </a:r>
            <a:r>
              <a:rPr lang="en-US" dirty="0" err="1"/>
              <a:t>OpenExcelFile</a:t>
            </a:r>
            <a:r>
              <a:rPr lang="en-US" dirty="0"/>
              <a:t>”</a:t>
            </a:r>
          </a:p>
        </p:txBody>
      </p:sp>
      <p:sp>
        <p:nvSpPr>
          <p:cNvPr id="4" name="Slide Number Placeholder 3">
            <a:extLst>
              <a:ext uri="{FF2B5EF4-FFF2-40B4-BE49-F238E27FC236}">
                <a16:creationId xmlns:a16="http://schemas.microsoft.com/office/drawing/2014/main" xmlns="" id="{E3E04B9A-7562-4FA9-80AE-B346B176BFFB}"/>
              </a:ext>
            </a:extLst>
          </p:cNvPr>
          <p:cNvSpPr>
            <a:spLocks noGrp="1"/>
          </p:cNvSpPr>
          <p:nvPr>
            <p:ph type="sldNum" sz="quarter" idx="12"/>
          </p:nvPr>
        </p:nvSpPr>
        <p:spPr/>
        <p:txBody>
          <a:bodyPr>
            <a:normAutofit/>
          </a:bodyPr>
          <a:lstStyle/>
          <a:p>
            <a:fld id="{2AC27A5A-7290-4DE1-BA94-4BE8A8E57DCF}" type="slidenum">
              <a:rPr lang="en-US" smtClean="0"/>
              <a:pPr/>
              <a:t>17</a:t>
            </a:fld>
            <a:endParaRPr lang="en-US" dirty="0"/>
          </a:p>
        </p:txBody>
      </p:sp>
      <p:sp>
        <p:nvSpPr>
          <p:cNvPr id="7" name="Rectangle 6"/>
          <p:cNvSpPr/>
          <p:nvPr/>
        </p:nvSpPr>
        <p:spPr>
          <a:xfrm>
            <a:off x="5305496" y="1660250"/>
            <a:ext cx="822960" cy="365760"/>
          </a:xfrm>
          <a:prstGeom prst="rect">
            <a:avLst/>
          </a:prstGeom>
          <a:noFill/>
          <a:ln w="4445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587153" y="1057184"/>
            <a:ext cx="274320" cy="510258"/>
          </a:xfrm>
          <a:prstGeom prst="downArrow">
            <a:avLst/>
          </a:prstGeom>
          <a:solidFill>
            <a:srgbClr val="33CC33"/>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9" name="Rectangle 8"/>
          <p:cNvSpPr/>
          <p:nvPr/>
        </p:nvSpPr>
        <p:spPr>
          <a:xfrm>
            <a:off x="4532205" y="1733627"/>
            <a:ext cx="640080" cy="274320"/>
          </a:xfrm>
          <a:prstGeom prst="rect">
            <a:avLst/>
          </a:prstGeom>
          <a:noFill/>
          <a:ln w="44450">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715085" y="1057184"/>
            <a:ext cx="274320" cy="510258"/>
          </a:xfrm>
          <a:prstGeom prst="downArrow">
            <a:avLst/>
          </a:prstGeom>
          <a:solidFill>
            <a:srgbClr val="33CC33"/>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xmlns="" val="297185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F7D380-C4F6-4C2C-82A0-3A86E0B9664E}"/>
              </a:ext>
            </a:extLst>
          </p:cNvPr>
          <p:cNvSpPr>
            <a:spLocks noGrp="1"/>
          </p:cNvSpPr>
          <p:nvPr>
            <p:ph type="title"/>
          </p:nvPr>
        </p:nvSpPr>
        <p:spPr/>
        <p:txBody>
          <a:bodyPr/>
          <a:lstStyle/>
          <a:p>
            <a:r>
              <a:rPr lang="en-US" dirty="0"/>
              <a:t>Using </a:t>
            </a:r>
            <a:r>
              <a:rPr lang="en-US" dirty="0" err="1"/>
              <a:t>SynScreen</a:t>
            </a:r>
            <a:r>
              <a:rPr lang="en-US" dirty="0"/>
              <a:t> (</a:t>
            </a:r>
            <a:r>
              <a:rPr lang="en-US" dirty="0" smtClean="0"/>
              <a:t>3/13)</a:t>
            </a:r>
            <a:endParaRPr lang="en-US" dirty="0"/>
          </a:p>
        </p:txBody>
      </p:sp>
      <p:pic>
        <p:nvPicPr>
          <p:cNvPr id="5" name="Content Placeholder 4">
            <a:extLst>
              <a:ext uri="{FF2B5EF4-FFF2-40B4-BE49-F238E27FC236}">
                <a16:creationId xmlns:a16="http://schemas.microsoft.com/office/drawing/2014/main" xmlns="" id="{B1862EFA-4688-4973-8F25-5A32804C3058}"/>
              </a:ext>
            </a:extLst>
          </p:cNvPr>
          <p:cNvPicPr>
            <a:picLocks noGrp="1" noChangeAspect="1"/>
          </p:cNvPicPr>
          <p:nvPr>
            <p:ph idx="1"/>
          </p:nvPr>
        </p:nvPicPr>
        <p:blipFill rotWithShape="1">
          <a:blip r:embed="rId2">
            <a:extLst>
              <a:ext uri="{BEBA8EAE-BF5A-486C-A8C5-ECC9F3942E4B}">
                <a14:imgProps xmlns:a14="http://schemas.microsoft.com/office/drawing/2010/main" xmlns="">
                  <a14:imgLayer r:embed="rId3">
                    <a14:imgEffect>
                      <a14:brightnessContrast contrast="-40000"/>
                    </a14:imgEffect>
                  </a14:imgLayer>
                </a14:imgProps>
              </a:ext>
            </a:extLst>
          </a:blip>
          <a:srcRect t="3478"/>
          <a:stretch/>
        </p:blipFill>
        <p:spPr>
          <a:xfrm>
            <a:off x="4297363" y="1140178"/>
            <a:ext cx="6858000" cy="4748757"/>
          </a:xfrm>
          <a:prstGeom prst="rect">
            <a:avLst/>
          </a:prstGeom>
        </p:spPr>
      </p:pic>
      <p:sp>
        <p:nvSpPr>
          <p:cNvPr id="3" name="Text Placeholder 2"/>
          <p:cNvSpPr>
            <a:spLocks noGrp="1"/>
          </p:cNvSpPr>
          <p:nvPr>
            <p:ph type="body" sz="half" idx="2"/>
          </p:nvPr>
        </p:nvSpPr>
        <p:spPr>
          <a:xfrm>
            <a:off x="219002" y="1097280"/>
            <a:ext cx="3890153" cy="4663440"/>
          </a:xfrm>
        </p:spPr>
        <p:txBody>
          <a:bodyPr/>
          <a:lstStyle/>
          <a:p>
            <a:pPr>
              <a:lnSpc>
                <a:spcPct val="85000"/>
              </a:lnSpc>
              <a:spcBef>
                <a:spcPts val="0"/>
              </a:spcBef>
              <a:spcAft>
                <a:spcPts val="0"/>
              </a:spcAft>
            </a:pPr>
            <a:r>
              <a:rPr lang="en-US" dirty="0"/>
              <a:t>Once the data file has been successfully imported, </a:t>
            </a:r>
            <a:r>
              <a:rPr lang="en-US" dirty="0" err="1"/>
              <a:t>SynScreen</a:t>
            </a:r>
            <a:r>
              <a:rPr lang="en-US" dirty="0"/>
              <a:t> automatically provides a preliminary assessment of the dose response fits for the single agents on the top right of the interface. </a:t>
            </a:r>
          </a:p>
        </p:txBody>
      </p:sp>
      <p:sp>
        <p:nvSpPr>
          <p:cNvPr id="4" name="Slide Number Placeholder 3">
            <a:extLst>
              <a:ext uri="{FF2B5EF4-FFF2-40B4-BE49-F238E27FC236}">
                <a16:creationId xmlns:a16="http://schemas.microsoft.com/office/drawing/2014/main" xmlns="" id="{5181BEFB-FBDB-4119-A817-A06AE3A0C1BF}"/>
              </a:ext>
            </a:extLst>
          </p:cNvPr>
          <p:cNvSpPr>
            <a:spLocks noGrp="1"/>
          </p:cNvSpPr>
          <p:nvPr>
            <p:ph type="sldNum" sz="quarter" idx="12"/>
          </p:nvPr>
        </p:nvSpPr>
        <p:spPr/>
        <p:txBody>
          <a:bodyPr>
            <a:normAutofit/>
          </a:bodyPr>
          <a:lstStyle/>
          <a:p>
            <a:fld id="{2AC27A5A-7290-4DE1-BA94-4BE8A8E57DCF}" type="slidenum">
              <a:rPr lang="en-US" smtClean="0"/>
              <a:pPr/>
              <a:t>18</a:t>
            </a:fld>
            <a:endParaRPr lang="en-US" dirty="0"/>
          </a:p>
        </p:txBody>
      </p:sp>
      <p:sp>
        <p:nvSpPr>
          <p:cNvPr id="6" name="Rectangle 5"/>
          <p:cNvSpPr/>
          <p:nvPr/>
        </p:nvSpPr>
        <p:spPr>
          <a:xfrm>
            <a:off x="6129867" y="1119858"/>
            <a:ext cx="4937760" cy="2194560"/>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7756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F3466-AFF8-4CBF-BDDB-0DBD78D142AF}"/>
              </a:ext>
            </a:extLst>
          </p:cNvPr>
          <p:cNvSpPr>
            <a:spLocks noGrp="1"/>
          </p:cNvSpPr>
          <p:nvPr>
            <p:ph type="title"/>
          </p:nvPr>
        </p:nvSpPr>
        <p:spPr/>
        <p:txBody>
          <a:bodyPr/>
          <a:lstStyle/>
          <a:p>
            <a:r>
              <a:rPr lang="en-US" dirty="0"/>
              <a:t>Using </a:t>
            </a:r>
            <a:r>
              <a:rPr lang="en-US" dirty="0" err="1"/>
              <a:t>SynScreen</a:t>
            </a:r>
            <a:r>
              <a:rPr lang="en-US" dirty="0"/>
              <a:t> (</a:t>
            </a:r>
            <a:r>
              <a:rPr lang="en-US" dirty="0" smtClean="0"/>
              <a:t>4/13)</a:t>
            </a:r>
            <a:endParaRPr lang="en-US" dirty="0"/>
          </a:p>
        </p:txBody>
      </p:sp>
      <p:pic>
        <p:nvPicPr>
          <p:cNvPr id="5" name="Content Placeholder 4">
            <a:extLst>
              <a:ext uri="{FF2B5EF4-FFF2-40B4-BE49-F238E27FC236}">
                <a16:creationId xmlns:a16="http://schemas.microsoft.com/office/drawing/2014/main" xmlns="" id="{D6E3CFEF-3FBB-4D32-916C-6367EF9708A5}"/>
              </a:ext>
            </a:extLst>
          </p:cNvPr>
          <p:cNvPicPr>
            <a:picLocks noGrp="1" noChangeAspect="1"/>
          </p:cNvPicPr>
          <p:nvPr>
            <p:ph idx="1"/>
          </p:nvPr>
        </p:nvPicPr>
        <p:blipFill rotWithShape="1">
          <a:blip r:embed="rId2">
            <a:extLst>
              <a:ext uri="{BEBA8EAE-BF5A-486C-A8C5-ECC9F3942E4B}">
                <a14:imgProps xmlns:a14="http://schemas.microsoft.com/office/drawing/2010/main" xmlns="">
                  <a14:imgLayer r:embed="rId3">
                    <a14:imgEffect>
                      <a14:brightnessContrast contrast="-40000"/>
                    </a14:imgEffect>
                  </a14:imgLayer>
                </a14:imgProps>
              </a:ext>
            </a:extLst>
          </a:blip>
          <a:srcRect t="3249"/>
          <a:stretch/>
        </p:blipFill>
        <p:spPr>
          <a:xfrm>
            <a:off x="4511854" y="1478844"/>
            <a:ext cx="6858000" cy="4760050"/>
          </a:xfrm>
          <a:prstGeom prst="rect">
            <a:avLst/>
          </a:prstGeom>
        </p:spPr>
      </p:pic>
      <p:sp>
        <p:nvSpPr>
          <p:cNvPr id="3" name="Text Placeholder 2"/>
          <p:cNvSpPr>
            <a:spLocks noGrp="1"/>
          </p:cNvSpPr>
          <p:nvPr>
            <p:ph type="body" sz="half" idx="2"/>
          </p:nvPr>
        </p:nvSpPr>
        <p:spPr>
          <a:xfrm>
            <a:off x="365760" y="1503682"/>
            <a:ext cx="3749040" cy="4663440"/>
          </a:xfrm>
        </p:spPr>
        <p:txBody>
          <a:bodyPr/>
          <a:lstStyle/>
          <a:p>
            <a:pPr>
              <a:lnSpc>
                <a:spcPct val="85000"/>
              </a:lnSpc>
            </a:pPr>
            <a:r>
              <a:rPr lang="en-US" dirty="0"/>
              <a:t>Use the “Single Compound” dropdown menu to select individual agents and see the dose response fit on the bottom left of the interface.</a:t>
            </a:r>
          </a:p>
        </p:txBody>
      </p:sp>
      <p:sp>
        <p:nvSpPr>
          <p:cNvPr id="4" name="Slide Number Placeholder 3">
            <a:extLst>
              <a:ext uri="{FF2B5EF4-FFF2-40B4-BE49-F238E27FC236}">
                <a16:creationId xmlns:a16="http://schemas.microsoft.com/office/drawing/2014/main" xmlns="" id="{50CF2DF0-B15B-49D7-BA43-4BCF29077F56}"/>
              </a:ext>
            </a:extLst>
          </p:cNvPr>
          <p:cNvSpPr>
            <a:spLocks noGrp="1"/>
          </p:cNvSpPr>
          <p:nvPr>
            <p:ph type="sldNum" sz="quarter" idx="12"/>
          </p:nvPr>
        </p:nvSpPr>
        <p:spPr/>
        <p:txBody>
          <a:bodyPr>
            <a:normAutofit/>
          </a:bodyPr>
          <a:lstStyle/>
          <a:p>
            <a:fld id="{2AC27A5A-7290-4DE1-BA94-4BE8A8E57DCF}" type="slidenum">
              <a:rPr lang="en-US" smtClean="0"/>
              <a:pPr/>
              <a:t>19</a:t>
            </a:fld>
            <a:endParaRPr lang="en-US" dirty="0"/>
          </a:p>
        </p:txBody>
      </p:sp>
      <p:sp>
        <p:nvSpPr>
          <p:cNvPr id="6" name="Rectangle 5"/>
          <p:cNvSpPr/>
          <p:nvPr/>
        </p:nvSpPr>
        <p:spPr>
          <a:xfrm>
            <a:off x="4730045" y="1839522"/>
            <a:ext cx="640080" cy="1188720"/>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20000">
            <a:off x="5159022" y="3115732"/>
            <a:ext cx="259644" cy="1016000"/>
          </a:xfrm>
          <a:prstGeom prst="down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2596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97668393"/>
              </p:ext>
            </p:extLst>
          </p:nvPr>
        </p:nvGraphicFramePr>
        <p:xfrm>
          <a:off x="1968147" y="1759126"/>
          <a:ext cx="6882342" cy="2590800"/>
        </p:xfrm>
        <a:graphic>
          <a:graphicData uri="http://schemas.openxmlformats.org/drawingml/2006/table">
            <a:tbl>
              <a:tblPr firstCol="1" bandRow="1">
                <a:tableStyleId>{8799B23B-EC83-4686-B30A-512413B5E67A}</a:tableStyleId>
              </a:tblPr>
              <a:tblGrid>
                <a:gridCol w="5418176">
                  <a:extLst>
                    <a:ext uri="{9D8B030D-6E8A-4147-A177-3AD203B41FA5}">
                      <a16:colId xmlns:a16="http://schemas.microsoft.com/office/drawing/2014/main" xmlns="" val="2451928781"/>
                    </a:ext>
                  </a:extLst>
                </a:gridCol>
                <a:gridCol w="1464166">
                  <a:extLst>
                    <a:ext uri="{9D8B030D-6E8A-4147-A177-3AD203B41FA5}">
                      <a16:colId xmlns:a16="http://schemas.microsoft.com/office/drawing/2014/main" xmlns="" val="3932102434"/>
                    </a:ext>
                  </a:extLst>
                </a:gridCol>
              </a:tblGrid>
              <a:tr h="370840">
                <a:tc>
                  <a:txBody>
                    <a:bodyPr/>
                    <a:lstStyle/>
                    <a:p>
                      <a:r>
                        <a:rPr lang="en-US" sz="2800" dirty="0"/>
                        <a:t>1. Access to </a:t>
                      </a:r>
                      <a:r>
                        <a:rPr lang="en-US" sz="2800" dirty="0" err="1"/>
                        <a:t>SynScreen</a:t>
                      </a:r>
                      <a:r>
                        <a:rPr lang="en-US" sz="2800" dirty="0"/>
                        <a:t> installation files</a:t>
                      </a:r>
                    </a:p>
                  </a:txBody>
                  <a:tcPr/>
                </a:tc>
                <a:tc>
                  <a:txBody>
                    <a:bodyPr/>
                    <a:lstStyle/>
                    <a:p>
                      <a:pPr algn="r"/>
                      <a:r>
                        <a:rPr lang="en-US" sz="2800" dirty="0"/>
                        <a:t>4</a:t>
                      </a:r>
                    </a:p>
                  </a:txBody>
                  <a:tcPr/>
                </a:tc>
                <a:extLst>
                  <a:ext uri="{0D108BD9-81ED-4DB2-BD59-A6C34878D82A}">
                    <a16:rowId xmlns:a16="http://schemas.microsoft.com/office/drawing/2014/main" xmlns="" val="1492064210"/>
                  </a:ext>
                </a:extLst>
              </a:tr>
              <a:tr h="370840">
                <a:tc>
                  <a:txBody>
                    <a:bodyPr/>
                    <a:lstStyle/>
                    <a:p>
                      <a:r>
                        <a:rPr lang="en-US" sz="2800" dirty="0"/>
                        <a:t>2. </a:t>
                      </a:r>
                      <a:r>
                        <a:rPr lang="en-US" sz="2800" dirty="0" err="1"/>
                        <a:t>SynScreen</a:t>
                      </a:r>
                      <a:r>
                        <a:rPr lang="en-US" sz="2800" dirty="0"/>
                        <a:t> Installation</a:t>
                      </a:r>
                    </a:p>
                  </a:txBody>
                  <a:tcPr/>
                </a:tc>
                <a:tc>
                  <a:txBody>
                    <a:bodyPr/>
                    <a:lstStyle/>
                    <a:p>
                      <a:pPr algn="r"/>
                      <a:r>
                        <a:rPr lang="en-US" sz="2800" dirty="0"/>
                        <a:t>5-11</a:t>
                      </a:r>
                    </a:p>
                  </a:txBody>
                  <a:tcPr/>
                </a:tc>
                <a:extLst>
                  <a:ext uri="{0D108BD9-81ED-4DB2-BD59-A6C34878D82A}">
                    <a16:rowId xmlns:a16="http://schemas.microsoft.com/office/drawing/2014/main" xmlns="" val="2649622819"/>
                  </a:ext>
                </a:extLst>
              </a:tr>
              <a:tr h="370840">
                <a:tc>
                  <a:txBody>
                    <a:bodyPr/>
                    <a:lstStyle/>
                    <a:p>
                      <a:r>
                        <a:rPr lang="en-US" sz="2800" dirty="0"/>
                        <a:t>3. Preparation</a:t>
                      </a:r>
                      <a:r>
                        <a:rPr lang="en-US" sz="2800" baseline="0" dirty="0"/>
                        <a:t> of Data</a:t>
                      </a:r>
                      <a:endParaRPr lang="en-US" sz="2800" dirty="0"/>
                    </a:p>
                  </a:txBody>
                  <a:tcPr/>
                </a:tc>
                <a:tc>
                  <a:txBody>
                    <a:bodyPr/>
                    <a:lstStyle/>
                    <a:p>
                      <a:pPr algn="r"/>
                      <a:r>
                        <a:rPr lang="en-US" sz="2800" dirty="0"/>
                        <a:t>12-15</a:t>
                      </a:r>
                    </a:p>
                  </a:txBody>
                  <a:tcPr/>
                </a:tc>
                <a:extLst>
                  <a:ext uri="{0D108BD9-81ED-4DB2-BD59-A6C34878D82A}">
                    <a16:rowId xmlns:a16="http://schemas.microsoft.com/office/drawing/2014/main" xmlns="" val="1212990801"/>
                  </a:ext>
                </a:extLst>
              </a:tr>
              <a:tr h="370840">
                <a:tc>
                  <a:txBody>
                    <a:bodyPr/>
                    <a:lstStyle/>
                    <a:p>
                      <a:r>
                        <a:rPr lang="en-US" sz="2800" dirty="0"/>
                        <a:t>4. Using </a:t>
                      </a:r>
                      <a:r>
                        <a:rPr lang="en-US" sz="2800" dirty="0" err="1"/>
                        <a:t>SynScreen</a:t>
                      </a:r>
                      <a:endParaRPr lang="en-US" sz="2800" dirty="0"/>
                    </a:p>
                  </a:txBody>
                  <a:tcPr/>
                </a:tc>
                <a:tc>
                  <a:txBody>
                    <a:bodyPr/>
                    <a:lstStyle/>
                    <a:p>
                      <a:pPr algn="r"/>
                      <a:r>
                        <a:rPr lang="en-US" sz="2800" dirty="0" smtClean="0"/>
                        <a:t>16-28</a:t>
                      </a:r>
                      <a:endParaRPr lang="en-US" sz="2800" dirty="0"/>
                    </a:p>
                  </a:txBody>
                  <a:tcPr/>
                </a:tc>
                <a:extLst>
                  <a:ext uri="{0D108BD9-81ED-4DB2-BD59-A6C34878D82A}">
                    <a16:rowId xmlns:a16="http://schemas.microsoft.com/office/drawing/2014/main" xmlns="" val="2955150325"/>
                  </a:ext>
                </a:extLst>
              </a:tr>
              <a:tr h="370840">
                <a:tc>
                  <a:txBody>
                    <a:bodyPr/>
                    <a:lstStyle/>
                    <a:p>
                      <a:r>
                        <a:rPr lang="en-US" sz="2800" dirty="0"/>
                        <a:t>5. </a:t>
                      </a:r>
                      <a:r>
                        <a:rPr lang="en-US" sz="2800" dirty="0" err="1"/>
                        <a:t>SynScreen</a:t>
                      </a:r>
                      <a:r>
                        <a:rPr lang="en-US" sz="2800" dirty="0"/>
                        <a:t> Data Output</a:t>
                      </a:r>
                    </a:p>
                  </a:txBody>
                  <a:tcPr/>
                </a:tc>
                <a:tc>
                  <a:txBody>
                    <a:bodyPr/>
                    <a:lstStyle/>
                    <a:p>
                      <a:pPr algn="r"/>
                      <a:r>
                        <a:rPr lang="en-US" sz="2800" dirty="0" smtClean="0"/>
                        <a:t>29-32</a:t>
                      </a:r>
                      <a:endParaRPr lang="en-US" sz="2800" dirty="0"/>
                    </a:p>
                  </a:txBody>
                  <a:tcPr/>
                </a:tc>
                <a:extLst>
                  <a:ext uri="{0D108BD9-81ED-4DB2-BD59-A6C34878D82A}">
                    <a16:rowId xmlns:a16="http://schemas.microsoft.com/office/drawing/2014/main" xmlns="" val="4137691214"/>
                  </a:ext>
                </a:extLst>
              </a:tr>
            </a:tbl>
          </a:graphicData>
        </a:graphic>
      </p:graphicFrame>
      <p:sp>
        <p:nvSpPr>
          <p:cNvPr id="4" name="Slide Number Placeholder 3"/>
          <p:cNvSpPr>
            <a:spLocks noGrp="1"/>
          </p:cNvSpPr>
          <p:nvPr>
            <p:ph type="sldNum" sz="quarter" idx="12"/>
          </p:nvPr>
        </p:nvSpPr>
        <p:spPr/>
        <p:txBody>
          <a:bodyPr>
            <a:normAutofit/>
          </a:bodyPr>
          <a:lstStyle/>
          <a:p>
            <a:fld id="{2AC27A5A-7290-4DE1-BA94-4BE8A8E57DCF}" type="slidenum">
              <a:rPr lang="en-US" smtClean="0"/>
              <a:pPr/>
              <a:t>2</a:t>
            </a:fld>
            <a:endParaRPr lang="en-US" dirty="0"/>
          </a:p>
        </p:txBody>
      </p:sp>
    </p:spTree>
    <p:extLst>
      <p:ext uri="{BB962C8B-B14F-4D97-AF65-F5344CB8AC3E}">
        <p14:creationId xmlns:p14="http://schemas.microsoft.com/office/powerpoint/2010/main" xmlns="" val="223057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7324312-C6B8-4489-8659-C7D80300873C}"/>
              </a:ext>
            </a:extLst>
          </p:cNvPr>
          <p:cNvSpPr>
            <a:spLocks noGrp="1"/>
          </p:cNvSpPr>
          <p:nvPr>
            <p:ph type="title"/>
          </p:nvPr>
        </p:nvSpPr>
        <p:spPr/>
        <p:txBody>
          <a:bodyPr/>
          <a:lstStyle/>
          <a:p>
            <a:r>
              <a:rPr lang="en-US" dirty="0"/>
              <a:t>Using </a:t>
            </a:r>
            <a:r>
              <a:rPr lang="en-US" dirty="0" err="1"/>
              <a:t>SynScreen</a:t>
            </a:r>
            <a:r>
              <a:rPr lang="en-US" dirty="0"/>
              <a:t> (</a:t>
            </a:r>
            <a:r>
              <a:rPr lang="en-US" dirty="0" smtClean="0"/>
              <a:t>5/13)</a:t>
            </a:r>
            <a:endParaRPr lang="en-US" dirty="0"/>
          </a:p>
        </p:txBody>
      </p:sp>
      <p:pic>
        <p:nvPicPr>
          <p:cNvPr id="8" name="Content Placeholder 7">
            <a:extLst>
              <a:ext uri="{FF2B5EF4-FFF2-40B4-BE49-F238E27FC236}">
                <a16:creationId xmlns:a16="http://schemas.microsoft.com/office/drawing/2014/main" xmlns="" id="{3819D8C7-111D-4725-9747-EE430936A8BE}"/>
              </a:ext>
            </a:extLst>
          </p:cNvPr>
          <p:cNvPicPr>
            <a:picLocks noGrp="1" noChangeAspect="1"/>
          </p:cNvPicPr>
          <p:nvPr>
            <p:ph sz="half" idx="1"/>
          </p:nvPr>
        </p:nvPicPr>
        <p:blipFill>
          <a:blip r:embed="rId2">
            <a:extLst>
              <a:ext uri="{BEBA8EAE-BF5A-486C-A8C5-ECC9F3942E4B}">
                <a14:imgProps xmlns:a14="http://schemas.microsoft.com/office/drawing/2010/main" xmlns="">
                  <a14:imgLayer r:embed="rId3">
                    <a14:imgEffect>
                      <a14:brightnessContrast contrast="-40000"/>
                    </a14:imgEffect>
                  </a14:imgLayer>
                </a14:imgProps>
              </a:ext>
            </a:extLst>
          </a:blip>
          <a:stretch>
            <a:fillRect/>
          </a:stretch>
        </p:blipFill>
        <p:spPr>
          <a:xfrm>
            <a:off x="365125" y="2744819"/>
            <a:ext cx="5121275" cy="3978050"/>
          </a:xfrm>
          <a:prstGeom prst="rect">
            <a:avLst/>
          </a:prstGeom>
        </p:spPr>
      </p:pic>
      <p:pic>
        <p:nvPicPr>
          <p:cNvPr id="9" name="Content Placeholder 8">
            <a:extLst>
              <a:ext uri="{FF2B5EF4-FFF2-40B4-BE49-F238E27FC236}">
                <a16:creationId xmlns:a16="http://schemas.microsoft.com/office/drawing/2014/main" xmlns="" id="{D6CEE953-A8A4-493E-B1E1-F2B6E91ED26C}"/>
              </a:ext>
            </a:extLst>
          </p:cNvPr>
          <p:cNvPicPr>
            <a:picLocks noGrp="1" noChangeAspect="1"/>
          </p:cNvPicPr>
          <p:nvPr>
            <p:ph sz="half" idx="2"/>
          </p:nvPr>
        </p:nvPicPr>
        <p:blipFill>
          <a:blip r:embed="rId4">
            <a:extLst>
              <a:ext uri="{BEBA8EAE-BF5A-486C-A8C5-ECC9F3942E4B}">
                <a14:imgProps xmlns:a14="http://schemas.microsoft.com/office/drawing/2010/main" xmlns="">
                  <a14:imgLayer r:embed="rId5">
                    <a14:imgEffect>
                      <a14:brightnessContrast contrast="-40000"/>
                    </a14:imgEffect>
                  </a14:imgLayer>
                </a14:imgProps>
              </a:ext>
            </a:extLst>
          </a:blip>
          <a:stretch>
            <a:fillRect/>
          </a:stretch>
        </p:blipFill>
        <p:spPr>
          <a:xfrm>
            <a:off x="5851525" y="2694818"/>
            <a:ext cx="5121275" cy="4078052"/>
          </a:xfrm>
          <a:prstGeom prst="rect">
            <a:avLst/>
          </a:prstGeom>
        </p:spPr>
      </p:pic>
      <p:sp>
        <p:nvSpPr>
          <p:cNvPr id="4" name="Slide Number Placeholder 3">
            <a:extLst>
              <a:ext uri="{FF2B5EF4-FFF2-40B4-BE49-F238E27FC236}">
                <a16:creationId xmlns:a16="http://schemas.microsoft.com/office/drawing/2014/main" xmlns="" id="{E324AB99-83A5-44CD-9F59-3AD6934FE405}"/>
              </a:ext>
            </a:extLst>
          </p:cNvPr>
          <p:cNvSpPr>
            <a:spLocks noGrp="1"/>
          </p:cNvSpPr>
          <p:nvPr>
            <p:ph type="sldNum" sz="quarter" idx="12"/>
          </p:nvPr>
        </p:nvSpPr>
        <p:spPr/>
        <p:txBody>
          <a:bodyPr>
            <a:normAutofit/>
          </a:bodyPr>
          <a:lstStyle/>
          <a:p>
            <a:fld id="{2AC27A5A-7290-4DE1-BA94-4BE8A8E57DCF}" type="slidenum">
              <a:rPr lang="en-US" smtClean="0"/>
              <a:pPr/>
              <a:t>20</a:t>
            </a:fld>
            <a:endParaRPr lang="en-US" dirty="0"/>
          </a:p>
        </p:txBody>
      </p:sp>
      <p:sp>
        <p:nvSpPr>
          <p:cNvPr id="6" name="Content Placeholder 2"/>
          <p:cNvSpPr txBox="1">
            <a:spLocks/>
          </p:cNvSpPr>
          <p:nvPr/>
        </p:nvSpPr>
        <p:spPr>
          <a:xfrm>
            <a:off x="365760" y="925690"/>
            <a:ext cx="10881360" cy="1769128"/>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pPr>
            <a:r>
              <a:rPr lang="en-US" dirty="0"/>
              <a:t>To improve the fit of the individual agent dose responses, points may be excluded. Click on individual points or click and drag to select multiple adjacent points (left). Excluded points will turn into an “x” symbol (right).</a:t>
            </a:r>
          </a:p>
          <a:p>
            <a:pPr lvl="1">
              <a:lnSpc>
                <a:spcPct val="85000"/>
              </a:lnSpc>
            </a:pPr>
            <a:r>
              <a:rPr lang="en-US" dirty="0"/>
              <a:t>Clicking on a point again will un-exclude the point, turning it into an “o” symbol.</a:t>
            </a:r>
          </a:p>
        </p:txBody>
      </p:sp>
      <p:sp>
        <p:nvSpPr>
          <p:cNvPr id="2" name="Left Arrow 1"/>
          <p:cNvSpPr/>
          <p:nvPr/>
        </p:nvSpPr>
        <p:spPr>
          <a:xfrm>
            <a:off x="3243792" y="5892800"/>
            <a:ext cx="598311" cy="191911"/>
          </a:xfrm>
          <a:prstGeom prst="left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721600" y="5768622"/>
            <a:ext cx="643467" cy="587022"/>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65826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7584E-EC52-421F-A831-1E0256816E9E}"/>
              </a:ext>
            </a:extLst>
          </p:cNvPr>
          <p:cNvSpPr>
            <a:spLocks noGrp="1"/>
          </p:cNvSpPr>
          <p:nvPr>
            <p:ph type="title"/>
          </p:nvPr>
        </p:nvSpPr>
        <p:spPr/>
        <p:txBody>
          <a:bodyPr/>
          <a:lstStyle/>
          <a:p>
            <a:r>
              <a:rPr lang="en-US" dirty="0"/>
              <a:t>Using </a:t>
            </a:r>
            <a:r>
              <a:rPr lang="en-US" dirty="0" err="1"/>
              <a:t>SynScreen</a:t>
            </a:r>
            <a:r>
              <a:rPr lang="en-US" dirty="0"/>
              <a:t> (</a:t>
            </a:r>
            <a:r>
              <a:rPr lang="en-US" dirty="0" smtClean="0"/>
              <a:t>6/13)</a:t>
            </a:r>
            <a:endParaRPr lang="en-US" dirty="0"/>
          </a:p>
        </p:txBody>
      </p:sp>
      <p:pic>
        <p:nvPicPr>
          <p:cNvPr id="6" name="Content Placeholder 5">
            <a:extLst>
              <a:ext uri="{FF2B5EF4-FFF2-40B4-BE49-F238E27FC236}">
                <a16:creationId xmlns:a16="http://schemas.microsoft.com/office/drawing/2014/main" xmlns="" id="{2E74CB18-787E-42A9-8C86-6437F1949599}"/>
              </a:ext>
            </a:extLst>
          </p:cNvPr>
          <p:cNvPicPr>
            <a:picLocks noGrp="1" noChangeAspect="1"/>
          </p:cNvPicPr>
          <p:nvPr>
            <p:ph idx="1"/>
          </p:nvPr>
        </p:nvPicPr>
        <p:blipFill>
          <a:blip r:embed="rId2">
            <a:extLst>
              <a:ext uri="{BEBA8EAE-BF5A-486C-A8C5-ECC9F3942E4B}">
                <a14:imgProps xmlns:a14="http://schemas.microsoft.com/office/drawing/2010/main" xmlns="">
                  <a14:imgLayer r:embed="rId3">
                    <a14:imgEffect>
                      <a14:brightnessContrast contrast="-40000"/>
                    </a14:imgEffect>
                  </a14:imgLayer>
                </a14:imgProps>
              </a:ext>
            </a:extLst>
          </a:blip>
          <a:stretch>
            <a:fillRect/>
          </a:stretch>
        </p:blipFill>
        <p:spPr>
          <a:xfrm>
            <a:off x="3988119" y="2163963"/>
            <a:ext cx="4649229" cy="4169103"/>
          </a:xfrm>
          <a:prstGeom prst="rect">
            <a:avLst/>
          </a:prstGeom>
        </p:spPr>
      </p:pic>
      <p:sp>
        <p:nvSpPr>
          <p:cNvPr id="3" name="Text Placeholder 2"/>
          <p:cNvSpPr>
            <a:spLocks noGrp="1"/>
          </p:cNvSpPr>
          <p:nvPr>
            <p:ph type="body" sz="half" idx="2"/>
          </p:nvPr>
        </p:nvSpPr>
        <p:spPr>
          <a:xfrm>
            <a:off x="27091" y="1097279"/>
            <a:ext cx="3961028" cy="5235787"/>
          </a:xfrm>
        </p:spPr>
        <p:txBody>
          <a:bodyPr>
            <a:normAutofit lnSpcReduction="10000"/>
          </a:bodyPr>
          <a:lstStyle/>
          <a:p>
            <a:pPr marL="169863" indent="-169863">
              <a:lnSpc>
                <a:spcPct val="95000"/>
              </a:lnSpc>
              <a:spcBef>
                <a:spcPts val="0"/>
              </a:spcBef>
              <a:spcAft>
                <a:spcPts val="0"/>
              </a:spcAft>
              <a:buFont typeface="Arial" panose="020B0604020202020204" pitchFamily="34" charset="0"/>
              <a:buChar char="•"/>
            </a:pPr>
            <a:r>
              <a:rPr lang="en-US" dirty="0"/>
              <a:t>If any points have been changed in the data set, the “</a:t>
            </a:r>
            <a:r>
              <a:rPr lang="en-US" dirty="0" err="1"/>
              <a:t>UpdateAllSingles</a:t>
            </a:r>
            <a:r>
              <a:rPr lang="en-US" dirty="0"/>
              <a:t>” button will turn red.</a:t>
            </a:r>
          </a:p>
          <a:p>
            <a:pPr marL="627063" lvl="1" indent="-169863">
              <a:lnSpc>
                <a:spcPct val="95000"/>
              </a:lnSpc>
              <a:buFont typeface="Arial" panose="020B0604020202020204" pitchFamily="34" charset="0"/>
              <a:buChar char="•"/>
            </a:pPr>
            <a:r>
              <a:rPr lang="en-US" sz="2400" dirty="0"/>
              <a:t>Click the button to update the dose response fits before proceeding.</a:t>
            </a:r>
          </a:p>
          <a:p>
            <a:pPr marL="1084263" lvl="2" indent="-169863">
              <a:lnSpc>
                <a:spcPct val="95000"/>
              </a:lnSpc>
              <a:buFont typeface="Arial" panose="020B0604020202020204" pitchFamily="34" charset="0"/>
              <a:buChar char="•"/>
            </a:pPr>
            <a:r>
              <a:rPr lang="en-US" sz="2400" dirty="0"/>
              <a:t>This will turn the button green.</a:t>
            </a:r>
          </a:p>
          <a:p>
            <a:pPr marL="627063" lvl="1" indent="-169863">
              <a:lnSpc>
                <a:spcPct val="95000"/>
              </a:lnSpc>
              <a:buFont typeface="Arial" panose="020B0604020202020204" pitchFamily="34" charset="0"/>
              <a:buChar char="•"/>
            </a:pPr>
            <a:r>
              <a:rPr lang="en-US" sz="2600" dirty="0"/>
              <a:t>Changes to the dose response fits </a:t>
            </a:r>
            <a:r>
              <a:rPr lang="en-US" sz="2600" u="sng" dirty="0"/>
              <a:t>must</a:t>
            </a:r>
            <a:r>
              <a:rPr lang="en-US" sz="2600" dirty="0"/>
              <a:t> be updated before proceeding to analyses of the drug combinations.</a:t>
            </a:r>
          </a:p>
        </p:txBody>
      </p:sp>
      <p:sp>
        <p:nvSpPr>
          <p:cNvPr id="5" name="Slide Number Placeholder 4">
            <a:extLst>
              <a:ext uri="{FF2B5EF4-FFF2-40B4-BE49-F238E27FC236}">
                <a16:creationId xmlns:a16="http://schemas.microsoft.com/office/drawing/2014/main" xmlns="" id="{9365C9B8-E14F-49D8-BD63-14A44AACBA7B}"/>
              </a:ext>
            </a:extLst>
          </p:cNvPr>
          <p:cNvSpPr>
            <a:spLocks noGrp="1"/>
          </p:cNvSpPr>
          <p:nvPr>
            <p:ph type="sldNum" sz="quarter" idx="12"/>
          </p:nvPr>
        </p:nvSpPr>
        <p:spPr/>
        <p:txBody>
          <a:bodyPr>
            <a:normAutofit/>
          </a:bodyPr>
          <a:lstStyle/>
          <a:p>
            <a:fld id="{2AC27A5A-7290-4DE1-BA94-4BE8A8E57DCF}" type="slidenum">
              <a:rPr lang="en-US" smtClean="0"/>
              <a:pPr/>
              <a:t>21</a:t>
            </a:fld>
            <a:endParaRPr lang="en-US" dirty="0"/>
          </a:p>
        </p:txBody>
      </p:sp>
      <p:pic>
        <p:nvPicPr>
          <p:cNvPr id="7" name="Content Placeholder 6">
            <a:extLst>
              <a:ext uri="{FF2B5EF4-FFF2-40B4-BE49-F238E27FC236}">
                <a16:creationId xmlns:a16="http://schemas.microsoft.com/office/drawing/2014/main" xmlns="" id="{CEAE120E-2B69-4E5B-8A65-BAEB918DE31A}"/>
              </a:ext>
            </a:extLst>
          </p:cNvPr>
          <p:cNvPicPr>
            <a:picLocks noGrp="1" noChangeAspect="1"/>
          </p:cNvPicPr>
          <p:nvPr>
            <p:ph sz="half" idx="4294967295"/>
          </p:nvPr>
        </p:nvPicPr>
        <p:blipFill>
          <a:blip r:embed="rId4">
            <a:extLst>
              <a:ext uri="{BEBA8EAE-BF5A-486C-A8C5-ECC9F3942E4B}">
                <a14:imgProps xmlns:a14="http://schemas.microsoft.com/office/drawing/2010/main" xmlns="">
                  <a14:imgLayer r:embed="rId5">
                    <a14:imgEffect>
                      <a14:brightnessContrast contrast="-40000"/>
                    </a14:imgEffect>
                  </a14:imgLayer>
                </a14:imgProps>
              </a:ext>
            </a:extLst>
          </a:blip>
          <a:stretch>
            <a:fillRect/>
          </a:stretch>
        </p:blipFill>
        <p:spPr>
          <a:xfrm>
            <a:off x="8780319" y="3845550"/>
            <a:ext cx="2657846" cy="805928"/>
          </a:xfrm>
          <a:prstGeom prst="rect">
            <a:avLst/>
          </a:prstGeom>
        </p:spPr>
      </p:pic>
      <p:sp>
        <p:nvSpPr>
          <p:cNvPr id="8" name="Rectangle 7"/>
          <p:cNvSpPr/>
          <p:nvPr/>
        </p:nvSpPr>
        <p:spPr>
          <a:xfrm>
            <a:off x="4114516" y="2298071"/>
            <a:ext cx="914400" cy="274320"/>
          </a:xfrm>
          <a:prstGeom prst="rect">
            <a:avLst/>
          </a:prstGeom>
          <a:noFill/>
          <a:ln w="444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996961" y="4190377"/>
            <a:ext cx="914400" cy="274320"/>
          </a:xfrm>
          <a:prstGeom prst="rect">
            <a:avLst/>
          </a:prstGeom>
          <a:noFill/>
          <a:ln w="44450">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0695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F8C2C-CB9E-4595-8291-517F40FFDEBF}"/>
              </a:ext>
            </a:extLst>
          </p:cNvPr>
          <p:cNvSpPr>
            <a:spLocks noGrp="1"/>
          </p:cNvSpPr>
          <p:nvPr>
            <p:ph type="title"/>
          </p:nvPr>
        </p:nvSpPr>
        <p:spPr>
          <a:xfrm>
            <a:off x="343182" y="103857"/>
            <a:ext cx="10881360" cy="1325562"/>
          </a:xfrm>
        </p:spPr>
        <p:txBody>
          <a:bodyPr/>
          <a:lstStyle/>
          <a:p>
            <a:r>
              <a:rPr lang="en-US" dirty="0"/>
              <a:t>Using </a:t>
            </a:r>
            <a:r>
              <a:rPr lang="en-US" dirty="0" err="1"/>
              <a:t>SynScreen</a:t>
            </a:r>
            <a:r>
              <a:rPr lang="en-US" dirty="0"/>
              <a:t> (</a:t>
            </a:r>
            <a:r>
              <a:rPr lang="en-US" dirty="0" smtClean="0"/>
              <a:t>7/13)</a:t>
            </a:r>
            <a:endParaRPr lang="en-US" dirty="0"/>
          </a:p>
        </p:txBody>
      </p:sp>
      <p:pic>
        <p:nvPicPr>
          <p:cNvPr id="5" name="Content Placeholder 4">
            <a:extLst>
              <a:ext uri="{FF2B5EF4-FFF2-40B4-BE49-F238E27FC236}">
                <a16:creationId xmlns:a16="http://schemas.microsoft.com/office/drawing/2014/main" xmlns="" id="{734CC8E6-6AE6-4859-AF07-D3AD56048838}"/>
              </a:ext>
            </a:extLst>
          </p:cNvPr>
          <p:cNvPicPr>
            <a:picLocks noGrp="1" noChangeAspect="1"/>
          </p:cNvPicPr>
          <p:nvPr>
            <p:ph idx="1"/>
          </p:nvPr>
        </p:nvPicPr>
        <p:blipFill rotWithShape="1">
          <a:blip r:embed="rId2">
            <a:extLst>
              <a:ext uri="{BEBA8EAE-BF5A-486C-A8C5-ECC9F3942E4B}">
                <a14:imgProps xmlns:a14="http://schemas.microsoft.com/office/drawing/2010/main" xmlns="">
                  <a14:imgLayer r:embed="rId3">
                    <a14:imgEffect>
                      <a14:brightnessContrast contrast="-40000"/>
                    </a14:imgEffect>
                  </a14:imgLayer>
                </a14:imgProps>
              </a:ext>
            </a:extLst>
          </a:blip>
          <a:srcRect l="1100" r="3121"/>
          <a:stretch/>
        </p:blipFill>
        <p:spPr>
          <a:xfrm>
            <a:off x="4428631" y="608778"/>
            <a:ext cx="7032978" cy="1925271"/>
          </a:xfrm>
          <a:prstGeom prst="rect">
            <a:avLst/>
          </a:prstGeom>
        </p:spPr>
      </p:pic>
      <p:sp>
        <p:nvSpPr>
          <p:cNvPr id="4" name="Slide Number Placeholder 3">
            <a:extLst>
              <a:ext uri="{FF2B5EF4-FFF2-40B4-BE49-F238E27FC236}">
                <a16:creationId xmlns:a16="http://schemas.microsoft.com/office/drawing/2014/main" xmlns="" id="{B0B75EEC-27A3-4EC3-9F7E-75EC09DB982A}"/>
              </a:ext>
            </a:extLst>
          </p:cNvPr>
          <p:cNvSpPr>
            <a:spLocks noGrp="1"/>
          </p:cNvSpPr>
          <p:nvPr>
            <p:ph type="sldNum" sz="quarter" idx="12"/>
          </p:nvPr>
        </p:nvSpPr>
        <p:spPr/>
        <p:txBody>
          <a:bodyPr>
            <a:normAutofit/>
          </a:bodyPr>
          <a:lstStyle/>
          <a:p>
            <a:fld id="{2AC27A5A-7290-4DE1-BA94-4BE8A8E57DCF}" type="slidenum">
              <a:rPr lang="en-US" smtClean="0"/>
              <a:pPr/>
              <a:t>22</a:t>
            </a:fld>
            <a:endParaRPr lang="en-US" dirty="0"/>
          </a:p>
        </p:txBody>
      </p:sp>
      <p:graphicFrame>
        <p:nvGraphicFramePr>
          <p:cNvPr id="6" name="Content Placeholder 3">
            <a:extLst>
              <a:ext uri="{FF2B5EF4-FFF2-40B4-BE49-F238E27FC236}">
                <a16:creationId xmlns:a16="http://schemas.microsoft.com/office/drawing/2014/main" xmlns="" id="{05A539CE-DAB4-4692-9AD5-0594045785FC}"/>
              </a:ext>
            </a:extLst>
          </p:cNvPr>
          <p:cNvGraphicFramePr>
            <a:graphicFrameLocks/>
          </p:cNvGraphicFramePr>
          <p:nvPr>
            <p:extLst>
              <p:ext uri="{D42A27DB-BD31-4B8C-83A1-F6EECF244321}">
                <p14:modId xmlns:p14="http://schemas.microsoft.com/office/powerpoint/2010/main" xmlns="" val="943583"/>
              </p:ext>
            </p:extLst>
          </p:nvPr>
        </p:nvGraphicFramePr>
        <p:xfrm>
          <a:off x="5913260" y="2457591"/>
          <a:ext cx="5548349" cy="4389120"/>
        </p:xfrm>
        <a:graphic>
          <a:graphicData uri="http://schemas.openxmlformats.org/drawingml/2006/table">
            <a:tbl>
              <a:tblPr firstRow="1" firstCol="1" bandRow="1">
                <a:tableStyleId>{1FECB4D8-DB02-4DC6-A0A2-4F2EBAE1DC90}</a:tableStyleId>
              </a:tblPr>
              <a:tblGrid>
                <a:gridCol w="613884">
                  <a:extLst>
                    <a:ext uri="{9D8B030D-6E8A-4147-A177-3AD203B41FA5}">
                      <a16:colId xmlns:a16="http://schemas.microsoft.com/office/drawing/2014/main" xmlns="" val="2518626761"/>
                    </a:ext>
                  </a:extLst>
                </a:gridCol>
                <a:gridCol w="980302">
                  <a:extLst>
                    <a:ext uri="{9D8B030D-6E8A-4147-A177-3AD203B41FA5}">
                      <a16:colId xmlns:a16="http://schemas.microsoft.com/office/drawing/2014/main" xmlns="" val="3786979526"/>
                    </a:ext>
                  </a:extLst>
                </a:gridCol>
                <a:gridCol w="3954163">
                  <a:extLst>
                    <a:ext uri="{9D8B030D-6E8A-4147-A177-3AD203B41FA5}">
                      <a16:colId xmlns:a16="http://schemas.microsoft.com/office/drawing/2014/main" xmlns="" val="2811391369"/>
                    </a:ext>
                  </a:extLst>
                </a:gridCol>
              </a:tblGrid>
              <a:tr h="0">
                <a:tc gridSpan="2">
                  <a:txBody>
                    <a:bodyPr/>
                    <a:lstStyle/>
                    <a:p>
                      <a:pPr marL="0" marR="0" algn="ctr">
                        <a:spcBef>
                          <a:spcPts val="0"/>
                        </a:spcBef>
                        <a:spcAft>
                          <a:spcPts val="0"/>
                        </a:spcAft>
                      </a:pPr>
                      <a:r>
                        <a:rPr lang="en-US" sz="1600">
                          <a:effectLst/>
                        </a:rPr>
                        <a:t>Annotation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b"/>
                </a:tc>
                <a:tc hMerge="1">
                  <a:txBody>
                    <a:bodyPr/>
                    <a:lstStyle/>
                    <a:p>
                      <a:endParaRPr lang="en-US"/>
                    </a:p>
                  </a:txBody>
                  <a:tcPr/>
                </a:tc>
                <a:tc>
                  <a:txBody>
                    <a:bodyPr/>
                    <a:lstStyle/>
                    <a:p>
                      <a:pPr marL="0" marR="0" algn="just">
                        <a:spcBef>
                          <a:spcPts val="0"/>
                        </a:spcBef>
                        <a:spcAft>
                          <a:spcPts val="0"/>
                        </a:spcAft>
                      </a:pPr>
                      <a:r>
                        <a:rPr lang="en-US" sz="1600" dirty="0">
                          <a:effectLst/>
                        </a:rPr>
                        <a:t>Meaning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503216531"/>
                  </a:ext>
                </a:extLst>
              </a:tr>
              <a:tr h="115483">
                <a:tc rowSpan="11">
                  <a:txBody>
                    <a:bodyPr/>
                    <a:lstStyle/>
                    <a:p>
                      <a:pPr marL="0" marR="0" algn="ctr">
                        <a:spcBef>
                          <a:spcPts val="0"/>
                        </a:spcBef>
                        <a:spcAft>
                          <a:spcPts val="0"/>
                        </a:spcAft>
                      </a:pPr>
                      <a:r>
                        <a:rPr lang="en-US" sz="1600" dirty="0">
                          <a:effectLst/>
                        </a:rPr>
                        <a:t>Single agent  stats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ctr"/>
                </a:tc>
                <a:tc>
                  <a:txBody>
                    <a:bodyPr/>
                    <a:lstStyle/>
                    <a:p>
                      <a:pPr marL="0" marR="0" algn="r">
                        <a:spcBef>
                          <a:spcPts val="0"/>
                        </a:spcBef>
                        <a:spcAft>
                          <a:spcPts val="0"/>
                        </a:spcAft>
                      </a:pPr>
                      <a:r>
                        <a:rPr lang="en-US" sz="1600">
                          <a:effectLst/>
                        </a:rPr>
                        <a:t>cpd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Compound or drug identifier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988700189"/>
                  </a:ext>
                </a:extLst>
              </a:tr>
              <a:tr h="230965">
                <a:tc vMerge="1">
                  <a:txBody>
                    <a:bodyPr/>
                    <a:lstStyle/>
                    <a:p>
                      <a:endParaRPr lang="en-US"/>
                    </a:p>
                  </a:txBody>
                  <a:tcPr/>
                </a:tc>
                <a:tc>
                  <a:txBody>
                    <a:bodyPr/>
                    <a:lstStyle/>
                    <a:p>
                      <a:pPr marL="0" marR="0" algn="r">
                        <a:spcBef>
                          <a:spcPts val="0"/>
                        </a:spcBef>
                        <a:spcAft>
                          <a:spcPts val="0"/>
                        </a:spcAft>
                      </a:pPr>
                      <a:r>
                        <a:rPr lang="en-US" sz="1600">
                          <a:effectLst/>
                        </a:rPr>
                        <a:t>npts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Total number of points used in curve fit to data (non-linear 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353440795"/>
                  </a:ext>
                </a:extLst>
              </a:tr>
              <a:tr h="230965">
                <a:tc vMerge="1">
                  <a:txBody>
                    <a:bodyPr/>
                    <a:lstStyle/>
                    <a:p>
                      <a:endParaRPr lang="en-US"/>
                    </a:p>
                  </a:txBody>
                  <a:tcPr/>
                </a:tc>
                <a:tc>
                  <a:txBody>
                    <a:bodyPr/>
                    <a:lstStyle/>
                    <a:p>
                      <a:pPr marL="0" marR="0" algn="r">
                        <a:spcBef>
                          <a:spcPts val="0"/>
                        </a:spcBef>
                        <a:spcAft>
                          <a:spcPts val="0"/>
                        </a:spcAft>
                      </a:pPr>
                      <a:r>
                        <a:rPr lang="en-US" sz="1600">
                          <a:effectLst/>
                        </a:rPr>
                        <a:t>bottom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Bottom effect value estimated from curve fit to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43621537"/>
                  </a:ext>
                </a:extLst>
              </a:tr>
              <a:tr h="230965">
                <a:tc vMerge="1">
                  <a:txBody>
                    <a:bodyPr/>
                    <a:lstStyle/>
                    <a:p>
                      <a:endParaRPr lang="en-US"/>
                    </a:p>
                  </a:txBody>
                  <a:tcPr/>
                </a:tc>
                <a:tc>
                  <a:txBody>
                    <a:bodyPr/>
                    <a:lstStyle/>
                    <a:p>
                      <a:pPr marL="0" marR="0" algn="r">
                        <a:spcBef>
                          <a:spcPts val="0"/>
                        </a:spcBef>
                        <a:spcAft>
                          <a:spcPts val="0"/>
                        </a:spcAft>
                      </a:pPr>
                      <a:r>
                        <a:rPr lang="en-US" sz="1600">
                          <a:effectLst/>
                        </a:rPr>
                        <a:t>top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Top effect value  estimated from curve fit to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434228250"/>
                  </a:ext>
                </a:extLst>
              </a:tr>
              <a:tr h="115483">
                <a:tc vMerge="1">
                  <a:txBody>
                    <a:bodyPr/>
                    <a:lstStyle/>
                    <a:p>
                      <a:endParaRPr lang="en-US"/>
                    </a:p>
                  </a:txBody>
                  <a:tcPr/>
                </a:tc>
                <a:tc>
                  <a:txBody>
                    <a:bodyPr/>
                    <a:lstStyle/>
                    <a:p>
                      <a:pPr marL="0" marR="0" algn="r">
                        <a:spcBef>
                          <a:spcPts val="0"/>
                        </a:spcBef>
                        <a:spcAft>
                          <a:spcPts val="0"/>
                        </a:spcAft>
                      </a:pPr>
                      <a:r>
                        <a:rPr lang="en-US" sz="1600">
                          <a:effectLst/>
                        </a:rPr>
                        <a:t>slope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Hill slope  estimated from curve fit to data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95238428"/>
                  </a:ext>
                </a:extLst>
              </a:tr>
              <a:tr h="230965">
                <a:tc vMerge="1">
                  <a:txBody>
                    <a:bodyPr/>
                    <a:lstStyle/>
                    <a:p>
                      <a:endParaRPr lang="en-US"/>
                    </a:p>
                  </a:txBody>
                  <a:tcPr/>
                </a:tc>
                <a:tc>
                  <a:txBody>
                    <a:bodyPr/>
                    <a:lstStyle/>
                    <a:p>
                      <a:pPr marL="0" marR="0" algn="r">
                        <a:spcBef>
                          <a:spcPts val="0"/>
                        </a:spcBef>
                        <a:spcAft>
                          <a:spcPts val="0"/>
                        </a:spcAft>
                      </a:pPr>
                      <a:r>
                        <a:rPr lang="en-US" sz="1600">
                          <a:effectLst/>
                        </a:rPr>
                        <a:t>ec50_uM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Concentration determined by data fit to elicit 50% response (uM)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416771285"/>
                  </a:ext>
                </a:extLst>
              </a:tr>
              <a:tr h="115483">
                <a:tc vMerge="1">
                  <a:txBody>
                    <a:bodyPr/>
                    <a:lstStyle/>
                    <a:p>
                      <a:endParaRPr lang="en-US"/>
                    </a:p>
                  </a:txBody>
                  <a:tcPr/>
                </a:tc>
                <a:tc>
                  <a:txBody>
                    <a:bodyPr/>
                    <a:lstStyle/>
                    <a:p>
                      <a:pPr marL="0" marR="0" algn="r">
                        <a:spcBef>
                          <a:spcPts val="0"/>
                        </a:spcBef>
                        <a:spcAft>
                          <a:spcPts val="0"/>
                        </a:spcAft>
                      </a:pPr>
                      <a:r>
                        <a:rPr lang="en-US" sz="1600">
                          <a:effectLst/>
                        </a:rPr>
                        <a:t>rsqr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Data goodness of fit (correlation coefficient)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256297875"/>
                  </a:ext>
                </a:extLst>
              </a:tr>
              <a:tr h="230965">
                <a:tc vMerge="1">
                  <a:txBody>
                    <a:bodyPr/>
                    <a:lstStyle/>
                    <a:p>
                      <a:endParaRPr lang="en-US"/>
                    </a:p>
                  </a:txBody>
                  <a:tcPr/>
                </a:tc>
                <a:tc>
                  <a:txBody>
                    <a:bodyPr/>
                    <a:lstStyle/>
                    <a:p>
                      <a:pPr marL="0" marR="0" algn="r">
                        <a:spcBef>
                          <a:spcPts val="0"/>
                        </a:spcBef>
                        <a:spcAft>
                          <a:spcPts val="0"/>
                        </a:spcAft>
                      </a:pPr>
                      <a:r>
                        <a:rPr lang="en-US" sz="1600">
                          <a:effectLst/>
                        </a:rPr>
                        <a:t>max_uM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Maximum concentration of a compound used in the assay (uM)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866530542"/>
                  </a:ext>
                </a:extLst>
              </a:tr>
              <a:tr h="230965">
                <a:tc vMerge="1">
                  <a:txBody>
                    <a:bodyPr/>
                    <a:lstStyle/>
                    <a:p>
                      <a:endParaRPr lang="en-US"/>
                    </a:p>
                  </a:txBody>
                  <a:tcPr/>
                </a:tc>
                <a:tc>
                  <a:txBody>
                    <a:bodyPr/>
                    <a:lstStyle/>
                    <a:p>
                      <a:pPr marL="0" marR="0" algn="r">
                        <a:spcBef>
                          <a:spcPts val="0"/>
                        </a:spcBef>
                        <a:spcAft>
                          <a:spcPts val="0"/>
                        </a:spcAft>
                      </a:pPr>
                      <a:r>
                        <a:rPr lang="en-US" sz="1600">
                          <a:effectLst/>
                        </a:rPr>
                        <a:t>fa_max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Maximum measured response for each compound (expressed as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203753973"/>
                  </a:ext>
                </a:extLst>
              </a:tr>
              <a:tr h="230965">
                <a:tc vMerge="1">
                  <a:txBody>
                    <a:bodyPr/>
                    <a:lstStyle/>
                    <a:p>
                      <a:endParaRPr lang="en-US"/>
                    </a:p>
                  </a:txBody>
                  <a:tcPr/>
                </a:tc>
                <a:tc>
                  <a:txBody>
                    <a:bodyPr/>
                    <a:lstStyle/>
                    <a:p>
                      <a:pPr marL="0" marR="0" algn="r">
                        <a:spcBef>
                          <a:spcPts val="0"/>
                        </a:spcBef>
                        <a:spcAft>
                          <a:spcPts val="0"/>
                        </a:spcAft>
                      </a:pPr>
                      <a:r>
                        <a:rPr lang="en-US" sz="1600">
                          <a:effectLst/>
                        </a:rPr>
                        <a:t>min_uM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Minimum concentration of a compound used in data fit (uM)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285002093"/>
                  </a:ext>
                </a:extLst>
              </a:tr>
              <a:tr h="230965">
                <a:tc vMerge="1">
                  <a:txBody>
                    <a:bodyPr/>
                    <a:lstStyle/>
                    <a:p>
                      <a:endParaRPr lang="en-US"/>
                    </a:p>
                  </a:txBody>
                  <a:tcPr/>
                </a:tc>
                <a:tc>
                  <a:txBody>
                    <a:bodyPr/>
                    <a:lstStyle/>
                    <a:p>
                      <a:pPr marL="0" marR="0" algn="r">
                        <a:spcBef>
                          <a:spcPts val="0"/>
                        </a:spcBef>
                        <a:spcAft>
                          <a:spcPts val="0"/>
                        </a:spcAft>
                      </a:pPr>
                      <a:r>
                        <a:rPr lang="en-US" sz="1600" dirty="0" err="1">
                          <a:effectLst/>
                        </a:rPr>
                        <a:t>fa_min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Minimum measured response for each compound (expressed as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091016097"/>
                  </a:ext>
                </a:extLst>
              </a:tr>
            </a:tbl>
          </a:graphicData>
        </a:graphic>
      </p:graphicFrame>
      <p:sp>
        <p:nvSpPr>
          <p:cNvPr id="7" name="Text Placeholder 2"/>
          <p:cNvSpPr txBox="1">
            <a:spLocks/>
          </p:cNvSpPr>
          <p:nvPr/>
        </p:nvSpPr>
        <p:spPr>
          <a:xfrm>
            <a:off x="219002" y="1447239"/>
            <a:ext cx="3890153" cy="4663440"/>
          </a:xfrm>
          <a:prstGeom prst="rect">
            <a:avLst/>
          </a:prstGeom>
        </p:spPr>
        <p:txBody>
          <a:bodyPr anchor="ct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85000"/>
              </a:lnSpc>
              <a:spcBef>
                <a:spcPts val="0"/>
              </a:spcBef>
              <a:spcAft>
                <a:spcPts val="0"/>
              </a:spcAft>
              <a:buNone/>
            </a:pPr>
            <a:r>
              <a:rPr lang="en-US" dirty="0"/>
              <a:t>After updating the dose response curves, the new metrics for the drugs will be displayed on the top right of the interface.</a:t>
            </a:r>
          </a:p>
        </p:txBody>
      </p:sp>
    </p:spTree>
    <p:extLst>
      <p:ext uri="{BB962C8B-B14F-4D97-AF65-F5344CB8AC3E}">
        <p14:creationId xmlns:p14="http://schemas.microsoft.com/office/powerpoint/2010/main" xmlns="" val="2553877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EF03D6-234A-4AF5-A38D-92D44AC3AB30}"/>
              </a:ext>
            </a:extLst>
          </p:cNvPr>
          <p:cNvSpPr>
            <a:spLocks noGrp="1"/>
          </p:cNvSpPr>
          <p:nvPr>
            <p:ph type="title"/>
          </p:nvPr>
        </p:nvSpPr>
        <p:spPr/>
        <p:txBody>
          <a:bodyPr/>
          <a:lstStyle/>
          <a:p>
            <a:r>
              <a:rPr lang="en-US" dirty="0"/>
              <a:t>Using </a:t>
            </a:r>
            <a:r>
              <a:rPr lang="en-US" dirty="0" err="1"/>
              <a:t>SynScreen</a:t>
            </a:r>
            <a:r>
              <a:rPr lang="en-US" dirty="0"/>
              <a:t> (</a:t>
            </a:r>
            <a:r>
              <a:rPr lang="en-US" dirty="0" smtClean="0"/>
              <a:t>8/13)</a:t>
            </a:r>
            <a:endParaRPr lang="en-US" dirty="0"/>
          </a:p>
        </p:txBody>
      </p:sp>
      <p:pic>
        <p:nvPicPr>
          <p:cNvPr id="5" name="Content Placeholder 4">
            <a:extLst>
              <a:ext uri="{FF2B5EF4-FFF2-40B4-BE49-F238E27FC236}">
                <a16:creationId xmlns:a16="http://schemas.microsoft.com/office/drawing/2014/main" xmlns="" id="{CD2F9435-F33B-4E47-8958-1E2159D3B2E1}"/>
              </a:ext>
            </a:extLst>
          </p:cNvPr>
          <p:cNvPicPr>
            <a:picLocks noGrp="1" noChangeAspect="1"/>
          </p:cNvPicPr>
          <p:nvPr>
            <p:ph idx="1"/>
          </p:nvPr>
        </p:nvPicPr>
        <p:blipFill rotWithShape="1">
          <a:blip r:embed="rId2">
            <a:extLst>
              <a:ext uri="{BEBA8EAE-BF5A-486C-A8C5-ECC9F3942E4B}">
                <a14:imgProps xmlns:a14="http://schemas.microsoft.com/office/drawing/2010/main" xmlns="">
                  <a14:imgLayer r:embed="rId3">
                    <a14:imgEffect>
                      <a14:brightnessContrast contrast="-40000"/>
                    </a14:imgEffect>
                  </a14:imgLayer>
                </a14:imgProps>
              </a:ext>
            </a:extLst>
          </a:blip>
          <a:srcRect t="4167" r="9740" b="49942"/>
          <a:stretch/>
        </p:blipFill>
        <p:spPr>
          <a:xfrm>
            <a:off x="4114800" y="2003776"/>
            <a:ext cx="7309383" cy="2666054"/>
          </a:xfrm>
          <a:prstGeom prst="rect">
            <a:avLst/>
          </a:prstGeom>
        </p:spPr>
      </p:pic>
      <p:sp>
        <p:nvSpPr>
          <p:cNvPr id="3" name="Text Placeholder 2"/>
          <p:cNvSpPr>
            <a:spLocks noGrp="1"/>
          </p:cNvSpPr>
          <p:nvPr>
            <p:ph type="body" sz="half" idx="2"/>
          </p:nvPr>
        </p:nvSpPr>
        <p:spPr>
          <a:xfrm>
            <a:off x="180622" y="1097280"/>
            <a:ext cx="3934178" cy="5450276"/>
          </a:xfrm>
        </p:spPr>
        <p:txBody>
          <a:bodyPr>
            <a:normAutofit/>
          </a:bodyPr>
          <a:lstStyle/>
          <a:p>
            <a:pPr marL="169863" indent="-169863">
              <a:lnSpc>
                <a:spcPct val="85000"/>
              </a:lnSpc>
              <a:buFont typeface="Arial" panose="020B0604020202020204" pitchFamily="34" charset="0"/>
              <a:buChar char="•"/>
            </a:pPr>
            <a:r>
              <a:rPr lang="en-US" dirty="0"/>
              <a:t>For data sets with multiple replicates, the user has the option to plot each individual data point or the average of the data points for each drug combination concentration ratio.</a:t>
            </a:r>
          </a:p>
          <a:p>
            <a:pPr marL="463550" lvl="1" indent="-169863">
              <a:lnSpc>
                <a:spcPct val="85000"/>
              </a:lnSpc>
              <a:buFont typeface="Arial" panose="020B0604020202020204" pitchFamily="34" charset="0"/>
              <a:buChar char="•"/>
            </a:pPr>
            <a:r>
              <a:rPr lang="en-US" sz="2400" dirty="0"/>
              <a:t>To plot the average of multiple replicates, click in the “Average” box next to the “</a:t>
            </a:r>
            <a:r>
              <a:rPr lang="en-US" sz="2400" dirty="0" err="1"/>
              <a:t>minFaHit</a:t>
            </a:r>
            <a:r>
              <a:rPr lang="en-US" sz="2400" dirty="0"/>
              <a:t>” dropdown menu.</a:t>
            </a:r>
          </a:p>
        </p:txBody>
      </p:sp>
      <p:sp>
        <p:nvSpPr>
          <p:cNvPr id="4" name="Slide Number Placeholder 3">
            <a:extLst>
              <a:ext uri="{FF2B5EF4-FFF2-40B4-BE49-F238E27FC236}">
                <a16:creationId xmlns:a16="http://schemas.microsoft.com/office/drawing/2014/main" xmlns="" id="{C606AB16-E31D-45B1-ACFB-59DD10B7A369}"/>
              </a:ext>
            </a:extLst>
          </p:cNvPr>
          <p:cNvSpPr>
            <a:spLocks noGrp="1"/>
          </p:cNvSpPr>
          <p:nvPr>
            <p:ph type="sldNum" sz="quarter" idx="12"/>
          </p:nvPr>
        </p:nvSpPr>
        <p:spPr/>
        <p:txBody>
          <a:bodyPr>
            <a:normAutofit/>
          </a:bodyPr>
          <a:lstStyle/>
          <a:p>
            <a:fld id="{2AC27A5A-7290-4DE1-BA94-4BE8A8E57DCF}" type="slidenum">
              <a:rPr lang="en-US" smtClean="0"/>
              <a:pPr/>
              <a:t>23</a:t>
            </a:fld>
            <a:endParaRPr lang="en-US" dirty="0"/>
          </a:p>
        </p:txBody>
      </p:sp>
      <p:sp>
        <p:nvSpPr>
          <p:cNvPr id="7" name="Rectangle 6"/>
          <p:cNvSpPr/>
          <p:nvPr/>
        </p:nvSpPr>
        <p:spPr>
          <a:xfrm>
            <a:off x="5362222" y="2837461"/>
            <a:ext cx="457200" cy="274320"/>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69269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FA07EB-39DC-4E1B-BFD3-440A8DF2D818}"/>
              </a:ext>
            </a:extLst>
          </p:cNvPr>
          <p:cNvSpPr>
            <a:spLocks noGrp="1"/>
          </p:cNvSpPr>
          <p:nvPr>
            <p:ph type="title"/>
          </p:nvPr>
        </p:nvSpPr>
        <p:spPr/>
        <p:txBody>
          <a:bodyPr/>
          <a:lstStyle/>
          <a:p>
            <a:r>
              <a:rPr lang="en-US" dirty="0"/>
              <a:t>Using </a:t>
            </a:r>
            <a:r>
              <a:rPr lang="en-US" dirty="0" err="1"/>
              <a:t>SynScreen</a:t>
            </a:r>
            <a:r>
              <a:rPr lang="en-US" dirty="0"/>
              <a:t> (</a:t>
            </a:r>
            <a:r>
              <a:rPr lang="en-US" dirty="0" smtClean="0"/>
              <a:t>9/13)</a:t>
            </a:r>
            <a:endParaRPr lang="en-US" dirty="0"/>
          </a:p>
        </p:txBody>
      </p:sp>
      <p:pic>
        <p:nvPicPr>
          <p:cNvPr id="5" name="Content Placeholder 4">
            <a:extLst>
              <a:ext uri="{FF2B5EF4-FFF2-40B4-BE49-F238E27FC236}">
                <a16:creationId xmlns:a16="http://schemas.microsoft.com/office/drawing/2014/main" xmlns="" id="{93582E2E-DAD5-4E45-892F-25568E20468C}"/>
              </a:ext>
            </a:extLst>
          </p:cNvPr>
          <p:cNvPicPr>
            <a:picLocks noGrp="1" noChangeAspect="1"/>
          </p:cNvPicPr>
          <p:nvPr>
            <p:ph idx="1"/>
          </p:nvPr>
        </p:nvPicPr>
        <p:blipFill rotWithShape="1">
          <a:blip r:embed="rId2">
            <a:extLst>
              <a:ext uri="{BEBA8EAE-BF5A-486C-A8C5-ECC9F3942E4B}">
                <a14:imgProps xmlns:a14="http://schemas.microsoft.com/office/drawing/2010/main" xmlns="">
                  <a14:imgLayer r:embed="rId3">
                    <a14:imgEffect>
                      <a14:brightnessContrast contrast="-40000"/>
                    </a14:imgEffect>
                  </a14:imgLayer>
                </a14:imgProps>
              </a:ext>
            </a:extLst>
          </a:blip>
          <a:srcRect t="3478" b="45583"/>
          <a:stretch/>
        </p:blipFill>
        <p:spPr>
          <a:xfrm>
            <a:off x="4434840" y="3962929"/>
            <a:ext cx="6858000" cy="2506133"/>
          </a:xfrm>
          <a:prstGeom prst="rect">
            <a:avLst/>
          </a:prstGeom>
        </p:spPr>
      </p:pic>
      <p:sp>
        <p:nvSpPr>
          <p:cNvPr id="3" name="Text Placeholder 2"/>
          <p:cNvSpPr>
            <a:spLocks noGrp="1"/>
          </p:cNvSpPr>
          <p:nvPr>
            <p:ph type="body" sz="half" idx="2"/>
          </p:nvPr>
        </p:nvSpPr>
        <p:spPr>
          <a:xfrm>
            <a:off x="149012" y="1097279"/>
            <a:ext cx="3965788" cy="5398875"/>
          </a:xfrm>
        </p:spPr>
        <p:txBody>
          <a:bodyPr>
            <a:normAutofit lnSpcReduction="10000"/>
          </a:bodyPr>
          <a:lstStyle/>
          <a:p>
            <a:pPr marL="282575" indent="-282575">
              <a:lnSpc>
                <a:spcPct val="95000"/>
              </a:lnSpc>
              <a:buSzPct val="100000"/>
              <a:buFont typeface="+mj-lt"/>
              <a:buAutoNum type="arabicPeriod"/>
            </a:pPr>
            <a:r>
              <a:rPr lang="en-US" dirty="0"/>
              <a:t>The “</a:t>
            </a:r>
            <a:r>
              <a:rPr lang="en-US" dirty="0" err="1"/>
              <a:t>minFahit</a:t>
            </a:r>
            <a:r>
              <a:rPr lang="en-US" dirty="0"/>
              <a:t> (%)” box allows for a minimum response threshold to be set for the determination of synergy “hits” from combination data.</a:t>
            </a:r>
          </a:p>
          <a:p>
            <a:pPr marL="688975" lvl="1" indent="-231775">
              <a:lnSpc>
                <a:spcPct val="95000"/>
              </a:lnSpc>
              <a:buSzPct val="100000"/>
              <a:buFont typeface="Arial" panose="020B0604020202020204" pitchFamily="34" charset="0"/>
              <a:buChar char="•"/>
            </a:pPr>
            <a:r>
              <a:rPr lang="en-US" sz="2200" dirty="0"/>
              <a:t>E.g., only data points with &gt; 30% response are considered for the summaries of synergistic hits.</a:t>
            </a:r>
          </a:p>
          <a:p>
            <a:pPr marL="282575" indent="-282575">
              <a:lnSpc>
                <a:spcPct val="85000"/>
              </a:lnSpc>
              <a:buSzPct val="100000"/>
              <a:buFont typeface="+mj-lt"/>
              <a:buAutoNum type="arabicPeriod"/>
            </a:pPr>
            <a:r>
              <a:rPr lang="en-US" dirty="0"/>
              <a:t>The “Compound Pair” dropdown menu allows for plots from each combination to be displayed.</a:t>
            </a:r>
          </a:p>
        </p:txBody>
      </p:sp>
      <p:sp>
        <p:nvSpPr>
          <p:cNvPr id="4" name="Slide Number Placeholder 3">
            <a:extLst>
              <a:ext uri="{FF2B5EF4-FFF2-40B4-BE49-F238E27FC236}">
                <a16:creationId xmlns:a16="http://schemas.microsoft.com/office/drawing/2014/main" xmlns="" id="{6452B1E8-0E29-4A98-B570-E4B6F78B31C3}"/>
              </a:ext>
            </a:extLst>
          </p:cNvPr>
          <p:cNvSpPr>
            <a:spLocks noGrp="1"/>
          </p:cNvSpPr>
          <p:nvPr>
            <p:ph type="sldNum" sz="quarter" idx="12"/>
          </p:nvPr>
        </p:nvSpPr>
        <p:spPr/>
        <p:txBody>
          <a:bodyPr>
            <a:normAutofit/>
          </a:bodyPr>
          <a:lstStyle/>
          <a:p>
            <a:fld id="{2AC27A5A-7290-4DE1-BA94-4BE8A8E57DCF}" type="slidenum">
              <a:rPr lang="en-US" smtClean="0"/>
              <a:pPr/>
              <a:t>24</a:t>
            </a:fld>
            <a:endParaRPr lang="en-US" dirty="0"/>
          </a:p>
        </p:txBody>
      </p:sp>
      <p:sp>
        <p:nvSpPr>
          <p:cNvPr id="6" name="Rectangle 5"/>
          <p:cNvSpPr/>
          <p:nvPr/>
        </p:nvSpPr>
        <p:spPr>
          <a:xfrm>
            <a:off x="5436164" y="4329403"/>
            <a:ext cx="822960" cy="2166751"/>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a:extLst>
              <a:ext uri="{FF2B5EF4-FFF2-40B4-BE49-F238E27FC236}">
                <a16:creationId xmlns:a16="http://schemas.microsoft.com/office/drawing/2014/main" xmlns="" id="{D6E3CFEF-3FBB-4D32-916C-6367EF9708A5}"/>
              </a:ext>
            </a:extLst>
          </p:cNvPr>
          <p:cNvPicPr>
            <a:picLocks noChangeAspect="1"/>
          </p:cNvPicPr>
          <p:nvPr/>
        </p:nvPicPr>
        <p:blipFill rotWithShape="1">
          <a:blip r:embed="rId4">
            <a:extLst>
              <a:ext uri="{BEBA8EAE-BF5A-486C-A8C5-ECC9F3942E4B}">
                <a14:imgProps xmlns:a14="http://schemas.microsoft.com/office/drawing/2010/main" xmlns="">
                  <a14:imgLayer r:embed="rId5">
                    <a14:imgEffect>
                      <a14:brightnessContrast contrast="-40000"/>
                    </a14:imgEffect>
                  </a14:imgLayer>
                </a14:imgProps>
              </a:ext>
            </a:extLst>
          </a:blip>
          <a:srcRect t="3249" b="51319"/>
          <a:stretch/>
        </p:blipFill>
        <p:spPr>
          <a:xfrm>
            <a:off x="4434840" y="1193800"/>
            <a:ext cx="6858000" cy="2235200"/>
          </a:xfrm>
          <a:prstGeom prst="rect">
            <a:avLst/>
          </a:prstGeom>
        </p:spPr>
      </p:pic>
      <p:sp>
        <p:nvSpPr>
          <p:cNvPr id="8" name="Rectangle 7"/>
          <p:cNvSpPr/>
          <p:nvPr/>
        </p:nvSpPr>
        <p:spPr>
          <a:xfrm>
            <a:off x="5836356" y="1889194"/>
            <a:ext cx="457200" cy="274320"/>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31178" y="721368"/>
            <a:ext cx="733778" cy="523220"/>
          </a:xfrm>
          <a:prstGeom prst="rect">
            <a:avLst/>
          </a:prstGeom>
          <a:noFill/>
        </p:spPr>
        <p:txBody>
          <a:bodyPr wrap="square" rtlCol="0">
            <a:spAutoFit/>
          </a:bodyPr>
          <a:lstStyle/>
          <a:p>
            <a:pPr algn="ctr"/>
            <a:r>
              <a:rPr lang="en-US" sz="2800" b="1" dirty="0">
                <a:solidFill>
                  <a:schemeClr val="accent1"/>
                </a:solidFill>
              </a:rPr>
              <a:t>1</a:t>
            </a:r>
          </a:p>
        </p:txBody>
      </p:sp>
      <p:sp>
        <p:nvSpPr>
          <p:cNvPr id="10" name="TextBox 9"/>
          <p:cNvSpPr txBox="1"/>
          <p:nvPr/>
        </p:nvSpPr>
        <p:spPr>
          <a:xfrm>
            <a:off x="5334001" y="3481532"/>
            <a:ext cx="733778" cy="523220"/>
          </a:xfrm>
          <a:prstGeom prst="rect">
            <a:avLst/>
          </a:prstGeom>
          <a:noFill/>
        </p:spPr>
        <p:txBody>
          <a:bodyPr wrap="square" rtlCol="0">
            <a:spAutoFit/>
          </a:bodyPr>
          <a:lstStyle/>
          <a:p>
            <a:pPr algn="ctr"/>
            <a:r>
              <a:rPr lang="en-US" sz="2800" b="1" dirty="0">
                <a:solidFill>
                  <a:schemeClr val="accent1"/>
                </a:solidFill>
              </a:rPr>
              <a:t>2</a:t>
            </a:r>
          </a:p>
        </p:txBody>
      </p:sp>
    </p:spTree>
    <p:extLst>
      <p:ext uri="{BB962C8B-B14F-4D97-AF65-F5344CB8AC3E}">
        <p14:creationId xmlns:p14="http://schemas.microsoft.com/office/powerpoint/2010/main" xmlns="" val="311473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36F60-F6C9-442A-A448-561DE97D42B1}"/>
              </a:ext>
            </a:extLst>
          </p:cNvPr>
          <p:cNvSpPr>
            <a:spLocks noGrp="1"/>
          </p:cNvSpPr>
          <p:nvPr>
            <p:ph type="title"/>
          </p:nvPr>
        </p:nvSpPr>
        <p:spPr/>
        <p:txBody>
          <a:bodyPr/>
          <a:lstStyle/>
          <a:p>
            <a:r>
              <a:rPr lang="en-US" dirty="0"/>
              <a:t>Using </a:t>
            </a:r>
            <a:r>
              <a:rPr lang="en-US" dirty="0" err="1"/>
              <a:t>SynScreen</a:t>
            </a:r>
            <a:r>
              <a:rPr lang="en-US" dirty="0"/>
              <a:t> (</a:t>
            </a:r>
            <a:r>
              <a:rPr lang="en-US" dirty="0" smtClean="0"/>
              <a:t>10/13)</a:t>
            </a:r>
            <a:endParaRPr lang="en-US" dirty="0"/>
          </a:p>
        </p:txBody>
      </p:sp>
      <p:sp>
        <p:nvSpPr>
          <p:cNvPr id="3" name="Text Placeholder 2"/>
          <p:cNvSpPr>
            <a:spLocks noGrp="1"/>
          </p:cNvSpPr>
          <p:nvPr>
            <p:ph type="body" sz="half" idx="2"/>
          </p:nvPr>
        </p:nvSpPr>
        <p:spPr>
          <a:xfrm>
            <a:off x="214489" y="925830"/>
            <a:ext cx="4082874" cy="5480501"/>
          </a:xfrm>
        </p:spPr>
        <p:txBody>
          <a:bodyPr>
            <a:normAutofit fontScale="77500" lnSpcReduction="20000"/>
          </a:bodyPr>
          <a:lstStyle/>
          <a:p>
            <a:pPr marL="169863" indent="-169863">
              <a:lnSpc>
                <a:spcPct val="105000"/>
              </a:lnSpc>
              <a:buFont typeface="Arial" panose="020B0604020202020204" pitchFamily="34" charset="0"/>
              <a:buChar char="•"/>
            </a:pPr>
            <a:r>
              <a:rPr lang="en-US" dirty="0"/>
              <a:t>The </a:t>
            </a:r>
            <a:r>
              <a:rPr lang="en-US" dirty="0" err="1"/>
              <a:t>SynScreen</a:t>
            </a:r>
            <a:r>
              <a:rPr lang="en-US" dirty="0"/>
              <a:t> interface shows a table describing analyses of each data point (top right), and both a 3D plot and Bliss activity plot for the selected drug combination. </a:t>
            </a:r>
          </a:p>
          <a:p>
            <a:pPr marL="627063" lvl="1" indent="-169863">
              <a:lnSpc>
                <a:spcPct val="105000"/>
              </a:lnSpc>
              <a:buFont typeface="Arial" panose="020B0604020202020204" pitchFamily="34" charset="0"/>
              <a:buChar char="•"/>
            </a:pPr>
            <a:r>
              <a:rPr lang="en-US" sz="2400" dirty="0"/>
              <a:t>Descriptions of the data table and each plot follow on the next slides.</a:t>
            </a:r>
          </a:p>
          <a:p>
            <a:pPr marL="169863" indent="-169863">
              <a:lnSpc>
                <a:spcPct val="105000"/>
              </a:lnSpc>
              <a:buFont typeface="Arial" panose="020B0604020202020204" pitchFamily="34" charset="0"/>
              <a:buChar char="•"/>
            </a:pPr>
            <a:r>
              <a:rPr lang="en-US" dirty="0"/>
              <a:t>Points from the combination data may be excluded by clicking anywhere within a row of the specific data point on the data table.</a:t>
            </a:r>
          </a:p>
          <a:p>
            <a:pPr marL="627063" lvl="1" indent="-169863">
              <a:lnSpc>
                <a:spcPct val="105000"/>
              </a:lnSpc>
              <a:buFont typeface="Arial" panose="020B0604020202020204" pitchFamily="34" charset="0"/>
              <a:buChar char="•"/>
            </a:pPr>
            <a:r>
              <a:rPr lang="en-US" sz="2400" dirty="0"/>
              <a:t>The annotation on the row will change to an “x”.</a:t>
            </a:r>
          </a:p>
          <a:p>
            <a:pPr marL="627063" lvl="1" indent="-169863">
              <a:lnSpc>
                <a:spcPct val="105000"/>
              </a:lnSpc>
              <a:buFont typeface="Arial" panose="020B0604020202020204" pitchFamily="34" charset="0"/>
              <a:buChar char="•"/>
            </a:pPr>
            <a:r>
              <a:rPr lang="en-US" sz="2400" dirty="0"/>
              <a:t>The 3D and Bliss plots will update as well</a:t>
            </a:r>
            <a:r>
              <a:rPr lang="en-US" sz="2400" dirty="0" smtClean="0"/>
              <a:t>.</a:t>
            </a:r>
          </a:p>
          <a:p>
            <a:pPr marL="627063" lvl="1" indent="-169863">
              <a:lnSpc>
                <a:spcPct val="105000"/>
              </a:lnSpc>
              <a:buFont typeface="Arial" panose="020B0604020202020204" pitchFamily="34" charset="0"/>
              <a:buChar char="•"/>
            </a:pPr>
            <a:r>
              <a:rPr lang="en-US" sz="2400" dirty="0" smtClean="0">
                <a:solidFill>
                  <a:schemeClr val="tx1"/>
                </a:solidFill>
              </a:rPr>
              <a:t>Click again to restore </a:t>
            </a:r>
            <a:r>
              <a:rPr lang="en-US" sz="2400" smtClean="0">
                <a:solidFill>
                  <a:schemeClr val="tx1"/>
                </a:solidFill>
              </a:rPr>
              <a:t>inclusion of  the </a:t>
            </a:r>
            <a:r>
              <a:rPr lang="en-US" sz="2400" dirty="0" smtClean="0">
                <a:solidFill>
                  <a:schemeClr val="tx1"/>
                </a:solidFill>
              </a:rPr>
              <a:t>row data</a:t>
            </a:r>
            <a:endParaRPr lang="en-US" sz="3600" dirty="0">
              <a:solidFill>
                <a:schemeClr val="tx1"/>
              </a:solidFill>
            </a:endParaRPr>
          </a:p>
        </p:txBody>
      </p:sp>
      <p:sp>
        <p:nvSpPr>
          <p:cNvPr id="4" name="Slide Number Placeholder 3">
            <a:extLst>
              <a:ext uri="{FF2B5EF4-FFF2-40B4-BE49-F238E27FC236}">
                <a16:creationId xmlns:a16="http://schemas.microsoft.com/office/drawing/2014/main" xmlns="" id="{FE1F4668-ED5F-4992-9D6E-B8D9BDF3C415}"/>
              </a:ext>
            </a:extLst>
          </p:cNvPr>
          <p:cNvSpPr>
            <a:spLocks noGrp="1"/>
          </p:cNvSpPr>
          <p:nvPr>
            <p:ph type="sldNum" sz="quarter" idx="12"/>
          </p:nvPr>
        </p:nvSpPr>
        <p:spPr/>
        <p:txBody>
          <a:bodyPr>
            <a:normAutofit/>
          </a:bodyPr>
          <a:lstStyle/>
          <a:p>
            <a:fld id="{2AC27A5A-7290-4DE1-BA94-4BE8A8E57DCF}" type="slidenum">
              <a:rPr lang="en-US" smtClean="0"/>
              <a:pPr/>
              <a:t>25</a:t>
            </a:fld>
            <a:endParaRPr lang="en-US" dirty="0"/>
          </a:p>
        </p:txBody>
      </p:sp>
      <p:pic>
        <p:nvPicPr>
          <p:cNvPr id="9" name="Content Placeholder 8">
            <a:extLst>
              <a:ext uri="{FF2B5EF4-FFF2-40B4-BE49-F238E27FC236}">
                <a16:creationId xmlns:a16="http://schemas.microsoft.com/office/drawing/2014/main" xmlns="" id="{447C57AF-DBD4-4482-B023-7F56F517FF64}"/>
              </a:ext>
            </a:extLst>
          </p:cNvPr>
          <p:cNvPicPr>
            <a:picLocks noGrp="1" noChangeAspect="1"/>
          </p:cNvPicPr>
          <p:nvPr>
            <p:ph idx="1"/>
          </p:nvPr>
        </p:nvPicPr>
        <p:blipFill rotWithShape="1">
          <a:blip r:embed="rId2"/>
          <a:srcRect t="3912"/>
          <a:stretch/>
        </p:blipFill>
        <p:spPr>
          <a:xfrm>
            <a:off x="4297363" y="1161535"/>
            <a:ext cx="7115556" cy="4904945"/>
          </a:xfrm>
          <a:prstGeom prst="rect">
            <a:avLst/>
          </a:prstGeom>
        </p:spPr>
      </p:pic>
      <p:sp>
        <p:nvSpPr>
          <p:cNvPr id="10" name="Rectangle 9">
            <a:extLst>
              <a:ext uri="{FF2B5EF4-FFF2-40B4-BE49-F238E27FC236}">
                <a16:creationId xmlns:a16="http://schemas.microsoft.com/office/drawing/2014/main" xmlns="" id="{46DE60E9-4B60-4DAA-9CAE-F04BCB7D3D77}"/>
              </a:ext>
            </a:extLst>
          </p:cNvPr>
          <p:cNvSpPr/>
          <p:nvPr/>
        </p:nvSpPr>
        <p:spPr>
          <a:xfrm>
            <a:off x="6381135" y="2654710"/>
            <a:ext cx="4729317" cy="147484"/>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88105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SynScreen</a:t>
            </a:r>
            <a:r>
              <a:rPr lang="en-US" dirty="0"/>
              <a:t> (11/13)</a:t>
            </a:r>
          </a:p>
        </p:txBody>
      </p:sp>
      <p:sp>
        <p:nvSpPr>
          <p:cNvPr id="4" name="Text Placeholder 3"/>
          <p:cNvSpPr>
            <a:spLocks noGrp="1"/>
          </p:cNvSpPr>
          <p:nvPr>
            <p:ph type="body" sz="half" idx="2"/>
          </p:nvPr>
        </p:nvSpPr>
        <p:spPr>
          <a:xfrm>
            <a:off x="365759" y="1097280"/>
            <a:ext cx="4273973" cy="5359964"/>
          </a:xfrm>
        </p:spPr>
        <p:txBody>
          <a:bodyPr>
            <a:normAutofit fontScale="92500" lnSpcReduction="20000"/>
          </a:bodyPr>
          <a:lstStyle/>
          <a:p>
            <a:pPr marL="225425" indent="-225425">
              <a:lnSpc>
                <a:spcPct val="85000"/>
              </a:lnSpc>
              <a:buFont typeface="Arial" panose="020B0604020202020204" pitchFamily="34" charset="0"/>
              <a:buChar char="•"/>
            </a:pPr>
            <a:r>
              <a:rPr lang="en-US" dirty="0"/>
              <a:t>The data table produced from analysis of the drug combination </a:t>
            </a:r>
            <a:r>
              <a:rPr lang="en-US" dirty="0" smtClean="0"/>
              <a:t>data.</a:t>
            </a:r>
          </a:p>
          <a:p>
            <a:pPr marL="225425" indent="-225425">
              <a:lnSpc>
                <a:spcPct val="85000"/>
              </a:lnSpc>
              <a:buFont typeface="Arial" panose="020B0604020202020204" pitchFamily="34" charset="0"/>
              <a:buChar char="•"/>
            </a:pPr>
            <a:r>
              <a:rPr lang="en-US" sz="2000" i="1" dirty="0" smtClean="0">
                <a:solidFill>
                  <a:srgbClr val="FF0000"/>
                </a:solidFill>
              </a:rPr>
              <a:t>Note on OOR designation</a:t>
            </a:r>
            <a:r>
              <a:rPr lang="en-US" sz="2000" i="1" dirty="0" smtClean="0"/>
              <a:t>:</a:t>
            </a:r>
            <a:r>
              <a:rPr lang="en-US" sz="2000" dirty="0" smtClean="0"/>
              <a:t>  </a:t>
            </a:r>
          </a:p>
          <a:p>
            <a:pPr marL="225425" indent="-225425">
              <a:lnSpc>
                <a:spcPct val="85000"/>
              </a:lnSpc>
              <a:buFont typeface="Arial" panose="020B0604020202020204" pitchFamily="34" charset="0"/>
              <a:buChar char="•"/>
            </a:pPr>
            <a:r>
              <a:rPr lang="en-US" sz="1900" dirty="0" smtClean="0">
                <a:solidFill>
                  <a:schemeClr val="tx1"/>
                </a:solidFill>
              </a:rPr>
              <a:t>The Loewe </a:t>
            </a:r>
            <a:r>
              <a:rPr lang="en-US" sz="1900" dirty="0" err="1" smtClean="0">
                <a:solidFill>
                  <a:schemeClr val="tx1"/>
                </a:solidFill>
              </a:rPr>
              <a:t>Additivity</a:t>
            </a:r>
            <a:r>
              <a:rPr lang="en-US" sz="1900" dirty="0" smtClean="0">
                <a:solidFill>
                  <a:schemeClr val="tx1"/>
                </a:solidFill>
              </a:rPr>
              <a:t> model assumes the dose equivalence principle in which, for a given response produced by a dose of compound 1, there is a dose of compound 2 that can produce the equivalent response. </a:t>
            </a:r>
          </a:p>
          <a:p>
            <a:pPr marL="225425" indent="-225425">
              <a:lnSpc>
                <a:spcPct val="85000"/>
              </a:lnSpc>
              <a:buFont typeface="Arial" panose="020B0604020202020204" pitchFamily="34" charset="0"/>
              <a:buChar char="•"/>
            </a:pPr>
            <a:r>
              <a:rPr lang="en-US" sz="1900" dirty="0" smtClean="0">
                <a:solidFill>
                  <a:schemeClr val="tx1"/>
                </a:solidFill>
              </a:rPr>
              <a:t>It is often the case that there will be a regime of combinations in which the response produced by the combination cannot be reproduced by the compounds when applied as single agents (e.g., when response maxima of either or both of the compounds are limiting).  In such a case, a combination index (CI) cannot be calculated and is designated as out of range (OOR).  </a:t>
            </a:r>
          </a:p>
          <a:p>
            <a:pPr marL="225425" indent="-225425">
              <a:lnSpc>
                <a:spcPct val="85000"/>
              </a:lnSpc>
              <a:buFont typeface="Arial" panose="020B0604020202020204" pitchFamily="34" charset="0"/>
              <a:buChar char="•"/>
            </a:pPr>
            <a:r>
              <a:rPr lang="en-US" sz="1900" dirty="0" smtClean="0">
                <a:solidFill>
                  <a:schemeClr val="tx1"/>
                </a:solidFill>
              </a:rPr>
              <a:t>It is still possible that there is synergy (e.g., if the combination response exceeds the response maxima of both single agents).  Thus, the OOR indication </a:t>
            </a:r>
            <a:r>
              <a:rPr lang="en-US" sz="1900" dirty="0" smtClean="0">
                <a:solidFill>
                  <a:srgbClr val="FF0000"/>
                </a:solidFill>
              </a:rPr>
              <a:t>DOES NOT </a:t>
            </a:r>
            <a:r>
              <a:rPr lang="en-US" sz="1900" dirty="0" smtClean="0">
                <a:solidFill>
                  <a:schemeClr val="tx1"/>
                </a:solidFill>
              </a:rPr>
              <a:t>rule out synergy. It only indicates that  it is not possible to quantify synergy (or antagonism) via calculation of a CI.</a:t>
            </a:r>
            <a:r>
              <a:rPr lang="en-US" sz="1900" dirty="0" smtClean="0"/>
              <a:t>  </a:t>
            </a:r>
          </a:p>
          <a:p>
            <a:pPr marL="631825" lvl="1" indent="-174625">
              <a:lnSpc>
                <a:spcPct val="85000"/>
              </a:lnSpc>
              <a:buFont typeface="Arial" panose="020B0604020202020204" pitchFamily="34" charset="0"/>
              <a:buChar char="•"/>
            </a:pPr>
            <a:endParaRPr lang="en-US" sz="2000" dirty="0" smtClean="0"/>
          </a:p>
        </p:txBody>
      </p:sp>
      <p:sp>
        <p:nvSpPr>
          <p:cNvPr id="5" name="Slide Number Placeholder 4"/>
          <p:cNvSpPr>
            <a:spLocks noGrp="1"/>
          </p:cNvSpPr>
          <p:nvPr>
            <p:ph type="sldNum" sz="quarter" idx="12"/>
          </p:nvPr>
        </p:nvSpPr>
        <p:spPr/>
        <p:txBody>
          <a:bodyPr/>
          <a:lstStyle/>
          <a:p>
            <a:fld id="{2AC27A5A-7290-4DE1-BA94-4BE8A8E57DCF}" type="slidenum">
              <a:rPr lang="en-US" smtClean="0"/>
              <a:pPr/>
              <a:t>26</a:t>
            </a:fld>
            <a:endParaRPr lang="en-US" dirty="0"/>
          </a:p>
        </p:txBody>
      </p:sp>
      <p:graphicFrame>
        <p:nvGraphicFramePr>
          <p:cNvPr id="6" name="Content Placeholder 6">
            <a:extLst>
              <a:ext uri="{FF2B5EF4-FFF2-40B4-BE49-F238E27FC236}">
                <a16:creationId xmlns:a16="http://schemas.microsoft.com/office/drawing/2014/main" xmlns="" id="{C3ACF991-A6E5-491A-B73D-329B5B7965B3}"/>
              </a:ext>
            </a:extLst>
          </p:cNvPr>
          <p:cNvGraphicFramePr>
            <a:graphicFrameLocks/>
          </p:cNvGraphicFramePr>
          <p:nvPr>
            <p:extLst>
              <p:ext uri="{D42A27DB-BD31-4B8C-83A1-F6EECF244321}">
                <p14:modId xmlns:p14="http://schemas.microsoft.com/office/powerpoint/2010/main" xmlns="" val="1753747275"/>
              </p:ext>
            </p:extLst>
          </p:nvPr>
        </p:nvGraphicFramePr>
        <p:xfrm>
          <a:off x="4989308" y="2222787"/>
          <a:ext cx="6252518" cy="4617720"/>
        </p:xfrm>
        <a:graphic>
          <a:graphicData uri="http://schemas.openxmlformats.org/drawingml/2006/table">
            <a:tbl>
              <a:tblPr firstRow="1" firstCol="1" bandRow="1">
                <a:tableStyleId>{1FECB4D8-DB02-4DC6-A0A2-4F2EBAE1DC90}</a:tableStyleId>
              </a:tblPr>
              <a:tblGrid>
                <a:gridCol w="654756">
                  <a:extLst>
                    <a:ext uri="{9D8B030D-6E8A-4147-A177-3AD203B41FA5}">
                      <a16:colId xmlns:a16="http://schemas.microsoft.com/office/drawing/2014/main" xmlns="" val="2427409821"/>
                    </a:ext>
                  </a:extLst>
                </a:gridCol>
                <a:gridCol w="1196623">
                  <a:extLst>
                    <a:ext uri="{9D8B030D-6E8A-4147-A177-3AD203B41FA5}">
                      <a16:colId xmlns:a16="http://schemas.microsoft.com/office/drawing/2014/main" xmlns="" val="2249596826"/>
                    </a:ext>
                  </a:extLst>
                </a:gridCol>
                <a:gridCol w="4401139">
                  <a:extLst>
                    <a:ext uri="{9D8B030D-6E8A-4147-A177-3AD203B41FA5}">
                      <a16:colId xmlns:a16="http://schemas.microsoft.com/office/drawing/2014/main" xmlns="" val="1821912402"/>
                    </a:ext>
                  </a:extLst>
                </a:gridCol>
              </a:tblGrid>
              <a:tr h="125981">
                <a:tc gridSpan="2">
                  <a:txBody>
                    <a:bodyPr/>
                    <a:lstStyle/>
                    <a:p>
                      <a:pPr marL="0" marR="0" algn="ctr">
                        <a:spcBef>
                          <a:spcPts val="0"/>
                        </a:spcBef>
                        <a:spcAft>
                          <a:spcPts val="0"/>
                        </a:spcAft>
                      </a:pPr>
                      <a:r>
                        <a:rPr lang="en-US" sz="1600">
                          <a:effectLst/>
                        </a:rPr>
                        <a:t>Annotation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b"/>
                </a:tc>
                <a:tc hMerge="1">
                  <a:txBody>
                    <a:bodyPr/>
                    <a:lstStyle/>
                    <a:p>
                      <a:endParaRPr lang="en-US"/>
                    </a:p>
                  </a:txBody>
                  <a:tcPr/>
                </a:tc>
                <a:tc>
                  <a:txBody>
                    <a:bodyPr/>
                    <a:lstStyle/>
                    <a:p>
                      <a:pPr marL="0" marR="0" algn="just">
                        <a:spcBef>
                          <a:spcPts val="0"/>
                        </a:spcBef>
                        <a:spcAft>
                          <a:spcPts val="0"/>
                        </a:spcAft>
                      </a:pPr>
                      <a:r>
                        <a:rPr lang="en-US" sz="1600" dirty="0">
                          <a:effectLst/>
                        </a:rPr>
                        <a:t>Meaning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980949271"/>
                  </a:ext>
                </a:extLst>
              </a:tr>
              <a:tr h="115483">
                <a:tc rowSpan="8">
                  <a:txBody>
                    <a:bodyPr/>
                    <a:lstStyle/>
                    <a:p>
                      <a:pPr marL="0" marR="0" algn="ctr">
                        <a:spcBef>
                          <a:spcPts val="0"/>
                        </a:spcBef>
                        <a:spcAft>
                          <a:spcPts val="0"/>
                        </a:spcAft>
                      </a:pPr>
                      <a:r>
                        <a:rPr lang="en-US" sz="1600" dirty="0">
                          <a:effectLst/>
                        </a:rPr>
                        <a:t>Combo Hit stats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ctr"/>
                </a:tc>
                <a:tc>
                  <a:txBody>
                    <a:bodyPr/>
                    <a:lstStyle/>
                    <a:p>
                      <a:pPr marL="0" marR="0" algn="r">
                        <a:spcBef>
                          <a:spcPts val="0"/>
                        </a:spcBef>
                        <a:spcAft>
                          <a:spcPts val="0"/>
                        </a:spcAft>
                      </a:pPr>
                      <a:r>
                        <a:rPr lang="en-US" sz="1600">
                          <a:effectLst/>
                        </a:rPr>
                        <a:t>DRUGuM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lnSpc>
                          <a:spcPts val="1700"/>
                        </a:lnSpc>
                        <a:spcBef>
                          <a:spcPts val="0"/>
                        </a:spcBef>
                        <a:spcAft>
                          <a:spcPts val="0"/>
                        </a:spcAft>
                      </a:pPr>
                      <a:r>
                        <a:rPr lang="en-US" sz="1600" dirty="0">
                          <a:effectLst/>
                        </a:rPr>
                        <a:t>Concentration of a compound used (</a:t>
                      </a:r>
                      <a:r>
                        <a:rPr lang="en-US" sz="1600" dirty="0" err="1">
                          <a:effectLst/>
                        </a:rPr>
                        <a:t>uM</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175891897"/>
                  </a:ext>
                </a:extLst>
              </a:tr>
              <a:tr h="230965">
                <a:tc vMerge="1">
                  <a:txBody>
                    <a:bodyPr/>
                    <a:lstStyle/>
                    <a:p>
                      <a:endParaRPr lang="en-US"/>
                    </a:p>
                  </a:txBody>
                  <a:tcPr/>
                </a:tc>
                <a:tc>
                  <a:txBody>
                    <a:bodyPr/>
                    <a:lstStyle/>
                    <a:p>
                      <a:pPr marL="0" marR="0" algn="r">
                        <a:spcBef>
                          <a:spcPts val="0"/>
                        </a:spcBef>
                        <a:spcAft>
                          <a:spcPts val="0"/>
                        </a:spcAft>
                      </a:pPr>
                      <a:r>
                        <a:rPr lang="en-US" sz="1600">
                          <a:effectLst/>
                        </a:rPr>
                        <a:t>fa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lnSpc>
                          <a:spcPts val="1700"/>
                        </a:lnSpc>
                        <a:spcBef>
                          <a:spcPts val="0"/>
                        </a:spcBef>
                        <a:spcAft>
                          <a:spcPts val="0"/>
                        </a:spcAft>
                      </a:pPr>
                      <a:r>
                        <a:rPr lang="en-US" sz="1600" dirty="0">
                          <a:effectLst/>
                        </a:rPr>
                        <a:t>Fraction affected; observed normalized response (expressed as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368242533"/>
                  </a:ext>
                </a:extLst>
              </a:tr>
              <a:tr h="230965">
                <a:tc vMerge="1">
                  <a:txBody>
                    <a:bodyPr/>
                    <a:lstStyle/>
                    <a:p>
                      <a:endParaRPr lang="en-US"/>
                    </a:p>
                  </a:txBody>
                  <a:tcPr/>
                </a:tc>
                <a:tc>
                  <a:txBody>
                    <a:bodyPr/>
                    <a:lstStyle/>
                    <a:p>
                      <a:pPr marL="0" marR="0" algn="r">
                        <a:spcBef>
                          <a:spcPts val="0"/>
                        </a:spcBef>
                        <a:spcAft>
                          <a:spcPts val="0"/>
                        </a:spcAft>
                      </a:pPr>
                      <a:r>
                        <a:rPr lang="en-US" sz="1600" dirty="0">
                          <a:effectLst/>
                        </a:rPr>
                        <a:t>CI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lnSpc>
                          <a:spcPts val="1700"/>
                        </a:lnSpc>
                        <a:spcBef>
                          <a:spcPts val="0"/>
                        </a:spcBef>
                        <a:spcAft>
                          <a:spcPts val="0"/>
                        </a:spcAft>
                      </a:pPr>
                      <a:r>
                        <a:rPr lang="en-US" sz="1600" dirty="0">
                          <a:effectLst/>
                        </a:rPr>
                        <a:t>Combination index value determined by Loewe additivity model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4082742154"/>
                  </a:ext>
                </a:extLst>
              </a:tr>
              <a:tr h="346448">
                <a:tc vMerge="1">
                  <a:txBody>
                    <a:bodyPr/>
                    <a:lstStyle/>
                    <a:p>
                      <a:endParaRPr lang="en-US"/>
                    </a:p>
                  </a:txBody>
                  <a:tcPr/>
                </a:tc>
                <a:tc>
                  <a:txBody>
                    <a:bodyPr/>
                    <a:lstStyle/>
                    <a:p>
                      <a:pPr marL="0" marR="0" algn="r">
                        <a:spcBef>
                          <a:spcPts val="0"/>
                        </a:spcBef>
                        <a:spcAft>
                          <a:spcPts val="0"/>
                        </a:spcAft>
                      </a:pPr>
                      <a:r>
                        <a:rPr lang="en-US" sz="1600">
                          <a:effectLst/>
                        </a:rPr>
                        <a:t>DRUGfa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lnSpc>
                          <a:spcPts val="1700"/>
                        </a:lnSpc>
                        <a:spcBef>
                          <a:spcPts val="0"/>
                        </a:spcBef>
                        <a:spcAft>
                          <a:spcPts val="0"/>
                        </a:spcAft>
                      </a:pPr>
                      <a:r>
                        <a:rPr lang="en-US" sz="1600" dirty="0">
                          <a:effectLst/>
                        </a:rPr>
                        <a:t>Dose of drug, when applied as a single agent, that is required to attain the response produced by the combination of two drugs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283789744"/>
                  </a:ext>
                </a:extLst>
              </a:tr>
              <a:tr h="577413">
                <a:tc vMerge="1">
                  <a:txBody>
                    <a:bodyPr/>
                    <a:lstStyle/>
                    <a:p>
                      <a:endParaRPr lang="en-US"/>
                    </a:p>
                  </a:txBody>
                  <a:tcPr/>
                </a:tc>
                <a:tc>
                  <a:txBody>
                    <a:bodyPr/>
                    <a:lstStyle/>
                    <a:p>
                      <a:pPr marL="0" marR="0" algn="r">
                        <a:spcBef>
                          <a:spcPts val="0"/>
                        </a:spcBef>
                        <a:spcAft>
                          <a:spcPts val="0"/>
                        </a:spcAft>
                      </a:pPr>
                      <a:r>
                        <a:rPr lang="en-US" sz="1600">
                          <a:effectLst/>
                        </a:rPr>
                        <a:t>BlissFa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lnSpc>
                          <a:spcPts val="1700"/>
                        </a:lnSpc>
                        <a:spcBef>
                          <a:spcPts val="0"/>
                        </a:spcBef>
                        <a:spcAft>
                          <a:spcPts val="0"/>
                        </a:spcAft>
                      </a:pPr>
                      <a:r>
                        <a:rPr lang="en-US" sz="1600" dirty="0">
                          <a:effectLst/>
                        </a:rPr>
                        <a:t>Based on the single agent dose responses, this is the theoretical additive response in which those drugs used in combination would produce by the Bliss independence model (expressed as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286449660"/>
                  </a:ext>
                </a:extLst>
              </a:tr>
              <a:tr h="577413">
                <a:tc vMerge="1">
                  <a:txBody>
                    <a:bodyPr/>
                    <a:lstStyle/>
                    <a:p>
                      <a:endParaRPr lang="en-US"/>
                    </a:p>
                  </a:txBody>
                  <a:tcPr/>
                </a:tc>
                <a:tc>
                  <a:txBody>
                    <a:bodyPr/>
                    <a:lstStyle/>
                    <a:p>
                      <a:pPr marL="0" marR="0" algn="r">
                        <a:spcBef>
                          <a:spcPts val="0"/>
                        </a:spcBef>
                        <a:spcAft>
                          <a:spcPts val="0"/>
                        </a:spcAft>
                      </a:pPr>
                      <a:r>
                        <a:rPr lang="en-US" sz="1600">
                          <a:effectLst/>
                        </a:rPr>
                        <a:t>fa&gt;BlissFa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lnSpc>
                          <a:spcPts val="1700"/>
                        </a:lnSpc>
                        <a:spcBef>
                          <a:spcPts val="0"/>
                        </a:spcBef>
                        <a:spcAft>
                          <a:spcPts val="0"/>
                        </a:spcAft>
                      </a:pPr>
                      <a:r>
                        <a:rPr lang="en-US" sz="1600" dirty="0">
                          <a:effectLst/>
                        </a:rPr>
                        <a:t>Difference between the observed response and the Bliss theoretical response value for additivity, i.e., distance of observed response from the 3D Bliss surface in </a:t>
                      </a:r>
                      <a:r>
                        <a:rPr lang="en-US" sz="1600" dirty="0" err="1">
                          <a:effectLst/>
                        </a:rPr>
                        <a:t>SynScreen</a:t>
                      </a:r>
                      <a:r>
                        <a:rPr lang="en-US" sz="1600" dirty="0">
                          <a:effectLst/>
                        </a:rPr>
                        <a:t> 3D graphs (expressed as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510970785"/>
                  </a:ext>
                </a:extLst>
              </a:tr>
              <a:tr h="115483">
                <a:tc vMerge="1">
                  <a:txBody>
                    <a:bodyPr/>
                    <a:lstStyle/>
                    <a:p>
                      <a:endParaRPr lang="en-US"/>
                    </a:p>
                  </a:txBody>
                  <a:tcPr/>
                </a:tc>
                <a:tc>
                  <a:txBody>
                    <a:bodyPr/>
                    <a:lstStyle/>
                    <a:p>
                      <a:pPr marL="0" marR="0" algn="r">
                        <a:spcBef>
                          <a:spcPts val="0"/>
                        </a:spcBef>
                        <a:spcAft>
                          <a:spcPts val="0"/>
                        </a:spcAft>
                      </a:pPr>
                      <a:r>
                        <a:rPr lang="en-US" sz="1600" b="0" dirty="0">
                          <a:effectLst/>
                          <a:latin typeface="+mn-lt"/>
                          <a:ea typeface="Calibri" panose="020F0502020204030204" pitchFamily="34" charset="0"/>
                          <a:cs typeface="Times New Roman" panose="02020603050405020304" pitchFamily="18" charset="0"/>
                        </a:rPr>
                        <a:t>OOR (out of range)</a:t>
                      </a:r>
                    </a:p>
                  </a:txBody>
                  <a:tcPr marL="47243" marR="47243" marT="0" marB="0"/>
                </a:tc>
                <a:tc>
                  <a:txBody>
                    <a:bodyPr/>
                    <a:lstStyle/>
                    <a:p>
                      <a:pPr marL="0" marR="0" algn="just">
                        <a:lnSpc>
                          <a:spcPts val="17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The response elicited by the combination exceeds the maximum measured</a:t>
                      </a:r>
                      <a:r>
                        <a:rPr lang="en-US" sz="1600" baseline="0" dirty="0">
                          <a:effectLst/>
                          <a:latin typeface="+mn-lt"/>
                          <a:ea typeface="Calibri" panose="020F0502020204030204" pitchFamily="34" charset="0"/>
                          <a:cs typeface="Times New Roman" panose="02020603050405020304" pitchFamily="18" charset="0"/>
                        </a:rPr>
                        <a:t> response of individual drugs. Therefore, a CI value cannot be calculated.</a:t>
                      </a:r>
                      <a:endParaRPr lang="en-US" sz="1600" dirty="0">
                        <a:effectLst/>
                        <a:latin typeface="+mn-lt"/>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448925931"/>
                  </a:ext>
                </a:extLst>
              </a:tr>
              <a:tr h="115483">
                <a:tc vMerge="1">
                  <a:txBody>
                    <a:bodyPr/>
                    <a:lstStyle/>
                    <a:p>
                      <a:endParaRPr lang="en-US"/>
                    </a:p>
                  </a:txBody>
                  <a:tcPr/>
                </a:tc>
                <a:tc>
                  <a:txBody>
                    <a:bodyPr/>
                    <a:lstStyle/>
                    <a:p>
                      <a:pPr marL="0" marR="0" algn="r">
                        <a:spcBef>
                          <a:spcPts val="0"/>
                        </a:spcBef>
                        <a:spcAft>
                          <a:spcPts val="0"/>
                        </a:spcAft>
                      </a:pPr>
                      <a:r>
                        <a:rPr lang="en-US" sz="1600" dirty="0" err="1">
                          <a:effectLst/>
                        </a:rPr>
                        <a:t>DRUGuMratio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lnSpc>
                          <a:spcPts val="1700"/>
                        </a:lnSpc>
                        <a:spcBef>
                          <a:spcPts val="0"/>
                        </a:spcBef>
                        <a:spcAft>
                          <a:spcPts val="0"/>
                        </a:spcAft>
                      </a:pPr>
                      <a:r>
                        <a:rPr lang="en-US" sz="1600" dirty="0">
                          <a:effectLst/>
                        </a:rPr>
                        <a:t>The ratio of </a:t>
                      </a:r>
                      <a:r>
                        <a:rPr lang="en-US" sz="1600" dirty="0" err="1">
                          <a:effectLst/>
                        </a:rPr>
                        <a:t>DRUGuM</a:t>
                      </a:r>
                      <a:r>
                        <a:rPr lang="en-US" sz="1600" dirty="0">
                          <a:effectLst/>
                        </a:rPr>
                        <a:t> to </a:t>
                      </a:r>
                      <a:r>
                        <a:rPr lang="en-US" sz="1600" dirty="0" err="1">
                          <a:effectLst/>
                        </a:rPr>
                        <a:t>DRUGuMfa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533158570"/>
                  </a:ext>
                </a:extLst>
              </a:tr>
            </a:tbl>
          </a:graphicData>
        </a:graphic>
      </p:graphicFrame>
      <p:pic>
        <p:nvPicPr>
          <p:cNvPr id="7" name="Content Placeholder 4">
            <a:extLst>
              <a:ext uri="{FF2B5EF4-FFF2-40B4-BE49-F238E27FC236}">
                <a16:creationId xmlns:a16="http://schemas.microsoft.com/office/drawing/2014/main" xmlns="" id="{FFEB48A0-6DA1-4B35-A5EA-1B242125D7E1}"/>
              </a:ext>
            </a:extLst>
          </p:cNvPr>
          <p:cNvPicPr>
            <a:picLocks noGrp="1" noChangeAspect="1"/>
          </p:cNvPicPr>
          <p:nvPr>
            <p:ph idx="1"/>
          </p:nvPr>
        </p:nvPicPr>
        <p:blipFill rotWithShape="1">
          <a:blip r:embed="rId2">
            <a:extLst>
              <a:ext uri="{BEBA8EAE-BF5A-486C-A8C5-ECC9F3942E4B}">
                <a14:imgProps xmlns:a14="http://schemas.microsoft.com/office/drawing/2010/main" xmlns="">
                  <a14:imgLayer r:embed="rId3">
                    <a14:imgEffect>
                      <a14:brightnessContrast contrast="-40000"/>
                    </a14:imgEffect>
                  </a14:imgLayer>
                </a14:imgProps>
              </a:ext>
            </a:extLst>
          </a:blip>
          <a:srcRect l="29719" t="3250" r="4222" b="75021"/>
          <a:stretch/>
        </p:blipFill>
        <p:spPr>
          <a:xfrm>
            <a:off x="4989308" y="690884"/>
            <a:ext cx="6322197" cy="1491873"/>
          </a:xfrm>
          <a:prstGeom prst="rect">
            <a:avLst/>
          </a:prstGeom>
        </p:spPr>
      </p:pic>
    </p:spTree>
    <p:extLst>
      <p:ext uri="{BB962C8B-B14F-4D97-AF65-F5344CB8AC3E}">
        <p14:creationId xmlns:p14="http://schemas.microsoft.com/office/powerpoint/2010/main" xmlns="" val="256128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SynScreen</a:t>
            </a:r>
            <a:r>
              <a:rPr lang="en-US" dirty="0"/>
              <a:t> (12/13)</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268207" y="1459991"/>
            <a:ext cx="6167438" cy="4623816"/>
          </a:xfrm>
        </p:spPr>
      </p:pic>
      <p:sp>
        <p:nvSpPr>
          <p:cNvPr id="4" name="Text Placeholder 3"/>
          <p:cNvSpPr>
            <a:spLocks noGrp="1"/>
          </p:cNvSpPr>
          <p:nvPr>
            <p:ph type="body" sz="half" idx="2"/>
          </p:nvPr>
        </p:nvSpPr>
        <p:spPr>
          <a:xfrm>
            <a:off x="214489" y="1097280"/>
            <a:ext cx="5053717" cy="5551876"/>
          </a:xfrm>
        </p:spPr>
        <p:txBody>
          <a:bodyPr/>
          <a:lstStyle/>
          <a:p>
            <a:pPr marL="169863" indent="-169863">
              <a:lnSpc>
                <a:spcPct val="85000"/>
              </a:lnSpc>
              <a:buFont typeface="Arial" panose="020B0604020202020204" pitchFamily="34" charset="0"/>
              <a:buChar char="•"/>
            </a:pPr>
            <a:r>
              <a:rPr lang="en-US" dirty="0"/>
              <a:t>3D plot of drug combination data</a:t>
            </a:r>
          </a:p>
          <a:p>
            <a:pPr marL="463550" lvl="1" indent="-169863">
              <a:lnSpc>
                <a:spcPct val="85000"/>
              </a:lnSpc>
              <a:buFont typeface="Arial" panose="020B0604020202020204" pitchFamily="34" charset="0"/>
              <a:buChar char="•"/>
            </a:pPr>
            <a:r>
              <a:rPr lang="en-US" sz="2400" dirty="0"/>
              <a:t>The x and y axes are plotted as log µM. </a:t>
            </a:r>
          </a:p>
          <a:p>
            <a:pPr marL="463550" lvl="1" indent="-169863">
              <a:lnSpc>
                <a:spcPct val="85000"/>
              </a:lnSpc>
              <a:buFont typeface="Arial" panose="020B0604020202020204" pitchFamily="34" charset="0"/>
              <a:buChar char="•"/>
            </a:pPr>
            <a:r>
              <a:rPr lang="en-US" sz="2400" dirty="0"/>
              <a:t>The dose response curves for the individual drugs are on the edges of the surface.</a:t>
            </a:r>
          </a:p>
          <a:p>
            <a:pPr marL="463550" lvl="1" indent="-169863">
              <a:lnSpc>
                <a:spcPct val="85000"/>
              </a:lnSpc>
              <a:buFont typeface="Arial" panose="020B0604020202020204" pitchFamily="34" charset="0"/>
              <a:buChar char="•"/>
            </a:pPr>
            <a:r>
              <a:rPr lang="en-US" sz="2400" dirty="0"/>
              <a:t>The 3D surface represents the theoretical responses at which Bliss additivity would occur based on the single agent dose responses.</a:t>
            </a:r>
          </a:p>
          <a:p>
            <a:pPr marL="463550" lvl="1" indent="-169863">
              <a:lnSpc>
                <a:spcPct val="85000"/>
              </a:lnSpc>
              <a:buFont typeface="Arial" panose="020B0604020202020204" pitchFamily="34" charset="0"/>
              <a:buChar char="•"/>
            </a:pPr>
            <a:r>
              <a:rPr lang="en-US" sz="2400" dirty="0"/>
              <a:t>The red dots indicate the observed experimental data. </a:t>
            </a:r>
          </a:p>
          <a:p>
            <a:pPr marL="463550" lvl="1" indent="-169863">
              <a:lnSpc>
                <a:spcPct val="85000"/>
              </a:lnSpc>
              <a:buFont typeface="Arial" panose="020B0604020202020204" pitchFamily="34" charset="0"/>
              <a:buChar char="•"/>
            </a:pPr>
            <a:r>
              <a:rPr lang="en-US" sz="2400" i="1" dirty="0"/>
              <a:t>Results visible above the surface are considered to be </a:t>
            </a:r>
            <a:r>
              <a:rPr lang="en-US" sz="2400" i="1" dirty="0" smtClean="0"/>
              <a:t> potentially synergistic</a:t>
            </a:r>
            <a:r>
              <a:rPr lang="en-US" sz="2400" i="1" dirty="0"/>
              <a:t>.</a:t>
            </a:r>
            <a:endParaRPr lang="en-US" sz="2400" dirty="0"/>
          </a:p>
        </p:txBody>
      </p:sp>
      <p:sp>
        <p:nvSpPr>
          <p:cNvPr id="5" name="Slide Number Placeholder 4"/>
          <p:cNvSpPr>
            <a:spLocks noGrp="1"/>
          </p:cNvSpPr>
          <p:nvPr>
            <p:ph type="sldNum" sz="quarter" idx="12"/>
          </p:nvPr>
        </p:nvSpPr>
        <p:spPr/>
        <p:txBody>
          <a:bodyPr/>
          <a:lstStyle/>
          <a:p>
            <a:fld id="{2AC27A5A-7290-4DE1-BA94-4BE8A8E57DCF}" type="slidenum">
              <a:rPr lang="en-US" smtClean="0"/>
              <a:pPr/>
              <a:t>27</a:t>
            </a:fld>
            <a:endParaRPr lang="en-US" dirty="0"/>
          </a:p>
        </p:txBody>
      </p:sp>
    </p:spTree>
    <p:extLst>
      <p:ext uri="{BB962C8B-B14F-4D97-AF65-F5344CB8AC3E}">
        <p14:creationId xmlns:p14="http://schemas.microsoft.com/office/powerpoint/2010/main" xmlns="" val="3236883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SynScreen</a:t>
            </a:r>
            <a:r>
              <a:rPr lang="en-US" dirty="0"/>
              <a:t> (13/13)</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279497" y="1227215"/>
            <a:ext cx="6167438" cy="4623816"/>
          </a:xfrm>
        </p:spPr>
      </p:pic>
      <p:sp>
        <p:nvSpPr>
          <p:cNvPr id="5" name="Slide Number Placeholder 4"/>
          <p:cNvSpPr>
            <a:spLocks noGrp="1"/>
          </p:cNvSpPr>
          <p:nvPr>
            <p:ph type="sldNum" sz="quarter" idx="12"/>
          </p:nvPr>
        </p:nvSpPr>
        <p:spPr/>
        <p:txBody>
          <a:bodyPr/>
          <a:lstStyle/>
          <a:p>
            <a:fld id="{2AC27A5A-7290-4DE1-BA94-4BE8A8E57DCF}" type="slidenum">
              <a:rPr lang="en-US" smtClean="0"/>
              <a:pPr/>
              <a:t>28</a:t>
            </a:fld>
            <a:endParaRPr lang="en-US" dirty="0"/>
          </a:p>
        </p:txBody>
      </p:sp>
      <p:sp>
        <p:nvSpPr>
          <p:cNvPr id="8" name="Text Placeholder 3"/>
          <p:cNvSpPr>
            <a:spLocks noGrp="1"/>
          </p:cNvSpPr>
          <p:nvPr>
            <p:ph type="body" sz="half" idx="2"/>
          </p:nvPr>
        </p:nvSpPr>
        <p:spPr>
          <a:xfrm>
            <a:off x="214489" y="1097280"/>
            <a:ext cx="5053717" cy="5551876"/>
          </a:xfrm>
        </p:spPr>
        <p:txBody>
          <a:bodyPr>
            <a:normAutofit/>
          </a:bodyPr>
          <a:lstStyle/>
          <a:p>
            <a:pPr marL="169863" indent="-169863">
              <a:lnSpc>
                <a:spcPct val="85000"/>
              </a:lnSpc>
              <a:buFont typeface="Arial" panose="020B0604020202020204" pitchFamily="34" charset="0"/>
              <a:buChar char="•"/>
            </a:pPr>
            <a:r>
              <a:rPr lang="en-US" dirty="0"/>
              <a:t>Bliss additivity plot</a:t>
            </a:r>
          </a:p>
          <a:p>
            <a:pPr marL="463550" lvl="1" indent="-169863">
              <a:lnSpc>
                <a:spcPct val="85000"/>
              </a:lnSpc>
              <a:buFont typeface="Arial" panose="020B0604020202020204" pitchFamily="34" charset="0"/>
              <a:buChar char="•"/>
            </a:pPr>
            <a:r>
              <a:rPr lang="en-US" sz="2400" dirty="0"/>
              <a:t>The x axis represents the responses predicted based on the Bliss independent model.</a:t>
            </a:r>
          </a:p>
          <a:p>
            <a:pPr marL="463550" lvl="1" indent="-169863">
              <a:lnSpc>
                <a:spcPct val="85000"/>
              </a:lnSpc>
              <a:buFont typeface="Arial" panose="020B0604020202020204" pitchFamily="34" charset="0"/>
              <a:buChar char="•"/>
            </a:pPr>
            <a:r>
              <a:rPr lang="en-US" sz="2400" dirty="0"/>
              <a:t>The y axis represents observed responses.</a:t>
            </a:r>
          </a:p>
          <a:p>
            <a:pPr marL="463550" lvl="1" indent="-169863">
              <a:lnSpc>
                <a:spcPct val="85000"/>
              </a:lnSpc>
              <a:buFont typeface="Arial" panose="020B0604020202020204" pitchFamily="34" charset="0"/>
              <a:buChar char="•"/>
            </a:pPr>
            <a:r>
              <a:rPr lang="en-US" sz="2400" dirty="0"/>
              <a:t>The 95% confidence interval for the Bliss beta coefficient is indicated in parentheses.</a:t>
            </a:r>
          </a:p>
          <a:p>
            <a:pPr marL="920750" lvl="2" indent="-169863">
              <a:lnSpc>
                <a:spcPct val="85000"/>
              </a:lnSpc>
              <a:buFont typeface="Arial" panose="020B0604020202020204" pitchFamily="34" charset="0"/>
              <a:buChar char="•"/>
            </a:pPr>
            <a:r>
              <a:rPr lang="en-US" sz="2200" dirty="0"/>
              <a:t>Note: The overall Bliss beta &amp; 95% confidence interval only appear </a:t>
            </a:r>
            <a:r>
              <a:rPr lang="en-US" sz="2200" dirty="0" smtClean="0"/>
              <a:t>in the exported plot.</a:t>
            </a:r>
            <a:endParaRPr lang="en-US" sz="2200" dirty="0"/>
          </a:p>
          <a:p>
            <a:pPr marL="463550" lvl="1" indent="-169863">
              <a:lnSpc>
                <a:spcPct val="85000"/>
              </a:lnSpc>
              <a:buFont typeface="Arial" panose="020B0604020202020204" pitchFamily="34" charset="0"/>
              <a:buChar char="•"/>
            </a:pPr>
            <a:r>
              <a:rPr lang="en-US" sz="2400" i="1" dirty="0"/>
              <a:t>Data points plotted above the “No Interaction” line are considered to be </a:t>
            </a:r>
            <a:r>
              <a:rPr lang="en-US" sz="2400" i="1" dirty="0" smtClean="0">
                <a:solidFill>
                  <a:schemeClr val="tx1"/>
                </a:solidFill>
              </a:rPr>
              <a:t>potentially</a:t>
            </a:r>
            <a:r>
              <a:rPr lang="en-US" sz="2400" i="1" dirty="0" smtClean="0"/>
              <a:t> synergistic</a:t>
            </a:r>
            <a:r>
              <a:rPr lang="en-US" sz="2400" i="1" dirty="0"/>
              <a:t>.</a:t>
            </a:r>
          </a:p>
        </p:txBody>
      </p:sp>
    </p:spTree>
    <p:extLst>
      <p:ext uri="{BB962C8B-B14F-4D97-AF65-F5344CB8AC3E}">
        <p14:creationId xmlns:p14="http://schemas.microsoft.com/office/powerpoint/2010/main" xmlns="" val="86157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SynScreen</a:t>
            </a:r>
            <a:r>
              <a:rPr lang="en-US" dirty="0"/>
              <a:t> data output (1/4)</a:t>
            </a:r>
          </a:p>
        </p:txBody>
      </p:sp>
      <p:pic>
        <p:nvPicPr>
          <p:cNvPr id="5" name="Content Placeholder 4">
            <a:extLst>
              <a:ext uri="{FF2B5EF4-FFF2-40B4-BE49-F238E27FC236}">
                <a16:creationId xmlns:a16="http://schemas.microsoft.com/office/drawing/2014/main" xmlns="" id="{CAF0F0F6-2533-4956-AC9F-64683715A374}"/>
              </a:ext>
            </a:extLst>
          </p:cNvPr>
          <p:cNvPicPr>
            <a:picLocks noGrp="1" noChangeAspect="1"/>
          </p:cNvPicPr>
          <p:nvPr>
            <p:ph idx="1"/>
          </p:nvPr>
        </p:nvPicPr>
        <p:blipFill>
          <a:blip r:embed="rId2">
            <a:extLst>
              <a:ext uri="{BEBA8EAE-BF5A-486C-A8C5-ECC9F3942E4B}">
                <a14:imgProps xmlns:a14="http://schemas.microsoft.com/office/drawing/2010/main" xmlns="">
                  <a14:imgLayer r:embed="rId3">
                    <a14:imgEffect>
                      <a14:brightnessContrast contrast="-40000"/>
                    </a14:imgEffect>
                  </a14:imgLayer>
                </a14:imgProps>
              </a:ext>
            </a:extLst>
          </a:blip>
          <a:stretch>
            <a:fillRect/>
          </a:stretch>
        </p:blipFill>
        <p:spPr>
          <a:xfrm>
            <a:off x="5825290" y="3215583"/>
            <a:ext cx="5639587" cy="2391109"/>
          </a:xfrm>
          <a:prstGeom prst="rect">
            <a:avLst/>
          </a:prstGeom>
        </p:spPr>
      </p:pic>
      <p:sp>
        <p:nvSpPr>
          <p:cNvPr id="7" name="Text Placeholder 6"/>
          <p:cNvSpPr>
            <a:spLocks noGrp="1"/>
          </p:cNvSpPr>
          <p:nvPr>
            <p:ph type="body" sz="half" idx="2"/>
          </p:nvPr>
        </p:nvSpPr>
        <p:spPr>
          <a:xfrm>
            <a:off x="35101" y="869245"/>
            <a:ext cx="4278790" cy="5941836"/>
          </a:xfrm>
        </p:spPr>
        <p:txBody>
          <a:bodyPr>
            <a:normAutofit/>
          </a:bodyPr>
          <a:lstStyle/>
          <a:p>
            <a:pPr marL="169863" indent="-169863">
              <a:lnSpc>
                <a:spcPct val="85000"/>
              </a:lnSpc>
              <a:buFont typeface="Arial" panose="020B0604020202020204" pitchFamily="34" charset="0"/>
              <a:buChar char="•"/>
            </a:pPr>
            <a:r>
              <a:rPr lang="en-US" sz="2400" dirty="0"/>
              <a:t>Click on “</a:t>
            </a:r>
            <a:r>
              <a:rPr lang="en-US" sz="2400" dirty="0" err="1"/>
              <a:t>UpdateAllcombos</a:t>
            </a:r>
            <a:r>
              <a:rPr lang="en-US" sz="2400" dirty="0"/>
              <a:t>”. Plots from each combination will flash on the screen and then be automatically exported into the same folder as the originally imported data file.</a:t>
            </a:r>
          </a:p>
          <a:p>
            <a:pPr marL="627063" lvl="1" indent="-169863">
              <a:lnSpc>
                <a:spcPct val="85000"/>
              </a:lnSpc>
              <a:buFont typeface="Arial" panose="020B0604020202020204" pitchFamily="34" charset="0"/>
              <a:buChar char="•"/>
            </a:pPr>
            <a:r>
              <a:rPr lang="en-US" sz="2000" dirty="0"/>
              <a:t>Folders will be generated that include images of the single agent dose response curves, 3D combination plots, and Bliss additivity plots.</a:t>
            </a:r>
          </a:p>
          <a:p>
            <a:pPr marL="627063" lvl="1" indent="-169863">
              <a:lnSpc>
                <a:spcPct val="85000"/>
              </a:lnSpc>
              <a:buFont typeface="Arial" panose="020B0604020202020204" pitchFamily="34" charset="0"/>
              <a:buChar char="•"/>
            </a:pPr>
            <a:r>
              <a:rPr lang="en-US" sz="2000" dirty="0"/>
              <a:t>.</a:t>
            </a:r>
            <a:r>
              <a:rPr lang="en-US" sz="2000" dirty="0" err="1"/>
              <a:t>docx</a:t>
            </a:r>
            <a:r>
              <a:rPr lang="en-US" sz="2000" dirty="0"/>
              <a:t> files for individual combinations will be produced to include synergy hit analyses for the observed data.</a:t>
            </a:r>
          </a:p>
          <a:p>
            <a:pPr marL="627063" lvl="1" indent="-169863">
              <a:lnSpc>
                <a:spcPct val="85000"/>
              </a:lnSpc>
              <a:buFont typeface="Arial" panose="020B0604020202020204" pitchFamily="34" charset="0"/>
              <a:buChar char="•"/>
            </a:pPr>
            <a:r>
              <a:rPr lang="en-US" sz="2000" dirty="0"/>
              <a:t>Two summary .</a:t>
            </a:r>
            <a:r>
              <a:rPr lang="en-US" sz="2000" dirty="0" err="1"/>
              <a:t>docx</a:t>
            </a:r>
            <a:r>
              <a:rPr lang="en-US" sz="2000" dirty="0"/>
              <a:t> files are produced as well: “</a:t>
            </a:r>
            <a:r>
              <a:rPr lang="en-US" sz="2000" dirty="0" err="1"/>
              <a:t>ComboHitStats</a:t>
            </a:r>
            <a:r>
              <a:rPr lang="en-US" sz="2000" dirty="0"/>
              <a:t>” and “</a:t>
            </a:r>
            <a:r>
              <a:rPr lang="en-US" sz="2000" dirty="0" err="1"/>
              <a:t>SinglesDRStats</a:t>
            </a:r>
            <a:r>
              <a:rPr lang="en-US" sz="2000" dirty="0"/>
              <a:t>”, which are explained on the next slides.</a:t>
            </a:r>
          </a:p>
        </p:txBody>
      </p:sp>
      <p:sp>
        <p:nvSpPr>
          <p:cNvPr id="4" name="Slide Number Placeholder 3">
            <a:extLst>
              <a:ext uri="{FF2B5EF4-FFF2-40B4-BE49-F238E27FC236}">
                <a16:creationId xmlns:a16="http://schemas.microsoft.com/office/drawing/2014/main" xmlns="" id="{F423C6E2-38BB-4553-A506-E2A321942EDD}"/>
              </a:ext>
            </a:extLst>
          </p:cNvPr>
          <p:cNvSpPr>
            <a:spLocks noGrp="1"/>
          </p:cNvSpPr>
          <p:nvPr>
            <p:ph type="sldNum" sz="quarter" idx="12"/>
          </p:nvPr>
        </p:nvSpPr>
        <p:spPr/>
        <p:txBody>
          <a:bodyPr>
            <a:normAutofit/>
          </a:bodyPr>
          <a:lstStyle/>
          <a:p>
            <a:fld id="{2AC27A5A-7290-4DE1-BA94-4BE8A8E57DCF}" type="slidenum">
              <a:rPr lang="en-US" smtClean="0"/>
              <a:pPr/>
              <a:t>29</a:t>
            </a:fld>
            <a:endParaRPr lang="en-US" dirty="0"/>
          </a:p>
        </p:txBody>
      </p:sp>
      <p:pic>
        <p:nvPicPr>
          <p:cNvPr id="8" name="Content Placeholder 7">
            <a:extLst>
              <a:ext uri="{FF2B5EF4-FFF2-40B4-BE49-F238E27FC236}">
                <a16:creationId xmlns:a16="http://schemas.microsoft.com/office/drawing/2014/main" xmlns="" id="{B61DE0DA-5ED4-4567-8033-E4216E86B669}"/>
              </a:ext>
            </a:extLst>
          </p:cNvPr>
          <p:cNvPicPr>
            <a:picLocks noGrp="1" noChangeAspect="1"/>
          </p:cNvPicPr>
          <p:nvPr>
            <p:ph sz="half" idx="4294967295"/>
          </p:nvPr>
        </p:nvPicPr>
        <p:blipFill>
          <a:blip r:embed="rId4">
            <a:extLst>
              <a:ext uri="{BEBA8EAE-BF5A-486C-A8C5-ECC9F3942E4B}">
                <a14:imgProps xmlns:a14="http://schemas.microsoft.com/office/drawing/2010/main" xmlns="">
                  <a14:imgLayer r:embed="rId5">
                    <a14:imgEffect>
                      <a14:brightnessContrast contrast="-40000"/>
                    </a14:imgEffect>
                  </a14:imgLayer>
                </a14:imgProps>
              </a:ext>
            </a:extLst>
          </a:blip>
          <a:stretch>
            <a:fillRect/>
          </a:stretch>
        </p:blipFill>
        <p:spPr>
          <a:xfrm>
            <a:off x="5888391" y="5866519"/>
            <a:ext cx="5513387" cy="944562"/>
          </a:xfrm>
          <a:prstGeom prst="rect">
            <a:avLst/>
          </a:prstGeom>
        </p:spPr>
      </p:pic>
      <p:sp>
        <p:nvSpPr>
          <p:cNvPr id="2" name="TextBox 1"/>
          <p:cNvSpPr txBox="1"/>
          <p:nvPr/>
        </p:nvSpPr>
        <p:spPr>
          <a:xfrm>
            <a:off x="6062133" y="5387832"/>
            <a:ext cx="1625600" cy="461665"/>
          </a:xfrm>
          <a:prstGeom prst="rect">
            <a:avLst/>
          </a:prstGeom>
          <a:noFill/>
        </p:spPr>
        <p:txBody>
          <a:bodyPr wrap="square" rtlCol="0">
            <a:spAutoFit/>
          </a:bodyPr>
          <a:lstStyle/>
          <a:p>
            <a:r>
              <a:rPr lang="en-US" sz="2400" dirty="0">
                <a:solidFill>
                  <a:schemeClr val="accent1"/>
                </a:solidFill>
              </a:rPr>
              <a:t>…</a:t>
            </a:r>
          </a:p>
        </p:txBody>
      </p:sp>
      <p:pic>
        <p:nvPicPr>
          <p:cNvPr id="9" name="Content Placeholder 4">
            <a:extLst>
              <a:ext uri="{FF2B5EF4-FFF2-40B4-BE49-F238E27FC236}">
                <a16:creationId xmlns:a16="http://schemas.microsoft.com/office/drawing/2014/main" xmlns="" id="{CD2F9435-F33B-4E47-8958-1E2159D3B2E1}"/>
              </a:ext>
            </a:extLst>
          </p:cNvPr>
          <p:cNvPicPr>
            <a:picLocks noChangeAspect="1"/>
          </p:cNvPicPr>
          <p:nvPr/>
        </p:nvPicPr>
        <p:blipFill rotWithShape="1">
          <a:blip r:embed="rId6">
            <a:extLst>
              <a:ext uri="{BEBA8EAE-BF5A-486C-A8C5-ECC9F3942E4B}">
                <a14:imgProps xmlns:a14="http://schemas.microsoft.com/office/drawing/2010/main" xmlns="">
                  <a14:imgLayer r:embed="rId7">
                    <a14:imgEffect>
                      <a14:brightnessContrast contrast="-40000"/>
                    </a14:imgEffect>
                  </a14:imgLayer>
                </a14:imgProps>
              </a:ext>
            </a:extLst>
          </a:blip>
          <a:srcRect t="4167" r="9740" b="49942"/>
          <a:stretch/>
        </p:blipFill>
        <p:spPr>
          <a:xfrm>
            <a:off x="4313891" y="750271"/>
            <a:ext cx="7087887" cy="2585265"/>
          </a:xfrm>
          <a:prstGeom prst="rect">
            <a:avLst/>
          </a:prstGeom>
        </p:spPr>
      </p:pic>
      <p:sp>
        <p:nvSpPr>
          <p:cNvPr id="10" name="Rectangle 9"/>
          <p:cNvSpPr/>
          <p:nvPr/>
        </p:nvSpPr>
        <p:spPr>
          <a:xfrm>
            <a:off x="5431191" y="2941263"/>
            <a:ext cx="822960" cy="274320"/>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3926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About </a:t>
            </a:r>
            <a:r>
              <a:rPr lang="en-US" sz="3600" dirty="0" err="1"/>
              <a:t>SynScreen</a:t>
            </a:r>
            <a:endParaRPr lang="en-US" sz="3600" dirty="0"/>
          </a:p>
        </p:txBody>
      </p:sp>
      <p:sp>
        <p:nvSpPr>
          <p:cNvPr id="6" name="Content Placeholder 5"/>
          <p:cNvSpPr>
            <a:spLocks noGrp="1"/>
          </p:cNvSpPr>
          <p:nvPr>
            <p:ph idx="1"/>
          </p:nvPr>
        </p:nvSpPr>
        <p:spPr>
          <a:xfrm>
            <a:off x="4030824" y="182880"/>
            <a:ext cx="7399176" cy="6492240"/>
          </a:xfrm>
        </p:spPr>
        <p:txBody>
          <a:bodyPr>
            <a:normAutofit lnSpcReduction="10000"/>
          </a:bodyPr>
          <a:lstStyle/>
          <a:p>
            <a:r>
              <a:rPr lang="en-US" dirty="0"/>
              <a:t>Currently, </a:t>
            </a:r>
            <a:r>
              <a:rPr lang="en-US" dirty="0" err="1"/>
              <a:t>SynScreen</a:t>
            </a:r>
            <a:r>
              <a:rPr lang="en-US" dirty="0"/>
              <a:t> can only be installed in computers running a 64-bit version of Microsoft Windows</a:t>
            </a:r>
          </a:p>
          <a:p>
            <a:r>
              <a:rPr lang="en-US" dirty="0" err="1"/>
              <a:t>SynScreen</a:t>
            </a:r>
            <a:r>
              <a:rPr lang="en-US" dirty="0"/>
              <a:t> was developed to facilitate the visualization and analysis of data from drug combination assays, especially for high throughput experimental approaches.</a:t>
            </a:r>
          </a:p>
          <a:p>
            <a:pPr>
              <a:spcBef>
                <a:spcPts val="1800"/>
              </a:spcBef>
            </a:pPr>
            <a:r>
              <a:rPr lang="en-US" dirty="0" err="1"/>
              <a:t>SynScreen</a:t>
            </a:r>
            <a:r>
              <a:rPr lang="en-US" dirty="0"/>
              <a:t> uses the Bliss and Loewe models to determine drug interactions.</a:t>
            </a:r>
          </a:p>
          <a:p>
            <a:pPr lvl="1">
              <a:spcBef>
                <a:spcPts val="900"/>
              </a:spcBef>
            </a:pPr>
            <a:r>
              <a:rPr lang="en-US" dirty="0"/>
              <a:t>Review articles should be consulted for explanations of mathematical models for drug combination analyses.</a:t>
            </a:r>
          </a:p>
          <a:p>
            <a:pPr>
              <a:spcBef>
                <a:spcPts val="1800"/>
              </a:spcBef>
            </a:pPr>
            <a:r>
              <a:rPr lang="en-US" dirty="0"/>
              <a:t>This user guide only provides instructions on how to use the </a:t>
            </a:r>
            <a:r>
              <a:rPr lang="en-US" dirty="0" err="1"/>
              <a:t>SynScreen</a:t>
            </a:r>
            <a:r>
              <a:rPr lang="en-US" dirty="0"/>
              <a:t> application, and it is the responsibility of the user to design and interpret experimental results.</a:t>
            </a:r>
          </a:p>
        </p:txBody>
      </p:sp>
      <p:sp>
        <p:nvSpPr>
          <p:cNvPr id="8" name="Text Placeholder 7"/>
          <p:cNvSpPr>
            <a:spLocks noGrp="1"/>
          </p:cNvSpPr>
          <p:nvPr>
            <p:ph type="body" sz="half" idx="2"/>
          </p:nvPr>
        </p:nvSpPr>
        <p:spPr>
          <a:xfrm>
            <a:off x="85837" y="2011680"/>
            <a:ext cx="3749040" cy="4663440"/>
          </a:xfrm>
        </p:spPr>
        <p:txBody>
          <a:bodyPr anchor="b">
            <a:normAutofit/>
          </a:bodyPr>
          <a:lstStyle/>
          <a:p>
            <a:pPr algn="l"/>
            <a:r>
              <a:rPr lang="en-US" sz="2000" dirty="0"/>
              <a:t>The publication, “</a:t>
            </a:r>
            <a:r>
              <a:rPr lang="en-US" sz="2000" i="1" dirty="0"/>
              <a:t>High-throughput flow cytometry (HTFC) drug combination discovery with novel synergy analysis software, </a:t>
            </a:r>
            <a:r>
              <a:rPr lang="en-US" sz="2000" i="1" dirty="0" err="1"/>
              <a:t>SynScreen</a:t>
            </a:r>
            <a:r>
              <a:rPr lang="en-US" sz="2000" dirty="0"/>
              <a:t>” contains additional information and may be cited.</a:t>
            </a:r>
          </a:p>
        </p:txBody>
      </p:sp>
      <p:sp>
        <p:nvSpPr>
          <p:cNvPr id="9" name="Slide Number Placeholder 8"/>
          <p:cNvSpPr>
            <a:spLocks noGrp="1"/>
          </p:cNvSpPr>
          <p:nvPr>
            <p:ph type="sldNum" sz="quarter" idx="12"/>
          </p:nvPr>
        </p:nvSpPr>
        <p:spPr/>
        <p:txBody>
          <a:bodyPr>
            <a:normAutofit/>
          </a:bodyPr>
          <a:lstStyle/>
          <a:p>
            <a:fld id="{2AC27A5A-7290-4DE1-BA94-4BE8A8E57DCF}" type="slidenum">
              <a:rPr lang="en-US" smtClean="0"/>
              <a:pPr/>
              <a:t>3</a:t>
            </a:fld>
            <a:endParaRPr lang="en-US" dirty="0"/>
          </a:p>
        </p:txBody>
      </p:sp>
    </p:spTree>
    <p:extLst>
      <p:ext uri="{BB962C8B-B14F-4D97-AF65-F5344CB8AC3E}">
        <p14:creationId xmlns:p14="http://schemas.microsoft.com/office/powerpoint/2010/main" xmlns="" val="299096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E092E4A-4CD9-4F7C-B344-B09737FB4034}"/>
              </a:ext>
            </a:extLst>
          </p:cNvPr>
          <p:cNvSpPr>
            <a:spLocks noGrp="1"/>
          </p:cNvSpPr>
          <p:nvPr>
            <p:ph type="title"/>
          </p:nvPr>
        </p:nvSpPr>
        <p:spPr/>
        <p:txBody>
          <a:bodyPr/>
          <a:lstStyle/>
          <a:p>
            <a:r>
              <a:rPr lang="en-US" dirty="0" err="1"/>
              <a:t>SynScreen</a:t>
            </a:r>
            <a:r>
              <a:rPr lang="en-US" dirty="0"/>
              <a:t> data output (2/4)</a:t>
            </a:r>
          </a:p>
        </p:txBody>
      </p:sp>
      <p:pic>
        <p:nvPicPr>
          <p:cNvPr id="9" name="Content Placeholder 11">
            <a:extLst>
              <a:ext uri="{FF2B5EF4-FFF2-40B4-BE49-F238E27FC236}">
                <a16:creationId xmlns:a16="http://schemas.microsoft.com/office/drawing/2014/main" xmlns="" id="{DFDFEB08-3056-47DF-A800-011CDAC19F7C}"/>
              </a:ext>
            </a:extLst>
          </p:cNvPr>
          <p:cNvPicPr>
            <a:picLocks noGrp="1" noChangeAspect="1"/>
          </p:cNvPicPr>
          <p:nvPr>
            <p:ph sz="half" idx="1"/>
          </p:nvPr>
        </p:nvPicPr>
        <p:blipFill>
          <a:blip r:embed="rId2">
            <a:extLst>
              <a:ext uri="{BEBA8EAE-BF5A-486C-A8C5-ECC9F3942E4B}">
                <a14:imgProps xmlns:a14="http://schemas.microsoft.com/office/drawing/2010/main" xmlns="">
                  <a14:imgLayer r:embed="rId3">
                    <a14:imgEffect>
                      <a14:brightnessContrast contrast="-40000"/>
                    </a14:imgEffect>
                  </a14:imgLayer>
                </a14:imgProps>
              </a:ext>
            </a:extLst>
          </a:blip>
          <a:stretch>
            <a:fillRect/>
          </a:stretch>
        </p:blipFill>
        <p:spPr>
          <a:xfrm>
            <a:off x="365760" y="2771199"/>
            <a:ext cx="5121275" cy="3401001"/>
          </a:xfrm>
          <a:prstGeom prst="rect">
            <a:avLst/>
          </a:prstGeom>
        </p:spPr>
      </p:pic>
      <p:sp>
        <p:nvSpPr>
          <p:cNvPr id="5" name="Slide Number Placeholder 4">
            <a:extLst>
              <a:ext uri="{FF2B5EF4-FFF2-40B4-BE49-F238E27FC236}">
                <a16:creationId xmlns:a16="http://schemas.microsoft.com/office/drawing/2014/main" xmlns="" id="{77858008-C3A0-443B-81A5-CB851A180B38}"/>
              </a:ext>
            </a:extLst>
          </p:cNvPr>
          <p:cNvSpPr>
            <a:spLocks noGrp="1"/>
          </p:cNvSpPr>
          <p:nvPr>
            <p:ph type="sldNum" sz="quarter" idx="12"/>
          </p:nvPr>
        </p:nvSpPr>
        <p:spPr/>
        <p:txBody>
          <a:bodyPr>
            <a:normAutofit/>
          </a:bodyPr>
          <a:lstStyle/>
          <a:p>
            <a:fld id="{2AC27A5A-7290-4DE1-BA94-4BE8A8E57DCF}" type="slidenum">
              <a:rPr lang="en-US" smtClean="0"/>
              <a:pPr/>
              <a:t>30</a:t>
            </a:fld>
            <a:endParaRPr lang="en-US" dirty="0"/>
          </a:p>
        </p:txBody>
      </p:sp>
      <p:sp>
        <p:nvSpPr>
          <p:cNvPr id="2" name="Content Placeholder 1"/>
          <p:cNvSpPr>
            <a:spLocks noGrp="1"/>
          </p:cNvSpPr>
          <p:nvPr>
            <p:ph sz="half" idx="2"/>
          </p:nvPr>
        </p:nvSpPr>
        <p:spPr>
          <a:xfrm>
            <a:off x="381564" y="979875"/>
            <a:ext cx="10911276" cy="1435947"/>
          </a:xfrm>
        </p:spPr>
        <p:txBody>
          <a:bodyPr>
            <a:normAutofit/>
          </a:bodyPr>
          <a:lstStyle/>
          <a:p>
            <a:r>
              <a:rPr lang="en-US" dirty="0"/>
              <a:t>Single DR stats</a:t>
            </a:r>
          </a:p>
          <a:p>
            <a:pPr lvl="1"/>
            <a:r>
              <a:rPr lang="en-US" dirty="0"/>
              <a:t>This is a summary of the dose response curve fits generated by </a:t>
            </a:r>
            <a:r>
              <a:rPr lang="en-US" dirty="0" err="1"/>
              <a:t>SynScreen</a:t>
            </a:r>
            <a:r>
              <a:rPr lang="en-US" dirty="0"/>
              <a:t> for each drug.</a:t>
            </a:r>
          </a:p>
        </p:txBody>
      </p:sp>
      <p:graphicFrame>
        <p:nvGraphicFramePr>
          <p:cNvPr id="6" name="Content Placeholder 3">
            <a:extLst>
              <a:ext uri="{FF2B5EF4-FFF2-40B4-BE49-F238E27FC236}">
                <a16:creationId xmlns:a16="http://schemas.microsoft.com/office/drawing/2014/main" xmlns="" id="{05A539CE-DAB4-4692-9AD5-0594045785FC}"/>
              </a:ext>
            </a:extLst>
          </p:cNvPr>
          <p:cNvGraphicFramePr>
            <a:graphicFrameLocks/>
          </p:cNvGraphicFramePr>
          <p:nvPr>
            <p:extLst>
              <p:ext uri="{D42A27DB-BD31-4B8C-83A1-F6EECF244321}">
                <p14:modId xmlns:p14="http://schemas.microsoft.com/office/powerpoint/2010/main" xmlns="" val="2087375082"/>
              </p:ext>
            </p:extLst>
          </p:nvPr>
        </p:nvGraphicFramePr>
        <p:xfrm>
          <a:off x="5913260" y="2457591"/>
          <a:ext cx="5548349" cy="4389120"/>
        </p:xfrm>
        <a:graphic>
          <a:graphicData uri="http://schemas.openxmlformats.org/drawingml/2006/table">
            <a:tbl>
              <a:tblPr firstRow="1" firstCol="1" bandRow="1">
                <a:tableStyleId>{1FECB4D8-DB02-4DC6-A0A2-4F2EBAE1DC90}</a:tableStyleId>
              </a:tblPr>
              <a:tblGrid>
                <a:gridCol w="613884">
                  <a:extLst>
                    <a:ext uri="{9D8B030D-6E8A-4147-A177-3AD203B41FA5}">
                      <a16:colId xmlns:a16="http://schemas.microsoft.com/office/drawing/2014/main" xmlns="" val="2518626761"/>
                    </a:ext>
                  </a:extLst>
                </a:gridCol>
                <a:gridCol w="980302">
                  <a:extLst>
                    <a:ext uri="{9D8B030D-6E8A-4147-A177-3AD203B41FA5}">
                      <a16:colId xmlns:a16="http://schemas.microsoft.com/office/drawing/2014/main" xmlns="" val="3786979526"/>
                    </a:ext>
                  </a:extLst>
                </a:gridCol>
                <a:gridCol w="3954163">
                  <a:extLst>
                    <a:ext uri="{9D8B030D-6E8A-4147-A177-3AD203B41FA5}">
                      <a16:colId xmlns:a16="http://schemas.microsoft.com/office/drawing/2014/main" xmlns="" val="2811391369"/>
                    </a:ext>
                  </a:extLst>
                </a:gridCol>
              </a:tblGrid>
              <a:tr h="0">
                <a:tc gridSpan="2">
                  <a:txBody>
                    <a:bodyPr/>
                    <a:lstStyle/>
                    <a:p>
                      <a:pPr marL="0" marR="0" algn="ctr">
                        <a:spcBef>
                          <a:spcPts val="0"/>
                        </a:spcBef>
                        <a:spcAft>
                          <a:spcPts val="0"/>
                        </a:spcAft>
                      </a:pPr>
                      <a:r>
                        <a:rPr lang="en-US" sz="1600">
                          <a:effectLst/>
                        </a:rPr>
                        <a:t>Annotation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b"/>
                </a:tc>
                <a:tc hMerge="1">
                  <a:txBody>
                    <a:bodyPr/>
                    <a:lstStyle/>
                    <a:p>
                      <a:endParaRPr lang="en-US"/>
                    </a:p>
                  </a:txBody>
                  <a:tcPr/>
                </a:tc>
                <a:tc>
                  <a:txBody>
                    <a:bodyPr/>
                    <a:lstStyle/>
                    <a:p>
                      <a:pPr marL="0" marR="0" algn="just">
                        <a:spcBef>
                          <a:spcPts val="0"/>
                        </a:spcBef>
                        <a:spcAft>
                          <a:spcPts val="0"/>
                        </a:spcAft>
                      </a:pPr>
                      <a:r>
                        <a:rPr lang="en-US" sz="1600" dirty="0">
                          <a:effectLst/>
                        </a:rPr>
                        <a:t>Meaning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503216531"/>
                  </a:ext>
                </a:extLst>
              </a:tr>
              <a:tr h="115483">
                <a:tc rowSpan="11">
                  <a:txBody>
                    <a:bodyPr/>
                    <a:lstStyle/>
                    <a:p>
                      <a:pPr marL="0" marR="0" algn="ctr">
                        <a:spcBef>
                          <a:spcPts val="0"/>
                        </a:spcBef>
                        <a:spcAft>
                          <a:spcPts val="0"/>
                        </a:spcAft>
                      </a:pPr>
                      <a:r>
                        <a:rPr lang="en-US" sz="1600" dirty="0">
                          <a:effectLst/>
                        </a:rPr>
                        <a:t>Single agent  stats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ctr"/>
                </a:tc>
                <a:tc>
                  <a:txBody>
                    <a:bodyPr/>
                    <a:lstStyle/>
                    <a:p>
                      <a:pPr marL="0" marR="0" algn="r">
                        <a:spcBef>
                          <a:spcPts val="0"/>
                        </a:spcBef>
                        <a:spcAft>
                          <a:spcPts val="0"/>
                        </a:spcAft>
                      </a:pPr>
                      <a:r>
                        <a:rPr lang="en-US" sz="1600">
                          <a:effectLst/>
                        </a:rPr>
                        <a:t>cpd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Compound or drug identifier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988700189"/>
                  </a:ext>
                </a:extLst>
              </a:tr>
              <a:tr h="230965">
                <a:tc vMerge="1">
                  <a:txBody>
                    <a:bodyPr/>
                    <a:lstStyle/>
                    <a:p>
                      <a:endParaRPr lang="en-US"/>
                    </a:p>
                  </a:txBody>
                  <a:tcPr/>
                </a:tc>
                <a:tc>
                  <a:txBody>
                    <a:bodyPr/>
                    <a:lstStyle/>
                    <a:p>
                      <a:pPr marL="0" marR="0" algn="r">
                        <a:spcBef>
                          <a:spcPts val="0"/>
                        </a:spcBef>
                        <a:spcAft>
                          <a:spcPts val="0"/>
                        </a:spcAft>
                      </a:pPr>
                      <a:r>
                        <a:rPr lang="en-US" sz="1600">
                          <a:effectLst/>
                        </a:rPr>
                        <a:t>npts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Total number of points used in curve fit to data (non-linear regression)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353440795"/>
                  </a:ext>
                </a:extLst>
              </a:tr>
              <a:tr h="230965">
                <a:tc vMerge="1">
                  <a:txBody>
                    <a:bodyPr/>
                    <a:lstStyle/>
                    <a:p>
                      <a:endParaRPr lang="en-US"/>
                    </a:p>
                  </a:txBody>
                  <a:tcPr/>
                </a:tc>
                <a:tc>
                  <a:txBody>
                    <a:bodyPr/>
                    <a:lstStyle/>
                    <a:p>
                      <a:pPr marL="0" marR="0" algn="r">
                        <a:spcBef>
                          <a:spcPts val="0"/>
                        </a:spcBef>
                        <a:spcAft>
                          <a:spcPts val="0"/>
                        </a:spcAft>
                      </a:pPr>
                      <a:r>
                        <a:rPr lang="en-US" sz="1600">
                          <a:effectLst/>
                        </a:rPr>
                        <a:t>bottom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Bottom effect value estimated from curve fit to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43621537"/>
                  </a:ext>
                </a:extLst>
              </a:tr>
              <a:tr h="230965">
                <a:tc vMerge="1">
                  <a:txBody>
                    <a:bodyPr/>
                    <a:lstStyle/>
                    <a:p>
                      <a:endParaRPr lang="en-US"/>
                    </a:p>
                  </a:txBody>
                  <a:tcPr/>
                </a:tc>
                <a:tc>
                  <a:txBody>
                    <a:bodyPr/>
                    <a:lstStyle/>
                    <a:p>
                      <a:pPr marL="0" marR="0" algn="r">
                        <a:spcBef>
                          <a:spcPts val="0"/>
                        </a:spcBef>
                        <a:spcAft>
                          <a:spcPts val="0"/>
                        </a:spcAft>
                      </a:pPr>
                      <a:r>
                        <a:rPr lang="en-US" sz="1600">
                          <a:effectLst/>
                        </a:rPr>
                        <a:t>top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Top effect value  estimated from curve fit to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434228250"/>
                  </a:ext>
                </a:extLst>
              </a:tr>
              <a:tr h="115483">
                <a:tc vMerge="1">
                  <a:txBody>
                    <a:bodyPr/>
                    <a:lstStyle/>
                    <a:p>
                      <a:endParaRPr lang="en-US"/>
                    </a:p>
                  </a:txBody>
                  <a:tcPr/>
                </a:tc>
                <a:tc>
                  <a:txBody>
                    <a:bodyPr/>
                    <a:lstStyle/>
                    <a:p>
                      <a:pPr marL="0" marR="0" algn="r">
                        <a:spcBef>
                          <a:spcPts val="0"/>
                        </a:spcBef>
                        <a:spcAft>
                          <a:spcPts val="0"/>
                        </a:spcAft>
                      </a:pPr>
                      <a:r>
                        <a:rPr lang="en-US" sz="1600">
                          <a:effectLst/>
                        </a:rPr>
                        <a:t>slope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Hill slope  estimated from curve fit to data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95238428"/>
                  </a:ext>
                </a:extLst>
              </a:tr>
              <a:tr h="230965">
                <a:tc vMerge="1">
                  <a:txBody>
                    <a:bodyPr/>
                    <a:lstStyle/>
                    <a:p>
                      <a:endParaRPr lang="en-US"/>
                    </a:p>
                  </a:txBody>
                  <a:tcPr/>
                </a:tc>
                <a:tc>
                  <a:txBody>
                    <a:bodyPr/>
                    <a:lstStyle/>
                    <a:p>
                      <a:pPr marL="0" marR="0" algn="r">
                        <a:spcBef>
                          <a:spcPts val="0"/>
                        </a:spcBef>
                        <a:spcAft>
                          <a:spcPts val="0"/>
                        </a:spcAft>
                      </a:pPr>
                      <a:r>
                        <a:rPr lang="en-US" sz="1600">
                          <a:effectLst/>
                        </a:rPr>
                        <a:t>ec50_uM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Concentration determined by data fit to elicit 50% response (uM)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416771285"/>
                  </a:ext>
                </a:extLst>
              </a:tr>
              <a:tr h="115483">
                <a:tc vMerge="1">
                  <a:txBody>
                    <a:bodyPr/>
                    <a:lstStyle/>
                    <a:p>
                      <a:endParaRPr lang="en-US"/>
                    </a:p>
                  </a:txBody>
                  <a:tcPr/>
                </a:tc>
                <a:tc>
                  <a:txBody>
                    <a:bodyPr/>
                    <a:lstStyle/>
                    <a:p>
                      <a:pPr marL="0" marR="0" algn="r">
                        <a:spcBef>
                          <a:spcPts val="0"/>
                        </a:spcBef>
                        <a:spcAft>
                          <a:spcPts val="0"/>
                        </a:spcAft>
                      </a:pPr>
                      <a:r>
                        <a:rPr lang="en-US" sz="1600">
                          <a:effectLst/>
                        </a:rPr>
                        <a:t>rsqr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Data goodness of fit (correlation coefficient)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256297875"/>
                  </a:ext>
                </a:extLst>
              </a:tr>
              <a:tr h="230965">
                <a:tc vMerge="1">
                  <a:txBody>
                    <a:bodyPr/>
                    <a:lstStyle/>
                    <a:p>
                      <a:endParaRPr lang="en-US"/>
                    </a:p>
                  </a:txBody>
                  <a:tcPr/>
                </a:tc>
                <a:tc>
                  <a:txBody>
                    <a:bodyPr/>
                    <a:lstStyle/>
                    <a:p>
                      <a:pPr marL="0" marR="0" algn="r">
                        <a:spcBef>
                          <a:spcPts val="0"/>
                        </a:spcBef>
                        <a:spcAft>
                          <a:spcPts val="0"/>
                        </a:spcAft>
                      </a:pPr>
                      <a:r>
                        <a:rPr lang="en-US" sz="1600">
                          <a:effectLst/>
                        </a:rPr>
                        <a:t>max_uM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Maximum concentration of a compound used in the assay (uM)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866530542"/>
                  </a:ext>
                </a:extLst>
              </a:tr>
              <a:tr h="230965">
                <a:tc vMerge="1">
                  <a:txBody>
                    <a:bodyPr/>
                    <a:lstStyle/>
                    <a:p>
                      <a:endParaRPr lang="en-US"/>
                    </a:p>
                  </a:txBody>
                  <a:tcPr/>
                </a:tc>
                <a:tc>
                  <a:txBody>
                    <a:bodyPr/>
                    <a:lstStyle/>
                    <a:p>
                      <a:pPr marL="0" marR="0" algn="r">
                        <a:spcBef>
                          <a:spcPts val="0"/>
                        </a:spcBef>
                        <a:spcAft>
                          <a:spcPts val="0"/>
                        </a:spcAft>
                      </a:pPr>
                      <a:r>
                        <a:rPr lang="en-US" sz="1600">
                          <a:effectLst/>
                        </a:rPr>
                        <a:t>fa_max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Maximum measured response for each compound (expressed as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203753973"/>
                  </a:ext>
                </a:extLst>
              </a:tr>
              <a:tr h="230965">
                <a:tc vMerge="1">
                  <a:txBody>
                    <a:bodyPr/>
                    <a:lstStyle/>
                    <a:p>
                      <a:endParaRPr lang="en-US"/>
                    </a:p>
                  </a:txBody>
                  <a:tcPr/>
                </a:tc>
                <a:tc>
                  <a:txBody>
                    <a:bodyPr/>
                    <a:lstStyle/>
                    <a:p>
                      <a:pPr marL="0" marR="0" algn="r">
                        <a:spcBef>
                          <a:spcPts val="0"/>
                        </a:spcBef>
                        <a:spcAft>
                          <a:spcPts val="0"/>
                        </a:spcAft>
                      </a:pPr>
                      <a:r>
                        <a:rPr lang="en-US" sz="1600">
                          <a:effectLst/>
                        </a:rPr>
                        <a:t>min_uM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Minimum concentration of a compound used in data fit (uM)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285002093"/>
                  </a:ext>
                </a:extLst>
              </a:tr>
              <a:tr h="230965">
                <a:tc vMerge="1">
                  <a:txBody>
                    <a:bodyPr/>
                    <a:lstStyle/>
                    <a:p>
                      <a:endParaRPr lang="en-US"/>
                    </a:p>
                  </a:txBody>
                  <a:tcPr/>
                </a:tc>
                <a:tc>
                  <a:txBody>
                    <a:bodyPr/>
                    <a:lstStyle/>
                    <a:p>
                      <a:pPr marL="0" marR="0" algn="r">
                        <a:spcBef>
                          <a:spcPts val="0"/>
                        </a:spcBef>
                        <a:spcAft>
                          <a:spcPts val="0"/>
                        </a:spcAft>
                      </a:pPr>
                      <a:r>
                        <a:rPr lang="en-US" sz="1600" dirty="0" err="1">
                          <a:effectLst/>
                        </a:rPr>
                        <a:t>fa_min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Minimum measured response for each compound (expressed as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091016097"/>
                  </a:ext>
                </a:extLst>
              </a:tr>
            </a:tbl>
          </a:graphicData>
        </a:graphic>
      </p:graphicFrame>
    </p:spTree>
    <p:extLst>
      <p:ext uri="{BB962C8B-B14F-4D97-AF65-F5344CB8AC3E}">
        <p14:creationId xmlns:p14="http://schemas.microsoft.com/office/powerpoint/2010/main" xmlns="" val="518661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18C0E-4A5C-4395-AD19-B9472C583300}"/>
              </a:ext>
            </a:extLst>
          </p:cNvPr>
          <p:cNvSpPr>
            <a:spLocks noGrp="1"/>
          </p:cNvSpPr>
          <p:nvPr>
            <p:ph type="title"/>
          </p:nvPr>
        </p:nvSpPr>
        <p:spPr/>
        <p:txBody>
          <a:bodyPr/>
          <a:lstStyle/>
          <a:p>
            <a:r>
              <a:rPr lang="en-US" dirty="0" err="1"/>
              <a:t>SynScreen</a:t>
            </a:r>
            <a:r>
              <a:rPr lang="en-US" dirty="0"/>
              <a:t> data output (3/4)</a:t>
            </a:r>
          </a:p>
        </p:txBody>
      </p:sp>
      <p:pic>
        <p:nvPicPr>
          <p:cNvPr id="12" name="Content Placeholder 10">
            <a:extLst>
              <a:ext uri="{FF2B5EF4-FFF2-40B4-BE49-F238E27FC236}">
                <a16:creationId xmlns:a16="http://schemas.microsoft.com/office/drawing/2014/main" xmlns="" id="{42888D64-E457-4807-8DF5-DE276B42B232}"/>
              </a:ext>
            </a:extLst>
          </p:cNvPr>
          <p:cNvPicPr>
            <a:picLocks noGrp="1" noChangeAspect="1"/>
          </p:cNvPicPr>
          <p:nvPr>
            <p:ph sz="half" idx="1"/>
          </p:nvPr>
        </p:nvPicPr>
        <p:blipFill>
          <a:blip r:embed="rId2"/>
          <a:stretch>
            <a:fillRect/>
          </a:stretch>
        </p:blipFill>
        <p:spPr>
          <a:xfrm>
            <a:off x="67696" y="2195513"/>
            <a:ext cx="4677551" cy="4662487"/>
          </a:xfrm>
          <a:prstGeom prst="rect">
            <a:avLst/>
          </a:prstGeom>
        </p:spPr>
      </p:pic>
      <p:graphicFrame>
        <p:nvGraphicFramePr>
          <p:cNvPr id="16" name="Content Placeholder 15">
            <a:extLst>
              <a:ext uri="{FF2B5EF4-FFF2-40B4-BE49-F238E27FC236}">
                <a16:creationId xmlns:a16="http://schemas.microsoft.com/office/drawing/2014/main" xmlns="" id="{BECC8A8E-9ECE-4AE2-AD00-F9EB3512C242}"/>
              </a:ext>
            </a:extLst>
          </p:cNvPr>
          <p:cNvGraphicFramePr>
            <a:graphicFrameLocks noGrp="1"/>
          </p:cNvGraphicFramePr>
          <p:nvPr>
            <p:ph sz="half" idx="2"/>
            <p:extLst>
              <p:ext uri="{D42A27DB-BD31-4B8C-83A1-F6EECF244321}">
                <p14:modId xmlns:p14="http://schemas.microsoft.com/office/powerpoint/2010/main" xmlns="" val="705484745"/>
              </p:ext>
            </p:extLst>
          </p:nvPr>
        </p:nvGraphicFramePr>
        <p:xfrm>
          <a:off x="4775201" y="2956560"/>
          <a:ext cx="6680201" cy="3901440"/>
        </p:xfrm>
        <a:graphic>
          <a:graphicData uri="http://schemas.openxmlformats.org/drawingml/2006/table">
            <a:tbl>
              <a:tblPr firstRow="1" firstCol="1" bandRow="1">
                <a:tableStyleId>{1FECB4D8-DB02-4DC6-A0A2-4F2EBAE1DC90}</a:tableStyleId>
              </a:tblPr>
              <a:tblGrid>
                <a:gridCol w="740402">
                  <a:extLst>
                    <a:ext uri="{9D8B030D-6E8A-4147-A177-3AD203B41FA5}">
                      <a16:colId xmlns:a16="http://schemas.microsoft.com/office/drawing/2014/main" xmlns="" val="3978211602"/>
                    </a:ext>
                  </a:extLst>
                </a:gridCol>
                <a:gridCol w="1036116">
                  <a:extLst>
                    <a:ext uri="{9D8B030D-6E8A-4147-A177-3AD203B41FA5}">
                      <a16:colId xmlns:a16="http://schemas.microsoft.com/office/drawing/2014/main" xmlns="" val="3595926190"/>
                    </a:ext>
                  </a:extLst>
                </a:gridCol>
                <a:gridCol w="4903683">
                  <a:extLst>
                    <a:ext uri="{9D8B030D-6E8A-4147-A177-3AD203B41FA5}">
                      <a16:colId xmlns:a16="http://schemas.microsoft.com/office/drawing/2014/main" xmlns="" val="3364852602"/>
                    </a:ext>
                  </a:extLst>
                </a:gridCol>
              </a:tblGrid>
              <a:tr h="125981">
                <a:tc gridSpan="2">
                  <a:txBody>
                    <a:bodyPr/>
                    <a:lstStyle/>
                    <a:p>
                      <a:pPr marL="0" marR="0" algn="ctr">
                        <a:spcBef>
                          <a:spcPts val="0"/>
                        </a:spcBef>
                        <a:spcAft>
                          <a:spcPts val="0"/>
                        </a:spcAft>
                      </a:pPr>
                      <a:r>
                        <a:rPr lang="en-US" sz="1600">
                          <a:effectLst/>
                        </a:rPr>
                        <a:t>Annotation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b"/>
                </a:tc>
                <a:tc hMerge="1">
                  <a:txBody>
                    <a:bodyPr/>
                    <a:lstStyle/>
                    <a:p>
                      <a:endParaRPr lang="en-US"/>
                    </a:p>
                  </a:txBody>
                  <a:tcPr/>
                </a:tc>
                <a:tc>
                  <a:txBody>
                    <a:bodyPr/>
                    <a:lstStyle/>
                    <a:p>
                      <a:pPr marL="0" marR="0" algn="just">
                        <a:spcBef>
                          <a:spcPts val="0"/>
                        </a:spcBef>
                        <a:spcAft>
                          <a:spcPts val="0"/>
                        </a:spcAft>
                      </a:pPr>
                      <a:r>
                        <a:rPr lang="en-US" sz="1600" dirty="0">
                          <a:effectLst/>
                        </a:rPr>
                        <a:t>Meaning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765707385"/>
                  </a:ext>
                </a:extLst>
              </a:tr>
              <a:tr h="115483">
                <a:tc rowSpan="9">
                  <a:txBody>
                    <a:bodyPr/>
                    <a:lstStyle/>
                    <a:p>
                      <a:pPr marL="0" marR="0" algn="ctr">
                        <a:spcBef>
                          <a:spcPts val="0"/>
                        </a:spcBef>
                        <a:spcAft>
                          <a:spcPts val="0"/>
                        </a:spcAft>
                      </a:pPr>
                      <a:r>
                        <a:rPr lang="en-US" sz="1600" dirty="0">
                          <a:effectLst/>
                        </a:rPr>
                        <a:t>Combo Hit stats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ctr"/>
                </a:tc>
                <a:tc>
                  <a:txBody>
                    <a:bodyPr/>
                    <a:lstStyle/>
                    <a:p>
                      <a:pPr marL="0" marR="0" algn="r">
                        <a:spcBef>
                          <a:spcPts val="0"/>
                        </a:spcBef>
                        <a:spcAft>
                          <a:spcPts val="0"/>
                        </a:spcAft>
                      </a:pPr>
                      <a:r>
                        <a:rPr lang="en-US" sz="1600">
                          <a:effectLst/>
                        </a:rPr>
                        <a:t>ComboID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Compound or drug combination identifier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770381443"/>
                  </a:ext>
                </a:extLst>
              </a:tr>
              <a:tr h="230965">
                <a:tc vMerge="1">
                  <a:txBody>
                    <a:bodyPr/>
                    <a:lstStyle/>
                    <a:p>
                      <a:endParaRPr lang="en-US"/>
                    </a:p>
                  </a:txBody>
                  <a:tcPr/>
                </a:tc>
                <a:tc>
                  <a:txBody>
                    <a:bodyPr/>
                    <a:lstStyle/>
                    <a:p>
                      <a:pPr marL="0" marR="0" algn="r">
                        <a:spcBef>
                          <a:spcPts val="0"/>
                        </a:spcBef>
                        <a:spcAft>
                          <a:spcPts val="0"/>
                        </a:spcAft>
                      </a:pPr>
                      <a:r>
                        <a:rPr lang="en-US" sz="1600">
                          <a:effectLst/>
                        </a:rPr>
                        <a:t>minfaHit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Threshold set for minimum response considered for synergy hits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888036369"/>
                  </a:ext>
                </a:extLst>
              </a:tr>
              <a:tr h="346448">
                <a:tc vMerge="1">
                  <a:txBody>
                    <a:bodyPr/>
                    <a:lstStyle/>
                    <a:p>
                      <a:endParaRPr lang="en-US"/>
                    </a:p>
                  </a:txBody>
                  <a:tcPr/>
                </a:tc>
                <a:tc>
                  <a:txBody>
                    <a:bodyPr/>
                    <a:lstStyle/>
                    <a:p>
                      <a:pPr marL="0" marR="0" algn="r">
                        <a:spcBef>
                          <a:spcPts val="0"/>
                        </a:spcBef>
                        <a:spcAft>
                          <a:spcPts val="0"/>
                        </a:spcAft>
                      </a:pPr>
                      <a:r>
                        <a:rPr lang="en-US" sz="1600" dirty="0">
                          <a:effectLst/>
                        </a:rPr>
                        <a:t>#</a:t>
                      </a:r>
                      <a:r>
                        <a:rPr lang="en-US" sz="1600" dirty="0" err="1">
                          <a:effectLst/>
                        </a:rPr>
                        <a:t>BlissHits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Total number of combinations producing effects in excess of that predicted from the Bliss independence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808740066"/>
                  </a:ext>
                </a:extLst>
              </a:tr>
              <a:tr h="346448">
                <a:tc vMerge="1">
                  <a:txBody>
                    <a:bodyPr/>
                    <a:lstStyle/>
                    <a:p>
                      <a:endParaRPr lang="en-US"/>
                    </a:p>
                  </a:txBody>
                  <a:tcPr/>
                </a:tc>
                <a:tc>
                  <a:txBody>
                    <a:bodyPr/>
                    <a:lstStyle/>
                    <a:p>
                      <a:pPr marL="0" marR="0" algn="r">
                        <a:spcBef>
                          <a:spcPts val="0"/>
                        </a:spcBef>
                        <a:spcAft>
                          <a:spcPts val="0"/>
                        </a:spcAft>
                      </a:pPr>
                      <a:r>
                        <a:rPr lang="en-US" sz="1600" dirty="0">
                          <a:effectLst/>
                        </a:rPr>
                        <a:t>#</a:t>
                      </a:r>
                      <a:r>
                        <a:rPr lang="en-US" sz="1600" dirty="0" err="1">
                          <a:effectLst/>
                        </a:rPr>
                        <a:t>CIHits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Total number of synergistic hits determined by combination index  based on Loewe additivity model, i.e., CI &lt;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558090130"/>
                  </a:ext>
                </a:extLst>
              </a:tr>
              <a:tr h="230965">
                <a:tc vMerge="1">
                  <a:txBody>
                    <a:bodyPr/>
                    <a:lstStyle/>
                    <a:p>
                      <a:endParaRPr lang="en-US"/>
                    </a:p>
                  </a:txBody>
                  <a:tcPr/>
                </a:tc>
                <a:tc>
                  <a:txBody>
                    <a:bodyPr/>
                    <a:lstStyle/>
                    <a:p>
                      <a:pPr marL="0" marR="0" algn="r">
                        <a:spcBef>
                          <a:spcPts val="0"/>
                        </a:spcBef>
                        <a:spcAft>
                          <a:spcPts val="0"/>
                        </a:spcAft>
                      </a:pPr>
                      <a:r>
                        <a:rPr lang="en-US" sz="1600" dirty="0">
                          <a:effectLst/>
                        </a:rPr>
                        <a:t>#CI&lt;0.5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Total number of combinations that have CI values &lt; 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632506336"/>
                  </a:ext>
                </a:extLst>
              </a:tr>
              <a:tr h="230965">
                <a:tc vMerge="1">
                  <a:txBody>
                    <a:bodyPr/>
                    <a:lstStyle/>
                    <a:p>
                      <a:endParaRPr lang="en-US"/>
                    </a:p>
                  </a:txBody>
                  <a:tcPr/>
                </a:tc>
                <a:tc>
                  <a:txBody>
                    <a:bodyPr/>
                    <a:lstStyle/>
                    <a:p>
                      <a:pPr marL="0" marR="0" algn="r">
                        <a:spcBef>
                          <a:spcPts val="0"/>
                        </a:spcBef>
                        <a:spcAft>
                          <a:spcPts val="0"/>
                        </a:spcAft>
                      </a:pPr>
                      <a:r>
                        <a:rPr lang="en-US" sz="1600" dirty="0">
                          <a:effectLst/>
                        </a:rPr>
                        <a:t>#CI&lt;0.1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Total number of combinations that have CI values &lt; 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572352008"/>
                  </a:ext>
                </a:extLst>
              </a:tr>
              <a:tr h="346448">
                <a:tc vMerge="1">
                  <a:txBody>
                    <a:bodyPr/>
                    <a:lstStyle/>
                    <a:p>
                      <a:endParaRPr lang="en-US"/>
                    </a:p>
                  </a:txBody>
                  <a:tcPr/>
                </a:tc>
                <a:tc>
                  <a:txBody>
                    <a:bodyPr/>
                    <a:lstStyle/>
                    <a:p>
                      <a:pPr marL="0" marR="0" algn="r">
                        <a:spcBef>
                          <a:spcPts val="0"/>
                        </a:spcBef>
                        <a:spcAft>
                          <a:spcPts val="0"/>
                        </a:spcAft>
                      </a:pPr>
                      <a:r>
                        <a:rPr lang="en-US" sz="1600" dirty="0">
                          <a:effectLst/>
                        </a:rPr>
                        <a:t>Bliss beta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A characterization of the deviation of observed data from the additive response predicted from the Bliss independence model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16214532"/>
                  </a:ext>
                </a:extLst>
              </a:tr>
              <a:tr h="346448">
                <a:tc vMerge="1">
                  <a:txBody>
                    <a:bodyPr/>
                    <a:lstStyle/>
                    <a:p>
                      <a:endParaRPr lang="en-US"/>
                    </a:p>
                  </a:txBody>
                  <a:tcPr/>
                </a:tc>
                <a:tc>
                  <a:txBody>
                    <a:bodyPr/>
                    <a:lstStyle/>
                    <a:p>
                      <a:pPr marL="0" marR="0" algn="r">
                        <a:spcBef>
                          <a:spcPts val="0"/>
                        </a:spcBef>
                        <a:spcAft>
                          <a:spcPts val="0"/>
                        </a:spcAft>
                      </a:pPr>
                      <a:r>
                        <a:rPr lang="en-US" sz="1600" dirty="0" err="1">
                          <a:effectLst/>
                        </a:rPr>
                        <a:t>BlissHit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True/false indication of whether an observed response is greater than additive as predicted by Bliss Independence model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403508719"/>
                  </a:ext>
                </a:extLst>
              </a:tr>
              <a:tr h="461930">
                <a:tc vMerge="1">
                  <a:txBody>
                    <a:bodyPr/>
                    <a:lstStyle/>
                    <a:p>
                      <a:endParaRPr lang="en-US"/>
                    </a:p>
                  </a:txBody>
                  <a:tcPr/>
                </a:tc>
                <a:tc>
                  <a:txBody>
                    <a:bodyPr/>
                    <a:lstStyle/>
                    <a:p>
                      <a:pPr marL="0" marR="0" algn="r">
                        <a:spcBef>
                          <a:spcPts val="0"/>
                        </a:spcBef>
                        <a:spcAft>
                          <a:spcPts val="0"/>
                        </a:spcAft>
                      </a:pPr>
                      <a:r>
                        <a:rPr lang="en-US" sz="1600" dirty="0" err="1">
                          <a:effectLst/>
                        </a:rPr>
                        <a:t>CIHit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True/false indication of whether an observed response is considered synergistic as predicted by the Loewe additivity model (CI &lt;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342811320"/>
                  </a:ext>
                </a:extLst>
              </a:tr>
            </a:tbl>
          </a:graphicData>
        </a:graphic>
      </p:graphicFrame>
      <p:sp>
        <p:nvSpPr>
          <p:cNvPr id="5" name="Slide Number Placeholder 4">
            <a:extLst>
              <a:ext uri="{FF2B5EF4-FFF2-40B4-BE49-F238E27FC236}">
                <a16:creationId xmlns:a16="http://schemas.microsoft.com/office/drawing/2014/main" xmlns="" id="{82C405D6-CEC8-4A6D-9261-A82D283E42D5}"/>
              </a:ext>
            </a:extLst>
          </p:cNvPr>
          <p:cNvSpPr>
            <a:spLocks noGrp="1"/>
          </p:cNvSpPr>
          <p:nvPr>
            <p:ph type="sldNum" sz="quarter" idx="12"/>
          </p:nvPr>
        </p:nvSpPr>
        <p:spPr/>
        <p:txBody>
          <a:bodyPr>
            <a:normAutofit/>
          </a:bodyPr>
          <a:lstStyle/>
          <a:p>
            <a:fld id="{2AC27A5A-7290-4DE1-BA94-4BE8A8E57DCF}" type="slidenum">
              <a:rPr lang="en-US" smtClean="0"/>
              <a:pPr/>
              <a:t>31</a:t>
            </a:fld>
            <a:endParaRPr lang="en-US" dirty="0"/>
          </a:p>
        </p:txBody>
      </p:sp>
      <p:sp>
        <p:nvSpPr>
          <p:cNvPr id="6" name="Content Placeholder 1"/>
          <p:cNvSpPr txBox="1">
            <a:spLocks/>
          </p:cNvSpPr>
          <p:nvPr/>
        </p:nvSpPr>
        <p:spPr>
          <a:xfrm>
            <a:off x="381564" y="979875"/>
            <a:ext cx="10911276" cy="1435947"/>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pPr>
            <a:r>
              <a:rPr lang="en-US" dirty="0"/>
              <a:t>Combos Hit Stats</a:t>
            </a:r>
          </a:p>
          <a:p>
            <a:pPr lvl="1">
              <a:lnSpc>
                <a:spcPct val="85000"/>
              </a:lnSpc>
            </a:pPr>
            <a:r>
              <a:rPr lang="en-US" dirty="0"/>
              <a:t>This is a summary of the overall numbers of synergistic hits determined for each drug combination.</a:t>
            </a:r>
          </a:p>
        </p:txBody>
      </p:sp>
    </p:spTree>
    <p:extLst>
      <p:ext uri="{BB962C8B-B14F-4D97-AF65-F5344CB8AC3E}">
        <p14:creationId xmlns:p14="http://schemas.microsoft.com/office/powerpoint/2010/main" xmlns="" val="3559575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8D78339-01CF-4C3E-A684-27996500E234}"/>
              </a:ext>
            </a:extLst>
          </p:cNvPr>
          <p:cNvSpPr>
            <a:spLocks noGrp="1"/>
          </p:cNvSpPr>
          <p:nvPr>
            <p:ph type="title"/>
          </p:nvPr>
        </p:nvSpPr>
        <p:spPr/>
        <p:txBody>
          <a:bodyPr/>
          <a:lstStyle/>
          <a:p>
            <a:r>
              <a:rPr lang="en-US" dirty="0" err="1"/>
              <a:t>SynScreen</a:t>
            </a:r>
            <a:r>
              <a:rPr lang="en-US" dirty="0"/>
              <a:t> data output (4/4)</a:t>
            </a:r>
          </a:p>
        </p:txBody>
      </p:sp>
      <p:pic>
        <p:nvPicPr>
          <p:cNvPr id="5" name="Content Placeholder 4">
            <a:extLst>
              <a:ext uri="{FF2B5EF4-FFF2-40B4-BE49-F238E27FC236}">
                <a16:creationId xmlns:a16="http://schemas.microsoft.com/office/drawing/2014/main" xmlns="" id="{7DDAC31E-3D5C-4BDD-B2D1-38D549EB124A}"/>
              </a:ext>
            </a:extLst>
          </p:cNvPr>
          <p:cNvPicPr>
            <a:picLocks noGrp="1" noChangeAspect="1"/>
          </p:cNvPicPr>
          <p:nvPr>
            <p:ph sz="half" idx="1"/>
          </p:nvPr>
        </p:nvPicPr>
        <p:blipFill rotWithShape="1">
          <a:blip r:embed="rId2"/>
          <a:srcRect l="9699"/>
          <a:stretch/>
        </p:blipFill>
        <p:spPr>
          <a:xfrm>
            <a:off x="230293" y="2329362"/>
            <a:ext cx="4624564" cy="4528638"/>
          </a:xfrm>
          <a:prstGeom prst="rect">
            <a:avLst/>
          </a:prstGeom>
        </p:spPr>
      </p:pic>
      <p:graphicFrame>
        <p:nvGraphicFramePr>
          <p:cNvPr id="7" name="Content Placeholder 6">
            <a:extLst>
              <a:ext uri="{FF2B5EF4-FFF2-40B4-BE49-F238E27FC236}">
                <a16:creationId xmlns:a16="http://schemas.microsoft.com/office/drawing/2014/main" xmlns="" id="{C3ACF991-A6E5-491A-B73D-329B5B7965B3}"/>
              </a:ext>
            </a:extLst>
          </p:cNvPr>
          <p:cNvGraphicFramePr>
            <a:graphicFrameLocks noGrp="1"/>
          </p:cNvGraphicFramePr>
          <p:nvPr>
            <p:ph sz="half" idx="2"/>
            <p:extLst>
              <p:ext uri="{D42A27DB-BD31-4B8C-83A1-F6EECF244321}">
                <p14:modId xmlns:p14="http://schemas.microsoft.com/office/powerpoint/2010/main" xmlns="" val="2361299333"/>
              </p:ext>
            </p:extLst>
          </p:nvPr>
        </p:nvGraphicFramePr>
        <p:xfrm>
          <a:off x="5150791" y="1821180"/>
          <a:ext cx="6252518" cy="5036820"/>
        </p:xfrm>
        <a:graphic>
          <a:graphicData uri="http://schemas.openxmlformats.org/drawingml/2006/table">
            <a:tbl>
              <a:tblPr firstRow="1" firstCol="1" bandRow="1">
                <a:tableStyleId>{1FECB4D8-DB02-4DC6-A0A2-4F2EBAE1DC90}</a:tableStyleId>
              </a:tblPr>
              <a:tblGrid>
                <a:gridCol w="654756">
                  <a:extLst>
                    <a:ext uri="{9D8B030D-6E8A-4147-A177-3AD203B41FA5}">
                      <a16:colId xmlns:a16="http://schemas.microsoft.com/office/drawing/2014/main" xmlns="" val="2427409821"/>
                    </a:ext>
                  </a:extLst>
                </a:gridCol>
                <a:gridCol w="1196623">
                  <a:extLst>
                    <a:ext uri="{9D8B030D-6E8A-4147-A177-3AD203B41FA5}">
                      <a16:colId xmlns:a16="http://schemas.microsoft.com/office/drawing/2014/main" xmlns="" val="2249596826"/>
                    </a:ext>
                  </a:extLst>
                </a:gridCol>
                <a:gridCol w="4401139">
                  <a:extLst>
                    <a:ext uri="{9D8B030D-6E8A-4147-A177-3AD203B41FA5}">
                      <a16:colId xmlns:a16="http://schemas.microsoft.com/office/drawing/2014/main" xmlns="" val="1821912402"/>
                    </a:ext>
                  </a:extLst>
                </a:gridCol>
              </a:tblGrid>
              <a:tr h="125981">
                <a:tc gridSpan="2">
                  <a:txBody>
                    <a:bodyPr/>
                    <a:lstStyle/>
                    <a:p>
                      <a:pPr marL="0" marR="0" algn="ctr">
                        <a:spcBef>
                          <a:spcPts val="0"/>
                        </a:spcBef>
                        <a:spcAft>
                          <a:spcPts val="0"/>
                        </a:spcAft>
                      </a:pPr>
                      <a:r>
                        <a:rPr lang="en-US" sz="1600">
                          <a:effectLst/>
                        </a:rPr>
                        <a:t>Annotation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b"/>
                </a:tc>
                <a:tc hMerge="1">
                  <a:txBody>
                    <a:bodyPr/>
                    <a:lstStyle/>
                    <a:p>
                      <a:endParaRPr lang="en-US"/>
                    </a:p>
                  </a:txBody>
                  <a:tcPr/>
                </a:tc>
                <a:tc>
                  <a:txBody>
                    <a:bodyPr/>
                    <a:lstStyle/>
                    <a:p>
                      <a:pPr marL="0" marR="0" algn="just">
                        <a:spcBef>
                          <a:spcPts val="0"/>
                        </a:spcBef>
                        <a:spcAft>
                          <a:spcPts val="0"/>
                        </a:spcAft>
                      </a:pPr>
                      <a:r>
                        <a:rPr lang="en-US" sz="1600">
                          <a:effectLst/>
                        </a:rPr>
                        <a:t>Meaning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980949271"/>
                  </a:ext>
                </a:extLst>
              </a:tr>
              <a:tr h="115483">
                <a:tc rowSpan="8">
                  <a:txBody>
                    <a:bodyPr/>
                    <a:lstStyle/>
                    <a:p>
                      <a:pPr marL="0" marR="0" algn="ctr">
                        <a:spcBef>
                          <a:spcPts val="0"/>
                        </a:spcBef>
                        <a:spcAft>
                          <a:spcPts val="0"/>
                        </a:spcAft>
                      </a:pPr>
                      <a:r>
                        <a:rPr lang="en-US" sz="1600" dirty="0">
                          <a:effectLst/>
                        </a:rPr>
                        <a:t>Combo Hit stats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nchor="ctr"/>
                </a:tc>
                <a:tc>
                  <a:txBody>
                    <a:bodyPr/>
                    <a:lstStyle/>
                    <a:p>
                      <a:pPr marL="0" marR="0" algn="r">
                        <a:spcBef>
                          <a:spcPts val="0"/>
                        </a:spcBef>
                        <a:spcAft>
                          <a:spcPts val="0"/>
                        </a:spcAft>
                      </a:pPr>
                      <a:r>
                        <a:rPr lang="en-US" sz="1600">
                          <a:effectLst/>
                        </a:rPr>
                        <a:t>DRUGuM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Concentration of a compound used (uM)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175891897"/>
                  </a:ext>
                </a:extLst>
              </a:tr>
              <a:tr h="230965">
                <a:tc vMerge="1">
                  <a:txBody>
                    <a:bodyPr/>
                    <a:lstStyle/>
                    <a:p>
                      <a:endParaRPr lang="en-US"/>
                    </a:p>
                  </a:txBody>
                  <a:tcPr/>
                </a:tc>
                <a:tc>
                  <a:txBody>
                    <a:bodyPr/>
                    <a:lstStyle/>
                    <a:p>
                      <a:pPr marL="0" marR="0" algn="r">
                        <a:spcBef>
                          <a:spcPts val="0"/>
                        </a:spcBef>
                        <a:spcAft>
                          <a:spcPts val="0"/>
                        </a:spcAft>
                      </a:pPr>
                      <a:r>
                        <a:rPr lang="en-US" sz="1600">
                          <a:effectLst/>
                        </a:rPr>
                        <a:t>fa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Fraction affected; observed normalized response (expressed as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2368242533"/>
                  </a:ext>
                </a:extLst>
              </a:tr>
              <a:tr h="230965">
                <a:tc vMerge="1">
                  <a:txBody>
                    <a:bodyPr/>
                    <a:lstStyle/>
                    <a:p>
                      <a:endParaRPr lang="en-US"/>
                    </a:p>
                  </a:txBody>
                  <a:tcPr/>
                </a:tc>
                <a:tc>
                  <a:txBody>
                    <a:bodyPr/>
                    <a:lstStyle/>
                    <a:p>
                      <a:pPr marL="0" marR="0" algn="r">
                        <a:spcBef>
                          <a:spcPts val="0"/>
                        </a:spcBef>
                        <a:spcAft>
                          <a:spcPts val="0"/>
                        </a:spcAft>
                      </a:pPr>
                      <a:r>
                        <a:rPr lang="en-US" sz="1600" dirty="0">
                          <a:effectLst/>
                        </a:rPr>
                        <a:t>CI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Combination index value determined by Loewe additivity model analysis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4082742154"/>
                  </a:ext>
                </a:extLst>
              </a:tr>
              <a:tr h="346448">
                <a:tc vMerge="1">
                  <a:txBody>
                    <a:bodyPr/>
                    <a:lstStyle/>
                    <a:p>
                      <a:endParaRPr lang="en-US"/>
                    </a:p>
                  </a:txBody>
                  <a:tcPr/>
                </a:tc>
                <a:tc>
                  <a:txBody>
                    <a:bodyPr/>
                    <a:lstStyle/>
                    <a:p>
                      <a:pPr marL="0" marR="0" algn="r">
                        <a:spcBef>
                          <a:spcPts val="0"/>
                        </a:spcBef>
                        <a:spcAft>
                          <a:spcPts val="0"/>
                        </a:spcAft>
                      </a:pPr>
                      <a:r>
                        <a:rPr lang="en-US" sz="1600">
                          <a:effectLst/>
                        </a:rPr>
                        <a:t>DRUGfa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Dose of drug, when applied as a single agent, that is required to attain the response produced by the combination of two drugs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283789744"/>
                  </a:ext>
                </a:extLst>
              </a:tr>
              <a:tr h="577413">
                <a:tc vMerge="1">
                  <a:txBody>
                    <a:bodyPr/>
                    <a:lstStyle/>
                    <a:p>
                      <a:endParaRPr lang="en-US"/>
                    </a:p>
                  </a:txBody>
                  <a:tcPr/>
                </a:tc>
                <a:tc>
                  <a:txBody>
                    <a:bodyPr/>
                    <a:lstStyle/>
                    <a:p>
                      <a:pPr marL="0" marR="0" algn="r">
                        <a:spcBef>
                          <a:spcPts val="0"/>
                        </a:spcBef>
                        <a:spcAft>
                          <a:spcPts val="0"/>
                        </a:spcAft>
                      </a:pPr>
                      <a:r>
                        <a:rPr lang="en-US" sz="1600">
                          <a:effectLst/>
                        </a:rPr>
                        <a:t>BlissFa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Based on the single agent dose responses, this is the theoretical additive response in which those drugs used in combination would produce by the Bliss independence model (expressed as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286449660"/>
                  </a:ext>
                </a:extLst>
              </a:tr>
              <a:tr h="577413">
                <a:tc vMerge="1">
                  <a:txBody>
                    <a:bodyPr/>
                    <a:lstStyle/>
                    <a:p>
                      <a:endParaRPr lang="en-US"/>
                    </a:p>
                  </a:txBody>
                  <a:tcPr/>
                </a:tc>
                <a:tc>
                  <a:txBody>
                    <a:bodyPr/>
                    <a:lstStyle/>
                    <a:p>
                      <a:pPr marL="0" marR="0" algn="r">
                        <a:spcBef>
                          <a:spcPts val="0"/>
                        </a:spcBef>
                        <a:spcAft>
                          <a:spcPts val="0"/>
                        </a:spcAft>
                      </a:pPr>
                      <a:r>
                        <a:rPr lang="en-US" sz="1600">
                          <a:effectLst/>
                        </a:rPr>
                        <a:t>fa&gt;BlissFa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a:effectLst/>
                        </a:rPr>
                        <a:t>Difference between the observed response and the Bliss theoretical response value for additivity, i.e., distance of observed response from the 3D Bliss surface in SynScreen 3D graphs (expressed as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510970785"/>
                  </a:ext>
                </a:extLst>
              </a:tr>
              <a:tr h="115483">
                <a:tc vMerge="1">
                  <a:txBody>
                    <a:bodyPr/>
                    <a:lstStyle/>
                    <a:p>
                      <a:endParaRPr lang="en-US"/>
                    </a:p>
                  </a:txBody>
                  <a:tcPr/>
                </a:tc>
                <a:tc>
                  <a:txBody>
                    <a:bodyPr/>
                    <a:lstStyle/>
                    <a:p>
                      <a:pPr marL="0" marR="0" algn="r">
                        <a:spcBef>
                          <a:spcPts val="0"/>
                        </a:spcBef>
                        <a:spcAft>
                          <a:spcPts val="0"/>
                        </a:spcAft>
                      </a:pPr>
                      <a:r>
                        <a:rPr lang="en-US" sz="1600" b="0" dirty="0">
                          <a:effectLst/>
                          <a:latin typeface="+mn-lt"/>
                          <a:ea typeface="Calibri" panose="020F0502020204030204" pitchFamily="34" charset="0"/>
                          <a:cs typeface="Times New Roman" panose="02020603050405020304" pitchFamily="18" charset="0"/>
                        </a:rPr>
                        <a:t>OOR (out of range)</a:t>
                      </a:r>
                    </a:p>
                  </a:txBody>
                  <a:tcPr marL="47243" marR="47243" marT="0" marB="0"/>
                </a:tc>
                <a:tc>
                  <a:txBody>
                    <a:bodyPr/>
                    <a:lstStyle/>
                    <a:p>
                      <a:pPr marL="0" marR="0" algn="just">
                        <a:lnSpc>
                          <a:spcPts val="17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The response elicited by the combination exceeds the maximum measured</a:t>
                      </a:r>
                      <a:r>
                        <a:rPr lang="en-US" sz="1600" baseline="0" dirty="0">
                          <a:effectLst/>
                          <a:latin typeface="+mn-lt"/>
                          <a:ea typeface="Calibri" panose="020F0502020204030204" pitchFamily="34" charset="0"/>
                          <a:cs typeface="Times New Roman" panose="02020603050405020304" pitchFamily="18" charset="0"/>
                        </a:rPr>
                        <a:t> response of individual drugs. Therefore, a CI value cannot be calculated.</a:t>
                      </a:r>
                      <a:endParaRPr lang="en-US" sz="1600" dirty="0">
                        <a:effectLst/>
                        <a:latin typeface="+mn-lt"/>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1135689284"/>
                  </a:ext>
                </a:extLst>
              </a:tr>
              <a:tr h="115483">
                <a:tc vMerge="1">
                  <a:txBody>
                    <a:bodyPr/>
                    <a:lstStyle/>
                    <a:p>
                      <a:endParaRPr lang="en-US"/>
                    </a:p>
                  </a:txBody>
                  <a:tcPr/>
                </a:tc>
                <a:tc>
                  <a:txBody>
                    <a:bodyPr/>
                    <a:lstStyle/>
                    <a:p>
                      <a:pPr marL="0" marR="0" algn="r">
                        <a:spcBef>
                          <a:spcPts val="0"/>
                        </a:spcBef>
                        <a:spcAft>
                          <a:spcPts val="0"/>
                        </a:spcAft>
                      </a:pPr>
                      <a:r>
                        <a:rPr lang="en-US" sz="1600" dirty="0" err="1">
                          <a:effectLst/>
                        </a:rPr>
                        <a:t>DRUGuMratio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tc>
                  <a:txBody>
                    <a:bodyPr/>
                    <a:lstStyle/>
                    <a:p>
                      <a:pPr marL="0" marR="0" algn="just">
                        <a:spcBef>
                          <a:spcPts val="0"/>
                        </a:spcBef>
                        <a:spcAft>
                          <a:spcPts val="0"/>
                        </a:spcAft>
                      </a:pPr>
                      <a:r>
                        <a:rPr lang="en-US" sz="1600" dirty="0">
                          <a:effectLst/>
                        </a:rPr>
                        <a:t>The ratio of </a:t>
                      </a:r>
                      <a:r>
                        <a:rPr lang="en-US" sz="1600" dirty="0" err="1">
                          <a:effectLst/>
                        </a:rPr>
                        <a:t>DRUGuM</a:t>
                      </a:r>
                      <a:r>
                        <a:rPr lang="en-US" sz="1600" dirty="0">
                          <a:effectLst/>
                        </a:rPr>
                        <a:t> to </a:t>
                      </a:r>
                      <a:r>
                        <a:rPr lang="en-US" sz="1600" dirty="0" err="1">
                          <a:effectLst/>
                        </a:rPr>
                        <a:t>DRUGuMfa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43" marR="47243" marT="0" marB="0"/>
                </a:tc>
                <a:extLst>
                  <a:ext uri="{0D108BD9-81ED-4DB2-BD59-A6C34878D82A}">
                    <a16:rowId xmlns:a16="http://schemas.microsoft.com/office/drawing/2014/main" xmlns="" val="3533158570"/>
                  </a:ext>
                </a:extLst>
              </a:tr>
            </a:tbl>
          </a:graphicData>
        </a:graphic>
      </p:graphicFrame>
      <p:sp>
        <p:nvSpPr>
          <p:cNvPr id="4" name="Slide Number Placeholder 3">
            <a:extLst>
              <a:ext uri="{FF2B5EF4-FFF2-40B4-BE49-F238E27FC236}">
                <a16:creationId xmlns:a16="http://schemas.microsoft.com/office/drawing/2014/main" xmlns="" id="{EBAD7B7C-725E-4942-AD80-1224B7923FA6}"/>
              </a:ext>
            </a:extLst>
          </p:cNvPr>
          <p:cNvSpPr>
            <a:spLocks noGrp="1"/>
          </p:cNvSpPr>
          <p:nvPr>
            <p:ph type="sldNum" sz="quarter" idx="12"/>
          </p:nvPr>
        </p:nvSpPr>
        <p:spPr/>
        <p:txBody>
          <a:bodyPr>
            <a:normAutofit/>
          </a:bodyPr>
          <a:lstStyle/>
          <a:p>
            <a:fld id="{2AC27A5A-7290-4DE1-BA94-4BE8A8E57DCF}" type="slidenum">
              <a:rPr lang="en-US" smtClean="0"/>
              <a:pPr/>
              <a:t>32</a:t>
            </a:fld>
            <a:endParaRPr lang="en-US" dirty="0"/>
          </a:p>
        </p:txBody>
      </p:sp>
      <p:sp>
        <p:nvSpPr>
          <p:cNvPr id="6" name="Content Placeholder 1"/>
          <p:cNvSpPr txBox="1">
            <a:spLocks/>
          </p:cNvSpPr>
          <p:nvPr/>
        </p:nvSpPr>
        <p:spPr>
          <a:xfrm>
            <a:off x="381564" y="979875"/>
            <a:ext cx="10911276" cy="143594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nSpc>
                <a:spcPct val="85000"/>
              </a:lnSpc>
            </a:pPr>
            <a:r>
              <a:rPr lang="en-US" dirty="0"/>
              <a:t>For each drug combination, .</a:t>
            </a:r>
            <a:r>
              <a:rPr lang="en-US" dirty="0" err="1"/>
              <a:t>docx</a:t>
            </a:r>
            <a:r>
              <a:rPr lang="en-US" dirty="0"/>
              <a:t> files provide a 3D plot of the data, as well as a table containing information about each synergistic data point.</a:t>
            </a:r>
          </a:p>
        </p:txBody>
      </p:sp>
    </p:spTree>
    <p:extLst>
      <p:ext uri="{BB962C8B-B14F-4D97-AF65-F5344CB8AC3E}">
        <p14:creationId xmlns:p14="http://schemas.microsoft.com/office/powerpoint/2010/main" xmlns="" val="81219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BEBA8EAE-BF5A-486C-A8C5-ECC9F3942E4B}">
                <a14:imgProps xmlns:a14="http://schemas.microsoft.com/office/drawing/2010/main" xmlns="">
                  <a14:imgLayer r:embed="rId4">
                    <a14:imgEffect>
                      <a14:brightnessContrast contrast="-40000"/>
                    </a14:imgEffect>
                  </a14:imgLayer>
                </a14:imgProps>
              </a:ext>
            </a:extLst>
          </a:blip>
          <a:stretch>
            <a:fillRect/>
          </a:stretch>
        </p:blipFill>
        <p:spPr>
          <a:xfrm>
            <a:off x="1252537" y="1912053"/>
            <a:ext cx="9686925" cy="1905000"/>
          </a:xfrm>
          <a:prstGeom prst="rect">
            <a:avLst/>
          </a:prstGeom>
        </p:spPr>
      </p:pic>
      <p:sp>
        <p:nvSpPr>
          <p:cNvPr id="5" name="Title 4"/>
          <p:cNvSpPr>
            <a:spLocks noGrp="1"/>
          </p:cNvSpPr>
          <p:nvPr>
            <p:ph type="title"/>
          </p:nvPr>
        </p:nvSpPr>
        <p:spPr/>
        <p:txBody>
          <a:bodyPr/>
          <a:lstStyle/>
          <a:p>
            <a:r>
              <a:rPr lang="en-US" dirty="0"/>
              <a:t>Access to </a:t>
            </a:r>
            <a:r>
              <a:rPr lang="en-US" dirty="0" err="1"/>
              <a:t>SynScreen</a:t>
            </a:r>
            <a:r>
              <a:rPr lang="en-US" dirty="0"/>
              <a:t> installation files</a:t>
            </a:r>
          </a:p>
        </p:txBody>
      </p:sp>
      <p:sp>
        <p:nvSpPr>
          <p:cNvPr id="6" name="Content Placeholder 5"/>
          <p:cNvSpPr>
            <a:spLocks noGrp="1"/>
          </p:cNvSpPr>
          <p:nvPr>
            <p:ph idx="1"/>
          </p:nvPr>
        </p:nvSpPr>
        <p:spPr>
          <a:xfrm>
            <a:off x="365760" y="968581"/>
            <a:ext cx="10881360" cy="4846320"/>
          </a:xfrm>
        </p:spPr>
        <p:txBody>
          <a:bodyPr anchor="t"/>
          <a:lstStyle/>
          <a:p>
            <a:r>
              <a:rPr lang="en-US" dirty="0" err="1"/>
              <a:t>SynScreen</a:t>
            </a:r>
            <a:r>
              <a:rPr lang="en-US" dirty="0"/>
              <a:t> may be downloaded from:</a:t>
            </a:r>
          </a:p>
          <a:p>
            <a:pPr lvl="1"/>
            <a:r>
              <a:rPr lang="en-US" dirty="0">
                <a:hlinkClick r:id="rId5"/>
              </a:rPr>
              <a:t>https://github.com/bestwards/FlowProg</a:t>
            </a:r>
            <a:r>
              <a:rPr lang="en-US" dirty="0"/>
              <a:t> </a:t>
            </a:r>
          </a:p>
        </p:txBody>
      </p:sp>
      <p:sp>
        <p:nvSpPr>
          <p:cNvPr id="11" name="Slide Number Placeholder 10"/>
          <p:cNvSpPr>
            <a:spLocks noGrp="1"/>
          </p:cNvSpPr>
          <p:nvPr>
            <p:ph type="sldNum" sz="quarter" idx="12"/>
          </p:nvPr>
        </p:nvSpPr>
        <p:spPr/>
        <p:txBody>
          <a:bodyPr>
            <a:normAutofit/>
          </a:bodyPr>
          <a:lstStyle/>
          <a:p>
            <a:fld id="{2AC27A5A-7290-4DE1-BA94-4BE8A8E57DCF}" type="slidenum">
              <a:rPr lang="en-US" smtClean="0"/>
              <a:pPr/>
              <a:t>4</a:t>
            </a:fld>
            <a:endParaRPr lang="en-US" dirty="0"/>
          </a:p>
        </p:txBody>
      </p:sp>
      <p:sp>
        <p:nvSpPr>
          <p:cNvPr id="7" name="Rectangle 6"/>
          <p:cNvSpPr/>
          <p:nvPr/>
        </p:nvSpPr>
        <p:spPr>
          <a:xfrm>
            <a:off x="1477223" y="3381132"/>
            <a:ext cx="1920240" cy="279918"/>
          </a:xfrm>
          <a:prstGeom prst="rect">
            <a:avLst/>
          </a:prstGeom>
          <a:noFill/>
          <a:ln w="3048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02332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a:t>SynScreen</a:t>
            </a:r>
            <a:r>
              <a:rPr lang="en-US" dirty="0"/>
              <a:t> Installation (1/7)</a:t>
            </a:r>
          </a:p>
        </p:txBody>
      </p:sp>
      <p:sp>
        <p:nvSpPr>
          <p:cNvPr id="9" name="Content Placeholder 8"/>
          <p:cNvSpPr>
            <a:spLocks noGrp="1"/>
          </p:cNvSpPr>
          <p:nvPr>
            <p:ph sz="half" idx="1"/>
          </p:nvPr>
        </p:nvSpPr>
        <p:spPr>
          <a:xfrm>
            <a:off x="365760" y="1645920"/>
            <a:ext cx="3758635" cy="4663440"/>
          </a:xfrm>
        </p:spPr>
        <p:txBody>
          <a:bodyPr anchor="t"/>
          <a:lstStyle/>
          <a:p>
            <a:r>
              <a:rPr lang="en-US" dirty="0"/>
              <a:t>Click to download the installer</a:t>
            </a:r>
          </a:p>
          <a:p>
            <a:endParaRPr lang="en-US" dirty="0"/>
          </a:p>
          <a:p>
            <a:endParaRPr lang="en-US" dirty="0"/>
          </a:p>
          <a:p>
            <a:endParaRPr lang="en-US" dirty="0"/>
          </a:p>
          <a:p>
            <a:r>
              <a:rPr lang="en-US" dirty="0"/>
              <a:t>Save the installation file</a:t>
            </a:r>
          </a:p>
        </p:txBody>
      </p:sp>
      <p:sp>
        <p:nvSpPr>
          <p:cNvPr id="4" name="Slide Number Placeholder 3">
            <a:extLst>
              <a:ext uri="{FF2B5EF4-FFF2-40B4-BE49-F238E27FC236}">
                <a16:creationId xmlns:a16="http://schemas.microsoft.com/office/drawing/2014/main" xmlns="" id="{771AB76A-A33C-4BBC-ADFD-402A5E19DED6}"/>
              </a:ext>
            </a:extLst>
          </p:cNvPr>
          <p:cNvSpPr>
            <a:spLocks noGrp="1"/>
          </p:cNvSpPr>
          <p:nvPr>
            <p:ph type="sldNum" sz="quarter" idx="12"/>
          </p:nvPr>
        </p:nvSpPr>
        <p:spPr/>
        <p:txBody>
          <a:bodyPr>
            <a:normAutofit/>
          </a:bodyPr>
          <a:lstStyle/>
          <a:p>
            <a:fld id="{2AC27A5A-7290-4DE1-BA94-4BE8A8E57DCF}" type="slidenum">
              <a:rPr lang="en-US" smtClean="0"/>
              <a:pPr/>
              <a:t>5</a:t>
            </a:fld>
            <a:endParaRPr lang="en-US" dirty="0"/>
          </a:p>
        </p:txBody>
      </p:sp>
      <p:pic>
        <p:nvPicPr>
          <p:cNvPr id="6" name="Picture 5">
            <a:extLst>
              <a:ext uri="{FF2B5EF4-FFF2-40B4-BE49-F238E27FC236}">
                <a16:creationId xmlns:a16="http://schemas.microsoft.com/office/drawing/2014/main" xmlns="" id="{42E32E25-AF86-4278-926C-65FA9597FE1F}"/>
              </a:ext>
            </a:extLst>
          </p:cNvPr>
          <p:cNvPicPr>
            <a:picLocks noChangeAspect="1"/>
          </p:cNvPicPr>
          <p:nvPr/>
        </p:nvPicPr>
        <p:blipFill>
          <a:blip r:embed="rId2"/>
          <a:stretch>
            <a:fillRect/>
          </a:stretch>
        </p:blipFill>
        <p:spPr>
          <a:xfrm>
            <a:off x="4551882" y="4316310"/>
            <a:ext cx="6879527" cy="1085469"/>
          </a:xfrm>
          <a:prstGeom prst="rect">
            <a:avLst/>
          </a:prstGeom>
        </p:spPr>
      </p:pic>
      <p:pic>
        <p:nvPicPr>
          <p:cNvPr id="7" name="Content Placeholder 4">
            <a:extLst>
              <a:ext uri="{FF2B5EF4-FFF2-40B4-BE49-F238E27FC236}">
                <a16:creationId xmlns:a16="http://schemas.microsoft.com/office/drawing/2014/main" xmlns="" id="{FB10F0AB-DAD9-46C5-A2D1-76A03401B349}"/>
              </a:ext>
            </a:extLst>
          </p:cNvPr>
          <p:cNvPicPr>
            <a:picLocks noChangeAspect="1"/>
          </p:cNvPicPr>
          <p:nvPr/>
        </p:nvPicPr>
        <p:blipFill rotWithShape="1">
          <a:blip r:embed="rId3">
            <a:extLst>
              <a:ext uri="{BEBA8EAE-BF5A-486C-A8C5-ECC9F3942E4B}">
                <a14:imgProps xmlns:a14="http://schemas.microsoft.com/office/drawing/2010/main" xmlns="">
                  <a14:imgLayer r:embed="rId4">
                    <a14:imgEffect>
                      <a14:brightnessContrast contrast="-40000"/>
                    </a14:imgEffect>
                  </a14:imgLayer>
                </a14:imgProps>
              </a:ext>
            </a:extLst>
          </a:blip>
          <a:srcRect l="2589" t="39480" r="2159" b="7180"/>
          <a:stretch/>
        </p:blipFill>
        <p:spPr>
          <a:xfrm>
            <a:off x="4124395" y="1645920"/>
            <a:ext cx="7307014" cy="1927796"/>
          </a:xfrm>
          <a:prstGeom prst="rect">
            <a:avLst/>
          </a:prstGeom>
        </p:spPr>
      </p:pic>
      <p:sp>
        <p:nvSpPr>
          <p:cNvPr id="11" name="Rectangle 10"/>
          <p:cNvSpPr/>
          <p:nvPr/>
        </p:nvSpPr>
        <p:spPr>
          <a:xfrm>
            <a:off x="9815972" y="2633787"/>
            <a:ext cx="548640" cy="182880"/>
          </a:xfrm>
          <a:prstGeom prst="rect">
            <a:avLst/>
          </a:prstGeom>
          <a:noFill/>
          <a:ln w="3048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0016914" y="2007361"/>
            <a:ext cx="146756" cy="510258"/>
          </a:xfrm>
          <a:prstGeom prst="down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7772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SynScreen</a:t>
            </a:r>
            <a:r>
              <a:rPr lang="en-US" dirty="0"/>
              <a:t> Installation (2/7)</a:t>
            </a:r>
          </a:p>
        </p:txBody>
      </p:sp>
      <p:sp>
        <p:nvSpPr>
          <p:cNvPr id="6" name="Slide Number Placeholder 5"/>
          <p:cNvSpPr>
            <a:spLocks noGrp="1"/>
          </p:cNvSpPr>
          <p:nvPr>
            <p:ph type="sldNum" sz="quarter" idx="12"/>
          </p:nvPr>
        </p:nvSpPr>
        <p:spPr/>
        <p:txBody>
          <a:bodyPr>
            <a:normAutofit/>
          </a:bodyPr>
          <a:lstStyle/>
          <a:p>
            <a:fld id="{2AC27A5A-7290-4DE1-BA94-4BE8A8E57DCF}" type="slidenum">
              <a:rPr lang="en-US" smtClean="0"/>
              <a:pPr/>
              <a:t>6</a:t>
            </a:fld>
            <a:endParaRPr lang="en-US" dirty="0"/>
          </a:p>
        </p:txBody>
      </p:sp>
      <p:sp>
        <p:nvSpPr>
          <p:cNvPr id="4" name="Content Placeholder 3"/>
          <p:cNvSpPr>
            <a:spLocks noGrp="1"/>
          </p:cNvSpPr>
          <p:nvPr>
            <p:ph sz="half" idx="1"/>
          </p:nvPr>
        </p:nvSpPr>
        <p:spPr/>
        <p:txBody>
          <a:bodyPr/>
          <a:lstStyle/>
          <a:p>
            <a:r>
              <a:rPr lang="en-US" dirty="0"/>
              <a:t>The installation will begin with an installer initialization screen</a:t>
            </a:r>
          </a:p>
        </p:txBody>
      </p:sp>
      <p:pic>
        <p:nvPicPr>
          <p:cNvPr id="7" name="Content Placeholder 10">
            <a:extLst>
              <a:ext uri="{FF2B5EF4-FFF2-40B4-BE49-F238E27FC236}">
                <a16:creationId xmlns:a16="http://schemas.microsoft.com/office/drawing/2014/main" xmlns="" id="{7F6E6DCD-9E44-40D7-BE06-67F7235CCA77}"/>
              </a:ext>
            </a:extLst>
          </p:cNvPr>
          <p:cNvPicPr>
            <a:picLocks noGrp="1" noChangeAspect="1"/>
          </p:cNvPicPr>
          <p:nvPr>
            <p:ph sz="half" idx="2"/>
          </p:nvPr>
        </p:nvPicPr>
        <p:blipFill>
          <a:blip r:embed="rId3"/>
          <a:stretch>
            <a:fillRect/>
          </a:stretch>
        </p:blipFill>
        <p:spPr>
          <a:xfrm>
            <a:off x="6628471" y="1646238"/>
            <a:ext cx="3567383" cy="4662487"/>
          </a:xfrm>
          <a:prstGeom prst="rect">
            <a:avLst/>
          </a:prstGeom>
        </p:spPr>
      </p:pic>
    </p:spTree>
    <p:extLst>
      <p:ext uri="{BB962C8B-B14F-4D97-AF65-F5344CB8AC3E}">
        <p14:creationId xmlns:p14="http://schemas.microsoft.com/office/powerpoint/2010/main" xmlns="" val="347600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40F5E4-0AC1-47B8-A398-579706A01EDC}"/>
              </a:ext>
            </a:extLst>
          </p:cNvPr>
          <p:cNvSpPr>
            <a:spLocks noGrp="1"/>
          </p:cNvSpPr>
          <p:nvPr>
            <p:ph type="title"/>
          </p:nvPr>
        </p:nvSpPr>
        <p:spPr/>
        <p:txBody>
          <a:bodyPr/>
          <a:lstStyle/>
          <a:p>
            <a:r>
              <a:rPr lang="en-US" dirty="0" err="1"/>
              <a:t>SynScreen</a:t>
            </a:r>
            <a:r>
              <a:rPr lang="en-US" dirty="0"/>
              <a:t> Installation (3/7)</a:t>
            </a:r>
          </a:p>
        </p:txBody>
      </p:sp>
      <p:sp>
        <p:nvSpPr>
          <p:cNvPr id="4" name="Slide Number Placeholder 3">
            <a:extLst>
              <a:ext uri="{FF2B5EF4-FFF2-40B4-BE49-F238E27FC236}">
                <a16:creationId xmlns:a16="http://schemas.microsoft.com/office/drawing/2014/main" xmlns="" id="{E1F538F5-08B8-490C-AC3C-572F0FEAE84C}"/>
              </a:ext>
            </a:extLst>
          </p:cNvPr>
          <p:cNvSpPr>
            <a:spLocks noGrp="1"/>
          </p:cNvSpPr>
          <p:nvPr>
            <p:ph type="sldNum" sz="quarter" idx="12"/>
          </p:nvPr>
        </p:nvSpPr>
        <p:spPr/>
        <p:txBody>
          <a:bodyPr>
            <a:normAutofit/>
          </a:bodyPr>
          <a:lstStyle/>
          <a:p>
            <a:fld id="{2AC27A5A-7290-4DE1-BA94-4BE8A8E57DCF}" type="slidenum">
              <a:rPr lang="en-US" smtClean="0"/>
              <a:pPr/>
              <a:t>7</a:t>
            </a:fld>
            <a:endParaRPr lang="en-US" dirty="0"/>
          </a:p>
        </p:txBody>
      </p:sp>
      <p:pic>
        <p:nvPicPr>
          <p:cNvPr id="6" name="Content Placeholder 4">
            <a:extLst>
              <a:ext uri="{FF2B5EF4-FFF2-40B4-BE49-F238E27FC236}">
                <a16:creationId xmlns:a16="http://schemas.microsoft.com/office/drawing/2014/main" xmlns="" id="{F9F36110-9108-4787-BBEC-4D4A769C957B}"/>
              </a:ext>
            </a:extLst>
          </p:cNvPr>
          <p:cNvPicPr>
            <a:picLocks noChangeAspect="1"/>
          </p:cNvPicPr>
          <p:nvPr/>
        </p:nvPicPr>
        <p:blipFill>
          <a:blip r:embed="rId2"/>
          <a:stretch>
            <a:fillRect/>
          </a:stretch>
        </p:blipFill>
        <p:spPr>
          <a:xfrm>
            <a:off x="7333986" y="3558151"/>
            <a:ext cx="3787140" cy="2164080"/>
          </a:xfrm>
          <a:prstGeom prst="rect">
            <a:avLst/>
          </a:prstGeom>
        </p:spPr>
      </p:pic>
      <p:sp>
        <p:nvSpPr>
          <p:cNvPr id="3" name="Content Placeholder 2"/>
          <p:cNvSpPr>
            <a:spLocks noGrp="1"/>
          </p:cNvSpPr>
          <p:nvPr>
            <p:ph idx="1"/>
          </p:nvPr>
        </p:nvSpPr>
        <p:spPr>
          <a:xfrm>
            <a:off x="365760" y="1295960"/>
            <a:ext cx="10881360" cy="1210173"/>
          </a:xfrm>
        </p:spPr>
        <p:txBody>
          <a:bodyPr/>
          <a:lstStyle/>
          <a:p>
            <a:r>
              <a:rPr lang="en-US" dirty="0"/>
              <a:t>The </a:t>
            </a:r>
            <a:r>
              <a:rPr lang="en-US" dirty="0" err="1"/>
              <a:t>SynScreen</a:t>
            </a:r>
            <a:r>
              <a:rPr lang="en-US" dirty="0"/>
              <a:t> installer will proceed in several steps</a:t>
            </a:r>
          </a:p>
          <a:p>
            <a:r>
              <a:rPr lang="en-US" dirty="0"/>
              <a:t>Adjust connection settings if necessary</a:t>
            </a:r>
          </a:p>
        </p:txBody>
      </p:sp>
      <p:pic>
        <p:nvPicPr>
          <p:cNvPr id="7" name="Content Placeholder 4">
            <a:extLst>
              <a:ext uri="{FF2B5EF4-FFF2-40B4-BE49-F238E27FC236}">
                <a16:creationId xmlns:a16="http://schemas.microsoft.com/office/drawing/2014/main" xmlns="" id="{3F9FC21E-BEE8-4D88-A4FF-B8605E6713BD}"/>
              </a:ext>
            </a:extLst>
          </p:cNvPr>
          <p:cNvPicPr>
            <a:picLocks noChangeAspect="1"/>
          </p:cNvPicPr>
          <p:nvPr/>
        </p:nvPicPr>
        <p:blipFill>
          <a:blip r:embed="rId3"/>
          <a:stretch>
            <a:fillRect/>
          </a:stretch>
        </p:blipFill>
        <p:spPr>
          <a:xfrm>
            <a:off x="365760" y="2632321"/>
            <a:ext cx="6606540" cy="4015740"/>
          </a:xfrm>
          <a:prstGeom prst="rect">
            <a:avLst/>
          </a:prstGeom>
        </p:spPr>
      </p:pic>
    </p:spTree>
    <p:extLst>
      <p:ext uri="{BB962C8B-B14F-4D97-AF65-F5344CB8AC3E}">
        <p14:creationId xmlns:p14="http://schemas.microsoft.com/office/powerpoint/2010/main" xmlns="" val="25108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130E0-A0C6-4100-98EC-056DAF5DBDF2}"/>
              </a:ext>
            </a:extLst>
          </p:cNvPr>
          <p:cNvSpPr>
            <a:spLocks noGrp="1"/>
          </p:cNvSpPr>
          <p:nvPr>
            <p:ph type="title"/>
          </p:nvPr>
        </p:nvSpPr>
        <p:spPr/>
        <p:txBody>
          <a:bodyPr/>
          <a:lstStyle/>
          <a:p>
            <a:r>
              <a:rPr lang="en-US" dirty="0" err="1"/>
              <a:t>SynScreen</a:t>
            </a:r>
            <a:r>
              <a:rPr lang="en-US" dirty="0"/>
              <a:t> Installation (4/7)</a:t>
            </a:r>
          </a:p>
        </p:txBody>
      </p:sp>
      <p:sp>
        <p:nvSpPr>
          <p:cNvPr id="4" name="Slide Number Placeholder 3">
            <a:extLst>
              <a:ext uri="{FF2B5EF4-FFF2-40B4-BE49-F238E27FC236}">
                <a16:creationId xmlns:a16="http://schemas.microsoft.com/office/drawing/2014/main" xmlns="" id="{4AD7AABE-485B-4C84-875A-673ECDD22378}"/>
              </a:ext>
            </a:extLst>
          </p:cNvPr>
          <p:cNvSpPr>
            <a:spLocks noGrp="1"/>
          </p:cNvSpPr>
          <p:nvPr>
            <p:ph type="sldNum" sz="quarter" idx="12"/>
          </p:nvPr>
        </p:nvSpPr>
        <p:spPr/>
        <p:txBody>
          <a:bodyPr>
            <a:normAutofit/>
          </a:bodyPr>
          <a:lstStyle/>
          <a:p>
            <a:fld id="{2AC27A5A-7290-4DE1-BA94-4BE8A8E57DCF}" type="slidenum">
              <a:rPr lang="en-US" smtClean="0"/>
              <a:pPr/>
              <a:t>8</a:t>
            </a:fld>
            <a:endParaRPr lang="en-US" dirty="0"/>
          </a:p>
        </p:txBody>
      </p:sp>
      <p:sp>
        <p:nvSpPr>
          <p:cNvPr id="3" name="Content Placeholder 2"/>
          <p:cNvSpPr>
            <a:spLocks noGrp="1"/>
          </p:cNvSpPr>
          <p:nvPr>
            <p:ph idx="1"/>
          </p:nvPr>
        </p:nvSpPr>
        <p:spPr>
          <a:xfrm>
            <a:off x="365760" y="1092761"/>
            <a:ext cx="10881360" cy="961814"/>
          </a:xfrm>
        </p:spPr>
        <p:txBody>
          <a:bodyPr/>
          <a:lstStyle/>
          <a:p>
            <a:r>
              <a:rPr lang="en-US" dirty="0"/>
              <a:t>Choose an installation folder for the </a:t>
            </a:r>
            <a:r>
              <a:rPr lang="en-US" dirty="0" err="1"/>
              <a:t>SynScreen</a:t>
            </a:r>
            <a:r>
              <a:rPr lang="en-US" dirty="0"/>
              <a:t> application</a:t>
            </a:r>
          </a:p>
        </p:txBody>
      </p:sp>
      <p:pic>
        <p:nvPicPr>
          <p:cNvPr id="6" name="Content Placeholder 4">
            <a:extLst>
              <a:ext uri="{FF2B5EF4-FFF2-40B4-BE49-F238E27FC236}">
                <a16:creationId xmlns:a16="http://schemas.microsoft.com/office/drawing/2014/main" xmlns="" id="{B4A988D6-1112-4EA6-A8CF-D699B856EE2A}"/>
              </a:ext>
            </a:extLst>
          </p:cNvPr>
          <p:cNvPicPr>
            <a:picLocks noChangeAspect="1"/>
          </p:cNvPicPr>
          <p:nvPr/>
        </p:nvPicPr>
        <p:blipFill>
          <a:blip r:embed="rId2"/>
          <a:stretch>
            <a:fillRect/>
          </a:stretch>
        </p:blipFill>
        <p:spPr>
          <a:xfrm>
            <a:off x="2503170" y="2173955"/>
            <a:ext cx="6606540" cy="4015740"/>
          </a:xfrm>
          <a:prstGeom prst="rect">
            <a:avLst/>
          </a:prstGeom>
        </p:spPr>
      </p:pic>
    </p:spTree>
    <p:extLst>
      <p:ext uri="{BB962C8B-B14F-4D97-AF65-F5344CB8AC3E}">
        <p14:creationId xmlns:p14="http://schemas.microsoft.com/office/powerpoint/2010/main" xmlns="" val="307034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130E0-A0C6-4100-98EC-056DAF5DBDF2}"/>
              </a:ext>
            </a:extLst>
          </p:cNvPr>
          <p:cNvSpPr>
            <a:spLocks noGrp="1"/>
          </p:cNvSpPr>
          <p:nvPr>
            <p:ph type="title"/>
          </p:nvPr>
        </p:nvSpPr>
        <p:spPr/>
        <p:txBody>
          <a:bodyPr/>
          <a:lstStyle/>
          <a:p>
            <a:r>
              <a:rPr lang="en-US" dirty="0" err="1"/>
              <a:t>SynScreen</a:t>
            </a:r>
            <a:r>
              <a:rPr lang="en-US" dirty="0"/>
              <a:t> Installation (5/7)</a:t>
            </a:r>
          </a:p>
        </p:txBody>
      </p:sp>
      <p:sp>
        <p:nvSpPr>
          <p:cNvPr id="4" name="Slide Number Placeholder 3">
            <a:extLst>
              <a:ext uri="{FF2B5EF4-FFF2-40B4-BE49-F238E27FC236}">
                <a16:creationId xmlns:a16="http://schemas.microsoft.com/office/drawing/2014/main" xmlns="" id="{4AD7AABE-485B-4C84-875A-673ECDD22378}"/>
              </a:ext>
            </a:extLst>
          </p:cNvPr>
          <p:cNvSpPr>
            <a:spLocks noGrp="1"/>
          </p:cNvSpPr>
          <p:nvPr>
            <p:ph type="sldNum" sz="quarter" idx="12"/>
          </p:nvPr>
        </p:nvSpPr>
        <p:spPr/>
        <p:txBody>
          <a:bodyPr>
            <a:normAutofit/>
          </a:bodyPr>
          <a:lstStyle/>
          <a:p>
            <a:fld id="{2AC27A5A-7290-4DE1-BA94-4BE8A8E57DCF}" type="slidenum">
              <a:rPr lang="en-US" smtClean="0"/>
              <a:pPr/>
              <a:t>9</a:t>
            </a:fld>
            <a:endParaRPr lang="en-US" dirty="0"/>
          </a:p>
        </p:txBody>
      </p:sp>
      <p:sp>
        <p:nvSpPr>
          <p:cNvPr id="3" name="Content Placeholder 2"/>
          <p:cNvSpPr>
            <a:spLocks noGrp="1"/>
          </p:cNvSpPr>
          <p:nvPr>
            <p:ph idx="1"/>
          </p:nvPr>
        </p:nvSpPr>
        <p:spPr>
          <a:xfrm>
            <a:off x="365760" y="1092761"/>
            <a:ext cx="10881360" cy="961814"/>
          </a:xfrm>
        </p:spPr>
        <p:txBody>
          <a:bodyPr/>
          <a:lstStyle/>
          <a:p>
            <a:r>
              <a:rPr lang="en-US" dirty="0"/>
              <a:t>Install the MATLAB Runtime files</a:t>
            </a:r>
          </a:p>
        </p:txBody>
      </p:sp>
      <p:pic>
        <p:nvPicPr>
          <p:cNvPr id="7" name="Content Placeholder 4">
            <a:extLst>
              <a:ext uri="{FF2B5EF4-FFF2-40B4-BE49-F238E27FC236}">
                <a16:creationId xmlns:a16="http://schemas.microsoft.com/office/drawing/2014/main" xmlns="" id="{673FF6F3-C6DD-4716-942F-73CC5B6B5A5D}"/>
              </a:ext>
            </a:extLst>
          </p:cNvPr>
          <p:cNvPicPr>
            <a:picLocks noChangeAspect="1"/>
          </p:cNvPicPr>
          <p:nvPr/>
        </p:nvPicPr>
        <p:blipFill>
          <a:blip r:embed="rId2"/>
          <a:stretch>
            <a:fillRect/>
          </a:stretch>
        </p:blipFill>
        <p:spPr>
          <a:xfrm>
            <a:off x="2282377" y="2538060"/>
            <a:ext cx="6606540" cy="4015740"/>
          </a:xfrm>
          <a:prstGeom prst="rect">
            <a:avLst/>
          </a:prstGeom>
        </p:spPr>
      </p:pic>
    </p:spTree>
    <p:extLst>
      <p:ext uri="{BB962C8B-B14F-4D97-AF65-F5344CB8AC3E}">
        <p14:creationId xmlns:p14="http://schemas.microsoft.com/office/powerpoint/2010/main" xmlns="" val="320478846"/>
      </p:ext>
    </p:extLst>
  </p:cSld>
  <p:clrMapOvr>
    <a:masterClrMapping/>
  </p:clrMapOvr>
</p:sld>
</file>

<file path=ppt/theme/theme1.xml><?xml version="1.0" encoding="utf-8"?>
<a:theme xmlns:a="http://schemas.openxmlformats.org/drawingml/2006/main" name="View">
  <a:themeElements>
    <a:clrScheme name="Custom 1">
      <a:dk1>
        <a:srgbClr val="000000"/>
      </a:dk1>
      <a:lt1>
        <a:srgbClr val="FFFFFF"/>
      </a:lt1>
      <a:dk2>
        <a:srgbClr val="1E1E1B"/>
      </a:dk2>
      <a:lt2>
        <a:srgbClr val="D8D6BE"/>
      </a:lt2>
      <a:accent1>
        <a:srgbClr val="666699"/>
      </a:accent1>
      <a:accent2>
        <a:srgbClr val="2D2D28"/>
      </a:accent2>
      <a:accent3>
        <a:srgbClr val="006260"/>
      </a:accent3>
      <a:accent4>
        <a:srgbClr val="C0C000"/>
      </a:accent4>
      <a:accent5>
        <a:srgbClr val="8CECBE"/>
      </a:accent5>
      <a:accent6>
        <a:srgbClr val="FF8A4F"/>
      </a:accent6>
      <a:hlink>
        <a:srgbClr val="0070C0"/>
      </a:hlink>
      <a:folHlink>
        <a:srgbClr val="5100A2"/>
      </a:folHlink>
    </a:clrScheme>
    <a:fontScheme name="Custom 3">
      <a:majorFont>
        <a:latin typeface="Arial Narrow"/>
        <a:ea typeface=""/>
        <a:cs typeface=""/>
      </a:majorFont>
      <a:minorFont>
        <a:latin typeface="Franklin Gothic Medium Cond"/>
        <a:ea typeface=""/>
        <a:cs typeface=""/>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180411_UNMCCC cAMP presentation.pptx" id="{6405C857-2F1F-430A-8037-CC34EB3BF89B}" vid="{FD94EE95-4138-4FCC-9A02-72231B5880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teal bars</Template>
  <TotalTime>873</TotalTime>
  <Words>2445</Words>
  <Application>Microsoft Office PowerPoint</Application>
  <PresentationFormat>Custom</PresentationFormat>
  <Paragraphs>292</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View</vt:lpstr>
      <vt:lpstr>SynScreen  User’s guide</vt:lpstr>
      <vt:lpstr>Contents</vt:lpstr>
      <vt:lpstr>About SynScreen</vt:lpstr>
      <vt:lpstr>Access to SynScreen installation files</vt:lpstr>
      <vt:lpstr>SynScreen Installation (1/7)</vt:lpstr>
      <vt:lpstr>SynScreen Installation (2/7)</vt:lpstr>
      <vt:lpstr>SynScreen Installation (3/7)</vt:lpstr>
      <vt:lpstr>SynScreen Installation (4/7)</vt:lpstr>
      <vt:lpstr>SynScreen Installation (5/7)</vt:lpstr>
      <vt:lpstr>SynScreen Installation (6/7)</vt:lpstr>
      <vt:lpstr>SynScreen Installation (7/7)</vt:lpstr>
      <vt:lpstr>Preparation of Data (1/4)</vt:lpstr>
      <vt:lpstr>Preparation of Data (2/4)</vt:lpstr>
      <vt:lpstr>Preparation of Data (3/4)</vt:lpstr>
      <vt:lpstr>Preparation of Data (4/4)</vt:lpstr>
      <vt:lpstr>Using SynScreen (1/13)</vt:lpstr>
      <vt:lpstr>Using SynScreen (2/13)</vt:lpstr>
      <vt:lpstr>Using SynScreen (3/13)</vt:lpstr>
      <vt:lpstr>Using SynScreen (4/13)</vt:lpstr>
      <vt:lpstr>Using SynScreen (5/13)</vt:lpstr>
      <vt:lpstr>Using SynScreen (6/13)</vt:lpstr>
      <vt:lpstr>Using SynScreen (7/13)</vt:lpstr>
      <vt:lpstr>Using SynScreen (8/13)</vt:lpstr>
      <vt:lpstr>Using SynScreen (9/13)</vt:lpstr>
      <vt:lpstr>Using SynScreen (10/13)</vt:lpstr>
      <vt:lpstr>Using SynScreen (11/13)</vt:lpstr>
      <vt:lpstr>Using SynScreen (12/13)</vt:lpstr>
      <vt:lpstr>Using SynScreen (13/13)</vt:lpstr>
      <vt:lpstr>SynScreen data output (1/4)</vt:lpstr>
      <vt:lpstr>SynScreen data output (2/4)</vt:lpstr>
      <vt:lpstr>SynScreen data output (3/4)</vt:lpstr>
      <vt:lpstr>SynScreen data output (4/4)</vt:lpstr>
    </vt:vector>
  </TitlesOfParts>
  <Company>UNM Health Sciences Center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SynScreen  User’s guide</dc:title>
  <dc:creator>Dominique Perez</dc:creator>
  <cp:lastModifiedBy>Bruce</cp:lastModifiedBy>
  <cp:revision>99</cp:revision>
  <dcterms:created xsi:type="dcterms:W3CDTF">2018-04-03T19:53:13Z</dcterms:created>
  <dcterms:modified xsi:type="dcterms:W3CDTF">2018-04-23T19:48:53Z</dcterms:modified>
</cp:coreProperties>
</file>