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kyDrive\Nair%20Lab\Osci\3compartwithosci\network\newcomp\network\tun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kyDrive\Nair%20Lab\Osci\3compartwithosci\network\newcomp\network\tu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kyDrive\Nair%20Lab\Osci\3compartwithosci\network\newcomp\network\tuning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I:\SkyDrive\Nair%20Lab\Osci\3compartwithosci\network\newcomp\network\tuning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LP responses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91426071741034"/>
          <c:y val="0.17171296296296298"/>
          <c:w val="0.67744641294838148"/>
          <c:h val="0.72088764946048411"/>
        </c:manualLayout>
      </c:layout>
      <c:lineChart>
        <c:grouping val="standard"/>
        <c:varyColors val="0"/>
        <c:ser>
          <c:idx val="0"/>
          <c:order val="0"/>
          <c:tx>
            <c:v>new3comp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Sheet1!$AP$45:$AP$54</c:f>
              <c:numCache>
                <c:formatCode>General</c:formatCode>
                <c:ptCount val="10"/>
                <c:pt idx="0">
                  <c:v>0.90266666666666695</c:v>
                </c:pt>
                <c:pt idx="1">
                  <c:v>2.5720000000000001</c:v>
                </c:pt>
                <c:pt idx="2">
                  <c:v>5.1980000000000004</c:v>
                </c:pt>
                <c:pt idx="3">
                  <c:v>5.8659999999999997</c:v>
                </c:pt>
                <c:pt idx="4">
                  <c:v>5.2640000000000002</c:v>
                </c:pt>
                <c:pt idx="5">
                  <c:v>5.2279999999999998</c:v>
                </c:pt>
                <c:pt idx="6">
                  <c:v>5.1660000000000004</c:v>
                </c:pt>
                <c:pt idx="7">
                  <c:v>5.1820000000000004</c:v>
                </c:pt>
                <c:pt idx="8">
                  <c:v>5.0359999999999996</c:v>
                </c:pt>
                <c:pt idx="9">
                  <c:v>5.024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Sheet1!$AP$55</c:f>
              <c:strCache>
                <c:ptCount val="1"/>
                <c:pt idx="0">
                  <c:v>old3comp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Sheet1!$AP$57:$AP$66</c:f>
              <c:numCache>
                <c:formatCode>General</c:formatCode>
                <c:ptCount val="10"/>
                <c:pt idx="0">
                  <c:v>1.28165374677003</c:v>
                </c:pt>
                <c:pt idx="1">
                  <c:v>3.24806201550388</c:v>
                </c:pt>
                <c:pt idx="2">
                  <c:v>6.6085271317829504</c:v>
                </c:pt>
                <c:pt idx="3">
                  <c:v>7.71511627906977</c:v>
                </c:pt>
                <c:pt idx="4">
                  <c:v>6.2441860465116301</c:v>
                </c:pt>
                <c:pt idx="5">
                  <c:v>6.2926356589147296</c:v>
                </c:pt>
                <c:pt idx="6">
                  <c:v>5.9341085271317802</c:v>
                </c:pt>
                <c:pt idx="7">
                  <c:v>5.58914728682171</c:v>
                </c:pt>
                <c:pt idx="8">
                  <c:v>4.8972868217054302</c:v>
                </c:pt>
                <c:pt idx="9">
                  <c:v>4.9089147286821699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1821752"/>
        <c:axId val="531819008"/>
      </c:lineChart>
      <c:catAx>
        <c:axId val="5318217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819008"/>
        <c:crosses val="autoZero"/>
        <c:auto val="1"/>
        <c:lblAlgn val="ctr"/>
        <c:lblOffset val="100"/>
        <c:noMultiLvlLbl val="0"/>
      </c:catAx>
      <c:valAx>
        <c:axId val="53181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821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090244969378823"/>
          <c:y val="0.20911964129483809"/>
          <c:w val="0.26284744520072839"/>
          <c:h val="0.21221274424030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TP responses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494425673161368"/>
          <c:y val="0.16708333333333336"/>
          <c:w val="0.70732377734446705"/>
          <c:h val="0.72088764946048411"/>
        </c:manualLayout>
      </c:layout>
      <c:lineChart>
        <c:grouping val="standard"/>
        <c:varyColors val="0"/>
        <c:ser>
          <c:idx val="0"/>
          <c:order val="0"/>
          <c:tx>
            <c:v>new3comp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Sheet1!$AQ$45:$AQ$54</c:f>
              <c:numCache>
                <c:formatCode>General</c:formatCode>
                <c:ptCount val="10"/>
                <c:pt idx="0">
                  <c:v>0.72395833333333304</c:v>
                </c:pt>
                <c:pt idx="1">
                  <c:v>3.05078125</c:v>
                </c:pt>
                <c:pt idx="2">
                  <c:v>5.26171875</c:v>
                </c:pt>
                <c:pt idx="3">
                  <c:v>3.4296875</c:v>
                </c:pt>
                <c:pt idx="4">
                  <c:v>1.57421875</c:v>
                </c:pt>
                <c:pt idx="5">
                  <c:v>2.140625</c:v>
                </c:pt>
                <c:pt idx="6">
                  <c:v>2.49609375</c:v>
                </c:pt>
                <c:pt idx="7">
                  <c:v>2.37890625</c:v>
                </c:pt>
                <c:pt idx="8">
                  <c:v>2.12109375</c:v>
                </c:pt>
                <c:pt idx="9">
                  <c:v>2.16015625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Sheet1!$AP$55</c:f>
              <c:strCache>
                <c:ptCount val="1"/>
                <c:pt idx="0">
                  <c:v>old3comp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Sheet1!$AQ$57:$AQ$66</c:f>
              <c:numCache>
                <c:formatCode>General</c:formatCode>
                <c:ptCount val="10"/>
                <c:pt idx="0">
                  <c:v>1.0048309178743999</c:v>
                </c:pt>
                <c:pt idx="1">
                  <c:v>3.8442028985507202</c:v>
                </c:pt>
                <c:pt idx="2">
                  <c:v>7.6956521739130404</c:v>
                </c:pt>
                <c:pt idx="3">
                  <c:v>5.0760869565217401</c:v>
                </c:pt>
                <c:pt idx="4">
                  <c:v>2.10869565217391</c:v>
                </c:pt>
                <c:pt idx="5">
                  <c:v>3.11594202898551</c:v>
                </c:pt>
                <c:pt idx="6">
                  <c:v>2.8731884057971002</c:v>
                </c:pt>
                <c:pt idx="7">
                  <c:v>2.9094202898550701</c:v>
                </c:pt>
                <c:pt idx="8">
                  <c:v>2.2427536231884102</c:v>
                </c:pt>
                <c:pt idx="9">
                  <c:v>2.4094202898550701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2368760"/>
        <c:axId val="262367584"/>
      </c:lineChart>
      <c:catAx>
        <c:axId val="2623687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367584"/>
        <c:crosses val="autoZero"/>
        <c:auto val="1"/>
        <c:lblAlgn val="ctr"/>
        <c:lblOffset val="100"/>
        <c:noMultiLvlLbl val="0"/>
      </c:catAx>
      <c:valAx>
        <c:axId val="26236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3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89056428438701"/>
          <c:y val="0.16745297462817149"/>
          <c:w val="0.25985736640083468"/>
          <c:h val="0.21221274424030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LP+TP responses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224759405074367"/>
          <c:y val="0.16245370370370371"/>
          <c:w val="0.67744641294838148"/>
          <c:h val="0.72088764946048411"/>
        </c:manualLayout>
      </c:layout>
      <c:lineChart>
        <c:grouping val="standard"/>
        <c:varyColors val="0"/>
        <c:ser>
          <c:idx val="0"/>
          <c:order val="0"/>
          <c:tx>
            <c:strRef>
              <c:f>Sheet1!$AP$42</c:f>
              <c:strCache>
                <c:ptCount val="1"/>
                <c:pt idx="0">
                  <c:v>new3comp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Sheet1!$AR$45:$AR$54</c:f>
              <c:numCache>
                <c:formatCode>General</c:formatCode>
                <c:ptCount val="10"/>
                <c:pt idx="0">
                  <c:v>0.84215167548500902</c:v>
                </c:pt>
                <c:pt idx="1">
                  <c:v>2.7341269841269802</c:v>
                </c:pt>
                <c:pt idx="2">
                  <c:v>5.21957671957672</c:v>
                </c:pt>
                <c:pt idx="3">
                  <c:v>5.0410052910052903</c:v>
                </c:pt>
                <c:pt idx="4">
                  <c:v>4.0145502645502598</c:v>
                </c:pt>
                <c:pt idx="5">
                  <c:v>4.1825396825396801</c:v>
                </c:pt>
                <c:pt idx="6">
                  <c:v>4.2619047619047601</c:v>
                </c:pt>
                <c:pt idx="7">
                  <c:v>4.2328042328042299</c:v>
                </c:pt>
                <c:pt idx="8">
                  <c:v>4.0489417989418</c:v>
                </c:pt>
                <c:pt idx="9">
                  <c:v>4.05423280423281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Sheet1!$AP$55</c:f>
              <c:strCache>
                <c:ptCount val="1"/>
                <c:pt idx="0">
                  <c:v>old3comp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Sheet1!$AR$57:$AR$66</c:f>
              <c:numCache>
                <c:formatCode>General</c:formatCode>
                <c:ptCount val="10"/>
                <c:pt idx="0">
                  <c:v>1.18518518518519</c:v>
                </c:pt>
                <c:pt idx="1">
                  <c:v>3.45580808080808</c:v>
                </c:pt>
                <c:pt idx="2">
                  <c:v>6.9873737373737397</c:v>
                </c:pt>
                <c:pt idx="3">
                  <c:v>6.7954545454545503</c:v>
                </c:pt>
                <c:pt idx="4">
                  <c:v>4.8030303030303001</c:v>
                </c:pt>
                <c:pt idx="5">
                  <c:v>5.1856060606060597</c:v>
                </c:pt>
                <c:pt idx="6">
                  <c:v>4.8674242424242404</c:v>
                </c:pt>
                <c:pt idx="7">
                  <c:v>4.6553030303030303</c:v>
                </c:pt>
                <c:pt idx="8">
                  <c:v>3.9722222222222201</c:v>
                </c:pt>
                <c:pt idx="9">
                  <c:v>4.0378787878787898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2369152"/>
        <c:axId val="262366408"/>
      </c:lineChart>
      <c:catAx>
        <c:axId val="26236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366408"/>
        <c:crosses val="autoZero"/>
        <c:auto val="1"/>
        <c:lblAlgn val="ctr"/>
        <c:lblOffset val="100"/>
        <c:noMultiLvlLbl val="0"/>
      </c:catAx>
      <c:valAx>
        <c:axId val="26236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36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63845144356955"/>
          <c:y val="0.1443048264800233"/>
          <c:w val="0.24473498262418233"/>
          <c:h val="0.21221274424030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ysClr val="windowText" lastClr="000000"/>
                </a:solidFill>
              </a:rPr>
              <a:t>#</a:t>
            </a:r>
            <a:r>
              <a:rPr lang="en-US" sz="1600" b="1" baseline="0">
                <a:solidFill>
                  <a:sysClr val="windowText" lastClr="000000"/>
                </a:solidFill>
              </a:rPr>
              <a:t> of cells</a:t>
            </a:r>
            <a:endParaRPr lang="en-US" sz="1600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02537182852144"/>
          <c:y val="0.17171296296296298"/>
          <c:w val="0.71641447944006997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Sheet1!$AS$40</c:f>
              <c:strCache>
                <c:ptCount val="1"/>
                <c:pt idx="0">
                  <c:v>old3comp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val>
            <c:numRef>
              <c:f>Sheet1!$AT$40:$AV$40</c:f>
              <c:numCache>
                <c:formatCode>General</c:formatCode>
                <c:ptCount val="3"/>
                <c:pt idx="0">
                  <c:v>129</c:v>
                </c:pt>
                <c:pt idx="1">
                  <c:v>69</c:v>
                </c:pt>
                <c:pt idx="2">
                  <c:v>198</c:v>
                </c:pt>
              </c:numCache>
            </c:numRef>
          </c:val>
        </c:ser>
        <c:ser>
          <c:idx val="1"/>
          <c:order val="1"/>
          <c:tx>
            <c:strRef>
              <c:f>Sheet1!$AS$41</c:f>
              <c:strCache>
                <c:ptCount val="1"/>
                <c:pt idx="0">
                  <c:v>new3comp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Sheet1!$AT$41:$AV$41</c:f>
              <c:numCache>
                <c:formatCode>General</c:formatCode>
                <c:ptCount val="3"/>
                <c:pt idx="0">
                  <c:v>125</c:v>
                </c:pt>
                <c:pt idx="1">
                  <c:v>64</c:v>
                </c:pt>
                <c:pt idx="2">
                  <c:v>189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2366016"/>
        <c:axId val="262366800"/>
      </c:barChart>
      <c:catAx>
        <c:axId val="262366016"/>
        <c:scaling>
          <c:orientation val="minMax"/>
        </c:scaling>
        <c:delete val="1"/>
        <c:axPos val="b"/>
        <c:majorTickMark val="none"/>
        <c:minorTickMark val="none"/>
        <c:tickLblPos val="nextTo"/>
        <c:crossAx val="262366800"/>
        <c:crosses val="autoZero"/>
        <c:auto val="1"/>
        <c:lblAlgn val="ctr"/>
        <c:lblOffset val="100"/>
        <c:noMultiLvlLbl val="0"/>
      </c:catAx>
      <c:valAx>
        <c:axId val="26236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36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307895879641872"/>
          <c:y val="0.10069211093836199"/>
          <c:w val="0.22874282406013566"/>
          <c:h val="0.194640988347794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0.04861</cdr:y>
    </cdr:from>
    <cdr:to>
      <cdr:x>0.2</cdr:x>
      <cdr:y>0.14583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0" y="133350"/>
          <a:ext cx="9144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0"/>
            <a:t>spikes/tone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0.01008</cdr:x>
      <cdr:y>0.01852</cdr:y>
    </cdr:from>
    <cdr:to>
      <cdr:x>0.19156</cdr:x>
      <cdr:y>0.11574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0800" y="50800"/>
          <a:ext cx="9144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0"/>
            <a:t>spikes/tone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0.00278</cdr:x>
      <cdr:y>0.03241</cdr:y>
    </cdr:from>
    <cdr:to>
      <cdr:x>0.20278</cdr:x>
      <cdr:y>0.12963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700" y="88900"/>
          <a:ext cx="9144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0"/>
            <a:t>spikes/tone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0.2622</cdr:x>
      <cdr:y>0.86806</cdr:y>
    </cdr:from>
    <cdr:to>
      <cdr:x>0.45732</cdr:x>
      <cdr:y>0.96181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28725" y="2596223"/>
          <a:ext cx="914400" cy="2803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>
              <a:solidFill>
                <a:sysClr val="windowText" lastClr="000000"/>
              </a:solidFill>
            </a:rPr>
            <a:t>LP</a:t>
          </a:r>
        </a:p>
      </cdr:txBody>
    </cdr:sp>
  </cdr:relSizeAnchor>
  <cdr:relSizeAnchor xmlns:cdr="http://schemas.openxmlformats.org/drawingml/2006/chartDrawing">
    <cdr:from>
      <cdr:x>0.49255</cdr:x>
      <cdr:y>0.86921</cdr:y>
    </cdr:from>
    <cdr:to>
      <cdr:x>0.68767</cdr:x>
      <cdr:y>0.96296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308225" y="2599686"/>
          <a:ext cx="914400" cy="2803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>
              <a:solidFill>
                <a:sysClr val="windowText" lastClr="000000"/>
              </a:solidFill>
            </a:rPr>
            <a:t>TP</a:t>
          </a:r>
        </a:p>
      </cdr:txBody>
    </cdr:sp>
  </cdr:relSizeAnchor>
  <cdr:relSizeAnchor xmlns:cdr="http://schemas.openxmlformats.org/drawingml/2006/chartDrawing">
    <cdr:from>
      <cdr:x>0.70596</cdr:x>
      <cdr:y>0.8673</cdr:y>
    </cdr:from>
    <cdr:to>
      <cdr:x>0.90108</cdr:x>
      <cdr:y>0.96105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308350" y="2593975"/>
          <a:ext cx="914400" cy="2803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>
              <a:solidFill>
                <a:sysClr val="windowText" lastClr="000000"/>
              </a:solidFill>
            </a:rPr>
            <a:t>LP+TP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1292F-81A4-4047-8175-FC3F707AA92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8C199-B895-4B2D-90EB-CEC9F468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8C199-B895-4B2D-90EB-CEC9F46841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0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8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1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633CB-2356-4F76-8344-B5CCF4F2817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6E266-6516-4EB9-9AD0-4719B270E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88795" y="2206023"/>
            <a:ext cx="926275" cy="890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3758" y="3096673"/>
            <a:ext cx="298449" cy="2332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93132" y="933136"/>
            <a:ext cx="139701" cy="126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7393" y="686915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2.5um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1661756" y="1396977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118.5um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2692" y="255525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25um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18364" y="547790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5um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65818" y="3893473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400um</a:t>
            </a:r>
            <a:endParaRPr lang="en-US" sz="1000" b="1" dirty="0"/>
          </a:p>
        </p:txBody>
      </p:sp>
      <p:sp>
        <p:nvSpPr>
          <p:cNvPr id="12" name="Oval 11"/>
          <p:cNvSpPr/>
          <p:nvPr/>
        </p:nvSpPr>
        <p:spPr>
          <a:xfrm>
            <a:off x="5258138" y="2259901"/>
            <a:ext cx="926275" cy="890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3101" y="3150551"/>
            <a:ext cx="298449" cy="295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62475" y="1525035"/>
            <a:ext cx="80759" cy="725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1097" y="17475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2um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5666602" y="1720456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50um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32035" y="2609137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25um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27748" y="610429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5um</a:t>
            </a:r>
            <a:endParaRPr 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81550" y="438120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555um</a:t>
            </a:r>
            <a:endParaRPr lang="en-US" sz="1000" b="1" dirty="0"/>
          </a:p>
        </p:txBody>
      </p:sp>
      <p:sp>
        <p:nvSpPr>
          <p:cNvPr id="21" name="Rectangle 20"/>
          <p:cNvSpPr/>
          <p:nvPr/>
        </p:nvSpPr>
        <p:spPr>
          <a:xfrm rot="19174425">
            <a:off x="5242858" y="497619"/>
            <a:ext cx="58148" cy="116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739733">
            <a:off x="4620769" y="418650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1um</a:t>
            </a:r>
          </a:p>
        </p:txBody>
      </p:sp>
      <p:sp>
        <p:nvSpPr>
          <p:cNvPr id="23" name="TextBox 22"/>
          <p:cNvSpPr txBox="1"/>
          <p:nvPr/>
        </p:nvSpPr>
        <p:spPr>
          <a:xfrm rot="13839416">
            <a:off x="4909832" y="1114059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350um</a:t>
            </a:r>
          </a:p>
        </p:txBody>
      </p:sp>
      <p:sp>
        <p:nvSpPr>
          <p:cNvPr id="24" name="Rectangle 23"/>
          <p:cNvSpPr/>
          <p:nvPr/>
        </p:nvSpPr>
        <p:spPr>
          <a:xfrm rot="19174425">
            <a:off x="5598905" y="1074321"/>
            <a:ext cx="1230802" cy="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68648" y="2240291"/>
            <a:ext cx="926275" cy="8906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93611" y="3130941"/>
            <a:ext cx="298449" cy="295374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39108" y="1002109"/>
            <a:ext cx="164821" cy="124520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2545" y="2589527"/>
            <a:ext cx="48923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25um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8258" y="6084683"/>
            <a:ext cx="4235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5um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2060" y="436159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555um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90732" y="772727"/>
            <a:ext cx="4235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3um</a:t>
            </a:r>
          </a:p>
        </p:txBody>
      </p:sp>
      <p:sp>
        <p:nvSpPr>
          <p:cNvPr id="38" name="TextBox 37"/>
          <p:cNvSpPr txBox="1"/>
          <p:nvPr/>
        </p:nvSpPr>
        <p:spPr>
          <a:xfrm rot="5400000">
            <a:off x="9084291" y="1521176"/>
            <a:ext cx="5549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270um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3295" y="25861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DK’s old 3comp model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97392" y="7394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Adel’s 5comp model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36189" y="386803"/>
            <a:ext cx="195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New 3comp model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80095"/>
            <a:ext cx="25814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New 3comp model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54176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492" y="772592"/>
            <a:ext cx="2447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Passive Properties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67" y="1465088"/>
            <a:ext cx="6067425" cy="4152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864359" y="1003424"/>
            <a:ext cx="207941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effectLst/>
                <a:ea typeface="Arial Unicode MS" panose="020B0604020202020204" pitchFamily="34" charset="-122"/>
              </a:rPr>
              <a:t>R</a:t>
            </a:r>
            <a:r>
              <a:rPr lang="en-US" sz="2800" baseline="-25000" dirty="0" err="1" smtClean="0">
                <a:effectLst/>
                <a:ea typeface="Arial Unicode MS" panose="020B0604020202020204" pitchFamily="34" charset="-122"/>
              </a:rPr>
              <a:t>in</a:t>
            </a:r>
            <a:r>
              <a:rPr lang="en-US" sz="2800" dirty="0" smtClean="0">
                <a:effectLst/>
                <a:ea typeface="Arial Unicode MS" panose="020B0604020202020204" pitchFamily="34" charset="-122"/>
              </a:rPr>
              <a:t> = 138 </a:t>
            </a:r>
            <a:r>
              <a:rPr lang="de-DE" sz="2800" dirty="0" smtClean="0">
                <a:effectLst/>
                <a:ea typeface="Arial Unicode MS" panose="020B0604020202020204" pitchFamily="34" charset="-122"/>
              </a:rPr>
              <a:t>M</a:t>
            </a:r>
            <a:r>
              <a:rPr lang="en-US" sz="2800" dirty="0" smtClean="0">
                <a:effectLst/>
                <a:ea typeface="Arial Unicode MS" panose="020B0604020202020204" pitchFamily="34" charset="-122"/>
              </a:rPr>
              <a:t>Ω</a:t>
            </a:r>
            <a:endParaRPr lang="da-DK" sz="2800" dirty="0" smtClean="0">
              <a:effectLst/>
              <a:ea typeface="Arial Unicode MS" panose="020B0604020202020204" pitchFamily="34" charset="-122"/>
            </a:endParaRPr>
          </a:p>
          <a:p>
            <a:r>
              <a:rPr lang="en-US" sz="2800" dirty="0" err="1" smtClean="0">
                <a:effectLst/>
                <a:ea typeface="Arial Unicode MS" panose="020B0604020202020204" pitchFamily="34" charset="-122"/>
              </a:rPr>
              <a:t>τ</a:t>
            </a:r>
            <a:r>
              <a:rPr lang="en-US" sz="2800" baseline="-25000" dirty="0" err="1" smtClean="0">
                <a:effectLst/>
                <a:ea typeface="Arial Unicode MS" panose="020B0604020202020204" pitchFamily="34" charset="-122"/>
              </a:rPr>
              <a:t>m</a:t>
            </a:r>
            <a:r>
              <a:rPr lang="en-US" sz="2800" dirty="0" smtClean="0">
                <a:effectLst/>
                <a:ea typeface="Arial Unicode MS" panose="020B0604020202020204" pitchFamily="34" charset="-122"/>
              </a:rPr>
              <a:t> = 32 </a:t>
            </a:r>
            <a:r>
              <a:rPr lang="en-US" sz="2800" dirty="0" err="1" smtClean="0">
                <a:effectLst/>
                <a:ea typeface="Arial Unicode MS" panose="020B0604020202020204" pitchFamily="34" charset="-122"/>
              </a:rPr>
              <a:t>ms</a:t>
            </a:r>
            <a:endParaRPr lang="en-US" sz="2800" dirty="0">
              <a:ea typeface="Arial Unicode MS" panose="020B0604020202020204" pitchFamily="34" charset="-122"/>
            </a:endParaRPr>
          </a:p>
          <a:p>
            <a:r>
              <a:rPr lang="en-US" sz="2800" dirty="0" smtClean="0">
                <a:ea typeface="Arial Unicode MS" panose="020B0604020202020204" pitchFamily="34" charset="-122"/>
              </a:rPr>
              <a:t>Ra=</a:t>
            </a:r>
            <a:r>
              <a:rPr lang="en-US" sz="2800" dirty="0" smtClean="0"/>
              <a:t>150Ω-cm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8864359" y="2326862"/>
            <a:ext cx="2436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ea typeface="Arial Unicode MS" panose="020B0604020202020204" pitchFamily="34" charset="-122"/>
              </a:rPr>
              <a:t>Vrest</a:t>
            </a:r>
            <a:r>
              <a:rPr lang="en-US" sz="2800" dirty="0" smtClean="0">
                <a:ea typeface="Arial Unicode MS" panose="020B0604020202020204" pitchFamily="34" charset="-122"/>
              </a:rPr>
              <a:t>= -70.2mV</a:t>
            </a:r>
            <a:endParaRPr lang="en-US" sz="2800" dirty="0">
              <a:ea typeface="Arial Unicode MS" panose="020B0604020202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0587" y="258847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Iinject</a:t>
            </a:r>
            <a:r>
              <a:rPr lang="en-US" dirty="0" smtClean="0"/>
              <a:t>=0.1nA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6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8" r="1505"/>
          <a:stretch/>
        </p:blipFill>
        <p:spPr>
          <a:xfrm>
            <a:off x="5314950" y="957288"/>
            <a:ext cx="3800475" cy="253266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0" y="80095"/>
            <a:ext cx="25814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New 3comp model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54176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492" y="772592"/>
            <a:ext cx="431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Passive Properties—adding noise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9179465" y="1401686"/>
            <a:ext cx="3895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excnoise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0.0032/0.003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rgbClr val="FF0000"/>
                </a:solidFill>
              </a:rPr>
              <a:t>inhnoise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0.021/0.008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37643" y="2329072"/>
            <a:ext cx="208108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effectLst/>
                <a:ea typeface="Arial Unicode MS" panose="020B0604020202020204" pitchFamily="34" charset="-122"/>
              </a:rPr>
              <a:t>R</a:t>
            </a:r>
            <a:r>
              <a:rPr lang="en-US" sz="2800" baseline="-25000" dirty="0" err="1" smtClean="0">
                <a:effectLst/>
                <a:ea typeface="Arial Unicode MS" panose="020B0604020202020204" pitchFamily="34" charset="-122"/>
              </a:rPr>
              <a:t>in</a:t>
            </a:r>
            <a:r>
              <a:rPr lang="en-US" sz="2800" dirty="0" smtClean="0">
                <a:effectLst/>
                <a:ea typeface="Arial Unicode MS" panose="020B0604020202020204" pitchFamily="34" charset="-122"/>
              </a:rPr>
              <a:t> = 35 </a:t>
            </a:r>
            <a:r>
              <a:rPr lang="de-DE" sz="2800" dirty="0" smtClean="0">
                <a:effectLst/>
                <a:ea typeface="Arial Unicode MS" panose="020B0604020202020204" pitchFamily="34" charset="-122"/>
              </a:rPr>
              <a:t>M</a:t>
            </a:r>
            <a:r>
              <a:rPr lang="en-US" sz="2800" dirty="0" smtClean="0">
                <a:effectLst/>
                <a:ea typeface="Arial Unicode MS" panose="020B0604020202020204" pitchFamily="34" charset="-122"/>
              </a:rPr>
              <a:t>Ω</a:t>
            </a:r>
            <a:endParaRPr lang="da-DK" sz="2800" dirty="0" smtClean="0">
              <a:effectLst/>
              <a:ea typeface="Arial Unicode MS" panose="020B0604020202020204" pitchFamily="34" charset="-122"/>
            </a:endParaRPr>
          </a:p>
          <a:p>
            <a:r>
              <a:rPr lang="en-US" sz="2800" dirty="0" err="1" smtClean="0">
                <a:effectLst/>
                <a:ea typeface="Arial Unicode MS" panose="020B0604020202020204" pitchFamily="34" charset="-122"/>
              </a:rPr>
              <a:t>τ</a:t>
            </a:r>
            <a:r>
              <a:rPr lang="en-US" sz="2800" baseline="-25000" dirty="0" err="1" smtClean="0">
                <a:effectLst/>
                <a:ea typeface="Arial Unicode MS" panose="020B0604020202020204" pitchFamily="34" charset="-122"/>
              </a:rPr>
              <a:t>m</a:t>
            </a:r>
            <a:r>
              <a:rPr lang="en-US" sz="2800" dirty="0" smtClean="0">
                <a:effectLst/>
                <a:ea typeface="Arial Unicode MS" panose="020B0604020202020204" pitchFamily="34" charset="-122"/>
              </a:rPr>
              <a:t> = 14 </a:t>
            </a:r>
            <a:r>
              <a:rPr lang="en-US" sz="2800" dirty="0" err="1" smtClean="0">
                <a:effectLst/>
                <a:ea typeface="Arial Unicode MS" panose="020B0604020202020204" pitchFamily="34" charset="-122"/>
              </a:rPr>
              <a:t>ms</a:t>
            </a:r>
            <a:endParaRPr lang="en-US" sz="2800" dirty="0" smtClean="0">
              <a:effectLst/>
              <a:ea typeface="Arial Unicode MS" panose="020B0604020202020204" pitchFamily="34" charset="-122"/>
            </a:endParaRPr>
          </a:p>
          <a:p>
            <a:r>
              <a:rPr lang="en-US" sz="2800" dirty="0" err="1" smtClean="0">
                <a:ea typeface="Arial Unicode MS" panose="020B0604020202020204" pitchFamily="34" charset="-122"/>
              </a:rPr>
              <a:t>Vrest</a:t>
            </a:r>
            <a:r>
              <a:rPr lang="en-US" sz="2800" dirty="0" smtClean="0">
                <a:ea typeface="Arial Unicode MS" panose="020B0604020202020204" pitchFamily="34" charset="-122"/>
              </a:rPr>
              <a:t>=-64mV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11444" y="99831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Iinject</a:t>
            </a:r>
            <a:r>
              <a:rPr lang="en-US" dirty="0" smtClean="0"/>
              <a:t>=1nA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37" y="1643165"/>
            <a:ext cx="3777116" cy="258527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57002" y="1300293"/>
            <a:ext cx="14013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ffectLst/>
                <a:ea typeface="Arial Unicode MS" panose="020B0604020202020204" pitchFamily="34" charset="-122"/>
              </a:rPr>
              <a:t>R</a:t>
            </a:r>
            <a:r>
              <a:rPr lang="en-US" baseline="-25000" dirty="0" err="1" smtClean="0">
                <a:effectLst/>
                <a:ea typeface="Arial Unicode MS" panose="020B0604020202020204" pitchFamily="34" charset="-122"/>
              </a:rPr>
              <a:t>in</a:t>
            </a:r>
            <a:r>
              <a:rPr lang="en-US" dirty="0" smtClean="0">
                <a:effectLst/>
                <a:ea typeface="Arial Unicode MS" panose="020B0604020202020204" pitchFamily="34" charset="-122"/>
              </a:rPr>
              <a:t> = 138 </a:t>
            </a:r>
            <a:r>
              <a:rPr lang="de-DE" dirty="0" smtClean="0">
                <a:effectLst/>
                <a:ea typeface="Arial Unicode MS" panose="020B0604020202020204" pitchFamily="34" charset="-122"/>
              </a:rPr>
              <a:t>M</a:t>
            </a:r>
            <a:r>
              <a:rPr lang="en-US" dirty="0" smtClean="0">
                <a:effectLst/>
                <a:ea typeface="Arial Unicode MS" panose="020B0604020202020204" pitchFamily="34" charset="-122"/>
              </a:rPr>
              <a:t>Ω</a:t>
            </a:r>
            <a:endParaRPr lang="da-DK" dirty="0" smtClean="0">
              <a:effectLst/>
              <a:ea typeface="Arial Unicode MS" panose="020B0604020202020204" pitchFamily="34" charset="-122"/>
            </a:endParaRPr>
          </a:p>
          <a:p>
            <a:r>
              <a:rPr lang="en-US" dirty="0" err="1" smtClean="0">
                <a:effectLst/>
                <a:ea typeface="Arial Unicode MS" panose="020B0604020202020204" pitchFamily="34" charset="-122"/>
              </a:rPr>
              <a:t>τ</a:t>
            </a:r>
            <a:r>
              <a:rPr lang="en-US" baseline="-25000" dirty="0" err="1" smtClean="0">
                <a:effectLst/>
                <a:ea typeface="Arial Unicode MS" panose="020B0604020202020204" pitchFamily="34" charset="-122"/>
              </a:rPr>
              <a:t>m</a:t>
            </a:r>
            <a:r>
              <a:rPr lang="en-US" dirty="0" smtClean="0">
                <a:effectLst/>
                <a:ea typeface="Arial Unicode MS" panose="020B0604020202020204" pitchFamily="34" charset="-122"/>
              </a:rPr>
              <a:t> = 32 </a:t>
            </a:r>
            <a:r>
              <a:rPr lang="en-US" dirty="0" err="1" smtClean="0">
                <a:effectLst/>
                <a:ea typeface="Arial Unicode MS" panose="020B0604020202020204" pitchFamily="34" charset="-122"/>
              </a:rPr>
              <a:t>ms</a:t>
            </a:r>
            <a:endParaRPr lang="en-US" dirty="0">
              <a:ea typeface="Arial Unicode MS" panose="020B0604020202020204" pitchFamily="34" charset="-122"/>
            </a:endParaRPr>
          </a:p>
          <a:p>
            <a:r>
              <a:rPr lang="en-US" dirty="0" smtClean="0">
                <a:ea typeface="Arial Unicode MS" panose="020B0604020202020204" pitchFamily="34" charset="-122"/>
              </a:rPr>
              <a:t>Ra=</a:t>
            </a:r>
            <a:r>
              <a:rPr lang="en-US" dirty="0" smtClean="0"/>
              <a:t>150Ω-cm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49189" y="2223623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a typeface="Arial Unicode MS" panose="020B0604020202020204" pitchFamily="34" charset="-122"/>
              </a:rPr>
              <a:t>Vrest</a:t>
            </a:r>
            <a:r>
              <a:rPr lang="en-US" dirty="0" smtClean="0">
                <a:ea typeface="Arial Unicode MS" panose="020B0604020202020204" pitchFamily="34" charset="-122"/>
              </a:rPr>
              <a:t>= -70.2mV</a:t>
            </a:r>
            <a:endParaRPr lang="en-US" dirty="0">
              <a:ea typeface="Arial Unicode MS" panose="020B0604020202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163" y="4309242"/>
            <a:ext cx="3652837" cy="253801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45778" y="4380782"/>
            <a:ext cx="3895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excnoise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0.01/0.002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rgbClr val="FF0000"/>
                </a:solidFill>
              </a:rPr>
              <a:t>inhnoise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0.09/0.02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3956" y="5308168"/>
            <a:ext cx="208108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effectLst/>
                <a:ea typeface="Arial Unicode MS" panose="020B0604020202020204" pitchFamily="34" charset="-122"/>
              </a:rPr>
              <a:t>R</a:t>
            </a:r>
            <a:r>
              <a:rPr lang="en-US" sz="2800" baseline="-25000" dirty="0" err="1" smtClean="0">
                <a:effectLst/>
                <a:ea typeface="Arial Unicode MS" panose="020B0604020202020204" pitchFamily="34" charset="-122"/>
              </a:rPr>
              <a:t>in</a:t>
            </a:r>
            <a:r>
              <a:rPr lang="en-US" sz="2800" dirty="0" smtClean="0">
                <a:effectLst/>
                <a:ea typeface="Arial Unicode MS" panose="020B0604020202020204" pitchFamily="34" charset="-122"/>
              </a:rPr>
              <a:t> = </a:t>
            </a:r>
            <a:r>
              <a:rPr lang="en-US" sz="2800" dirty="0" smtClean="0">
                <a:ea typeface="Arial Unicode MS" panose="020B0604020202020204" pitchFamily="34" charset="-122"/>
              </a:rPr>
              <a:t>10</a:t>
            </a:r>
            <a:r>
              <a:rPr lang="en-US" sz="2800" dirty="0" smtClean="0">
                <a:effectLst/>
                <a:ea typeface="Arial Unicode MS" panose="020B0604020202020204" pitchFamily="34" charset="-122"/>
              </a:rPr>
              <a:t> </a:t>
            </a:r>
            <a:r>
              <a:rPr lang="de-DE" sz="2800" dirty="0" smtClean="0">
                <a:effectLst/>
                <a:ea typeface="Arial Unicode MS" panose="020B0604020202020204" pitchFamily="34" charset="-122"/>
              </a:rPr>
              <a:t>M</a:t>
            </a:r>
            <a:r>
              <a:rPr lang="en-US" sz="2800" dirty="0" smtClean="0">
                <a:effectLst/>
                <a:ea typeface="Arial Unicode MS" panose="020B0604020202020204" pitchFamily="34" charset="-122"/>
              </a:rPr>
              <a:t>Ω</a:t>
            </a:r>
            <a:endParaRPr lang="da-DK" sz="2800" dirty="0" smtClean="0">
              <a:effectLst/>
              <a:ea typeface="Arial Unicode MS" panose="020B0604020202020204" pitchFamily="34" charset="-122"/>
            </a:endParaRPr>
          </a:p>
          <a:p>
            <a:r>
              <a:rPr lang="en-US" sz="2800" dirty="0" err="1" smtClean="0">
                <a:effectLst/>
                <a:ea typeface="Arial Unicode MS" panose="020B0604020202020204" pitchFamily="34" charset="-122"/>
              </a:rPr>
              <a:t>τ</a:t>
            </a:r>
            <a:r>
              <a:rPr lang="en-US" sz="2800" baseline="-25000" dirty="0" err="1" smtClean="0">
                <a:effectLst/>
                <a:ea typeface="Arial Unicode MS" panose="020B0604020202020204" pitchFamily="34" charset="-122"/>
              </a:rPr>
              <a:t>m</a:t>
            </a:r>
            <a:r>
              <a:rPr lang="en-US" sz="2800" dirty="0" smtClean="0">
                <a:effectLst/>
                <a:ea typeface="Arial Unicode MS" panose="020B0604020202020204" pitchFamily="34" charset="-122"/>
              </a:rPr>
              <a:t> = </a:t>
            </a:r>
            <a:r>
              <a:rPr lang="en-US" sz="2800" dirty="0" smtClean="0">
                <a:ea typeface="Arial Unicode MS" panose="020B0604020202020204" pitchFamily="34" charset="-122"/>
              </a:rPr>
              <a:t>0.85</a:t>
            </a:r>
            <a:r>
              <a:rPr lang="en-US" sz="2800" dirty="0" smtClean="0">
                <a:effectLst/>
                <a:ea typeface="Arial Unicode MS" panose="020B0604020202020204" pitchFamily="34" charset="-122"/>
              </a:rPr>
              <a:t> </a:t>
            </a:r>
            <a:r>
              <a:rPr lang="en-US" sz="2800" dirty="0" err="1" smtClean="0">
                <a:effectLst/>
                <a:ea typeface="Arial Unicode MS" panose="020B0604020202020204" pitchFamily="34" charset="-122"/>
              </a:rPr>
              <a:t>ms</a:t>
            </a:r>
            <a:endParaRPr lang="en-US" sz="2800" dirty="0" smtClean="0">
              <a:effectLst/>
              <a:ea typeface="Arial Unicode MS" panose="020B0604020202020204" pitchFamily="34" charset="-122"/>
            </a:endParaRPr>
          </a:p>
          <a:p>
            <a:r>
              <a:rPr lang="en-US" sz="2800" dirty="0" err="1" smtClean="0">
                <a:ea typeface="Arial Unicode MS" panose="020B0604020202020204" pitchFamily="34" charset="-122"/>
              </a:rPr>
              <a:t>Vrest</a:t>
            </a:r>
            <a:r>
              <a:rPr lang="en-US" sz="2800" dirty="0" smtClean="0">
                <a:ea typeface="Arial Unicode MS" panose="020B0604020202020204" pitchFamily="34" charset="-122"/>
              </a:rPr>
              <a:t>=-64mV</a:t>
            </a:r>
          </a:p>
        </p:txBody>
      </p:sp>
    </p:spTree>
    <p:extLst>
      <p:ext uri="{BB962C8B-B14F-4D97-AF65-F5344CB8AC3E}">
        <p14:creationId xmlns:p14="http://schemas.microsoft.com/office/powerpoint/2010/main" val="172487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80095"/>
            <a:ext cx="25814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New 3comp model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54176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606069"/>
            <a:ext cx="249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Spiking Properties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424" y="1488488"/>
            <a:ext cx="3266505" cy="22382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182" y="4040094"/>
            <a:ext cx="3305080" cy="25243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64320" y="1003426"/>
            <a:ext cx="100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 C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49" y="1672714"/>
            <a:ext cx="2737040" cy="1882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90" y="4145280"/>
            <a:ext cx="3030226" cy="2035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661" y="1488488"/>
            <a:ext cx="3448677" cy="2238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240" y="4040094"/>
            <a:ext cx="3708095" cy="24191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78137" y="1048007"/>
            <a:ext cx="100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 B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7528" y="1124978"/>
            <a:ext cx="1023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 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3842" y="3652583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When </a:t>
            </a:r>
            <a:r>
              <a:rPr lang="en-US" sz="2400" dirty="0" err="1" smtClean="0">
                <a:solidFill>
                  <a:srgbClr val="0000FF"/>
                </a:solidFill>
              </a:rPr>
              <a:t>Iinject</a:t>
            </a:r>
            <a:r>
              <a:rPr lang="en-US" sz="2400" dirty="0" smtClean="0">
                <a:solidFill>
                  <a:srgbClr val="0000FF"/>
                </a:solidFill>
              </a:rPr>
              <a:t>=0.3nA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3477" y="6310906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When </a:t>
            </a:r>
            <a:r>
              <a:rPr lang="en-US" sz="2400" dirty="0" err="1" smtClean="0">
                <a:solidFill>
                  <a:srgbClr val="0000FF"/>
                </a:solidFill>
              </a:rPr>
              <a:t>Iinject</a:t>
            </a:r>
            <a:r>
              <a:rPr lang="en-US" sz="2400" dirty="0" smtClean="0">
                <a:solidFill>
                  <a:srgbClr val="0000FF"/>
                </a:solidFill>
              </a:rPr>
              <a:t>=0.4nA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7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80095"/>
            <a:ext cx="25814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New 3comp model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54176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606069"/>
            <a:ext cx="2114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Osci</a:t>
            </a:r>
            <a:r>
              <a:rPr lang="en-US" sz="2400" b="1" dirty="0" smtClean="0"/>
              <a:t> Properties</a:t>
            </a:r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4305" y="1298275"/>
            <a:ext cx="5941695" cy="4248150"/>
            <a:chOff x="1525460" y="1359235"/>
            <a:chExt cx="5941695" cy="42481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4105" y="1359235"/>
              <a:ext cx="5353050" cy="40862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r="47607"/>
            <a:stretch/>
          </p:blipFill>
          <p:spPr>
            <a:xfrm>
              <a:off x="1525460" y="1359235"/>
              <a:ext cx="364299" cy="424815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355" y="836901"/>
            <a:ext cx="5657850" cy="568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1003426"/>
            <a:ext cx="533400" cy="5715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63953" y="920018"/>
            <a:ext cx="64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LTO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16347" y="2312337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~3.7Hz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192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80095"/>
            <a:ext cx="25814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New 3comp model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54176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514742"/>
            <a:ext cx="710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EPSP attenuation (compare to DK’s old 3-comp model)</a:t>
            </a:r>
            <a:endParaRPr lang="en-US" sz="2400" b="1" dirty="0"/>
          </a:p>
        </p:txBody>
      </p:sp>
      <p:sp>
        <p:nvSpPr>
          <p:cNvPr id="17" name="Oval 16"/>
          <p:cNvSpPr/>
          <p:nvPr/>
        </p:nvSpPr>
        <p:spPr>
          <a:xfrm>
            <a:off x="1243075" y="3199812"/>
            <a:ext cx="926275" cy="890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68038" y="4090462"/>
            <a:ext cx="298449" cy="2332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7412" y="1926925"/>
            <a:ext cx="139701" cy="126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1673" y="1680704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2.5um</a:t>
            </a:r>
          </a:p>
        </p:txBody>
      </p:sp>
      <p:sp>
        <p:nvSpPr>
          <p:cNvPr id="23" name="TextBox 22"/>
          <p:cNvSpPr txBox="1"/>
          <p:nvPr/>
        </p:nvSpPr>
        <p:spPr>
          <a:xfrm rot="5400000">
            <a:off x="1204664" y="23669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118.5um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6972" y="354904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25um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472644" y="6471698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5um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76877" y="4877844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400um</a:t>
            </a:r>
            <a:endParaRPr lang="en-US" sz="1000" b="1" dirty="0"/>
          </a:p>
        </p:txBody>
      </p:sp>
      <p:sp>
        <p:nvSpPr>
          <p:cNvPr id="27" name="Oval 26"/>
          <p:cNvSpPr/>
          <p:nvPr/>
        </p:nvSpPr>
        <p:spPr>
          <a:xfrm>
            <a:off x="7398351" y="2843074"/>
            <a:ext cx="926275" cy="8906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23314" y="3733724"/>
            <a:ext cx="298449" cy="295374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68811" y="1604892"/>
            <a:ext cx="164821" cy="124520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2248" y="3192310"/>
            <a:ext cx="48923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25um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53419" y="6468804"/>
            <a:ext cx="4235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5um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86027" y="4904741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555um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0435" y="1375510"/>
            <a:ext cx="4235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3um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9518" y="1023682"/>
            <a:ext cx="230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DK’s old 3comp model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09936" y="1003425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New 3comp model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820098" y="2064640"/>
            <a:ext cx="647512" cy="602800"/>
            <a:chOff x="2081560" y="1824237"/>
            <a:chExt cx="799856" cy="834278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2081560" y="1824237"/>
              <a:ext cx="656913" cy="832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087418" y="1934682"/>
              <a:ext cx="793998" cy="723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38473" y="1824237"/>
              <a:ext cx="142943" cy="110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223526" y="2327095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Exc</a:t>
            </a:r>
            <a:r>
              <a:rPr lang="en-US" sz="1000" b="1" dirty="0" smtClean="0"/>
              <a:t> synapse</a:t>
            </a:r>
          </a:p>
        </p:txBody>
      </p:sp>
      <p:grpSp>
        <p:nvGrpSpPr>
          <p:cNvPr id="42" name="Group 41"/>
          <p:cNvGrpSpPr/>
          <p:nvPr/>
        </p:nvGrpSpPr>
        <p:grpSpPr>
          <a:xfrm rot="15149213">
            <a:off x="6986012" y="1636343"/>
            <a:ext cx="647512" cy="602800"/>
            <a:chOff x="2081560" y="1824237"/>
            <a:chExt cx="799856" cy="834278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2081560" y="1824237"/>
              <a:ext cx="656913" cy="832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87418" y="1934682"/>
              <a:ext cx="793998" cy="723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738473" y="1824237"/>
              <a:ext cx="142943" cy="110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849811" y="215021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Exc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syn</a:t>
            </a:r>
            <a:endParaRPr lang="en-US" sz="1000" b="1" dirty="0" smtClean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12" y="4325027"/>
            <a:ext cx="1965181" cy="14056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128" y="1544192"/>
            <a:ext cx="1953410" cy="1459917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H="1">
            <a:off x="2467610" y="3091482"/>
            <a:ext cx="708866" cy="110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75742" y="3554554"/>
            <a:ext cx="239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EPSP amp attenuated by </a:t>
            </a:r>
            <a:r>
              <a:rPr lang="en-US" b="1" dirty="0" smtClean="0"/>
              <a:t>0.7mV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26" y="4521677"/>
            <a:ext cx="2193022" cy="152588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/>
          <a:srcRect r="4651"/>
          <a:stretch/>
        </p:blipFill>
        <p:spPr>
          <a:xfrm>
            <a:off x="8495517" y="1456689"/>
            <a:ext cx="2576343" cy="168350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H="1">
            <a:off x="8627848" y="3323448"/>
            <a:ext cx="708866" cy="110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33303" y="3733724"/>
            <a:ext cx="239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</a:rPr>
              <a:t>EPSP amp attenuated by </a:t>
            </a:r>
            <a:r>
              <a:rPr lang="en-US" b="1" dirty="0" smtClean="0">
                <a:solidFill>
                  <a:srgbClr val="0000FF"/>
                </a:solidFill>
              </a:rPr>
              <a:t>0.7mV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34866" y="4325027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soma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63405" y="189564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dend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36421" y="4539290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soma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132874" y="189564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</a:rPr>
              <a:t>dend</a:t>
            </a:r>
            <a:endParaRPr lang="en-US" sz="16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80095"/>
            <a:ext cx="25814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New 3comp model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54176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514742"/>
            <a:ext cx="3259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1000 </a:t>
            </a:r>
            <a:r>
              <a:rPr lang="en-US" altLang="zh-CN" sz="2400" b="1" dirty="0" smtClean="0"/>
              <a:t>LA network results</a:t>
            </a:r>
            <a:endParaRPr lang="en-US" sz="2400" b="1" dirty="0"/>
          </a:p>
        </p:txBody>
      </p:sp>
      <p:graphicFrame>
        <p:nvGraphicFramePr>
          <p:cNvPr id="64" name="Chart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039089"/>
              </p:ext>
            </p:extLst>
          </p:nvPr>
        </p:nvGraphicFramePr>
        <p:xfrm>
          <a:off x="1229282" y="976407"/>
          <a:ext cx="45065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5" name="Char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005458"/>
              </p:ext>
            </p:extLst>
          </p:nvPr>
        </p:nvGraphicFramePr>
        <p:xfrm>
          <a:off x="1210232" y="3718246"/>
          <a:ext cx="455839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6" name="Chart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685694"/>
              </p:ext>
            </p:extLst>
          </p:nvPr>
        </p:nvGraphicFramePr>
        <p:xfrm>
          <a:off x="5714196" y="955997"/>
          <a:ext cx="48400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7" name="Chart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958835"/>
              </p:ext>
            </p:extLst>
          </p:nvPr>
        </p:nvGraphicFramePr>
        <p:xfrm>
          <a:off x="5716918" y="3725050"/>
          <a:ext cx="4699907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122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80095"/>
            <a:ext cx="25814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New 3comp model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541760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514742"/>
            <a:ext cx="90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 Do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8026" y="1180221"/>
            <a:ext cx="8470011" cy="267765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00FF"/>
                </a:solidFill>
              </a:rPr>
              <a:t>Add biology part for single cell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00FF"/>
                </a:solidFill>
              </a:rPr>
              <a:t>List all the differences among ABC types of cells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00FF"/>
                </a:solidFill>
              </a:rPr>
              <a:t>List all the network changes from competition model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00FF"/>
                </a:solidFill>
              </a:rPr>
              <a:t>Run the model with 800 noise inputs, but keep the protocol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00FF"/>
                </a:solidFill>
              </a:rPr>
              <a:t>Comparing the membrane voltage trace w/o 800 noise inputs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00FF"/>
                </a:solidFill>
              </a:rPr>
              <a:t>Weights changes plot/table needed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63442</TotalTime>
  <Words>246</Words>
  <Application>Microsoft Office PowerPoint</Application>
  <PresentationFormat>Widescreen</PresentationFormat>
  <Paragraphs>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feng</dc:creator>
  <cp:lastModifiedBy>feng feng</cp:lastModifiedBy>
  <cp:revision>71</cp:revision>
  <dcterms:created xsi:type="dcterms:W3CDTF">2016-04-07T15:52:24Z</dcterms:created>
  <dcterms:modified xsi:type="dcterms:W3CDTF">2018-05-05T03:56:28Z</dcterms:modified>
</cp:coreProperties>
</file>